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0" r:id="rId1"/>
  </p:sldMasterIdLst>
  <p:notesMasterIdLst>
    <p:notesMasterId r:id="rId142"/>
  </p:notesMasterIdLst>
  <p:sldIdLst>
    <p:sldId id="256" r:id="rId2"/>
    <p:sldId id="257" r:id="rId3"/>
    <p:sldId id="258" r:id="rId4"/>
    <p:sldId id="259" r:id="rId5"/>
    <p:sldId id="407" r:id="rId6"/>
    <p:sldId id="408" r:id="rId7"/>
    <p:sldId id="260" r:id="rId8"/>
    <p:sldId id="261" r:id="rId9"/>
    <p:sldId id="265" r:id="rId10"/>
    <p:sldId id="262"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312"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54" r:id="rId45"/>
    <p:sldId id="376" r:id="rId46"/>
    <p:sldId id="353" r:id="rId47"/>
    <p:sldId id="314" r:id="rId48"/>
    <p:sldId id="299" r:id="rId49"/>
    <p:sldId id="300" r:id="rId50"/>
    <p:sldId id="301" r:id="rId51"/>
    <p:sldId id="302" r:id="rId52"/>
    <p:sldId id="303" r:id="rId53"/>
    <p:sldId id="308" r:id="rId54"/>
    <p:sldId id="304" r:id="rId55"/>
    <p:sldId id="309" r:id="rId56"/>
    <p:sldId id="305" r:id="rId57"/>
    <p:sldId id="307" r:id="rId58"/>
    <p:sldId id="315" r:id="rId59"/>
    <p:sldId id="316" r:id="rId60"/>
    <p:sldId id="319" r:id="rId61"/>
    <p:sldId id="320" r:id="rId62"/>
    <p:sldId id="321" r:id="rId63"/>
    <p:sldId id="318"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42" r:id="rId78"/>
    <p:sldId id="343" r:id="rId79"/>
    <p:sldId id="344" r:id="rId80"/>
    <p:sldId id="335" r:id="rId81"/>
    <p:sldId id="337" r:id="rId82"/>
    <p:sldId id="336" r:id="rId83"/>
    <p:sldId id="338" r:id="rId84"/>
    <p:sldId id="339" r:id="rId85"/>
    <p:sldId id="340" r:id="rId86"/>
    <p:sldId id="341" r:id="rId87"/>
    <p:sldId id="345" r:id="rId88"/>
    <p:sldId id="346" r:id="rId89"/>
    <p:sldId id="362" r:id="rId90"/>
    <p:sldId id="363" r:id="rId91"/>
    <p:sldId id="347" r:id="rId92"/>
    <p:sldId id="348" r:id="rId93"/>
    <p:sldId id="349" r:id="rId94"/>
    <p:sldId id="359" r:id="rId95"/>
    <p:sldId id="350" r:id="rId96"/>
    <p:sldId id="356" r:id="rId97"/>
    <p:sldId id="357" r:id="rId98"/>
    <p:sldId id="358" r:id="rId99"/>
    <p:sldId id="351" r:id="rId100"/>
    <p:sldId id="364" r:id="rId101"/>
    <p:sldId id="352" r:id="rId102"/>
    <p:sldId id="360" r:id="rId103"/>
    <p:sldId id="361" r:id="rId104"/>
    <p:sldId id="355" r:id="rId105"/>
    <p:sldId id="365" r:id="rId106"/>
    <p:sldId id="369" r:id="rId107"/>
    <p:sldId id="368" r:id="rId108"/>
    <p:sldId id="370" r:id="rId109"/>
    <p:sldId id="371" r:id="rId110"/>
    <p:sldId id="372" r:id="rId111"/>
    <p:sldId id="373" r:id="rId112"/>
    <p:sldId id="374" r:id="rId113"/>
    <p:sldId id="375" r:id="rId114"/>
    <p:sldId id="377" r:id="rId115"/>
    <p:sldId id="378" r:id="rId116"/>
    <p:sldId id="379" r:id="rId117"/>
    <p:sldId id="380" r:id="rId118"/>
    <p:sldId id="381" r:id="rId119"/>
    <p:sldId id="383" r:id="rId120"/>
    <p:sldId id="384" r:id="rId121"/>
    <p:sldId id="386" r:id="rId122"/>
    <p:sldId id="385" r:id="rId123"/>
    <p:sldId id="387" r:id="rId124"/>
    <p:sldId id="388" r:id="rId125"/>
    <p:sldId id="389" r:id="rId126"/>
    <p:sldId id="390" r:id="rId127"/>
    <p:sldId id="391" r:id="rId128"/>
    <p:sldId id="392" r:id="rId129"/>
    <p:sldId id="395" r:id="rId130"/>
    <p:sldId id="396" r:id="rId131"/>
    <p:sldId id="397" r:id="rId132"/>
    <p:sldId id="398" r:id="rId133"/>
    <p:sldId id="394" r:id="rId134"/>
    <p:sldId id="393" r:id="rId135"/>
    <p:sldId id="399" r:id="rId136"/>
    <p:sldId id="400" r:id="rId137"/>
    <p:sldId id="401" r:id="rId138"/>
    <p:sldId id="404" r:id="rId139"/>
    <p:sldId id="405" r:id="rId140"/>
    <p:sldId id="406" r:id="rId1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84"/>
    <p:restoredTop sz="94679"/>
  </p:normalViewPr>
  <p:slideViewPr>
    <p:cSldViewPr snapToGrid="0">
      <p:cViewPr varScale="1">
        <p:scale>
          <a:sx n="139" d="100"/>
          <a:sy n="139" d="100"/>
        </p:scale>
        <p:origin x="184" y="592"/>
      </p:cViewPr>
      <p:guideLst/>
    </p:cSldViewPr>
  </p:slideViewPr>
  <p:outlineViewPr>
    <p:cViewPr>
      <p:scale>
        <a:sx n="33" d="100"/>
        <a:sy n="33" d="100"/>
      </p:scale>
      <p:origin x="0" y="-185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37208-227D-4871-9FC8-49A56FB19CCB}"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423D2598-7D2E-482E-B075-7F2B35BED0EE}">
      <dgm:prSet/>
      <dgm:spPr/>
      <dgm:t>
        <a:bodyPr/>
        <a:lstStyle/>
        <a:p>
          <a:r>
            <a:rPr lang="tr-TR"/>
            <a:t>Programlama dilleri modülünde; Java, C++, C#, Dart, PHP, Javascript, Python programlama dillerinden birisi seçilir.</a:t>
          </a:r>
          <a:endParaRPr lang="en-US"/>
        </a:p>
      </dgm:t>
    </dgm:pt>
    <dgm:pt modelId="{AE92612E-A0B5-4C5A-8537-06EACE36550A}" type="parTrans" cxnId="{1A5B189E-FE7E-46CA-8D68-2D40963FA5F0}">
      <dgm:prSet/>
      <dgm:spPr/>
      <dgm:t>
        <a:bodyPr/>
        <a:lstStyle/>
        <a:p>
          <a:endParaRPr lang="en-US"/>
        </a:p>
      </dgm:t>
    </dgm:pt>
    <dgm:pt modelId="{7D6CB0CC-0BF8-46BD-B569-C07F678E8F35}" type="sibTrans" cxnId="{1A5B189E-FE7E-46CA-8D68-2D40963FA5F0}">
      <dgm:prSet/>
      <dgm:spPr/>
      <dgm:t>
        <a:bodyPr/>
        <a:lstStyle/>
        <a:p>
          <a:endParaRPr lang="en-US"/>
        </a:p>
      </dgm:t>
    </dgm:pt>
    <dgm:pt modelId="{04D030F0-1885-49F2-B472-6222944DB081}">
      <dgm:prSet/>
      <dgm:spPr/>
      <dgm:t>
        <a:bodyPr/>
        <a:lstStyle/>
        <a:p>
          <a:r>
            <a:rPr lang="tr-TR"/>
            <a:t>Programlamaya giriş ve algoritma modülü alınmadan; robotik kodlama, mobil uygulama geliştirme ve programlama dilleri modülleri seçilemez. Programlama dilleri modülü alınmadan yapay zekâ uygulamaları modülü seçilemez.</a:t>
          </a:r>
          <a:endParaRPr lang="en-US"/>
        </a:p>
      </dgm:t>
    </dgm:pt>
    <dgm:pt modelId="{4AA52FB4-F768-433A-BD8E-2F480E729F85}" type="parTrans" cxnId="{2EF099A0-1389-49EF-B99F-5E7F21C87521}">
      <dgm:prSet/>
      <dgm:spPr/>
      <dgm:t>
        <a:bodyPr/>
        <a:lstStyle/>
        <a:p>
          <a:endParaRPr lang="en-US"/>
        </a:p>
      </dgm:t>
    </dgm:pt>
    <dgm:pt modelId="{D5B9BDD7-6E56-4FA3-9860-C22404E26234}" type="sibTrans" cxnId="{2EF099A0-1389-49EF-B99F-5E7F21C87521}">
      <dgm:prSet/>
      <dgm:spPr/>
      <dgm:t>
        <a:bodyPr/>
        <a:lstStyle/>
        <a:p>
          <a:endParaRPr lang="en-US"/>
        </a:p>
      </dgm:t>
    </dgm:pt>
    <dgm:pt modelId="{68A1C615-3AC8-264B-8FB0-296521B0D48E}" type="pres">
      <dgm:prSet presAssocID="{F0C37208-227D-4871-9FC8-49A56FB19CCB}" presName="outerComposite" presStyleCnt="0">
        <dgm:presLayoutVars>
          <dgm:chMax val="5"/>
          <dgm:dir/>
          <dgm:resizeHandles val="exact"/>
        </dgm:presLayoutVars>
      </dgm:prSet>
      <dgm:spPr/>
    </dgm:pt>
    <dgm:pt modelId="{D0BF389D-3397-4D42-A0F9-0ED617E48FC5}" type="pres">
      <dgm:prSet presAssocID="{F0C37208-227D-4871-9FC8-49A56FB19CCB}" presName="dummyMaxCanvas" presStyleCnt="0">
        <dgm:presLayoutVars/>
      </dgm:prSet>
      <dgm:spPr/>
    </dgm:pt>
    <dgm:pt modelId="{BAC9B6FB-0068-F748-9725-5109B46B286B}" type="pres">
      <dgm:prSet presAssocID="{F0C37208-227D-4871-9FC8-49A56FB19CCB}" presName="TwoNodes_1" presStyleLbl="node1" presStyleIdx="0" presStyleCnt="2">
        <dgm:presLayoutVars>
          <dgm:bulletEnabled val="1"/>
        </dgm:presLayoutVars>
      </dgm:prSet>
      <dgm:spPr/>
    </dgm:pt>
    <dgm:pt modelId="{7FEBB8BF-4174-C247-979B-C0BE87884865}" type="pres">
      <dgm:prSet presAssocID="{F0C37208-227D-4871-9FC8-49A56FB19CCB}" presName="TwoNodes_2" presStyleLbl="node1" presStyleIdx="1" presStyleCnt="2">
        <dgm:presLayoutVars>
          <dgm:bulletEnabled val="1"/>
        </dgm:presLayoutVars>
      </dgm:prSet>
      <dgm:spPr/>
    </dgm:pt>
    <dgm:pt modelId="{CE8CA7CF-B894-034A-9119-204BD71058B5}" type="pres">
      <dgm:prSet presAssocID="{F0C37208-227D-4871-9FC8-49A56FB19CCB}" presName="TwoConn_1-2" presStyleLbl="fgAccFollowNode1" presStyleIdx="0" presStyleCnt="1">
        <dgm:presLayoutVars>
          <dgm:bulletEnabled val="1"/>
        </dgm:presLayoutVars>
      </dgm:prSet>
      <dgm:spPr/>
    </dgm:pt>
    <dgm:pt modelId="{0BA87741-6E61-4B4B-BD1B-0F6FF2576CCA}" type="pres">
      <dgm:prSet presAssocID="{F0C37208-227D-4871-9FC8-49A56FB19CCB}" presName="TwoNodes_1_text" presStyleLbl="node1" presStyleIdx="1" presStyleCnt="2">
        <dgm:presLayoutVars>
          <dgm:bulletEnabled val="1"/>
        </dgm:presLayoutVars>
      </dgm:prSet>
      <dgm:spPr/>
    </dgm:pt>
    <dgm:pt modelId="{3CF584B3-9E29-8940-9AD4-55158A5C91E7}" type="pres">
      <dgm:prSet presAssocID="{F0C37208-227D-4871-9FC8-49A56FB19CCB}" presName="TwoNodes_2_text" presStyleLbl="node1" presStyleIdx="1" presStyleCnt="2">
        <dgm:presLayoutVars>
          <dgm:bulletEnabled val="1"/>
        </dgm:presLayoutVars>
      </dgm:prSet>
      <dgm:spPr/>
    </dgm:pt>
  </dgm:ptLst>
  <dgm:cxnLst>
    <dgm:cxn modelId="{DA57826B-1718-F34A-BFFF-F916514EA2F4}" type="presOf" srcId="{423D2598-7D2E-482E-B075-7F2B35BED0EE}" destId="{0BA87741-6E61-4B4B-BD1B-0F6FF2576CCA}" srcOrd="1" destOrd="0" presId="urn:microsoft.com/office/officeart/2005/8/layout/vProcess5"/>
    <dgm:cxn modelId="{235A5184-FCFC-C14E-9BF5-8C1CA8311558}" type="presOf" srcId="{04D030F0-1885-49F2-B472-6222944DB081}" destId="{7FEBB8BF-4174-C247-979B-C0BE87884865}" srcOrd="0" destOrd="0" presId="urn:microsoft.com/office/officeart/2005/8/layout/vProcess5"/>
    <dgm:cxn modelId="{C4B40597-ED06-B746-8B16-E509FC78AA20}" type="presOf" srcId="{F0C37208-227D-4871-9FC8-49A56FB19CCB}" destId="{68A1C615-3AC8-264B-8FB0-296521B0D48E}" srcOrd="0" destOrd="0" presId="urn:microsoft.com/office/officeart/2005/8/layout/vProcess5"/>
    <dgm:cxn modelId="{1A5B189E-FE7E-46CA-8D68-2D40963FA5F0}" srcId="{F0C37208-227D-4871-9FC8-49A56FB19CCB}" destId="{423D2598-7D2E-482E-B075-7F2B35BED0EE}" srcOrd="0" destOrd="0" parTransId="{AE92612E-A0B5-4C5A-8537-06EACE36550A}" sibTransId="{7D6CB0CC-0BF8-46BD-B569-C07F678E8F35}"/>
    <dgm:cxn modelId="{2EF099A0-1389-49EF-B99F-5E7F21C87521}" srcId="{F0C37208-227D-4871-9FC8-49A56FB19CCB}" destId="{04D030F0-1885-49F2-B472-6222944DB081}" srcOrd="1" destOrd="0" parTransId="{4AA52FB4-F768-433A-BD8E-2F480E729F85}" sibTransId="{D5B9BDD7-6E56-4FA3-9860-C22404E26234}"/>
    <dgm:cxn modelId="{BD1928A8-69AC-D344-987F-2B11A19DE9A7}" type="presOf" srcId="{7D6CB0CC-0BF8-46BD-B569-C07F678E8F35}" destId="{CE8CA7CF-B894-034A-9119-204BD71058B5}" srcOrd="0" destOrd="0" presId="urn:microsoft.com/office/officeart/2005/8/layout/vProcess5"/>
    <dgm:cxn modelId="{7DE518C9-B7EB-5646-865F-468DD9EA65EC}" type="presOf" srcId="{04D030F0-1885-49F2-B472-6222944DB081}" destId="{3CF584B3-9E29-8940-9AD4-55158A5C91E7}" srcOrd="1" destOrd="0" presId="urn:microsoft.com/office/officeart/2005/8/layout/vProcess5"/>
    <dgm:cxn modelId="{58CC29D2-6D8F-C34C-B33A-6DFB613A4F01}" type="presOf" srcId="{423D2598-7D2E-482E-B075-7F2B35BED0EE}" destId="{BAC9B6FB-0068-F748-9725-5109B46B286B}" srcOrd="0" destOrd="0" presId="urn:microsoft.com/office/officeart/2005/8/layout/vProcess5"/>
    <dgm:cxn modelId="{94858F4C-C1B9-7F44-8D81-32232CFEB9B4}" type="presParOf" srcId="{68A1C615-3AC8-264B-8FB0-296521B0D48E}" destId="{D0BF389D-3397-4D42-A0F9-0ED617E48FC5}" srcOrd="0" destOrd="0" presId="urn:microsoft.com/office/officeart/2005/8/layout/vProcess5"/>
    <dgm:cxn modelId="{99167A89-9C4D-5346-93C9-23BAEB07D770}" type="presParOf" srcId="{68A1C615-3AC8-264B-8FB0-296521B0D48E}" destId="{BAC9B6FB-0068-F748-9725-5109B46B286B}" srcOrd="1" destOrd="0" presId="urn:microsoft.com/office/officeart/2005/8/layout/vProcess5"/>
    <dgm:cxn modelId="{50C58455-A6CA-E048-A465-BA5EAAE0EC45}" type="presParOf" srcId="{68A1C615-3AC8-264B-8FB0-296521B0D48E}" destId="{7FEBB8BF-4174-C247-979B-C0BE87884865}" srcOrd="2" destOrd="0" presId="urn:microsoft.com/office/officeart/2005/8/layout/vProcess5"/>
    <dgm:cxn modelId="{ADEE6BEA-993E-A343-AB32-961A04430E68}" type="presParOf" srcId="{68A1C615-3AC8-264B-8FB0-296521B0D48E}" destId="{CE8CA7CF-B894-034A-9119-204BD71058B5}" srcOrd="3" destOrd="0" presId="urn:microsoft.com/office/officeart/2005/8/layout/vProcess5"/>
    <dgm:cxn modelId="{9A8D961C-2B89-784C-8FD3-EC49677678CB}" type="presParOf" srcId="{68A1C615-3AC8-264B-8FB0-296521B0D48E}" destId="{0BA87741-6E61-4B4B-BD1B-0F6FF2576CCA}" srcOrd="4" destOrd="0" presId="urn:microsoft.com/office/officeart/2005/8/layout/vProcess5"/>
    <dgm:cxn modelId="{E640C009-6417-8E4D-9261-5DFDECF56FC6}" type="presParOf" srcId="{68A1C615-3AC8-264B-8FB0-296521B0D48E}" destId="{3CF584B3-9E29-8940-9AD4-55158A5C91E7}"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B18D73-91B2-4980-A6BF-9B3758C5538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E9D360B-232B-4D59-BD7D-6B79315C283B}">
      <dgm:prSet/>
      <dgm:spPr/>
      <dgm:t>
        <a:bodyPr/>
        <a:lstStyle/>
        <a:p>
          <a:pPr>
            <a:defRPr cap="all"/>
          </a:pPr>
          <a:r>
            <a:rPr lang="tr-TR"/>
            <a:t>a) Php.ini dosyasındaki ayarlar açıklanır.</a:t>
          </a:r>
          <a:endParaRPr lang="en-US"/>
        </a:p>
      </dgm:t>
    </dgm:pt>
    <dgm:pt modelId="{2DAAB2B4-4D0C-4C6F-A056-A7CD773B4C4A}" type="parTrans" cxnId="{4DEC5138-0A3A-4B0D-BF77-E10862A9B56D}">
      <dgm:prSet/>
      <dgm:spPr/>
      <dgm:t>
        <a:bodyPr/>
        <a:lstStyle/>
        <a:p>
          <a:endParaRPr lang="en-US"/>
        </a:p>
      </dgm:t>
    </dgm:pt>
    <dgm:pt modelId="{9F4BE3DE-5435-4F80-AD5C-EDF880A18553}" type="sibTrans" cxnId="{4DEC5138-0A3A-4B0D-BF77-E10862A9B56D}">
      <dgm:prSet/>
      <dgm:spPr/>
      <dgm:t>
        <a:bodyPr/>
        <a:lstStyle/>
        <a:p>
          <a:endParaRPr lang="en-US"/>
        </a:p>
      </dgm:t>
    </dgm:pt>
    <dgm:pt modelId="{C858C2ED-2909-42EB-98AE-32BF2BA8EC81}">
      <dgm:prSet/>
      <dgm:spPr/>
      <dgm:t>
        <a:bodyPr/>
        <a:lstStyle/>
        <a:p>
          <a:pPr>
            <a:defRPr cap="all"/>
          </a:pPr>
          <a:r>
            <a:rPr lang="tr-TR"/>
            <a:t>b) Öğrencilerden uygulamalı olarak php.ini dosyasında farklı ayarlar yapmaları istenir.</a:t>
          </a:r>
          <a:endParaRPr lang="en-US"/>
        </a:p>
      </dgm:t>
    </dgm:pt>
    <dgm:pt modelId="{607D7397-708C-4FAE-85C9-4A2BAE07C461}" type="parTrans" cxnId="{37864462-E17B-4C8E-9E01-A0421F22EECB}">
      <dgm:prSet/>
      <dgm:spPr/>
      <dgm:t>
        <a:bodyPr/>
        <a:lstStyle/>
        <a:p>
          <a:endParaRPr lang="en-US"/>
        </a:p>
      </dgm:t>
    </dgm:pt>
    <dgm:pt modelId="{D75C0B43-99C1-4E4B-83A8-23471240CDFB}" type="sibTrans" cxnId="{37864462-E17B-4C8E-9E01-A0421F22EECB}">
      <dgm:prSet/>
      <dgm:spPr/>
      <dgm:t>
        <a:bodyPr/>
        <a:lstStyle/>
        <a:p>
          <a:endParaRPr lang="en-US"/>
        </a:p>
      </dgm:t>
    </dgm:pt>
    <dgm:pt modelId="{E202E977-B0E0-4651-A9E1-D3E1BD376E64}" type="pres">
      <dgm:prSet presAssocID="{2FB18D73-91B2-4980-A6BF-9B3758C5538F}" presName="root" presStyleCnt="0">
        <dgm:presLayoutVars>
          <dgm:dir/>
          <dgm:resizeHandles val="exact"/>
        </dgm:presLayoutVars>
      </dgm:prSet>
      <dgm:spPr/>
    </dgm:pt>
    <dgm:pt modelId="{CD722055-7122-4561-A2F2-F3F5D89E9889}" type="pres">
      <dgm:prSet presAssocID="{FE9D360B-232B-4D59-BD7D-6B79315C283B}" presName="compNode" presStyleCnt="0"/>
      <dgm:spPr/>
    </dgm:pt>
    <dgm:pt modelId="{7DA2FFFD-2ECE-4680-8D42-E61BA6808D82}" type="pres">
      <dgm:prSet presAssocID="{FE9D360B-232B-4D59-BD7D-6B79315C283B}" presName="iconBgRect" presStyleLbl="bgShp" presStyleIdx="0" presStyleCnt="2"/>
      <dgm:spPr/>
    </dgm:pt>
    <dgm:pt modelId="{05707194-48E0-4B9A-B055-61D5FFBD3AF9}" type="pres">
      <dgm:prSet presAssocID="{FE9D360B-232B-4D59-BD7D-6B79315C283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ğlı değil"/>
        </a:ext>
      </dgm:extLst>
    </dgm:pt>
    <dgm:pt modelId="{D0AD02DD-77A2-43B4-BB4D-93A231CA13EA}" type="pres">
      <dgm:prSet presAssocID="{FE9D360B-232B-4D59-BD7D-6B79315C283B}" presName="spaceRect" presStyleCnt="0"/>
      <dgm:spPr/>
    </dgm:pt>
    <dgm:pt modelId="{2565AFE9-C326-4475-86C6-D442142155DC}" type="pres">
      <dgm:prSet presAssocID="{FE9D360B-232B-4D59-BD7D-6B79315C283B}" presName="textRect" presStyleLbl="revTx" presStyleIdx="0" presStyleCnt="2">
        <dgm:presLayoutVars>
          <dgm:chMax val="1"/>
          <dgm:chPref val="1"/>
        </dgm:presLayoutVars>
      </dgm:prSet>
      <dgm:spPr/>
    </dgm:pt>
    <dgm:pt modelId="{B7915328-A238-427A-BA35-0EDA89883EF1}" type="pres">
      <dgm:prSet presAssocID="{9F4BE3DE-5435-4F80-AD5C-EDF880A18553}" presName="sibTrans" presStyleCnt="0"/>
      <dgm:spPr/>
    </dgm:pt>
    <dgm:pt modelId="{2AAC1BBD-D1C4-400F-8127-44AFFED94C6D}" type="pres">
      <dgm:prSet presAssocID="{C858C2ED-2909-42EB-98AE-32BF2BA8EC81}" presName="compNode" presStyleCnt="0"/>
      <dgm:spPr/>
    </dgm:pt>
    <dgm:pt modelId="{F12B2C7F-02B2-4557-B07D-CF81D9FA3F09}" type="pres">
      <dgm:prSet presAssocID="{C858C2ED-2909-42EB-98AE-32BF2BA8EC81}" presName="iconBgRect" presStyleLbl="bgShp" presStyleIdx="1" presStyleCnt="2"/>
      <dgm:spPr/>
    </dgm:pt>
    <dgm:pt modelId="{9E800AE2-A02F-4E30-B866-D7F9B7D7C411}" type="pres">
      <dgm:prSet presAssocID="{C858C2ED-2909-42EB-98AE-32BF2BA8EC8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cı"/>
        </a:ext>
      </dgm:extLst>
    </dgm:pt>
    <dgm:pt modelId="{ADBE6B0E-B7BC-445E-BF8E-A5D83A8C02B4}" type="pres">
      <dgm:prSet presAssocID="{C858C2ED-2909-42EB-98AE-32BF2BA8EC81}" presName="spaceRect" presStyleCnt="0"/>
      <dgm:spPr/>
    </dgm:pt>
    <dgm:pt modelId="{02966126-1F1E-419A-AFDF-378A7C96B9FE}" type="pres">
      <dgm:prSet presAssocID="{C858C2ED-2909-42EB-98AE-32BF2BA8EC81}" presName="textRect" presStyleLbl="revTx" presStyleIdx="1" presStyleCnt="2">
        <dgm:presLayoutVars>
          <dgm:chMax val="1"/>
          <dgm:chPref val="1"/>
        </dgm:presLayoutVars>
      </dgm:prSet>
      <dgm:spPr/>
    </dgm:pt>
  </dgm:ptLst>
  <dgm:cxnLst>
    <dgm:cxn modelId="{4DEC5138-0A3A-4B0D-BF77-E10862A9B56D}" srcId="{2FB18D73-91B2-4980-A6BF-9B3758C5538F}" destId="{FE9D360B-232B-4D59-BD7D-6B79315C283B}" srcOrd="0" destOrd="0" parTransId="{2DAAB2B4-4D0C-4C6F-A056-A7CD773B4C4A}" sibTransId="{9F4BE3DE-5435-4F80-AD5C-EDF880A18553}"/>
    <dgm:cxn modelId="{37864462-E17B-4C8E-9E01-A0421F22EECB}" srcId="{2FB18D73-91B2-4980-A6BF-9B3758C5538F}" destId="{C858C2ED-2909-42EB-98AE-32BF2BA8EC81}" srcOrd="1" destOrd="0" parTransId="{607D7397-708C-4FAE-85C9-4A2BAE07C461}" sibTransId="{D75C0B43-99C1-4E4B-83A8-23471240CDFB}"/>
    <dgm:cxn modelId="{5F1E6FAB-8D30-4F21-899B-9CE9E9F18851}" type="presOf" srcId="{FE9D360B-232B-4D59-BD7D-6B79315C283B}" destId="{2565AFE9-C326-4475-86C6-D442142155DC}" srcOrd="0" destOrd="0" presId="urn:microsoft.com/office/officeart/2018/5/layout/IconCircleLabelList"/>
    <dgm:cxn modelId="{50B30ECD-A9B5-45AE-9495-CFF47147739F}" type="presOf" srcId="{2FB18D73-91B2-4980-A6BF-9B3758C5538F}" destId="{E202E977-B0E0-4651-A9E1-D3E1BD376E64}" srcOrd="0" destOrd="0" presId="urn:microsoft.com/office/officeart/2018/5/layout/IconCircleLabelList"/>
    <dgm:cxn modelId="{F5D65CF4-9D3F-46FE-BA7B-A2F76543F21C}" type="presOf" srcId="{C858C2ED-2909-42EB-98AE-32BF2BA8EC81}" destId="{02966126-1F1E-419A-AFDF-378A7C96B9FE}" srcOrd="0" destOrd="0" presId="urn:microsoft.com/office/officeart/2018/5/layout/IconCircleLabelList"/>
    <dgm:cxn modelId="{43AB333D-8FCB-4FAE-AF7B-54B6FB23FEEC}" type="presParOf" srcId="{E202E977-B0E0-4651-A9E1-D3E1BD376E64}" destId="{CD722055-7122-4561-A2F2-F3F5D89E9889}" srcOrd="0" destOrd="0" presId="urn:microsoft.com/office/officeart/2018/5/layout/IconCircleLabelList"/>
    <dgm:cxn modelId="{D795939D-8D58-468F-BB06-3F88E17B388C}" type="presParOf" srcId="{CD722055-7122-4561-A2F2-F3F5D89E9889}" destId="{7DA2FFFD-2ECE-4680-8D42-E61BA6808D82}" srcOrd="0" destOrd="0" presId="urn:microsoft.com/office/officeart/2018/5/layout/IconCircleLabelList"/>
    <dgm:cxn modelId="{155FFFFA-9ADA-4DCC-9720-39270B3FE126}" type="presParOf" srcId="{CD722055-7122-4561-A2F2-F3F5D89E9889}" destId="{05707194-48E0-4B9A-B055-61D5FFBD3AF9}" srcOrd="1" destOrd="0" presId="urn:microsoft.com/office/officeart/2018/5/layout/IconCircleLabelList"/>
    <dgm:cxn modelId="{9363929B-6904-4B28-BA84-E85BC99F8977}" type="presParOf" srcId="{CD722055-7122-4561-A2F2-F3F5D89E9889}" destId="{D0AD02DD-77A2-43B4-BB4D-93A231CA13EA}" srcOrd="2" destOrd="0" presId="urn:microsoft.com/office/officeart/2018/5/layout/IconCircleLabelList"/>
    <dgm:cxn modelId="{0AED840A-4E68-440F-9840-724C2986147D}" type="presParOf" srcId="{CD722055-7122-4561-A2F2-F3F5D89E9889}" destId="{2565AFE9-C326-4475-86C6-D442142155DC}" srcOrd="3" destOrd="0" presId="urn:microsoft.com/office/officeart/2018/5/layout/IconCircleLabelList"/>
    <dgm:cxn modelId="{71117AC3-B9EB-429E-9D99-C775558143A0}" type="presParOf" srcId="{E202E977-B0E0-4651-A9E1-D3E1BD376E64}" destId="{B7915328-A238-427A-BA35-0EDA89883EF1}" srcOrd="1" destOrd="0" presId="urn:microsoft.com/office/officeart/2018/5/layout/IconCircleLabelList"/>
    <dgm:cxn modelId="{01CD2EFD-FBAC-4813-9EC1-DA70CC0FA65A}" type="presParOf" srcId="{E202E977-B0E0-4651-A9E1-D3E1BD376E64}" destId="{2AAC1BBD-D1C4-400F-8127-44AFFED94C6D}" srcOrd="2" destOrd="0" presId="urn:microsoft.com/office/officeart/2018/5/layout/IconCircleLabelList"/>
    <dgm:cxn modelId="{81E5D31D-A7F5-4790-B000-E1EBCFCFF508}" type="presParOf" srcId="{2AAC1BBD-D1C4-400F-8127-44AFFED94C6D}" destId="{F12B2C7F-02B2-4557-B07D-CF81D9FA3F09}" srcOrd="0" destOrd="0" presId="urn:microsoft.com/office/officeart/2018/5/layout/IconCircleLabelList"/>
    <dgm:cxn modelId="{1FC1CEEE-D0C4-4504-A7D4-7A82165C8432}" type="presParOf" srcId="{2AAC1BBD-D1C4-400F-8127-44AFFED94C6D}" destId="{9E800AE2-A02F-4E30-B866-D7F9B7D7C411}" srcOrd="1" destOrd="0" presId="urn:microsoft.com/office/officeart/2018/5/layout/IconCircleLabelList"/>
    <dgm:cxn modelId="{397F0F00-29E7-4760-97B4-7109912438F9}" type="presParOf" srcId="{2AAC1BBD-D1C4-400F-8127-44AFFED94C6D}" destId="{ADBE6B0E-B7BC-445E-BF8E-A5D83A8C02B4}" srcOrd="2" destOrd="0" presId="urn:microsoft.com/office/officeart/2018/5/layout/IconCircleLabelList"/>
    <dgm:cxn modelId="{E08FF203-2740-4C6A-97BC-C1389BF20DD1}" type="presParOf" srcId="{2AAC1BBD-D1C4-400F-8127-44AFFED94C6D}" destId="{02966126-1F1E-419A-AFDF-378A7C96B9F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9B6FB-0068-F748-9725-5109B46B286B}">
      <dsp:nvSpPr>
        <dsp:cNvPr id="0" name=""/>
        <dsp:cNvSpPr/>
      </dsp:nvSpPr>
      <dsp:spPr>
        <a:xfrm>
          <a:off x="0" y="0"/>
          <a:ext cx="8163718" cy="1675452"/>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tr-TR" sz="2100" kern="1200"/>
            <a:t>Programlama dilleri modülünde; Java, C++, C#, Dart, PHP, Javascript, Python programlama dillerinden birisi seçilir.</a:t>
          </a:r>
          <a:endParaRPr lang="en-US" sz="2100" kern="1200"/>
        </a:p>
      </dsp:txBody>
      <dsp:txXfrm>
        <a:off x="49072" y="49072"/>
        <a:ext cx="6432008" cy="1577308"/>
      </dsp:txXfrm>
    </dsp:sp>
    <dsp:sp modelId="{7FEBB8BF-4174-C247-979B-C0BE87884865}">
      <dsp:nvSpPr>
        <dsp:cNvPr id="0" name=""/>
        <dsp:cNvSpPr/>
      </dsp:nvSpPr>
      <dsp:spPr>
        <a:xfrm>
          <a:off x="1440656" y="2047774"/>
          <a:ext cx="8163718" cy="1675452"/>
        </a:xfrm>
        <a:prstGeom prst="roundRect">
          <a:avLst>
            <a:gd name="adj" fmla="val 10000"/>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tr-TR" sz="2100" kern="1200"/>
            <a:t>Programlamaya giriş ve algoritma modülü alınmadan; robotik kodlama, mobil uygulama geliştirme ve programlama dilleri modülleri seçilemez. Programlama dilleri modülü alınmadan yapay zekâ uygulamaları modülü seçilemez.</a:t>
          </a:r>
          <a:endParaRPr lang="en-US" sz="2100" kern="1200"/>
        </a:p>
      </dsp:txBody>
      <dsp:txXfrm>
        <a:off x="1489728" y="2096846"/>
        <a:ext cx="5535874" cy="1577308"/>
      </dsp:txXfrm>
    </dsp:sp>
    <dsp:sp modelId="{CE8CA7CF-B894-034A-9119-204BD71058B5}">
      <dsp:nvSpPr>
        <dsp:cNvPr id="0" name=""/>
        <dsp:cNvSpPr/>
      </dsp:nvSpPr>
      <dsp:spPr>
        <a:xfrm>
          <a:off x="7074674" y="1317091"/>
          <a:ext cx="1089043" cy="1089043"/>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19709" y="1317091"/>
        <a:ext cx="598973" cy="819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2FFFD-2ECE-4680-8D42-E61BA6808D82}">
      <dsp:nvSpPr>
        <dsp:cNvPr id="0" name=""/>
        <dsp:cNvSpPr/>
      </dsp:nvSpPr>
      <dsp:spPr>
        <a:xfrm>
          <a:off x="1589187" y="61613"/>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07194-48E0-4B9A-B055-61D5FFBD3AF9}">
      <dsp:nvSpPr>
        <dsp:cNvPr id="0" name=""/>
        <dsp:cNvSpPr/>
      </dsp:nvSpPr>
      <dsp:spPr>
        <a:xfrm>
          <a:off x="2057187" y="529613"/>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65AFE9-C326-4475-86C6-D442142155DC}">
      <dsp:nvSpPr>
        <dsp:cNvPr id="0" name=""/>
        <dsp:cNvSpPr/>
      </dsp:nvSpPr>
      <dsp:spPr>
        <a:xfrm>
          <a:off x="887187" y="294161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tr-TR" sz="1700" kern="1200"/>
            <a:t>a) Php.ini dosyasındaki ayarlar açıklanır.</a:t>
          </a:r>
          <a:endParaRPr lang="en-US" sz="1700" kern="1200"/>
        </a:p>
      </dsp:txBody>
      <dsp:txXfrm>
        <a:off x="887187" y="2941613"/>
        <a:ext cx="3600000" cy="720000"/>
      </dsp:txXfrm>
    </dsp:sp>
    <dsp:sp modelId="{F12B2C7F-02B2-4557-B07D-CF81D9FA3F09}">
      <dsp:nvSpPr>
        <dsp:cNvPr id="0" name=""/>
        <dsp:cNvSpPr/>
      </dsp:nvSpPr>
      <dsp:spPr>
        <a:xfrm>
          <a:off x="5819187" y="61613"/>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800AE2-A02F-4E30-B866-D7F9B7D7C411}">
      <dsp:nvSpPr>
        <dsp:cNvPr id="0" name=""/>
        <dsp:cNvSpPr/>
      </dsp:nvSpPr>
      <dsp:spPr>
        <a:xfrm>
          <a:off x="6287187" y="529613"/>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966126-1F1E-419A-AFDF-378A7C96B9FE}">
      <dsp:nvSpPr>
        <dsp:cNvPr id="0" name=""/>
        <dsp:cNvSpPr/>
      </dsp:nvSpPr>
      <dsp:spPr>
        <a:xfrm>
          <a:off x="5117187" y="294161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tr-TR" sz="1700" kern="1200"/>
            <a:t>b) Öğrencilerden uygulamalı olarak php.ini dosyasında farklı ayarlar yapmaları istenir.</a:t>
          </a:r>
          <a:endParaRPr lang="en-US" sz="1700" kern="1200"/>
        </a:p>
      </dsp:txBody>
      <dsp:txXfrm>
        <a:off x="5117187" y="2941613"/>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26580-D98C-6B40-9F6E-181C6B05765D}" type="datetimeFigureOut">
              <a:rPr lang="tr-TR" smtClean="0"/>
              <a:t>26.02.2024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C72A0-2060-664D-83C7-FF92CB079F56}" type="slidenum">
              <a:rPr lang="tr-TR" smtClean="0"/>
              <a:t>‹#›</a:t>
            </a:fld>
            <a:endParaRPr lang="tr-TR"/>
          </a:p>
        </p:txBody>
      </p:sp>
    </p:spTree>
    <p:extLst>
      <p:ext uri="{BB962C8B-B14F-4D97-AF65-F5344CB8AC3E}">
        <p14:creationId xmlns:p14="http://schemas.microsoft.com/office/powerpoint/2010/main" val="145271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a:t>
            </a:fld>
            <a:endParaRPr lang="tr-TR"/>
          </a:p>
        </p:txBody>
      </p:sp>
    </p:spTree>
    <p:extLst>
      <p:ext uri="{BB962C8B-B14F-4D97-AF65-F5344CB8AC3E}">
        <p14:creationId xmlns:p14="http://schemas.microsoft.com/office/powerpoint/2010/main" val="355854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132</a:t>
            </a:fld>
            <a:endParaRPr lang="tr-TR"/>
          </a:p>
        </p:txBody>
      </p:sp>
    </p:spTree>
    <p:extLst>
      <p:ext uri="{BB962C8B-B14F-4D97-AF65-F5344CB8AC3E}">
        <p14:creationId xmlns:p14="http://schemas.microsoft.com/office/powerpoint/2010/main" val="49289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133</a:t>
            </a:fld>
            <a:endParaRPr lang="tr-TR"/>
          </a:p>
        </p:txBody>
      </p:sp>
    </p:spTree>
    <p:extLst>
      <p:ext uri="{BB962C8B-B14F-4D97-AF65-F5344CB8AC3E}">
        <p14:creationId xmlns:p14="http://schemas.microsoft.com/office/powerpoint/2010/main" val="1962506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134</a:t>
            </a:fld>
            <a:endParaRPr lang="tr-TR"/>
          </a:p>
        </p:txBody>
      </p:sp>
    </p:spTree>
    <p:extLst>
      <p:ext uri="{BB962C8B-B14F-4D97-AF65-F5344CB8AC3E}">
        <p14:creationId xmlns:p14="http://schemas.microsoft.com/office/powerpoint/2010/main" val="123282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135</a:t>
            </a:fld>
            <a:endParaRPr lang="tr-TR"/>
          </a:p>
        </p:txBody>
      </p:sp>
    </p:spTree>
    <p:extLst>
      <p:ext uri="{BB962C8B-B14F-4D97-AF65-F5344CB8AC3E}">
        <p14:creationId xmlns:p14="http://schemas.microsoft.com/office/powerpoint/2010/main" val="7488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136</a:t>
            </a:fld>
            <a:endParaRPr lang="tr-TR"/>
          </a:p>
        </p:txBody>
      </p:sp>
    </p:spTree>
    <p:extLst>
      <p:ext uri="{BB962C8B-B14F-4D97-AF65-F5344CB8AC3E}">
        <p14:creationId xmlns:p14="http://schemas.microsoft.com/office/powerpoint/2010/main" val="1785168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137</a:t>
            </a:fld>
            <a:endParaRPr lang="tr-TR"/>
          </a:p>
        </p:txBody>
      </p:sp>
    </p:spTree>
    <p:extLst>
      <p:ext uri="{BB962C8B-B14F-4D97-AF65-F5344CB8AC3E}">
        <p14:creationId xmlns:p14="http://schemas.microsoft.com/office/powerpoint/2010/main" val="2704987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138</a:t>
            </a:fld>
            <a:endParaRPr lang="tr-TR"/>
          </a:p>
        </p:txBody>
      </p:sp>
    </p:spTree>
    <p:extLst>
      <p:ext uri="{BB962C8B-B14F-4D97-AF65-F5344CB8AC3E}">
        <p14:creationId xmlns:p14="http://schemas.microsoft.com/office/powerpoint/2010/main" val="987470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139</a:t>
            </a:fld>
            <a:endParaRPr lang="tr-TR"/>
          </a:p>
        </p:txBody>
      </p:sp>
    </p:spTree>
    <p:extLst>
      <p:ext uri="{BB962C8B-B14F-4D97-AF65-F5344CB8AC3E}">
        <p14:creationId xmlns:p14="http://schemas.microsoft.com/office/powerpoint/2010/main" val="4235535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140</a:t>
            </a:fld>
            <a:endParaRPr lang="tr-TR"/>
          </a:p>
        </p:txBody>
      </p:sp>
    </p:spTree>
    <p:extLst>
      <p:ext uri="{BB962C8B-B14F-4D97-AF65-F5344CB8AC3E}">
        <p14:creationId xmlns:p14="http://schemas.microsoft.com/office/powerpoint/2010/main" val="87356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26</a:t>
            </a:fld>
            <a:endParaRPr lang="tr-TR"/>
          </a:p>
        </p:txBody>
      </p:sp>
    </p:spTree>
    <p:extLst>
      <p:ext uri="{BB962C8B-B14F-4D97-AF65-F5344CB8AC3E}">
        <p14:creationId xmlns:p14="http://schemas.microsoft.com/office/powerpoint/2010/main" val="32146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55</a:t>
            </a:fld>
            <a:endParaRPr lang="tr-TR"/>
          </a:p>
        </p:txBody>
      </p:sp>
    </p:spTree>
    <p:extLst>
      <p:ext uri="{BB962C8B-B14F-4D97-AF65-F5344CB8AC3E}">
        <p14:creationId xmlns:p14="http://schemas.microsoft.com/office/powerpoint/2010/main" val="3218074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7C72A0-2060-664D-83C7-FF92CB079F56}" type="slidenum">
              <a:rPr lang="tr-TR" smtClean="0"/>
              <a:t>102</a:t>
            </a:fld>
            <a:endParaRPr lang="tr-TR"/>
          </a:p>
        </p:txBody>
      </p:sp>
    </p:spTree>
    <p:extLst>
      <p:ext uri="{BB962C8B-B14F-4D97-AF65-F5344CB8AC3E}">
        <p14:creationId xmlns:p14="http://schemas.microsoft.com/office/powerpoint/2010/main" val="362894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7C72A0-2060-664D-83C7-FF92CB079F56}" type="slidenum">
              <a:rPr lang="tr-TR" smtClean="0"/>
              <a:t>104</a:t>
            </a:fld>
            <a:endParaRPr lang="tr-TR"/>
          </a:p>
        </p:txBody>
      </p:sp>
    </p:spTree>
    <p:extLst>
      <p:ext uri="{BB962C8B-B14F-4D97-AF65-F5344CB8AC3E}">
        <p14:creationId xmlns:p14="http://schemas.microsoft.com/office/powerpoint/2010/main" val="412289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128</a:t>
            </a:fld>
            <a:endParaRPr lang="tr-TR"/>
          </a:p>
        </p:txBody>
      </p:sp>
    </p:spTree>
    <p:extLst>
      <p:ext uri="{BB962C8B-B14F-4D97-AF65-F5344CB8AC3E}">
        <p14:creationId xmlns:p14="http://schemas.microsoft.com/office/powerpoint/2010/main" val="283581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129</a:t>
            </a:fld>
            <a:endParaRPr lang="tr-TR"/>
          </a:p>
        </p:txBody>
      </p:sp>
    </p:spTree>
    <p:extLst>
      <p:ext uri="{BB962C8B-B14F-4D97-AF65-F5344CB8AC3E}">
        <p14:creationId xmlns:p14="http://schemas.microsoft.com/office/powerpoint/2010/main" val="207173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130</a:t>
            </a:fld>
            <a:endParaRPr lang="tr-TR"/>
          </a:p>
        </p:txBody>
      </p:sp>
    </p:spTree>
    <p:extLst>
      <p:ext uri="{BB962C8B-B14F-4D97-AF65-F5344CB8AC3E}">
        <p14:creationId xmlns:p14="http://schemas.microsoft.com/office/powerpoint/2010/main" val="36268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131</a:t>
            </a:fld>
            <a:endParaRPr lang="tr-TR"/>
          </a:p>
        </p:txBody>
      </p:sp>
    </p:spTree>
    <p:extLst>
      <p:ext uri="{BB962C8B-B14F-4D97-AF65-F5344CB8AC3E}">
        <p14:creationId xmlns:p14="http://schemas.microsoft.com/office/powerpoint/2010/main" val="219605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tr-TR"/>
              <a:t>Asıl başlık stilini düzenlemek için tıklayın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26.02.2024</a:t>
            </a:fld>
            <a:endParaRPr lang="tr-TR"/>
          </a:p>
        </p:txBody>
      </p:sp>
      <p:sp>
        <p:nvSpPr>
          <p:cNvPr id="5" name="Footer Placeholder 4"/>
          <p:cNvSpPr>
            <a:spLocks noGrp="1"/>
          </p:cNvSpPr>
          <p:nvPr>
            <p:ph type="ftr" sz="quarter" idx="11"/>
          </p:nvPr>
        </p:nvSpPr>
        <p:spPr>
          <a:xfrm>
            <a:off x="2416500" y="329307"/>
            <a:ext cx="4973915" cy="309201"/>
          </a:xfrm>
        </p:spPr>
        <p:txBody>
          <a:bodyPr/>
          <a:lstStyle/>
          <a:p>
            <a:endParaRPr lang="tr-TR"/>
          </a:p>
        </p:txBody>
      </p:sp>
      <p:sp>
        <p:nvSpPr>
          <p:cNvPr id="6" name="Slide Number Placeholder 5"/>
          <p:cNvSpPr>
            <a:spLocks noGrp="1"/>
          </p:cNvSpPr>
          <p:nvPr>
            <p:ph type="sldNum" sz="quarter" idx="12"/>
          </p:nvPr>
        </p:nvSpPr>
        <p:spPr>
          <a:xfrm>
            <a:off x="1437664" y="798973"/>
            <a:ext cx="811019" cy="503578"/>
          </a:xfrm>
        </p:spPr>
        <p:txBody>
          <a:bodyPr/>
          <a:lstStyle/>
          <a:p>
            <a:fld id="{E331443F-C959-F84C-881A-97C79A6AC514}" type="slidenum">
              <a:rPr lang="tr-TR" smtClean="0"/>
              <a:t>‹#›</a:t>
            </a:fld>
            <a:endParaRPr lang="tr-T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854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26.02.2024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999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26.02.2024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489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26.02.2024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682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2D57CA5-E7CC-6445-AB24-410534F4635C}" type="datetimeFigureOut">
              <a:rPr lang="tr-TR" smtClean="0"/>
              <a:t>26.02.2024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752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2D57CA5-E7CC-6445-AB24-410534F4635C}" type="datetimeFigureOut">
              <a:rPr lang="tr-TR" smtClean="0"/>
              <a:t>26.02.2024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138495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447191" y="2824269"/>
            <a:ext cx="4645152"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412362" y="2821491"/>
            <a:ext cx="46451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2D57CA5-E7CC-6445-AB24-410534F4635C}" type="datetimeFigureOut">
              <a:rPr lang="tr-TR" smtClean="0"/>
              <a:t>26.02.2024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331443F-C959-F84C-881A-97C79A6AC514}" type="slidenum">
              <a:rPr lang="tr-TR" smtClean="0"/>
              <a:t>‹#›</a:t>
            </a:fld>
            <a:endParaRPr lang="tr-T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93572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2D57CA5-E7CC-6445-AB24-410534F4635C}" type="datetimeFigureOut">
              <a:rPr lang="tr-TR" smtClean="0"/>
              <a:t>26.02.2024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31443F-C959-F84C-881A-97C79A6AC514}" type="slidenum">
              <a:rPr lang="tr-TR" smtClean="0"/>
              <a:t>‹#›</a:t>
            </a:fld>
            <a:endParaRPr lang="tr-T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8430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57CA5-E7CC-6445-AB24-410534F4635C}" type="datetimeFigureOut">
              <a:rPr lang="tr-TR" smtClean="0"/>
              <a:t>26.02.2024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107934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26.02.2024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35027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2D57CA5-E7CC-6445-AB24-410534F4635C}" type="datetimeFigureOut">
              <a:rPr lang="tr-TR" smtClean="0"/>
              <a:t>26.02.2024</a:t>
            </a:fld>
            <a:endParaRPr lang="tr-TR"/>
          </a:p>
        </p:txBody>
      </p:sp>
      <p:sp>
        <p:nvSpPr>
          <p:cNvPr id="6" name="Footer Placeholder 5"/>
          <p:cNvSpPr>
            <a:spLocks noGrp="1"/>
          </p:cNvSpPr>
          <p:nvPr>
            <p:ph type="ftr" sz="quarter" idx="11"/>
          </p:nvPr>
        </p:nvSpPr>
        <p:spPr>
          <a:xfrm>
            <a:off x="1447382" y="318640"/>
            <a:ext cx="5541004" cy="320931"/>
          </a:xfrm>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19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2D57CA5-E7CC-6445-AB24-410534F4635C}" type="datetimeFigureOut">
              <a:rPr lang="tr-TR" smtClean="0"/>
              <a:t>26.02.2024</a:t>
            </a:fld>
            <a:endParaRPr lang="tr-T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331443F-C959-F84C-881A-97C79A6AC514}" type="slidenum">
              <a:rPr lang="tr-TR" smtClean="0"/>
              <a:t>‹#›</a:t>
            </a:fld>
            <a:endParaRPr lang="tr-T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96535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localhost:8887/phpMyAdmin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httpd.apache.org/download.cgi" TargetMode="External"/><Relationship Id="rId2" Type="http://schemas.openxmlformats.org/officeDocument/2006/relationships/hyperlink" Target="https://www.php.net/" TargetMode="External"/><Relationship Id="rId1" Type="http://schemas.openxmlformats.org/officeDocument/2006/relationships/slideLayout" Target="../slideLayouts/slideLayout2.xml"/><Relationship Id="rId4" Type="http://schemas.openxmlformats.org/officeDocument/2006/relationships/hyperlink" Target="https://www.mysql.com/download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www.w3schools.com/php/php_ref_math.as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CPcpcqaQRvw&amp;list=PLY20HpFruiK2RxKOaKIirxjlYAA3dB6J6" TargetMode="External"/><Relationship Id="rId2" Type="http://schemas.openxmlformats.org/officeDocument/2006/relationships/hyperlink" Target="https://www.w3schools.com/php/php_ref_string.asp"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FD0717-BEEE-48D4-8750-E44E166E9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CBA4EB-F997-4F56-9436-88F607540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Alt Başlık 2">
            <a:extLst>
              <a:ext uri="{FF2B5EF4-FFF2-40B4-BE49-F238E27FC236}">
                <a16:creationId xmlns:a16="http://schemas.microsoft.com/office/drawing/2014/main" id="{8BBEB46E-B132-E31D-1886-C7E45FD93862}"/>
              </a:ext>
            </a:extLst>
          </p:cNvPr>
          <p:cNvSpPr>
            <a:spLocks noGrp="1"/>
          </p:cNvSpPr>
          <p:nvPr>
            <p:ph type="subTitle" idx="1"/>
          </p:nvPr>
        </p:nvSpPr>
        <p:spPr>
          <a:xfrm>
            <a:off x="8141417" y="1463014"/>
            <a:ext cx="3313075" cy="3293053"/>
          </a:xfrm>
        </p:spPr>
        <p:txBody>
          <a:bodyPr anchor="ctr">
            <a:normAutofit/>
          </a:bodyPr>
          <a:lstStyle/>
          <a:p>
            <a:r>
              <a:rPr lang="tr-TR" sz="2000" dirty="0"/>
              <a:t>HAZ: ONUR ALTUNTAŞ</a:t>
            </a:r>
          </a:p>
        </p:txBody>
      </p:sp>
      <p:grpSp>
        <p:nvGrpSpPr>
          <p:cNvPr id="12" name="Group 11">
            <a:extLst>
              <a:ext uri="{FF2B5EF4-FFF2-40B4-BE49-F238E27FC236}">
                <a16:creationId xmlns:a16="http://schemas.microsoft.com/office/drawing/2014/main" id="{C2DA450E-1EDD-4D4A-8257-4808EB93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9392" y="938882"/>
            <a:ext cx="6562082" cy="4236223"/>
            <a:chOff x="7807230" y="2012810"/>
            <a:chExt cx="3251252" cy="3459865"/>
          </a:xfrm>
        </p:grpSpPr>
        <p:sp>
          <p:nvSpPr>
            <p:cNvPr id="13" name="Rectangle 12">
              <a:extLst>
                <a:ext uri="{FF2B5EF4-FFF2-40B4-BE49-F238E27FC236}">
                  <a16:creationId xmlns:a16="http://schemas.microsoft.com/office/drawing/2014/main" id="{228FBF78-9E7E-46C0-950D-FC7AEE43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116C23-5ED0-4F29-84D0-584CD0150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7EE4B41-0C22-468A-BCFF-66786B9C8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7777" y="1269341"/>
            <a:ext cx="5925312" cy="3575304"/>
          </a:xfrm>
          <a:prstGeom prst="rect">
            <a:avLst/>
          </a:prstGeom>
          <a:solidFill>
            <a:schemeClr val="accent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BF9204-E910-82DB-88AD-61CF16B90CC5}"/>
              </a:ext>
            </a:extLst>
          </p:cNvPr>
          <p:cNvSpPr>
            <a:spLocks noGrp="1"/>
          </p:cNvSpPr>
          <p:nvPr>
            <p:ph type="ctrTitle"/>
          </p:nvPr>
        </p:nvSpPr>
        <p:spPr>
          <a:xfrm>
            <a:off x="1446756" y="1463015"/>
            <a:ext cx="5492683" cy="3196668"/>
          </a:xfrm>
        </p:spPr>
        <p:txBody>
          <a:bodyPr anchor="ctr">
            <a:normAutofit/>
          </a:bodyPr>
          <a:lstStyle/>
          <a:p>
            <a:pPr algn="ctr"/>
            <a:r>
              <a:rPr lang="tr-TR" sz="4000" dirty="0">
                <a:solidFill>
                  <a:srgbClr val="FFFFFF"/>
                </a:solidFill>
              </a:rPr>
              <a:t>PROGRAMLAMA DİLLERİ MODÜLÜ (PHP)</a:t>
            </a:r>
          </a:p>
        </p:txBody>
      </p:sp>
      <p:pic>
        <p:nvPicPr>
          <p:cNvPr id="18" name="Picture 17">
            <a:extLst>
              <a:ext uri="{FF2B5EF4-FFF2-40B4-BE49-F238E27FC236}">
                <a16:creationId xmlns:a16="http://schemas.microsoft.com/office/drawing/2014/main" id="{8B060F31-12EA-4404-8435-DA25F36C89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E4F1CB68-9DEB-4A71-8E7C-DE9278F0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52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1451579" y="804519"/>
            <a:ext cx="9603275" cy="1049235"/>
          </a:xfrm>
        </p:spPr>
        <p:txBody>
          <a:bodyPr>
            <a:normAutofit/>
          </a:bodyPr>
          <a:lstStyle/>
          <a:p>
            <a:r>
              <a:rPr lang="tr-TR">
                <a:effectLst/>
                <a:latin typeface="Helvetica" pitchFamily="2" charset="0"/>
              </a:rPr>
              <a:t>1. ÜNİTE: PHP TEMEL KAVRAMLAR</a:t>
            </a: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1451579" y="2015732"/>
            <a:ext cx="9603275" cy="3450613"/>
          </a:xfrm>
        </p:spPr>
        <p:txBody>
          <a:bodyPr>
            <a:normAutofit/>
          </a:bodyPr>
          <a:lstStyle/>
          <a:p>
            <a:pPr marL="0" indent="0">
              <a:lnSpc>
                <a:spcPct val="110000"/>
              </a:lnSpc>
              <a:buNone/>
            </a:pPr>
            <a:r>
              <a:rPr lang="tr-TR" sz="1600">
                <a:effectLst/>
                <a:latin typeface="Helvetica" pitchFamily="2" charset="0"/>
              </a:rPr>
              <a:t>Ünite Açıklaması</a:t>
            </a:r>
          </a:p>
          <a:p>
            <a:pPr>
              <a:lnSpc>
                <a:spcPct val="110000"/>
              </a:lnSpc>
            </a:pPr>
            <a:r>
              <a:rPr lang="tr-TR" sz="1600">
                <a:effectLst/>
                <a:latin typeface="Helvetica" pitchFamily="2" charset="0"/>
              </a:rPr>
              <a:t>Bu </a:t>
            </a:r>
            <a:r>
              <a:rPr lang="tr-TR" sz="1600" err="1">
                <a:effectLst/>
                <a:latin typeface="Helvetica" pitchFamily="2" charset="0"/>
              </a:rPr>
              <a:t>ünitede</a:t>
            </a:r>
            <a:r>
              <a:rPr lang="tr-TR" sz="1600">
                <a:effectLst/>
                <a:latin typeface="Helvetica" pitchFamily="2" charset="0"/>
              </a:rPr>
              <a:t>, PHP programlama dilinin hangi ortamda çalıştığı ve nasıl kurulacağı konularına değinilmiştir.</a:t>
            </a:r>
          </a:p>
          <a:p>
            <a:pPr marL="0" indent="0">
              <a:lnSpc>
                <a:spcPct val="110000"/>
              </a:lnSpc>
              <a:buNone/>
            </a:pPr>
            <a:r>
              <a:rPr lang="tr-TR" sz="1600">
                <a:effectLst/>
                <a:latin typeface="Helvetica" pitchFamily="2" charset="0"/>
              </a:rPr>
              <a:t>Değerler</a:t>
            </a:r>
          </a:p>
          <a:p>
            <a:pPr>
              <a:lnSpc>
                <a:spcPct val="110000"/>
              </a:lnSpc>
            </a:pPr>
            <a:r>
              <a:rPr lang="tr-TR" sz="1600">
                <a:effectLst/>
                <a:latin typeface="Helvetica" pitchFamily="2" charset="0"/>
              </a:rPr>
              <a:t>Sabır (Kazanım 1.1., 1.3.)</a:t>
            </a:r>
          </a:p>
          <a:p>
            <a:pPr>
              <a:lnSpc>
                <a:spcPct val="110000"/>
              </a:lnSpc>
            </a:pPr>
            <a:r>
              <a:rPr lang="tr-TR" sz="1600">
                <a:effectLst/>
                <a:latin typeface="Helvetica" pitchFamily="2" charset="0"/>
              </a:rPr>
              <a:t>Öz Denetim (Kazanım 1.3.)</a:t>
            </a:r>
          </a:p>
          <a:p>
            <a:pPr marL="0" indent="0">
              <a:lnSpc>
                <a:spcPct val="110000"/>
              </a:lnSpc>
              <a:buNone/>
            </a:pPr>
            <a:r>
              <a:rPr lang="tr-TR" sz="1600">
                <a:effectLst/>
                <a:latin typeface="Helvetica" pitchFamily="2" charset="0"/>
              </a:rPr>
              <a:t>Alan Becerileri</a:t>
            </a:r>
          </a:p>
          <a:p>
            <a:pPr>
              <a:lnSpc>
                <a:spcPct val="110000"/>
              </a:lnSpc>
            </a:pPr>
            <a:r>
              <a:rPr lang="tr-TR" sz="1600">
                <a:effectLst/>
                <a:latin typeface="Helvetica" pitchFamily="2" charset="0"/>
              </a:rPr>
              <a:t>Soyutlama Becerisi (Kazanım 1.1.)</a:t>
            </a:r>
          </a:p>
          <a:p>
            <a:pPr>
              <a:lnSpc>
                <a:spcPct val="110000"/>
              </a:lnSpc>
            </a:pPr>
            <a:r>
              <a:rPr lang="tr-TR" sz="1600">
                <a:effectLst/>
                <a:latin typeface="Helvetica" pitchFamily="2" charset="0"/>
              </a:rPr>
              <a:t>Teknik İşlem Becerisi (Kazanım 1.3.)</a:t>
            </a:r>
          </a:p>
          <a:p>
            <a:pPr>
              <a:lnSpc>
                <a:spcPct val="110000"/>
              </a:lnSpc>
            </a:pPr>
            <a:endParaRPr lang="tr-TR" sz="1600">
              <a:effectLst/>
              <a:latin typeface="Helvetica" pitchFamily="2" charset="0"/>
            </a:endParaRPr>
          </a:p>
          <a:p>
            <a:pPr marL="0" indent="0">
              <a:lnSpc>
                <a:spcPct val="110000"/>
              </a:lnSpc>
              <a:buNone/>
            </a:pPr>
            <a:endParaRPr lang="tr-TR" sz="1600">
              <a:effectLst/>
              <a:latin typeface="Helvetica" pitchFamily="2" charset="0"/>
            </a:endParaRPr>
          </a:p>
          <a:p>
            <a:pPr>
              <a:lnSpc>
                <a:spcPct val="110000"/>
              </a:lnSpc>
            </a:pPr>
            <a:endParaRPr lang="tr-TR" sz="1600"/>
          </a:p>
        </p:txBody>
      </p:sp>
    </p:spTree>
    <p:extLst>
      <p:ext uri="{BB962C8B-B14F-4D97-AF65-F5344CB8AC3E}">
        <p14:creationId xmlns:p14="http://schemas.microsoft.com/office/powerpoint/2010/main" val="2864865265"/>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52370" y="725214"/>
            <a:ext cx="7618927" cy="5099390"/>
          </a:xfrm>
        </p:spPr>
        <p:txBody>
          <a:bodyPr anchor="t">
            <a:normAutofit/>
          </a:bodyPr>
          <a:lstStyle/>
          <a:p>
            <a:pPr marL="0" indent="0" algn="l">
              <a:buNone/>
            </a:pPr>
            <a:r>
              <a:rPr lang="tr-TR" sz="1600" b="1" i="0" dirty="0">
                <a:effectLst/>
                <a:latin typeface="Söhne"/>
              </a:rPr>
              <a:t>Mantıksal Operatörler</a:t>
            </a:r>
          </a:p>
          <a:p>
            <a:pPr marL="0" indent="0" algn="l">
              <a:buNone/>
            </a:pPr>
            <a:endParaRPr lang="tr-TR" sz="1600" b="1" i="0" dirty="0">
              <a:effectLst/>
              <a:latin typeface="Söhne"/>
            </a:endParaRPr>
          </a:p>
          <a:p>
            <a:pPr algn="l"/>
            <a:r>
              <a:rPr lang="tr-TR" sz="1600" b="1" i="0" dirty="0">
                <a:solidFill>
                  <a:srgbClr val="0D0D0D"/>
                </a:solidFill>
                <a:effectLst/>
                <a:latin typeface="Söhne"/>
              </a:rPr>
              <a:t>Boş Olmayan (</a:t>
            </a:r>
            <a:r>
              <a:rPr lang="tr-TR" sz="1600" b="1" i="0" dirty="0" err="1">
                <a:solidFill>
                  <a:srgbClr val="0D0D0D"/>
                </a:solidFill>
                <a:effectLst/>
                <a:latin typeface="Söhne"/>
              </a:rPr>
              <a:t>Null</a:t>
            </a:r>
            <a:r>
              <a:rPr lang="tr-TR" sz="1600" b="1" i="0" dirty="0">
                <a:solidFill>
                  <a:srgbClr val="0D0D0D"/>
                </a:solidFill>
                <a:effectLst/>
                <a:latin typeface="Söhne"/>
              </a:rPr>
              <a:t> </a:t>
            </a:r>
            <a:r>
              <a:rPr lang="tr-TR" sz="1600" b="1" i="0" dirty="0" err="1">
                <a:solidFill>
                  <a:srgbClr val="0D0D0D"/>
                </a:solidFill>
                <a:effectLst/>
                <a:latin typeface="Söhne"/>
              </a:rPr>
              <a:t>Coalescing</a:t>
            </a:r>
            <a:r>
              <a:rPr lang="tr-TR" sz="1600" b="1" i="0" dirty="0">
                <a:solidFill>
                  <a:srgbClr val="0D0D0D"/>
                </a:solidFill>
                <a:effectLst/>
                <a:latin typeface="Söhne"/>
              </a:rPr>
              <a:t>) Operatör</a:t>
            </a:r>
          </a:p>
          <a:p>
            <a:pPr marL="0" indent="0">
              <a:buNone/>
            </a:pPr>
            <a:r>
              <a:rPr lang="tr-TR" sz="1600" b="0" i="0" dirty="0">
                <a:solidFill>
                  <a:srgbClr val="0D0D0D"/>
                </a:solidFill>
                <a:effectLst/>
                <a:latin typeface="Söhne"/>
              </a:rPr>
              <a:t>Bir değişkenin değerini kontrol edip; eğer </a:t>
            </a:r>
            <a:r>
              <a:rPr lang="tr-TR" sz="1600" b="0" i="0" dirty="0" err="1">
                <a:solidFill>
                  <a:srgbClr val="0D0D0D"/>
                </a:solidFill>
                <a:effectLst/>
                <a:latin typeface="Söhne"/>
              </a:rPr>
              <a:t>null</a:t>
            </a:r>
            <a:r>
              <a:rPr lang="tr-TR" sz="1600" b="0" i="0" dirty="0">
                <a:solidFill>
                  <a:srgbClr val="0D0D0D"/>
                </a:solidFill>
                <a:effectLst/>
                <a:latin typeface="Söhne"/>
              </a:rPr>
              <a:t> ise varsayılan bir değer atar.</a:t>
            </a:r>
          </a:p>
          <a:p>
            <a:pPr marL="0" indent="0">
              <a:buNone/>
            </a:pPr>
            <a:r>
              <a:rPr lang="tr-TR" sz="1600" b="1" dirty="0">
                <a:solidFill>
                  <a:srgbClr val="0D0D0D"/>
                </a:solidFill>
                <a:latin typeface="Söhne"/>
              </a:rPr>
              <a:t>Örnek: </a:t>
            </a:r>
          </a:p>
          <a:p>
            <a:pPr marL="0" indent="0">
              <a:buNone/>
            </a:pPr>
            <a:r>
              <a:rPr lang="tr-TR" sz="1600" b="0" dirty="0">
                <a:solidFill>
                  <a:schemeClr val="accent4"/>
                </a:solidFill>
                <a:effectLst/>
                <a:latin typeface="Menlo" panose="020B0609030804020204" pitchFamily="49" charset="0"/>
              </a:rPr>
              <a:t>$</a:t>
            </a:r>
            <a:r>
              <a:rPr lang="tr-TR" sz="1600" b="0" dirty="0" err="1">
                <a:solidFill>
                  <a:schemeClr val="accent4"/>
                </a:solidFill>
                <a:effectLst/>
                <a:latin typeface="Menlo" panose="020B0609030804020204" pitchFamily="49" charset="0"/>
              </a:rPr>
              <a:t>kullaniciIsim</a:t>
            </a:r>
            <a:r>
              <a:rPr lang="tr-TR" sz="1600" b="0" dirty="0">
                <a:solidFill>
                  <a:schemeClr val="accent4"/>
                </a:solidFill>
                <a:effectLst/>
                <a:latin typeface="Menlo" panose="020B0609030804020204" pitchFamily="49" charset="0"/>
              </a:rPr>
              <a:t> = </a:t>
            </a:r>
            <a:r>
              <a:rPr lang="tr-TR" sz="1600" b="0" dirty="0" err="1">
                <a:solidFill>
                  <a:schemeClr val="accent4"/>
                </a:solidFill>
                <a:effectLst/>
                <a:latin typeface="Menlo" panose="020B0609030804020204" pitchFamily="49" charset="0"/>
              </a:rPr>
              <a:t>null</a:t>
            </a:r>
            <a:r>
              <a:rPr lang="tr-TR" sz="1600" b="0" dirty="0">
                <a:solidFill>
                  <a:schemeClr val="accent4"/>
                </a:solidFill>
                <a:effectLst/>
                <a:latin typeface="Menlo" panose="020B0609030804020204" pitchFamily="49" charset="0"/>
              </a:rPr>
              <a:t>;</a:t>
            </a:r>
          </a:p>
          <a:p>
            <a:pPr marL="0" indent="0">
              <a:buNone/>
            </a:pPr>
            <a:r>
              <a:rPr lang="tr-TR" sz="1600" b="0" dirty="0">
                <a:solidFill>
                  <a:schemeClr val="accent4"/>
                </a:solidFill>
                <a:effectLst/>
                <a:latin typeface="Menlo" panose="020B0609030804020204" pitchFamily="49" charset="0"/>
              </a:rPr>
              <a:t>$isim = $</a:t>
            </a:r>
            <a:r>
              <a:rPr lang="tr-TR" sz="1600" b="0" dirty="0" err="1">
                <a:solidFill>
                  <a:schemeClr val="accent4"/>
                </a:solidFill>
                <a:effectLst/>
                <a:latin typeface="Menlo" panose="020B0609030804020204" pitchFamily="49" charset="0"/>
              </a:rPr>
              <a:t>kullaniciIsim</a:t>
            </a:r>
            <a:r>
              <a:rPr lang="tr-TR" sz="1600" b="0" dirty="0">
                <a:solidFill>
                  <a:schemeClr val="accent4"/>
                </a:solidFill>
                <a:effectLst/>
                <a:latin typeface="Menlo" panose="020B0609030804020204" pitchFamily="49" charset="0"/>
              </a:rPr>
              <a:t> ?? "Misafir";</a:t>
            </a:r>
          </a:p>
          <a:p>
            <a:pPr marL="0" indent="0">
              <a:buNone/>
            </a:pPr>
            <a:r>
              <a:rPr lang="tr-TR" sz="1600" b="0" dirty="0" err="1">
                <a:solidFill>
                  <a:schemeClr val="accent4"/>
                </a:solidFill>
                <a:effectLst/>
                <a:latin typeface="Menlo" panose="020B0609030804020204" pitchFamily="49" charset="0"/>
              </a:rPr>
              <a:t>echo</a:t>
            </a:r>
            <a:r>
              <a:rPr lang="tr-TR" sz="1600" b="0" dirty="0">
                <a:solidFill>
                  <a:schemeClr val="accent4"/>
                </a:solidFill>
                <a:effectLst/>
                <a:latin typeface="Menlo" panose="020B0609030804020204" pitchFamily="49" charset="0"/>
              </a:rPr>
              <a:t> $isim</a:t>
            </a:r>
          </a:p>
          <a:p>
            <a:pPr marL="0" indent="0">
              <a:buNone/>
            </a:pPr>
            <a:br>
              <a:rPr lang="tr-TR" sz="1600" dirty="0"/>
            </a:br>
            <a:r>
              <a:rPr lang="tr-TR" sz="1600" b="1" dirty="0"/>
              <a:t>Çıktı: </a:t>
            </a:r>
            <a:r>
              <a:rPr lang="tr-TR" sz="1600" dirty="0"/>
              <a:t>Misafir</a:t>
            </a:r>
            <a:endParaRPr lang="tr-TR" sz="1600" dirty="0">
              <a:effectLst/>
              <a:latin typeface="Helvetica" pitchFamily="2" charset="0"/>
            </a:endParaRPr>
          </a:p>
        </p:txBody>
      </p:sp>
    </p:spTree>
    <p:extLst>
      <p:ext uri="{BB962C8B-B14F-4D97-AF65-F5344CB8AC3E}">
        <p14:creationId xmlns:p14="http://schemas.microsoft.com/office/powerpoint/2010/main" val="9549332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52370" y="270344"/>
            <a:ext cx="7618927" cy="6249726"/>
          </a:xfrm>
        </p:spPr>
        <p:txBody>
          <a:bodyPr anchor="t">
            <a:normAutofit/>
          </a:bodyPr>
          <a:lstStyle/>
          <a:p>
            <a:pPr marL="0" indent="0" algn="l">
              <a:buNone/>
            </a:pPr>
            <a:r>
              <a:rPr lang="tr-TR" sz="1600" b="1" i="0" dirty="0">
                <a:effectLst/>
                <a:latin typeface="Söhne"/>
              </a:rPr>
              <a:t>Mantıksal Operatörler</a:t>
            </a:r>
          </a:p>
          <a:p>
            <a:pPr marL="0" indent="0" algn="l">
              <a:buNone/>
            </a:pPr>
            <a:r>
              <a:rPr lang="tr-TR" sz="1600" b="1" i="0" dirty="0">
                <a:effectLst/>
                <a:latin typeface="Söhne"/>
              </a:rPr>
              <a:t>Kullanım Örnekleri</a:t>
            </a:r>
          </a:p>
          <a:p>
            <a:pPr marL="0" indent="0" algn="l">
              <a:buNone/>
            </a:pPr>
            <a:r>
              <a:rPr lang="tr-TR" sz="1600" b="0" i="0" dirty="0">
                <a:effectLst/>
                <a:latin typeface="Söhne"/>
              </a:rPr>
              <a:t>Diyelim ki bir sinema bileti 15 yaş altı ve 65 yaş üstü için indirimlidir. Bu durumu kontrol etmek için mantıksal ve aritmetik operatörleri birleştirebiliriz:</a:t>
            </a:r>
          </a:p>
          <a:p>
            <a:pPr marL="0" indent="0" algn="l">
              <a:buNone/>
            </a:pPr>
            <a:endParaRPr lang="tr-TR" sz="1600" b="0" i="0" dirty="0">
              <a:effectLst/>
              <a:latin typeface="Söhne"/>
            </a:endParaRPr>
          </a:p>
          <a:p>
            <a:pPr marL="0" indent="0" algn="l">
              <a:buNone/>
            </a:pPr>
            <a:r>
              <a:rPr lang="tr-TR" sz="1600" b="0" i="0" dirty="0">
                <a:solidFill>
                  <a:schemeClr val="accent4"/>
                </a:solidFill>
                <a:effectLst/>
                <a:latin typeface="Söhne"/>
              </a:rPr>
              <a:t>$yas = 14;</a:t>
            </a:r>
          </a:p>
          <a:p>
            <a:pPr marL="0" indent="0" algn="l">
              <a:buNone/>
            </a:pPr>
            <a:r>
              <a:rPr lang="tr-TR" sz="1600" b="0" i="0" dirty="0" err="1">
                <a:solidFill>
                  <a:schemeClr val="accent4"/>
                </a:solidFill>
                <a:effectLst/>
                <a:latin typeface="Söhne"/>
              </a:rPr>
              <a:t>if</a:t>
            </a:r>
            <a:r>
              <a:rPr lang="tr-TR" sz="1600" b="0" i="0" dirty="0">
                <a:solidFill>
                  <a:schemeClr val="accent4"/>
                </a:solidFill>
                <a:effectLst/>
                <a:latin typeface="Söhne"/>
              </a:rPr>
              <a:t> ($yas </a:t>
            </a:r>
            <a:r>
              <a:rPr lang="tr-TR" sz="1600" b="0" i="0" dirty="0">
                <a:effectLst/>
                <a:latin typeface="Söhne"/>
              </a:rPr>
              <a:t>&lt;</a:t>
            </a:r>
            <a:r>
              <a:rPr lang="tr-TR" sz="1600" b="0" i="0" dirty="0">
                <a:solidFill>
                  <a:schemeClr val="accent4"/>
                </a:solidFill>
                <a:effectLst/>
                <a:latin typeface="Söhne"/>
              </a:rPr>
              <a:t> 15 </a:t>
            </a:r>
            <a:r>
              <a:rPr lang="tr-TR" sz="1600" b="0" i="0" dirty="0">
                <a:effectLst/>
                <a:latin typeface="Söhne"/>
              </a:rPr>
              <a:t>||</a:t>
            </a:r>
            <a:r>
              <a:rPr lang="tr-TR" sz="1600" b="0" i="0" dirty="0">
                <a:solidFill>
                  <a:schemeClr val="accent4"/>
                </a:solidFill>
                <a:effectLst/>
                <a:latin typeface="Söhne"/>
              </a:rPr>
              <a:t> $yas </a:t>
            </a:r>
            <a:r>
              <a:rPr lang="tr-TR" sz="1600" b="0" i="0" dirty="0">
                <a:effectLst/>
                <a:latin typeface="Söhne"/>
              </a:rPr>
              <a:t>&gt;</a:t>
            </a:r>
            <a:r>
              <a:rPr lang="tr-TR" sz="1600" b="0" i="0" dirty="0">
                <a:solidFill>
                  <a:schemeClr val="accent4"/>
                </a:solidFill>
                <a:effectLst/>
                <a:latin typeface="Söhne"/>
              </a:rPr>
              <a:t> 65) {</a:t>
            </a:r>
          </a:p>
          <a:p>
            <a:pPr marL="0" indent="0" algn="l">
              <a:buNone/>
            </a:pPr>
            <a:r>
              <a:rPr lang="tr-TR" sz="1600" b="0" i="0" dirty="0">
                <a:solidFill>
                  <a:schemeClr val="accent4"/>
                </a:solidFill>
                <a:effectLst/>
                <a:latin typeface="Söhne"/>
              </a:rPr>
              <a:t>    </a:t>
            </a:r>
            <a:r>
              <a:rPr lang="tr-TR" sz="1600" b="0" i="0" dirty="0" err="1">
                <a:solidFill>
                  <a:schemeClr val="accent4"/>
                </a:solidFill>
                <a:effectLst/>
                <a:latin typeface="Söhne"/>
              </a:rPr>
              <a:t>echo</a:t>
            </a:r>
            <a:r>
              <a:rPr lang="tr-TR" sz="1600" b="0" i="0" dirty="0">
                <a:solidFill>
                  <a:schemeClr val="accent4"/>
                </a:solidFill>
                <a:effectLst/>
                <a:latin typeface="Söhne"/>
              </a:rPr>
              <a:t> "Bilet indirimli.";</a:t>
            </a:r>
          </a:p>
          <a:p>
            <a:pPr marL="0" indent="0" algn="l">
              <a:buNone/>
            </a:pPr>
            <a:r>
              <a:rPr lang="tr-TR" sz="1600" b="0" i="0" dirty="0">
                <a:solidFill>
                  <a:schemeClr val="accent4"/>
                </a:solidFill>
                <a:effectLst/>
                <a:latin typeface="Söhne"/>
              </a:rPr>
              <a:t>} else {</a:t>
            </a:r>
          </a:p>
          <a:p>
            <a:pPr marL="0" indent="0" algn="l">
              <a:buNone/>
            </a:pPr>
            <a:r>
              <a:rPr lang="tr-TR" sz="1600" b="0" i="0" dirty="0">
                <a:solidFill>
                  <a:schemeClr val="accent4"/>
                </a:solidFill>
                <a:effectLst/>
                <a:latin typeface="Söhne"/>
              </a:rPr>
              <a:t>    </a:t>
            </a:r>
            <a:r>
              <a:rPr lang="tr-TR" sz="1600" b="0" i="0" dirty="0" err="1">
                <a:solidFill>
                  <a:schemeClr val="accent4"/>
                </a:solidFill>
                <a:effectLst/>
                <a:latin typeface="Söhne"/>
              </a:rPr>
              <a:t>echo</a:t>
            </a:r>
            <a:r>
              <a:rPr lang="tr-TR" sz="1600" b="0" i="0" dirty="0">
                <a:solidFill>
                  <a:schemeClr val="accent4"/>
                </a:solidFill>
                <a:effectLst/>
                <a:latin typeface="Söhne"/>
              </a:rPr>
              <a:t> "Bilet tam fiyat.";</a:t>
            </a:r>
          </a:p>
          <a:p>
            <a:pPr marL="0" indent="0" algn="l">
              <a:buNone/>
            </a:pPr>
            <a:r>
              <a:rPr lang="tr-TR" sz="1600" b="0" i="0" dirty="0">
                <a:solidFill>
                  <a:schemeClr val="accent4"/>
                </a:solidFill>
                <a:effectLst/>
                <a:latin typeface="Söhne"/>
              </a:rPr>
              <a:t>}</a:t>
            </a:r>
          </a:p>
          <a:p>
            <a:pPr marL="0" indent="0" algn="l">
              <a:buNone/>
            </a:pPr>
            <a:endParaRPr lang="tr-TR" sz="1600" b="0" i="0" dirty="0">
              <a:effectLst/>
              <a:latin typeface="Söhne"/>
            </a:endParaRPr>
          </a:p>
          <a:p>
            <a:pPr marL="0" indent="0">
              <a:buNone/>
            </a:pPr>
            <a:r>
              <a:rPr lang="tr-TR" sz="1600" b="0" i="0" dirty="0">
                <a:effectLst/>
                <a:latin typeface="Söhne"/>
              </a:rPr>
              <a:t>Bu örnekte, kullanıcının yaşı 14 olduğu için "Bilet indirimli." mesajı yazdırılır. Çünkü </a:t>
            </a:r>
            <a:r>
              <a:rPr lang="tr-TR" sz="1600" dirty="0"/>
              <a:t>$yas &lt; 15</a:t>
            </a:r>
            <a:r>
              <a:rPr lang="tr-TR" sz="1600" b="0" i="0" dirty="0">
                <a:effectLst/>
                <a:latin typeface="Söhne"/>
              </a:rPr>
              <a:t> koşulu </a:t>
            </a:r>
            <a:r>
              <a:rPr lang="tr-TR" sz="1600" dirty="0"/>
              <a:t>TRUE</a:t>
            </a:r>
            <a:r>
              <a:rPr lang="tr-TR" sz="1600" b="0" i="0" dirty="0">
                <a:effectLst/>
                <a:latin typeface="Söhne"/>
              </a:rPr>
              <a:t> (doğru) döner ve </a:t>
            </a:r>
            <a:r>
              <a:rPr lang="tr-TR" sz="1600" dirty="0"/>
              <a:t>||</a:t>
            </a:r>
            <a:r>
              <a:rPr lang="tr-TR" sz="1600" b="0" i="0" dirty="0">
                <a:effectLst/>
                <a:latin typeface="Söhne"/>
              </a:rPr>
              <a:t> (VEYA) operatörü sayesinde sadece bir koşulun </a:t>
            </a:r>
            <a:r>
              <a:rPr lang="tr-TR" sz="1600" dirty="0"/>
              <a:t>TRUE</a:t>
            </a:r>
            <a:r>
              <a:rPr lang="tr-TR" sz="1600" b="0" i="0" dirty="0">
                <a:effectLst/>
                <a:latin typeface="Söhne"/>
              </a:rPr>
              <a:t> olması yeterlidir.</a:t>
            </a:r>
            <a:br>
              <a:rPr lang="tr-TR" sz="1600" dirty="0"/>
            </a:br>
            <a:endParaRPr lang="tr-TR" sz="1600" dirty="0">
              <a:effectLst/>
              <a:latin typeface="Helvetica" pitchFamily="2" charset="0"/>
            </a:endParaRPr>
          </a:p>
        </p:txBody>
      </p:sp>
    </p:spTree>
    <p:extLst>
      <p:ext uri="{BB962C8B-B14F-4D97-AF65-F5344CB8AC3E}">
        <p14:creationId xmlns:p14="http://schemas.microsoft.com/office/powerpoint/2010/main" val="31253966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52370" y="270344"/>
            <a:ext cx="7618927" cy="6249726"/>
          </a:xfrm>
        </p:spPr>
        <p:txBody>
          <a:bodyPr anchor="t">
            <a:normAutofit/>
          </a:bodyPr>
          <a:lstStyle/>
          <a:p>
            <a:pPr marL="0" indent="0" algn="l">
              <a:buNone/>
            </a:pPr>
            <a:r>
              <a:rPr lang="tr-TR" sz="1600" b="1" i="0" dirty="0">
                <a:effectLst/>
                <a:latin typeface="Söhne"/>
              </a:rPr>
              <a:t>Mantıksal Operatörler</a:t>
            </a:r>
          </a:p>
          <a:p>
            <a:pPr marL="0" indent="0" algn="l">
              <a:buNone/>
            </a:pPr>
            <a:r>
              <a:rPr lang="tr-TR" sz="1400" b="1" dirty="0">
                <a:solidFill>
                  <a:srgbClr val="0D0D0D"/>
                </a:solidFill>
                <a:latin typeface="Söhne"/>
              </a:rPr>
              <a:t>K</a:t>
            </a:r>
            <a:r>
              <a:rPr lang="tr-TR" sz="1400" b="1" i="0" dirty="0">
                <a:solidFill>
                  <a:srgbClr val="0D0D0D"/>
                </a:solidFill>
                <a:effectLst/>
                <a:latin typeface="Söhne"/>
              </a:rPr>
              <a:t>oşullu (</a:t>
            </a:r>
            <a:r>
              <a:rPr lang="tr-TR" sz="1400" b="1" i="0" dirty="0" err="1">
                <a:solidFill>
                  <a:srgbClr val="0D0D0D"/>
                </a:solidFill>
                <a:effectLst/>
                <a:latin typeface="Söhne"/>
              </a:rPr>
              <a:t>ternary</a:t>
            </a:r>
            <a:r>
              <a:rPr lang="tr-TR" sz="1400" b="1" i="0" dirty="0">
                <a:solidFill>
                  <a:srgbClr val="0D0D0D"/>
                </a:solidFill>
                <a:effectLst/>
                <a:latin typeface="Söhne"/>
              </a:rPr>
              <a:t>) operatörü: </a:t>
            </a:r>
            <a:br>
              <a:rPr lang="tr-TR" sz="1400" dirty="0"/>
            </a:br>
            <a:r>
              <a:rPr lang="tr-TR" sz="1400" b="0" i="0" dirty="0" err="1">
                <a:solidFill>
                  <a:srgbClr val="0D0D0D"/>
                </a:solidFill>
                <a:effectLst/>
                <a:latin typeface="Söhne"/>
              </a:rPr>
              <a:t>PHP'de</a:t>
            </a:r>
            <a:r>
              <a:rPr lang="tr-TR" sz="1400" b="0" i="0" dirty="0">
                <a:solidFill>
                  <a:srgbClr val="0D0D0D"/>
                </a:solidFill>
                <a:effectLst/>
                <a:latin typeface="Söhne"/>
              </a:rPr>
              <a:t> koşullu (</a:t>
            </a:r>
            <a:r>
              <a:rPr lang="tr-TR" sz="1400" b="0" i="0" dirty="0" err="1">
                <a:solidFill>
                  <a:srgbClr val="0D0D0D"/>
                </a:solidFill>
                <a:effectLst/>
                <a:latin typeface="Söhne"/>
              </a:rPr>
              <a:t>ternary</a:t>
            </a:r>
            <a:r>
              <a:rPr lang="tr-TR" sz="1400" b="0" i="0" dirty="0">
                <a:solidFill>
                  <a:srgbClr val="0D0D0D"/>
                </a:solidFill>
                <a:effectLst/>
                <a:latin typeface="Söhne"/>
              </a:rPr>
              <a:t>) operatörü, basit </a:t>
            </a:r>
            <a:r>
              <a:rPr lang="tr-TR" sz="1400" b="0" i="0" dirty="0" err="1">
                <a:solidFill>
                  <a:srgbClr val="0D0D0D"/>
                </a:solidFill>
                <a:effectLst/>
                <a:latin typeface="Söhne"/>
              </a:rPr>
              <a:t>if</a:t>
            </a:r>
            <a:r>
              <a:rPr lang="tr-TR" sz="1400" b="0" i="0" dirty="0">
                <a:solidFill>
                  <a:srgbClr val="0D0D0D"/>
                </a:solidFill>
                <a:effectLst/>
                <a:latin typeface="Söhne"/>
              </a:rPr>
              <a:t>-else ifadelerinin kısa bir şekilde yazılmasına olanak tanır. Bu operatör, üç bölümden oluşur: bir koşul, bir soru işareti (</a:t>
            </a:r>
            <a:r>
              <a:rPr lang="tr-TR" sz="1400" dirty="0"/>
              <a:t>?</a:t>
            </a:r>
            <a:r>
              <a:rPr lang="tr-TR" sz="1400" b="0" i="0" dirty="0">
                <a:solidFill>
                  <a:srgbClr val="0D0D0D"/>
                </a:solidFill>
                <a:effectLst/>
                <a:latin typeface="Söhne"/>
              </a:rPr>
              <a:t>), koşul doğruysa gerçekleşecek ifade, bir iki nokta üst üste (</a:t>
            </a:r>
            <a:r>
              <a:rPr lang="tr-TR" sz="1400" dirty="0"/>
              <a:t>:</a:t>
            </a:r>
            <a:r>
              <a:rPr lang="tr-TR" sz="1400" b="0" i="0" dirty="0">
                <a:solidFill>
                  <a:srgbClr val="0D0D0D"/>
                </a:solidFill>
                <a:effectLst/>
                <a:latin typeface="Söhne"/>
              </a:rPr>
              <a:t>), ve koşul yanlışsa gerçekleşecek ifade. Koşullu operatörün genel yapısı şöyledir:</a:t>
            </a:r>
            <a:br>
              <a:rPr lang="tr-TR" sz="1600" dirty="0"/>
            </a:br>
            <a:endParaRPr lang="tr-TR" sz="1600" dirty="0"/>
          </a:p>
          <a:p>
            <a:pPr marL="0" indent="0" algn="l">
              <a:buNone/>
            </a:pPr>
            <a:r>
              <a:rPr lang="tr-TR" sz="1600" dirty="0">
                <a:solidFill>
                  <a:srgbClr val="00B050"/>
                </a:solidFill>
                <a:effectLst/>
                <a:latin typeface="Helvetica" pitchFamily="2" charset="0"/>
              </a:rPr>
              <a:t>koşul</a:t>
            </a:r>
            <a:r>
              <a:rPr lang="tr-TR" sz="1600" dirty="0">
                <a:effectLst/>
                <a:latin typeface="Helvetica" pitchFamily="2" charset="0"/>
              </a:rPr>
              <a:t> </a:t>
            </a:r>
            <a:r>
              <a:rPr lang="tr-TR" sz="1600" dirty="0">
                <a:solidFill>
                  <a:schemeClr val="accent4"/>
                </a:solidFill>
                <a:effectLst/>
                <a:latin typeface="Helvetica" pitchFamily="2" charset="0"/>
              </a:rPr>
              <a:t>?</a:t>
            </a:r>
            <a:r>
              <a:rPr lang="tr-TR" sz="1600" dirty="0">
                <a:effectLst/>
                <a:latin typeface="Helvetica" pitchFamily="2" charset="0"/>
              </a:rPr>
              <a:t> </a:t>
            </a:r>
            <a:r>
              <a:rPr lang="tr-TR" sz="1600" dirty="0">
                <a:solidFill>
                  <a:srgbClr val="FF0000"/>
                </a:solidFill>
                <a:effectLst/>
                <a:latin typeface="Helvetica" pitchFamily="2" charset="0"/>
              </a:rPr>
              <a:t>ifade1</a:t>
            </a:r>
            <a:r>
              <a:rPr lang="tr-TR" sz="1600" dirty="0">
                <a:effectLst/>
                <a:latin typeface="Helvetica" pitchFamily="2" charset="0"/>
              </a:rPr>
              <a:t> </a:t>
            </a:r>
            <a:r>
              <a:rPr lang="tr-TR" sz="1600" dirty="0">
                <a:solidFill>
                  <a:schemeClr val="accent4"/>
                </a:solidFill>
                <a:effectLst/>
                <a:latin typeface="Helvetica" pitchFamily="2" charset="0"/>
              </a:rPr>
              <a:t>:</a:t>
            </a:r>
            <a:r>
              <a:rPr lang="tr-TR" sz="1600" dirty="0">
                <a:effectLst/>
                <a:latin typeface="Helvetica" pitchFamily="2" charset="0"/>
              </a:rPr>
              <a:t> </a:t>
            </a:r>
            <a:r>
              <a:rPr lang="tr-TR" sz="1600" dirty="0">
                <a:solidFill>
                  <a:srgbClr val="FF0000"/>
                </a:solidFill>
                <a:effectLst/>
                <a:latin typeface="Helvetica" pitchFamily="2" charset="0"/>
              </a:rPr>
              <a:t>ifade2</a:t>
            </a:r>
            <a:r>
              <a:rPr lang="tr-TR" sz="1600" dirty="0">
                <a:effectLst/>
                <a:latin typeface="Helvetica" pitchFamily="2" charset="0"/>
              </a:rPr>
              <a:t>;</a:t>
            </a:r>
          </a:p>
          <a:p>
            <a:pPr marL="0" indent="0" algn="l">
              <a:buNone/>
            </a:pPr>
            <a:endParaRPr lang="tr-TR" sz="1600" dirty="0">
              <a:effectLst/>
              <a:latin typeface="Helvetica" pitchFamily="2" charset="0"/>
            </a:endParaRPr>
          </a:p>
          <a:p>
            <a:pPr marL="0" indent="0" algn="l">
              <a:buNone/>
            </a:pPr>
            <a:r>
              <a:rPr lang="tr-TR" sz="1600" dirty="0">
                <a:effectLst/>
                <a:latin typeface="Helvetica" pitchFamily="2" charset="0"/>
              </a:rPr>
              <a:t>Örnek:</a:t>
            </a:r>
          </a:p>
          <a:p>
            <a:pPr marL="0" indent="0" algn="l">
              <a:buNone/>
            </a:pPr>
            <a:r>
              <a:rPr lang="tr-TR" sz="1400" b="0" i="0" dirty="0">
                <a:solidFill>
                  <a:srgbClr val="0D0D0D"/>
                </a:solidFill>
                <a:effectLst/>
                <a:latin typeface="Söhne"/>
              </a:rPr>
              <a:t>Diyelim ki bir kullanıcının yaşına bağlı olarak "yetişkin" veya "çocuk" etiketini atamak istiyorsunuz. Bu durumu koşullu operatör ile şu şekilde yazabilirsiniz:</a:t>
            </a:r>
          </a:p>
          <a:p>
            <a:pPr marL="0" indent="0" algn="l">
              <a:buNone/>
            </a:pPr>
            <a:r>
              <a:rPr lang="tr-TR" sz="1600" dirty="0">
                <a:solidFill>
                  <a:schemeClr val="accent4"/>
                </a:solidFill>
                <a:effectLst/>
                <a:latin typeface="Helvetica" pitchFamily="2" charset="0"/>
              </a:rPr>
              <a:t>$yas = 20;</a:t>
            </a:r>
          </a:p>
          <a:p>
            <a:pPr marL="0" indent="0" algn="l">
              <a:buNone/>
            </a:pPr>
            <a:r>
              <a:rPr lang="tr-TR" sz="1600" dirty="0">
                <a:solidFill>
                  <a:schemeClr val="accent4"/>
                </a:solidFill>
                <a:effectLst/>
                <a:latin typeface="Helvetica" pitchFamily="2" charset="0"/>
              </a:rPr>
              <a:t>$etiket = $yas &gt;= 18 ? "yetişkin" : "çocuk";</a:t>
            </a:r>
          </a:p>
          <a:p>
            <a:pPr marL="0" indent="0" algn="l">
              <a:buNone/>
            </a:pPr>
            <a:r>
              <a:rPr lang="tr-TR" sz="1600" dirty="0" err="1">
                <a:solidFill>
                  <a:schemeClr val="accent4"/>
                </a:solidFill>
                <a:effectLst/>
                <a:latin typeface="Helvetica" pitchFamily="2" charset="0"/>
              </a:rPr>
              <a:t>echo</a:t>
            </a:r>
            <a:r>
              <a:rPr lang="tr-TR" sz="1600" dirty="0">
                <a:solidFill>
                  <a:schemeClr val="accent4"/>
                </a:solidFill>
                <a:effectLst/>
                <a:latin typeface="Helvetica" pitchFamily="2" charset="0"/>
              </a:rPr>
              <a:t> $etiket; </a:t>
            </a:r>
          </a:p>
          <a:p>
            <a:pPr marL="0" indent="0" algn="l">
              <a:buNone/>
            </a:pPr>
            <a:r>
              <a:rPr lang="tr-TR" sz="1600" b="1" dirty="0">
                <a:latin typeface="Helvetica" pitchFamily="2" charset="0"/>
              </a:rPr>
              <a:t>Çıktı: </a:t>
            </a:r>
            <a:r>
              <a:rPr lang="tr-TR" sz="1600" dirty="0">
                <a:latin typeface="Helvetica" pitchFamily="2" charset="0"/>
              </a:rPr>
              <a:t>Yetişkin</a:t>
            </a:r>
            <a:endParaRPr lang="tr-TR" sz="1600" dirty="0">
              <a:effectLst/>
              <a:latin typeface="Helvetica" pitchFamily="2" charset="0"/>
            </a:endParaRPr>
          </a:p>
        </p:txBody>
      </p:sp>
    </p:spTree>
    <p:extLst>
      <p:ext uri="{BB962C8B-B14F-4D97-AF65-F5344CB8AC3E}">
        <p14:creationId xmlns:p14="http://schemas.microsoft.com/office/powerpoint/2010/main" val="6950002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52370" y="457200"/>
            <a:ext cx="6034827" cy="5898630"/>
          </a:xfrm>
        </p:spPr>
        <p:txBody>
          <a:bodyPr anchor="t">
            <a:normAutofit/>
          </a:bodyPr>
          <a:lstStyle/>
          <a:p>
            <a:pPr marL="0" indent="0" algn="l">
              <a:buNone/>
            </a:pPr>
            <a:r>
              <a:rPr lang="tr-TR" sz="1600" b="1" dirty="0">
                <a:solidFill>
                  <a:schemeClr val="accent4"/>
                </a:solidFill>
                <a:latin typeface="Söhne"/>
              </a:rPr>
              <a:t>İşlem Önceliği:</a:t>
            </a:r>
            <a:endParaRPr lang="tr-TR" sz="1600" b="1" i="0" dirty="0">
              <a:solidFill>
                <a:schemeClr val="accent4"/>
              </a:solidFill>
              <a:effectLst/>
              <a:latin typeface="Söhne"/>
            </a:endParaRPr>
          </a:p>
          <a:p>
            <a:pPr algn="l">
              <a:buFont typeface="Arial" panose="020B0604020202020204" pitchFamily="34" charset="0"/>
              <a:buChar char="•"/>
            </a:pPr>
            <a:r>
              <a:rPr lang="tr-TR" sz="1600" b="1" i="0" dirty="0">
                <a:solidFill>
                  <a:srgbClr val="0D0D0D"/>
                </a:solidFill>
                <a:effectLst/>
                <a:latin typeface="Söhne"/>
              </a:rPr>
              <a:t>Parantez ( ) en yüksek önceliğe sahiptir:</a:t>
            </a:r>
            <a:r>
              <a:rPr lang="tr-TR" sz="1600" b="0" i="0" dirty="0">
                <a:solidFill>
                  <a:srgbClr val="0D0D0D"/>
                </a:solidFill>
                <a:effectLst/>
                <a:latin typeface="Söhne"/>
              </a:rPr>
              <a:t> İfadelerdeki işlemlerin sırasını belirlemek için kullanılır.</a:t>
            </a:r>
          </a:p>
          <a:p>
            <a:pPr algn="l">
              <a:buFont typeface="Arial" panose="020B0604020202020204" pitchFamily="34" charset="0"/>
              <a:buChar char="•"/>
            </a:pPr>
            <a:r>
              <a:rPr lang="tr-TR" sz="1600" b="1" i="0" dirty="0">
                <a:solidFill>
                  <a:srgbClr val="0D0D0D"/>
                </a:solidFill>
                <a:effectLst/>
                <a:latin typeface="Söhne"/>
              </a:rPr>
              <a:t>Artırma/Azaltma (++, --):</a:t>
            </a:r>
            <a:r>
              <a:rPr lang="tr-TR" sz="1600" b="0" i="0" dirty="0">
                <a:solidFill>
                  <a:srgbClr val="0D0D0D"/>
                </a:solidFill>
                <a:effectLst/>
                <a:latin typeface="Söhne"/>
              </a:rPr>
              <a:t> Değişkenlerin değerlerini artırma veya azaltma işlemleri yüksek önceliklidir.</a:t>
            </a:r>
          </a:p>
          <a:p>
            <a:pPr algn="l">
              <a:buFont typeface="Arial" panose="020B0604020202020204" pitchFamily="34" charset="0"/>
              <a:buChar char="•"/>
            </a:pPr>
            <a:r>
              <a:rPr lang="tr-TR" sz="1600" b="1" i="0" dirty="0">
                <a:solidFill>
                  <a:srgbClr val="0D0D0D"/>
                </a:solidFill>
                <a:effectLst/>
                <a:latin typeface="Söhne"/>
              </a:rPr>
              <a:t>Aritmetik Operatörler (*, /, %, +, -):</a:t>
            </a:r>
            <a:r>
              <a:rPr lang="tr-TR" sz="1600" b="0" i="0" dirty="0">
                <a:solidFill>
                  <a:srgbClr val="0D0D0D"/>
                </a:solidFill>
                <a:effectLst/>
                <a:latin typeface="Söhne"/>
              </a:rPr>
              <a:t> Çarpma, bölme ve </a:t>
            </a:r>
            <a:r>
              <a:rPr lang="tr-TR" sz="1600" b="0" i="0" dirty="0" err="1">
                <a:solidFill>
                  <a:srgbClr val="0D0D0D"/>
                </a:solidFill>
                <a:effectLst/>
                <a:latin typeface="Söhne"/>
              </a:rPr>
              <a:t>mod</a:t>
            </a:r>
            <a:r>
              <a:rPr lang="tr-TR" sz="1600" b="0" i="0" dirty="0">
                <a:solidFill>
                  <a:srgbClr val="0D0D0D"/>
                </a:solidFill>
                <a:effectLst/>
                <a:latin typeface="Söhne"/>
              </a:rPr>
              <a:t> alma işlemleri toplama ve çıkarmadan önce değerlendirilir.</a:t>
            </a:r>
          </a:p>
          <a:p>
            <a:pPr algn="l">
              <a:buFont typeface="Arial" panose="020B0604020202020204" pitchFamily="34" charset="0"/>
              <a:buChar char="•"/>
            </a:pPr>
            <a:r>
              <a:rPr lang="tr-TR" sz="1600" b="1" i="0" dirty="0">
                <a:solidFill>
                  <a:srgbClr val="0D0D0D"/>
                </a:solidFill>
                <a:effectLst/>
                <a:latin typeface="Söhne"/>
              </a:rPr>
              <a:t>Karşılaştırma Operatörleri (&lt;, &lt;=, &gt;, &gt;=, ==, !=, ===, !==):</a:t>
            </a:r>
            <a:r>
              <a:rPr lang="tr-TR" sz="1600" b="0" i="0" dirty="0">
                <a:solidFill>
                  <a:srgbClr val="0D0D0D"/>
                </a:solidFill>
                <a:effectLst/>
                <a:latin typeface="Söhne"/>
              </a:rPr>
              <a:t> Bu operatörler aritmetik operatörlerden sonra değerlendirilir.</a:t>
            </a:r>
          </a:p>
          <a:p>
            <a:pPr algn="l">
              <a:buFont typeface="Arial" panose="020B0604020202020204" pitchFamily="34" charset="0"/>
              <a:buChar char="•"/>
            </a:pPr>
            <a:r>
              <a:rPr lang="tr-TR" sz="1600" b="1" i="0" dirty="0">
                <a:solidFill>
                  <a:srgbClr val="0D0D0D"/>
                </a:solidFill>
                <a:effectLst/>
                <a:latin typeface="Söhne"/>
              </a:rPr>
              <a:t>Mantıksal AND (&amp;&amp;):</a:t>
            </a:r>
            <a:r>
              <a:rPr lang="tr-TR" sz="1600" b="0" i="0" dirty="0">
                <a:solidFill>
                  <a:srgbClr val="0D0D0D"/>
                </a:solidFill>
                <a:effectLst/>
                <a:latin typeface="Söhne"/>
              </a:rPr>
              <a:t> Mantıksal operatörler arasında öncelik sırası vardır; AND operatörü OR operatöründen (||) önce değerlendirilir.</a:t>
            </a:r>
          </a:p>
          <a:p>
            <a:pPr algn="l">
              <a:buFont typeface="Arial" panose="020B0604020202020204" pitchFamily="34" charset="0"/>
              <a:buChar char="•"/>
            </a:pPr>
            <a:r>
              <a:rPr lang="tr-TR" sz="1600" b="1" i="0" dirty="0">
                <a:solidFill>
                  <a:srgbClr val="0D0D0D"/>
                </a:solidFill>
                <a:effectLst/>
                <a:latin typeface="Söhne"/>
              </a:rPr>
              <a:t>Mantıksal OR (||):</a:t>
            </a:r>
            <a:r>
              <a:rPr lang="tr-TR" sz="1600" b="0" i="0" dirty="0">
                <a:solidFill>
                  <a:srgbClr val="0D0D0D"/>
                </a:solidFill>
                <a:effectLst/>
                <a:latin typeface="Söhne"/>
              </a:rPr>
              <a:t> AND operatöründen sonra değerlendirilir.</a:t>
            </a:r>
          </a:p>
          <a:p>
            <a:pPr algn="l">
              <a:buFont typeface="Arial" panose="020B0604020202020204" pitchFamily="34" charset="0"/>
              <a:buChar char="•"/>
            </a:pPr>
            <a:r>
              <a:rPr lang="tr-TR" sz="1600" b="1" i="0" dirty="0">
                <a:solidFill>
                  <a:srgbClr val="0D0D0D"/>
                </a:solidFill>
                <a:effectLst/>
                <a:latin typeface="Söhne"/>
              </a:rPr>
              <a:t>Atama Operatörleri (=, +=, -=, *=, /=, %= vb.):</a:t>
            </a:r>
            <a:r>
              <a:rPr lang="tr-TR" sz="1600" b="0" i="0" dirty="0">
                <a:solidFill>
                  <a:srgbClr val="0D0D0D"/>
                </a:solidFill>
                <a:effectLst/>
                <a:latin typeface="Söhne"/>
              </a:rPr>
              <a:t> Genellikle en düşük önceliğe sahiptirler ve ifadenin en sonunda değerlendirilirler.</a:t>
            </a:r>
          </a:p>
          <a:p>
            <a:pPr algn="l"/>
            <a:endParaRPr lang="tr-TR" sz="1700" dirty="0">
              <a:effectLst/>
              <a:latin typeface="Helvetica" pitchFamily="2" charset="0"/>
            </a:endParaRPr>
          </a:p>
        </p:txBody>
      </p:sp>
    </p:spTree>
    <p:extLst>
      <p:ext uri="{BB962C8B-B14F-4D97-AF65-F5344CB8AC3E}">
        <p14:creationId xmlns:p14="http://schemas.microsoft.com/office/powerpoint/2010/main" val="18938590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3.2. </a:t>
            </a:r>
            <a:br>
              <a:rPr lang="tr-TR" sz="2000" dirty="0">
                <a:solidFill>
                  <a:schemeClr val="bg1"/>
                </a:solidFill>
                <a:effectLst/>
                <a:latin typeface="Helvetica" pitchFamily="2" charset="0"/>
              </a:rPr>
            </a:br>
            <a:r>
              <a:rPr lang="tr-TR" sz="2000" dirty="0">
                <a:solidFill>
                  <a:schemeClr val="bg1"/>
                </a:solidFill>
                <a:effectLst/>
                <a:latin typeface="Helvetica" pitchFamily="2" charset="0"/>
              </a:rPr>
              <a:t>c) Örnekler verilerek hangi </a:t>
            </a:r>
            <a:r>
              <a:rPr lang="tr-TR" sz="2000" dirty="0" err="1">
                <a:solidFill>
                  <a:schemeClr val="bg1"/>
                </a:solidFill>
                <a:effectLst/>
                <a:latin typeface="Helvetica" pitchFamily="2" charset="0"/>
              </a:rPr>
              <a:t>operatörün</a:t>
            </a:r>
            <a:r>
              <a:rPr lang="tr-TR" sz="2000" dirty="0">
                <a:solidFill>
                  <a:schemeClr val="bg1"/>
                </a:solidFill>
                <a:effectLst/>
                <a:latin typeface="Helvetica" pitchFamily="2" charset="0"/>
              </a:rPr>
              <a:t> kullanılacağı sorulur.</a:t>
            </a:r>
            <a:br>
              <a:rPr lang="tr-TR" sz="1400" dirty="0">
                <a:effectLst/>
                <a:latin typeface="Helvetica" pitchFamily="2" charset="0"/>
              </a:rPr>
            </a:b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52370" y="270344"/>
            <a:ext cx="7618927" cy="6249726"/>
          </a:xfrm>
        </p:spPr>
        <p:txBody>
          <a:bodyPr anchor="t">
            <a:normAutofit fontScale="92500" lnSpcReduction="20000"/>
          </a:bodyPr>
          <a:lstStyle/>
          <a:p>
            <a:pPr marL="0" indent="0" algn="l">
              <a:buNone/>
            </a:pPr>
            <a:r>
              <a:rPr lang="tr-TR" sz="1400" b="1" i="0" dirty="0">
                <a:solidFill>
                  <a:srgbClr val="0D0D0D"/>
                </a:solidFill>
                <a:effectLst/>
                <a:latin typeface="Söhne"/>
              </a:rPr>
              <a:t>Soru:</a:t>
            </a:r>
            <a:r>
              <a:rPr lang="tr-TR" sz="1400" b="0" i="0" dirty="0">
                <a:solidFill>
                  <a:srgbClr val="0D0D0D"/>
                </a:solidFill>
                <a:effectLst/>
                <a:latin typeface="Söhne"/>
              </a:rPr>
              <a:t> Bir alışveriş listesindeki ürünlerin toplam fiyatını hesaplayınız.</a:t>
            </a:r>
          </a:p>
          <a:p>
            <a:pPr marL="0" indent="0" algn="l">
              <a:buNone/>
            </a:pPr>
            <a:r>
              <a:rPr lang="tr-TR" sz="1400" b="1" i="0" dirty="0">
                <a:solidFill>
                  <a:srgbClr val="0D0D0D"/>
                </a:solidFill>
                <a:effectLst/>
                <a:latin typeface="Söhne"/>
              </a:rPr>
              <a:t>Soru:</a:t>
            </a:r>
            <a:r>
              <a:rPr lang="tr-TR" sz="1400" b="0" i="0" dirty="0">
                <a:solidFill>
                  <a:srgbClr val="0D0D0D"/>
                </a:solidFill>
                <a:effectLst/>
                <a:latin typeface="Söhne"/>
              </a:rPr>
              <a:t> İki sayının birbirine eşit olup olmadığını kontrol ediniz.</a:t>
            </a:r>
            <a:endParaRPr lang="tr-TR" sz="1400" dirty="0">
              <a:solidFill>
                <a:srgbClr val="0D0D0D"/>
              </a:solidFill>
              <a:latin typeface="Söhne"/>
            </a:endParaRPr>
          </a:p>
          <a:p>
            <a:pPr marL="0" indent="0" algn="l">
              <a:buNone/>
            </a:pPr>
            <a:r>
              <a:rPr lang="tr-TR" sz="1400" b="1" i="0" dirty="0">
                <a:solidFill>
                  <a:srgbClr val="0D0D0D"/>
                </a:solidFill>
                <a:effectLst/>
                <a:latin typeface="Söhne"/>
              </a:rPr>
              <a:t>Soru:</a:t>
            </a:r>
            <a:r>
              <a:rPr lang="tr-TR" sz="1400" b="0" i="0" dirty="0">
                <a:solidFill>
                  <a:srgbClr val="0D0D0D"/>
                </a:solidFill>
                <a:effectLst/>
                <a:latin typeface="Söhne"/>
              </a:rPr>
              <a:t> Bir kullanıcının hem kullanıcı adını hem de şifresini doğru girmesini kontrol ediniz.</a:t>
            </a:r>
          </a:p>
          <a:p>
            <a:pPr marL="0" indent="0" algn="l">
              <a:buNone/>
            </a:pPr>
            <a:r>
              <a:rPr lang="tr-TR" sz="1400" b="1" i="0" dirty="0">
                <a:solidFill>
                  <a:srgbClr val="0D0D0D"/>
                </a:solidFill>
                <a:effectLst/>
                <a:latin typeface="Söhne"/>
              </a:rPr>
              <a:t>Soru:</a:t>
            </a:r>
            <a:r>
              <a:rPr lang="tr-TR" sz="1400" b="0" i="0" dirty="0">
                <a:solidFill>
                  <a:srgbClr val="0D0D0D"/>
                </a:solidFill>
                <a:effectLst/>
                <a:latin typeface="Söhne"/>
              </a:rPr>
              <a:t> Aşağıdaki değişkenin değerini kısaltma yöntemiyle 5 artırınız.</a:t>
            </a:r>
          </a:p>
          <a:p>
            <a:pPr marL="0" indent="0">
              <a:buNone/>
            </a:pPr>
            <a:r>
              <a:rPr lang="tr-TR" sz="1400" b="0" i="0" dirty="0">
                <a:solidFill>
                  <a:schemeClr val="accent4"/>
                </a:solidFill>
                <a:effectLst/>
                <a:latin typeface="Söhne"/>
              </a:rPr>
              <a:t>$x = 9</a:t>
            </a:r>
            <a:endParaRPr lang="tr-TR" sz="1400" dirty="0">
              <a:solidFill>
                <a:srgbClr val="0D0D0D"/>
              </a:solidFill>
              <a:latin typeface="Söhne"/>
            </a:endParaRPr>
          </a:p>
          <a:p>
            <a:pPr marL="0" indent="0" algn="l">
              <a:buNone/>
            </a:pPr>
            <a:r>
              <a:rPr lang="tr-TR" sz="1400" b="1" i="0" dirty="0">
                <a:solidFill>
                  <a:srgbClr val="0D0D0D"/>
                </a:solidFill>
                <a:effectLst/>
                <a:latin typeface="Söhne"/>
              </a:rPr>
              <a:t>Soru:</a:t>
            </a:r>
            <a:r>
              <a:rPr lang="tr-TR" sz="1400" b="0" i="0" dirty="0">
                <a:solidFill>
                  <a:srgbClr val="0D0D0D"/>
                </a:solidFill>
                <a:effectLst/>
                <a:latin typeface="Söhne"/>
              </a:rPr>
              <a:t> Aşağıdaki değişkenin değerini bir ön artırın.</a:t>
            </a:r>
          </a:p>
          <a:p>
            <a:pPr marL="0" indent="0">
              <a:buNone/>
            </a:pPr>
            <a:r>
              <a:rPr lang="tr-TR" sz="1400" b="0" i="0" dirty="0">
                <a:solidFill>
                  <a:schemeClr val="accent4"/>
                </a:solidFill>
                <a:effectLst/>
                <a:latin typeface="Söhne"/>
              </a:rPr>
              <a:t>$x = 5</a:t>
            </a:r>
            <a:endParaRPr lang="tr-TR" sz="1400" b="0" i="0" dirty="0">
              <a:solidFill>
                <a:srgbClr val="0D0D0D"/>
              </a:solidFill>
              <a:effectLst/>
              <a:latin typeface="Söhne"/>
            </a:endParaRPr>
          </a:p>
          <a:p>
            <a:pPr marL="0" indent="0">
              <a:buNone/>
            </a:pPr>
            <a:r>
              <a:rPr lang="tr-TR" sz="1400" b="1" i="0" dirty="0">
                <a:solidFill>
                  <a:srgbClr val="0D0D0D"/>
                </a:solidFill>
                <a:effectLst/>
                <a:latin typeface="Söhne"/>
              </a:rPr>
              <a:t>Soru:</a:t>
            </a:r>
            <a:r>
              <a:rPr lang="tr-TR" sz="1400" b="0" i="0" dirty="0">
                <a:solidFill>
                  <a:srgbClr val="0D0D0D"/>
                </a:solidFill>
                <a:effectLst/>
                <a:latin typeface="Söhne"/>
              </a:rPr>
              <a:t> Aşağıdaki </a:t>
            </a:r>
            <a:r>
              <a:rPr lang="tr-TR" sz="1400" b="0" i="0" dirty="0" err="1">
                <a:solidFill>
                  <a:srgbClr val="0D0D0D"/>
                </a:solidFill>
                <a:effectLst/>
                <a:latin typeface="Söhne"/>
              </a:rPr>
              <a:t>php</a:t>
            </a:r>
            <a:r>
              <a:rPr lang="tr-TR" sz="1400" b="0" i="0" dirty="0">
                <a:solidFill>
                  <a:srgbClr val="0D0D0D"/>
                </a:solidFill>
                <a:effectLst/>
                <a:latin typeface="Söhne"/>
              </a:rPr>
              <a:t> kodunun çıktısını bulunuz.</a:t>
            </a:r>
          </a:p>
          <a:p>
            <a:pPr marL="0" indent="0">
              <a:buNone/>
            </a:pPr>
            <a:r>
              <a:rPr lang="tr-TR" sz="1400" b="0" i="0" dirty="0">
                <a:solidFill>
                  <a:schemeClr val="accent4"/>
                </a:solidFill>
                <a:effectLst/>
                <a:latin typeface="Söhne"/>
              </a:rPr>
              <a:t>$</a:t>
            </a:r>
            <a:r>
              <a:rPr lang="tr-TR" sz="1400" b="0" i="0" dirty="0" err="1">
                <a:solidFill>
                  <a:schemeClr val="accent4"/>
                </a:solidFill>
                <a:effectLst/>
                <a:latin typeface="Söhne"/>
              </a:rPr>
              <a:t>islem</a:t>
            </a:r>
            <a:r>
              <a:rPr lang="tr-TR" sz="1400" b="0" i="0" dirty="0">
                <a:solidFill>
                  <a:schemeClr val="accent4"/>
                </a:solidFill>
                <a:effectLst/>
                <a:latin typeface="Söhne"/>
              </a:rPr>
              <a:t> = 6 + (8-3*2) / 2 </a:t>
            </a:r>
          </a:p>
          <a:p>
            <a:pPr marL="0" indent="0">
              <a:buNone/>
            </a:pPr>
            <a:r>
              <a:rPr lang="tr-TR" sz="1400" dirty="0" err="1">
                <a:solidFill>
                  <a:schemeClr val="accent4"/>
                </a:solidFill>
                <a:latin typeface="Söhne"/>
              </a:rPr>
              <a:t>echo</a:t>
            </a:r>
            <a:r>
              <a:rPr lang="tr-TR" sz="1400" dirty="0">
                <a:solidFill>
                  <a:schemeClr val="accent4"/>
                </a:solidFill>
                <a:latin typeface="Söhne"/>
              </a:rPr>
              <a:t> $işlem </a:t>
            </a:r>
          </a:p>
          <a:p>
            <a:pPr marL="0" indent="0">
              <a:buNone/>
            </a:pPr>
            <a:r>
              <a:rPr lang="tr-TR" sz="1400" b="1" i="0" dirty="0">
                <a:solidFill>
                  <a:srgbClr val="0D0D0D"/>
                </a:solidFill>
                <a:effectLst/>
                <a:latin typeface="Söhne"/>
              </a:rPr>
              <a:t>Soru:</a:t>
            </a:r>
            <a:r>
              <a:rPr lang="tr-TR" sz="1400" b="0" i="0" dirty="0">
                <a:solidFill>
                  <a:srgbClr val="0D0D0D"/>
                </a:solidFill>
                <a:effectLst/>
                <a:latin typeface="Söhne"/>
              </a:rPr>
              <a:t> «Merhaba» ve «Dünya» kelimelerini birleştiriniz.</a:t>
            </a:r>
          </a:p>
          <a:p>
            <a:pPr marL="0" indent="0">
              <a:buNone/>
            </a:pPr>
            <a:r>
              <a:rPr lang="tr-TR" sz="1400" b="1" i="0" dirty="0">
                <a:solidFill>
                  <a:srgbClr val="0D0D0D"/>
                </a:solidFill>
                <a:effectLst/>
                <a:latin typeface="Söhne"/>
              </a:rPr>
              <a:t>Soru:</a:t>
            </a:r>
            <a:r>
              <a:rPr lang="tr-TR" sz="1400" b="0" i="0" dirty="0">
                <a:solidFill>
                  <a:srgbClr val="0D0D0D"/>
                </a:solidFill>
                <a:effectLst/>
                <a:latin typeface="Söhne"/>
              </a:rPr>
              <a:t> Aşağıdaki </a:t>
            </a:r>
            <a:r>
              <a:rPr lang="tr-TR" sz="1400" b="0" i="0" dirty="0" err="1">
                <a:solidFill>
                  <a:srgbClr val="0D0D0D"/>
                </a:solidFill>
                <a:effectLst/>
                <a:latin typeface="Söhne"/>
              </a:rPr>
              <a:t>php</a:t>
            </a:r>
            <a:r>
              <a:rPr lang="tr-TR" sz="1400" b="0" i="0" dirty="0">
                <a:solidFill>
                  <a:srgbClr val="0D0D0D"/>
                </a:solidFill>
                <a:effectLst/>
                <a:latin typeface="Söhne"/>
              </a:rPr>
              <a:t> kodunun çıktısını bulunuz.</a:t>
            </a:r>
          </a:p>
          <a:p>
            <a:pPr marL="0" indent="0">
              <a:buNone/>
            </a:pPr>
            <a:r>
              <a:rPr lang="tr-TR" sz="1400" b="0" dirty="0">
                <a:solidFill>
                  <a:schemeClr val="accent4"/>
                </a:solidFill>
                <a:effectLst/>
                <a:latin typeface="Menlo" panose="020B0609030804020204" pitchFamily="49" charset="0"/>
              </a:rPr>
              <a:t>$</a:t>
            </a:r>
            <a:r>
              <a:rPr lang="tr-TR" sz="1400" b="0" dirty="0" err="1">
                <a:solidFill>
                  <a:schemeClr val="accent4"/>
                </a:solidFill>
                <a:effectLst/>
                <a:latin typeface="Menlo" panose="020B0609030804020204" pitchFamily="49" charset="0"/>
              </a:rPr>
              <a:t>admin</a:t>
            </a:r>
            <a:r>
              <a:rPr lang="tr-TR" sz="1400" b="0" dirty="0">
                <a:solidFill>
                  <a:schemeClr val="accent4"/>
                </a:solidFill>
                <a:effectLst/>
                <a:latin typeface="Menlo" panose="020B0609030804020204" pitchFamily="49" charset="0"/>
              </a:rPr>
              <a:t> = "Kaan";</a:t>
            </a:r>
          </a:p>
          <a:p>
            <a:pPr marL="0" indent="0">
              <a:buNone/>
            </a:pPr>
            <a:r>
              <a:rPr lang="tr-TR" sz="1400" b="0" dirty="0">
                <a:solidFill>
                  <a:schemeClr val="accent4"/>
                </a:solidFill>
                <a:effectLst/>
                <a:latin typeface="Menlo" panose="020B0609030804020204" pitchFamily="49" charset="0"/>
              </a:rPr>
              <a:t>$ad= $</a:t>
            </a:r>
            <a:r>
              <a:rPr lang="tr-TR" sz="1400" b="0" dirty="0" err="1">
                <a:solidFill>
                  <a:schemeClr val="accent4"/>
                </a:solidFill>
                <a:effectLst/>
                <a:latin typeface="Menlo" panose="020B0609030804020204" pitchFamily="49" charset="0"/>
              </a:rPr>
              <a:t>admin</a:t>
            </a:r>
            <a:r>
              <a:rPr lang="tr-TR" sz="1400" b="0" dirty="0">
                <a:solidFill>
                  <a:schemeClr val="accent4"/>
                </a:solidFill>
                <a:effectLst/>
                <a:latin typeface="Menlo" panose="020B0609030804020204" pitchFamily="49" charset="0"/>
              </a:rPr>
              <a:t> ?? "adsız";</a:t>
            </a:r>
          </a:p>
          <a:p>
            <a:pPr marL="0" indent="0">
              <a:buNone/>
            </a:pPr>
            <a:r>
              <a:rPr lang="tr-TR" sz="1400" b="0" dirty="0" err="1">
                <a:solidFill>
                  <a:schemeClr val="accent4"/>
                </a:solidFill>
                <a:effectLst/>
                <a:latin typeface="Menlo" panose="020B0609030804020204" pitchFamily="49" charset="0"/>
              </a:rPr>
              <a:t>echo</a:t>
            </a:r>
            <a:r>
              <a:rPr lang="tr-TR" sz="1400" b="0" dirty="0">
                <a:solidFill>
                  <a:schemeClr val="accent4"/>
                </a:solidFill>
                <a:effectLst/>
                <a:latin typeface="Menlo" panose="020B0609030804020204" pitchFamily="49" charset="0"/>
              </a:rPr>
              <a:t> $isim;</a:t>
            </a:r>
          </a:p>
          <a:p>
            <a:pPr marL="0" indent="0">
              <a:buNone/>
            </a:pPr>
            <a:r>
              <a:rPr lang="tr-TR" sz="1400" b="1" i="0" dirty="0">
                <a:solidFill>
                  <a:srgbClr val="0D0D0D"/>
                </a:solidFill>
                <a:effectLst/>
                <a:latin typeface="Söhne"/>
              </a:rPr>
              <a:t>Soru:</a:t>
            </a:r>
            <a:r>
              <a:rPr lang="tr-TR" sz="1400" b="0" i="0" dirty="0">
                <a:solidFill>
                  <a:srgbClr val="0D0D0D"/>
                </a:solidFill>
                <a:effectLst/>
                <a:latin typeface="Söhne"/>
              </a:rPr>
              <a:t> Aşağıdaki işlemin sonucu 3 ise boşluk bırakılan yere hangi operatörler gelebilir?</a:t>
            </a:r>
          </a:p>
          <a:p>
            <a:pPr marL="0" indent="0">
              <a:buNone/>
            </a:pPr>
            <a:r>
              <a:rPr lang="tr-TR" sz="1400" dirty="0">
                <a:solidFill>
                  <a:schemeClr val="accent4"/>
                </a:solidFill>
                <a:latin typeface="Söhne"/>
              </a:rPr>
              <a:t>$a = 10</a:t>
            </a:r>
          </a:p>
          <a:p>
            <a:pPr marL="0" indent="0">
              <a:buNone/>
            </a:pPr>
            <a:r>
              <a:rPr lang="tr-TR" sz="1400" b="0" i="0" dirty="0">
                <a:solidFill>
                  <a:schemeClr val="accent4"/>
                </a:solidFill>
                <a:effectLst/>
                <a:latin typeface="Söhne"/>
              </a:rPr>
              <a:t>$b = 7</a:t>
            </a:r>
          </a:p>
          <a:p>
            <a:pPr marL="0" indent="0">
              <a:buNone/>
            </a:pPr>
            <a:r>
              <a:rPr lang="tr-TR" sz="1400" dirty="0" err="1">
                <a:solidFill>
                  <a:schemeClr val="accent4"/>
                </a:solidFill>
                <a:latin typeface="Söhne"/>
              </a:rPr>
              <a:t>echo</a:t>
            </a:r>
            <a:r>
              <a:rPr lang="tr-TR" sz="1400" dirty="0">
                <a:solidFill>
                  <a:schemeClr val="accent4"/>
                </a:solidFill>
                <a:latin typeface="Söhne"/>
              </a:rPr>
              <a:t> $a - - - - $b</a:t>
            </a:r>
            <a:endParaRPr lang="tr-TR" sz="1400" b="0" i="0" dirty="0">
              <a:solidFill>
                <a:schemeClr val="accent4"/>
              </a:solidFill>
              <a:effectLst/>
              <a:latin typeface="Söhne"/>
            </a:endParaRPr>
          </a:p>
          <a:p>
            <a:pPr marL="0" indent="0">
              <a:buNone/>
            </a:pPr>
            <a:endParaRPr lang="tr-TR" sz="1400" b="0" dirty="0">
              <a:solidFill>
                <a:schemeClr val="accent4"/>
              </a:solidFill>
              <a:effectLst/>
              <a:latin typeface="Menlo" panose="020B0609030804020204" pitchFamily="49" charset="0"/>
            </a:endParaRPr>
          </a:p>
          <a:p>
            <a:pPr marL="0" indent="0">
              <a:buNone/>
            </a:pPr>
            <a:endParaRPr lang="tr-TR" sz="1400" b="0" i="0" dirty="0">
              <a:solidFill>
                <a:srgbClr val="0D0D0D"/>
              </a:solidFill>
              <a:effectLst/>
              <a:latin typeface="Söhne"/>
            </a:endParaRPr>
          </a:p>
          <a:p>
            <a:pPr marL="0" indent="0">
              <a:buNone/>
            </a:pPr>
            <a:endParaRPr lang="tr-TR" sz="1400" b="0" i="0" dirty="0">
              <a:effectLst/>
              <a:latin typeface="Söhne"/>
            </a:endParaRPr>
          </a:p>
          <a:p>
            <a:pPr marL="0" indent="0" algn="l">
              <a:buNone/>
            </a:pPr>
            <a:endParaRPr lang="tr-TR" sz="1400" b="0" i="0" dirty="0">
              <a:solidFill>
                <a:srgbClr val="0D0D0D"/>
              </a:solidFill>
              <a:effectLst/>
              <a:latin typeface="Söhne"/>
            </a:endParaRPr>
          </a:p>
        </p:txBody>
      </p:sp>
    </p:spTree>
    <p:extLst>
      <p:ext uri="{BB962C8B-B14F-4D97-AF65-F5344CB8AC3E}">
        <p14:creationId xmlns:p14="http://schemas.microsoft.com/office/powerpoint/2010/main" val="5649155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3.3. </a:t>
            </a:r>
            <a:r>
              <a:rPr lang="tr-TR" sz="2000" dirty="0" err="1">
                <a:effectLst/>
                <a:latin typeface="Helvetica" pitchFamily="2" charset="0"/>
              </a:rPr>
              <a:t>Döngüleri</a:t>
            </a:r>
            <a:r>
              <a:rPr lang="tr-TR" sz="2000" dirty="0">
                <a:effectLst/>
                <a:latin typeface="Helvetica" pitchFamily="2" charset="0"/>
              </a:rPr>
              <a:t> kullanır.</a:t>
            </a:r>
            <a:br>
              <a:rPr lang="tr-TR" sz="12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r>
              <a:rPr lang="tr-TR" dirty="0">
                <a:effectLst/>
                <a:latin typeface="Helvetica" pitchFamily="2" charset="0"/>
              </a:rPr>
              <a:t>a) PHP programlama dilindeki </a:t>
            </a:r>
            <a:r>
              <a:rPr lang="tr-TR" dirty="0" err="1">
                <a:effectLst/>
                <a:latin typeface="Helvetica" pitchFamily="2" charset="0"/>
              </a:rPr>
              <a:t>döngu</a:t>
            </a:r>
            <a:r>
              <a:rPr lang="tr-TR" dirty="0">
                <a:effectLst/>
                <a:latin typeface="Helvetica" pitchFamily="2" charset="0"/>
              </a:rPr>
              <a:t>̈ yapılarından bahsedilir.</a:t>
            </a:r>
          </a:p>
          <a:p>
            <a:r>
              <a:rPr lang="tr-TR" dirty="0">
                <a:effectLst/>
                <a:latin typeface="Helvetica" pitchFamily="2" charset="0"/>
              </a:rPr>
              <a:t>b) Aralarındaki farklar açıklanır.</a:t>
            </a:r>
          </a:p>
          <a:p>
            <a:r>
              <a:rPr lang="tr-TR" dirty="0">
                <a:effectLst/>
                <a:latin typeface="Helvetica" pitchFamily="2" charset="0"/>
              </a:rPr>
              <a:t>c) Örnekler verilerek hangi </a:t>
            </a:r>
            <a:r>
              <a:rPr lang="tr-TR" dirty="0" err="1">
                <a:effectLst/>
                <a:latin typeface="Helvetica" pitchFamily="2" charset="0"/>
              </a:rPr>
              <a:t>döngu</a:t>
            </a:r>
            <a:r>
              <a:rPr lang="tr-TR" dirty="0">
                <a:effectLst/>
                <a:latin typeface="Helvetica" pitchFamily="2" charset="0"/>
              </a:rPr>
              <a:t>̈ yapısını kullanmalarının daha uygun olacağı sorulur.</a:t>
            </a:r>
          </a:p>
          <a:p>
            <a:pPr marL="0" indent="0">
              <a:buNone/>
            </a:pPr>
            <a:endParaRPr lang="tr-TR" b="0" i="0" dirty="0">
              <a:effectLst/>
              <a:latin typeface="Söhne"/>
            </a:endParaRPr>
          </a:p>
          <a:p>
            <a:pPr marL="0" indent="0">
              <a:buNone/>
            </a:pPr>
            <a:endParaRPr lang="tr-TR" dirty="0">
              <a:effectLst/>
              <a:latin typeface="Helvetica" pitchFamily="2" charset="0"/>
            </a:endParaRP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698144"/>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3.3. a) PHP programlama dilindeki </a:t>
            </a:r>
            <a:r>
              <a:rPr lang="tr-TR" sz="2000" dirty="0" err="1">
                <a:effectLst/>
                <a:latin typeface="Helvetica" pitchFamily="2" charset="0"/>
              </a:rPr>
              <a:t>döngu</a:t>
            </a:r>
            <a:r>
              <a:rPr lang="tr-TR" sz="2000" dirty="0">
                <a:effectLst/>
                <a:latin typeface="Helvetica" pitchFamily="2" charset="0"/>
              </a:rPr>
              <a:t>̈ yapılarından bahsedilir.</a:t>
            </a:r>
            <a:br>
              <a:rPr lang="tr-TR" sz="1400" dirty="0">
                <a:effectLst/>
                <a:latin typeface="Helvetica" pitchFamily="2" charset="0"/>
              </a:rPr>
            </a:br>
            <a:br>
              <a:rPr lang="tr-TR" sz="12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211049"/>
            <a:ext cx="9436404" cy="3360017"/>
          </a:xfrm>
        </p:spPr>
        <p:txBody>
          <a:bodyPr>
            <a:normAutofit fontScale="77500" lnSpcReduction="20000"/>
          </a:bodyPr>
          <a:lstStyle/>
          <a:p>
            <a:pPr marL="0" indent="0" algn="l">
              <a:buNone/>
            </a:pPr>
            <a:r>
              <a:rPr lang="tr-TR" b="0" i="0" dirty="0" err="1">
                <a:effectLst/>
                <a:latin typeface="Söhne"/>
              </a:rPr>
              <a:t>PHP'de</a:t>
            </a:r>
            <a:r>
              <a:rPr lang="tr-TR" b="0" i="0" dirty="0">
                <a:effectLst/>
                <a:latin typeface="Söhne"/>
              </a:rPr>
              <a:t>, programların belirli koşullar altında kod bloklarını tekrar tekrar çalıştırmasına olanak tanıyan birkaç farklı döngü yapısı bulunur. Bu döngü yapıları, kodunuzda tekrar eden görevleri otomatikleştirmek, dizileri işlemek, </a:t>
            </a:r>
            <a:r>
              <a:rPr lang="tr-TR" b="0" i="0" dirty="0" err="1">
                <a:effectLst/>
                <a:latin typeface="Söhne"/>
              </a:rPr>
              <a:t>veritabanından</a:t>
            </a:r>
            <a:r>
              <a:rPr lang="tr-TR" b="0" i="0" dirty="0">
                <a:effectLst/>
                <a:latin typeface="Söhne"/>
              </a:rPr>
              <a:t> alınan verileri listelemek gibi birçok durumda kullanılabilir. </a:t>
            </a:r>
            <a:r>
              <a:rPr lang="tr-TR" b="0" i="0" dirty="0" err="1">
                <a:effectLst/>
                <a:latin typeface="Söhne"/>
              </a:rPr>
              <a:t>PHP'deki</a:t>
            </a:r>
            <a:r>
              <a:rPr lang="tr-TR" b="0" i="0" dirty="0">
                <a:effectLst/>
                <a:latin typeface="Söhne"/>
              </a:rPr>
              <a:t> temel döngü yapıları şunlardır:</a:t>
            </a:r>
          </a:p>
          <a:p>
            <a:pPr marL="0" indent="0" algn="l">
              <a:buNone/>
            </a:pPr>
            <a:endParaRPr lang="tr-TR" b="0" i="0" dirty="0">
              <a:effectLst/>
              <a:latin typeface="Söhne"/>
            </a:endParaRPr>
          </a:p>
          <a:p>
            <a:pPr marL="0" indent="0">
              <a:buNone/>
            </a:pPr>
            <a:r>
              <a:rPr lang="tr-TR" b="1" i="0" dirty="0">
                <a:solidFill>
                  <a:srgbClr val="FFFF00"/>
                </a:solidFill>
                <a:effectLst/>
                <a:latin typeface="Söhne"/>
              </a:rPr>
              <a:t>1. </a:t>
            </a:r>
            <a:r>
              <a:rPr lang="tr-TR" b="1" i="0" dirty="0" err="1">
                <a:solidFill>
                  <a:srgbClr val="FFFF00"/>
                </a:solidFill>
                <a:effectLst/>
                <a:latin typeface="Söhne"/>
              </a:rPr>
              <a:t>for</a:t>
            </a:r>
            <a:r>
              <a:rPr lang="tr-TR" b="1" i="0" dirty="0">
                <a:solidFill>
                  <a:srgbClr val="FFFF00"/>
                </a:solidFill>
                <a:effectLst/>
                <a:latin typeface="Söhne"/>
              </a:rPr>
              <a:t> Döngüsü</a:t>
            </a:r>
          </a:p>
          <a:p>
            <a:pPr marL="0" indent="0">
              <a:buNone/>
            </a:pPr>
            <a:r>
              <a:rPr lang="tr-TR" b="1" i="0" dirty="0">
                <a:solidFill>
                  <a:srgbClr val="FFFF00"/>
                </a:solidFill>
                <a:effectLst/>
                <a:latin typeface="Söhne"/>
              </a:rPr>
              <a:t>2. </a:t>
            </a:r>
            <a:r>
              <a:rPr lang="tr-TR" b="1" i="0" dirty="0" err="1">
                <a:solidFill>
                  <a:srgbClr val="FFFF00"/>
                </a:solidFill>
                <a:effectLst/>
                <a:latin typeface="Söhne"/>
              </a:rPr>
              <a:t>while</a:t>
            </a:r>
            <a:r>
              <a:rPr lang="tr-TR" b="1" i="0" dirty="0">
                <a:solidFill>
                  <a:srgbClr val="FFFF00"/>
                </a:solidFill>
                <a:effectLst/>
                <a:latin typeface="Söhne"/>
              </a:rPr>
              <a:t> Döngüsü</a:t>
            </a:r>
          </a:p>
          <a:p>
            <a:pPr marL="0" indent="0">
              <a:buNone/>
            </a:pPr>
            <a:r>
              <a:rPr lang="tr-TR" b="1" i="0" dirty="0">
                <a:solidFill>
                  <a:srgbClr val="FFFF00"/>
                </a:solidFill>
                <a:effectLst/>
                <a:latin typeface="Söhne"/>
              </a:rPr>
              <a:t>3. do-</a:t>
            </a:r>
            <a:r>
              <a:rPr lang="tr-TR" b="1" i="0" dirty="0" err="1">
                <a:solidFill>
                  <a:srgbClr val="FFFF00"/>
                </a:solidFill>
                <a:effectLst/>
                <a:latin typeface="Söhne"/>
              </a:rPr>
              <a:t>while</a:t>
            </a:r>
            <a:r>
              <a:rPr lang="tr-TR" b="1" i="0" dirty="0">
                <a:solidFill>
                  <a:srgbClr val="FFFF00"/>
                </a:solidFill>
                <a:effectLst/>
                <a:latin typeface="Söhne"/>
              </a:rPr>
              <a:t> Döngüsü</a:t>
            </a:r>
          </a:p>
          <a:p>
            <a:pPr marL="0" indent="0">
              <a:buNone/>
            </a:pPr>
            <a:r>
              <a:rPr lang="tr-TR" b="1" i="0" dirty="0">
                <a:solidFill>
                  <a:srgbClr val="FFFF00"/>
                </a:solidFill>
                <a:effectLst/>
                <a:latin typeface="Söhne"/>
              </a:rPr>
              <a:t>4. </a:t>
            </a:r>
            <a:r>
              <a:rPr lang="tr-TR" b="1" i="0" dirty="0" err="1">
                <a:solidFill>
                  <a:srgbClr val="FFFF00"/>
                </a:solidFill>
                <a:effectLst/>
                <a:latin typeface="Söhne"/>
              </a:rPr>
              <a:t>foreach</a:t>
            </a:r>
            <a:r>
              <a:rPr lang="tr-TR" b="1" i="0" dirty="0">
                <a:solidFill>
                  <a:srgbClr val="FFFF00"/>
                </a:solidFill>
                <a:effectLst/>
                <a:latin typeface="Söhne"/>
              </a:rPr>
              <a:t> Döngüsü</a:t>
            </a:r>
          </a:p>
          <a:p>
            <a:pPr marL="0" indent="0">
              <a:buNone/>
            </a:pPr>
            <a:r>
              <a:rPr lang="tr-TR" b="1" i="0" dirty="0">
                <a:solidFill>
                  <a:srgbClr val="FFFF00"/>
                </a:solidFill>
                <a:effectLst/>
                <a:latin typeface="Söhne"/>
              </a:rPr>
              <a:t>5. break ve </a:t>
            </a:r>
            <a:r>
              <a:rPr lang="tr-TR" b="1" i="0" dirty="0" err="1">
                <a:solidFill>
                  <a:srgbClr val="FFFF00"/>
                </a:solidFill>
                <a:effectLst/>
                <a:latin typeface="Söhne"/>
              </a:rPr>
              <a:t>continue</a:t>
            </a:r>
            <a:endParaRPr lang="tr-TR" b="1" i="0" dirty="0">
              <a:solidFill>
                <a:srgbClr val="FFFF00"/>
              </a:solidFill>
              <a:effectLst/>
              <a:latin typeface="Söhne"/>
            </a:endParaRPr>
          </a:p>
          <a:p>
            <a:pPr marL="0" indent="0">
              <a:buNone/>
            </a:pPr>
            <a:endParaRPr lang="tr-TR" dirty="0">
              <a:effectLst/>
              <a:latin typeface="Helvetica" pitchFamily="2" charset="0"/>
            </a:endParaRP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010741"/>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3.3. a) PHP programlama dilindeki </a:t>
            </a:r>
            <a:r>
              <a:rPr lang="tr-TR" sz="2000" dirty="0" err="1">
                <a:effectLst/>
                <a:latin typeface="Helvetica" pitchFamily="2" charset="0"/>
              </a:rPr>
              <a:t>döngu</a:t>
            </a:r>
            <a:r>
              <a:rPr lang="tr-TR" sz="2000" dirty="0">
                <a:effectLst/>
                <a:latin typeface="Helvetica" pitchFamily="2" charset="0"/>
              </a:rPr>
              <a:t>̈ yapılarından bahsedilir.</a:t>
            </a:r>
            <a:br>
              <a:rPr lang="tr-TR" sz="1400" dirty="0">
                <a:effectLst/>
                <a:latin typeface="Helvetica" pitchFamily="2" charset="0"/>
              </a:rPr>
            </a:br>
            <a:br>
              <a:rPr lang="tr-TR" sz="12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211049"/>
            <a:ext cx="9436404" cy="3360017"/>
          </a:xfrm>
        </p:spPr>
        <p:txBody>
          <a:bodyPr>
            <a:normAutofit fontScale="85000" lnSpcReduction="20000"/>
          </a:bodyPr>
          <a:lstStyle/>
          <a:p>
            <a:pPr marL="0" indent="0">
              <a:buNone/>
            </a:pPr>
            <a:r>
              <a:rPr lang="tr-TR" b="1" i="0" dirty="0">
                <a:solidFill>
                  <a:srgbClr val="FFFF00"/>
                </a:solidFill>
                <a:effectLst/>
                <a:latin typeface="Söhne"/>
              </a:rPr>
              <a:t>1. </a:t>
            </a:r>
            <a:r>
              <a:rPr lang="tr-TR" b="1" i="0" dirty="0" err="1">
                <a:solidFill>
                  <a:srgbClr val="FFFF00"/>
                </a:solidFill>
                <a:effectLst/>
                <a:latin typeface="Söhne"/>
              </a:rPr>
              <a:t>for</a:t>
            </a:r>
            <a:r>
              <a:rPr lang="tr-TR" b="1" i="0" dirty="0">
                <a:solidFill>
                  <a:srgbClr val="FFFF00"/>
                </a:solidFill>
                <a:effectLst/>
                <a:latin typeface="Söhne"/>
              </a:rPr>
              <a:t> Döngüsü</a:t>
            </a:r>
          </a:p>
          <a:p>
            <a:pPr marL="0" indent="0">
              <a:buNone/>
            </a:pPr>
            <a:r>
              <a:rPr lang="tr-TR" b="0" i="0" dirty="0">
                <a:effectLst/>
                <a:latin typeface="Söhne"/>
              </a:rPr>
              <a:t>Örneğin, 1'den 10'a kadar saymak istiyorsun. Bunu yaparken, nereden başlayacağını (1), nerede duracağını (10) ve her adımda ne kadar ilerleyeceğini (her seferinde 1 artır) belirtirsin.</a:t>
            </a:r>
          </a:p>
          <a:p>
            <a:pPr marL="0" indent="0">
              <a:buNone/>
            </a:pPr>
            <a:endParaRPr lang="tr-TR" dirty="0">
              <a:latin typeface="Söhne"/>
            </a:endParaRPr>
          </a:p>
          <a:p>
            <a:pPr marL="0" indent="0">
              <a:buNone/>
            </a:pPr>
            <a:r>
              <a:rPr lang="tr-TR" dirty="0" err="1">
                <a:solidFill>
                  <a:srgbClr val="FFFF00"/>
                </a:solidFill>
                <a:effectLst/>
                <a:latin typeface="Helvetica" pitchFamily="2" charset="0"/>
              </a:rPr>
              <a:t>for</a:t>
            </a:r>
            <a:r>
              <a:rPr lang="tr-TR" dirty="0">
                <a:solidFill>
                  <a:srgbClr val="FFFF00"/>
                </a:solidFill>
                <a:effectLst/>
                <a:latin typeface="Helvetica" pitchFamily="2" charset="0"/>
              </a:rPr>
              <a:t> ($i = 1; $i &lt;= 10; $i++)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echo</a:t>
            </a:r>
            <a:r>
              <a:rPr lang="tr-TR" dirty="0">
                <a:solidFill>
                  <a:srgbClr val="FFFF00"/>
                </a:solidFill>
                <a:effectLst/>
                <a:latin typeface="Helvetica" pitchFamily="2" charset="0"/>
              </a:rPr>
              <a:t> $i . ‘ ' ;</a:t>
            </a:r>
          </a:p>
          <a:p>
            <a:pPr marL="0" indent="0">
              <a:buNone/>
            </a:pPr>
            <a:r>
              <a:rPr lang="tr-TR" dirty="0">
                <a:solidFill>
                  <a:srgbClr val="FFFF00"/>
                </a:solidFill>
                <a:effectLst/>
                <a:latin typeface="Helvetica" pitchFamily="2" charset="0"/>
              </a:rPr>
              <a:t>}</a:t>
            </a:r>
          </a:p>
          <a:p>
            <a:pPr marL="0" indent="0">
              <a:buNone/>
            </a:pPr>
            <a:endParaRPr lang="tr-TR" dirty="0">
              <a:solidFill>
                <a:srgbClr val="FFFF00"/>
              </a:solidFill>
              <a:effectLst/>
              <a:latin typeface="Helvetica" pitchFamily="2" charset="0"/>
            </a:endParaRPr>
          </a:p>
          <a:p>
            <a:pPr marL="0" indent="0">
              <a:buNone/>
            </a:pPr>
            <a:r>
              <a:rPr lang="tr-TR" dirty="0">
                <a:latin typeface="Helvetica" pitchFamily="2" charset="0"/>
              </a:rPr>
              <a:t>Çıktı: </a:t>
            </a:r>
            <a:r>
              <a:rPr lang="tr-TR" b="0" i="0" dirty="0">
                <a:solidFill>
                  <a:srgbClr val="FF0000"/>
                </a:solidFill>
                <a:effectLst/>
                <a:latin typeface="Times"/>
              </a:rPr>
              <a:t>1 2 3 4 5 6 7 8 9 10</a:t>
            </a:r>
            <a:endParaRPr lang="tr-TR" dirty="0">
              <a:effectLst/>
              <a:latin typeface="Helvetica" pitchFamily="2" charset="0"/>
            </a:endParaRPr>
          </a:p>
          <a:p>
            <a:pPr marL="0" indent="0">
              <a:buNone/>
            </a:pPr>
            <a:endParaRPr lang="tr-TR" dirty="0">
              <a:effectLst/>
              <a:latin typeface="Helvetica" pitchFamily="2" charset="0"/>
            </a:endParaRPr>
          </a:p>
          <a:p>
            <a:pPr marL="0" indent="0">
              <a:buNone/>
            </a:pPr>
            <a:endParaRPr lang="tr-TR" dirty="0">
              <a:effectLst/>
              <a:latin typeface="Helvetica" pitchFamily="2" charset="0"/>
            </a:endParaRP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000302"/>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35710" y="433201"/>
            <a:ext cx="9603275" cy="1020229"/>
          </a:xfrm>
        </p:spPr>
        <p:txBody>
          <a:bodyPr>
            <a:noAutofit/>
          </a:bodyPr>
          <a:lstStyle/>
          <a:p>
            <a:r>
              <a:rPr lang="tr-TR" sz="2000" dirty="0">
                <a:effectLst/>
                <a:latin typeface="Helvetica" pitchFamily="2" charset="0"/>
              </a:rPr>
              <a:t>3.3. a) PHP programlama dilindeki </a:t>
            </a:r>
            <a:r>
              <a:rPr lang="tr-TR" sz="2000" dirty="0" err="1">
                <a:effectLst/>
                <a:latin typeface="Helvetica" pitchFamily="2" charset="0"/>
              </a:rPr>
              <a:t>döngu</a:t>
            </a:r>
            <a:r>
              <a:rPr lang="tr-TR" sz="2000" dirty="0">
                <a:effectLst/>
                <a:latin typeface="Helvetica" pitchFamily="2" charset="0"/>
              </a:rPr>
              <a:t>̈ yapılarından bahsedilir.</a:t>
            </a:r>
            <a:br>
              <a:rPr lang="tr-TR" sz="1400" dirty="0">
                <a:effectLst/>
                <a:latin typeface="Helvetica" pitchFamily="2" charset="0"/>
              </a:rPr>
            </a:br>
            <a:br>
              <a:rPr lang="tr-TR" sz="12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921898"/>
            <a:ext cx="9436404" cy="4649169"/>
          </a:xfrm>
        </p:spPr>
        <p:txBody>
          <a:bodyPr>
            <a:normAutofit fontScale="62500" lnSpcReduction="20000"/>
          </a:bodyPr>
          <a:lstStyle/>
          <a:p>
            <a:pPr marL="0" indent="0">
              <a:buNone/>
            </a:pPr>
            <a:r>
              <a:rPr lang="tr-TR" b="1" dirty="0">
                <a:solidFill>
                  <a:srgbClr val="FFFF00"/>
                </a:solidFill>
                <a:latin typeface="Söhne"/>
              </a:rPr>
              <a:t>2</a:t>
            </a:r>
            <a:r>
              <a:rPr lang="tr-TR" b="1" i="0" dirty="0">
                <a:solidFill>
                  <a:srgbClr val="FFFF00"/>
                </a:solidFill>
                <a:effectLst/>
                <a:latin typeface="Söhne"/>
              </a:rPr>
              <a:t>. </a:t>
            </a:r>
            <a:r>
              <a:rPr lang="tr-TR" b="1" dirty="0" err="1">
                <a:solidFill>
                  <a:srgbClr val="FFFF00"/>
                </a:solidFill>
                <a:latin typeface="Söhne"/>
              </a:rPr>
              <a:t>w</a:t>
            </a:r>
            <a:r>
              <a:rPr lang="tr-TR" b="1" i="0" dirty="0" err="1">
                <a:solidFill>
                  <a:srgbClr val="FFFF00"/>
                </a:solidFill>
                <a:effectLst/>
                <a:latin typeface="Söhne"/>
              </a:rPr>
              <a:t>hile</a:t>
            </a:r>
            <a:r>
              <a:rPr lang="tr-TR" b="1" i="0" dirty="0">
                <a:solidFill>
                  <a:srgbClr val="FFFF00"/>
                </a:solidFill>
                <a:effectLst/>
                <a:latin typeface="Söhne"/>
              </a:rPr>
              <a:t> Döngüsü</a:t>
            </a:r>
          </a:p>
          <a:p>
            <a:pPr marL="0" indent="0">
              <a:buNone/>
            </a:pPr>
            <a:r>
              <a:rPr lang="tr-TR" b="0" i="0" dirty="0">
                <a:effectLst/>
                <a:latin typeface="Söhne"/>
              </a:rPr>
              <a:t>Bir oyun oynuyorsun ve "Enerjin bitene kadar devam et" diyor. İşte </a:t>
            </a:r>
            <a:r>
              <a:rPr lang="tr-TR" dirty="0" err="1"/>
              <a:t>while</a:t>
            </a:r>
            <a:r>
              <a:rPr lang="tr-TR" b="0" i="0" dirty="0">
                <a:effectLst/>
                <a:latin typeface="Söhne"/>
              </a:rPr>
              <a:t> döngüsü de buna benzer. Bir koşul doğru olduğu sürece işlem yapmaya devam eder. Örneğin elinde 5 tane fındık var ve her seferinde birini yiyorsun, her fındık yediğinde </a:t>
            </a:r>
            <a:r>
              <a:rPr lang="tr-TR" b="0" i="0" dirty="0">
                <a:solidFill>
                  <a:schemeClr val="accent3">
                    <a:lumMod val="20000"/>
                    <a:lumOff val="80000"/>
                  </a:schemeClr>
                </a:solidFill>
                <a:effectLst/>
                <a:latin typeface="Söhne"/>
              </a:rPr>
              <a:t>«Ben fındığı çok seviyorum» </a:t>
            </a:r>
            <a:r>
              <a:rPr lang="tr-TR" b="0" i="0" dirty="0">
                <a:effectLst/>
                <a:latin typeface="Söhne"/>
              </a:rPr>
              <a:t>diyorsun. </a:t>
            </a:r>
            <a:r>
              <a:rPr lang="tr-TR" dirty="0">
                <a:latin typeface="Söhne"/>
              </a:rPr>
              <a:t>T</a:t>
            </a:r>
            <a:r>
              <a:rPr lang="tr-TR" b="0" i="0" dirty="0">
                <a:effectLst/>
                <a:latin typeface="Söhne"/>
              </a:rPr>
              <a:t>üm fındıklar bitene kadar bu işlemi sürdürüyorsun.</a:t>
            </a:r>
            <a:endParaRPr lang="tr-TR" dirty="0">
              <a:latin typeface="Söhne"/>
            </a:endParaRPr>
          </a:p>
          <a:p>
            <a:pPr marL="0" indent="0">
              <a:buNone/>
            </a:pPr>
            <a:br>
              <a:rPr lang="tr-TR" dirty="0">
                <a:solidFill>
                  <a:srgbClr val="FFFF00"/>
                </a:solidFill>
                <a:effectLst/>
                <a:latin typeface="Helvetica" pitchFamily="2" charset="0"/>
              </a:rPr>
            </a:br>
            <a:r>
              <a:rPr lang="tr-TR" dirty="0">
                <a:solidFill>
                  <a:srgbClr val="FFFF00"/>
                </a:solidFill>
                <a:effectLst/>
                <a:latin typeface="Helvetica" pitchFamily="2" charset="0"/>
              </a:rPr>
              <a:t>$i = 1;</a:t>
            </a:r>
          </a:p>
          <a:p>
            <a:pPr marL="0" indent="0">
              <a:buNone/>
            </a:pPr>
            <a:r>
              <a:rPr lang="tr-TR" dirty="0" err="1">
                <a:solidFill>
                  <a:srgbClr val="FFFF00"/>
                </a:solidFill>
                <a:effectLst/>
                <a:latin typeface="Helvetica" pitchFamily="2" charset="0"/>
              </a:rPr>
              <a:t>while</a:t>
            </a:r>
            <a:r>
              <a:rPr lang="tr-TR" dirty="0">
                <a:solidFill>
                  <a:srgbClr val="FFFF00"/>
                </a:solidFill>
                <a:effectLst/>
                <a:latin typeface="Helvetica" pitchFamily="2" charset="0"/>
              </a:rPr>
              <a:t> ($i &lt;= 5)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echo</a:t>
            </a:r>
            <a:r>
              <a:rPr lang="tr-TR" dirty="0">
                <a:solidFill>
                  <a:srgbClr val="FFFF00"/>
                </a:solidFill>
                <a:effectLst/>
                <a:latin typeface="Helvetica" pitchFamily="2" charset="0"/>
              </a:rPr>
              <a:t> '</a:t>
            </a:r>
            <a:r>
              <a:rPr lang="tr-TR" b="0" i="0" dirty="0">
                <a:solidFill>
                  <a:schemeClr val="accent3">
                    <a:lumMod val="20000"/>
                    <a:lumOff val="80000"/>
                  </a:schemeClr>
                </a:solidFill>
                <a:effectLst/>
                <a:latin typeface="Söhne"/>
              </a:rPr>
              <a:t>Ben fındığı çok seviyorum</a:t>
            </a:r>
            <a:r>
              <a:rPr lang="tr-TR" b="0" i="0" dirty="0">
                <a:effectLst/>
                <a:latin typeface="Söhne Mono"/>
              </a:rPr>
              <a:t>&lt;</a:t>
            </a:r>
            <a:r>
              <a:rPr lang="tr-TR" b="0" i="0" dirty="0" err="1">
                <a:effectLst/>
                <a:latin typeface="Söhne Mono"/>
              </a:rPr>
              <a:t>br</a:t>
            </a:r>
            <a:r>
              <a:rPr lang="tr-TR" b="0" i="0" dirty="0">
                <a:effectLst/>
                <a:latin typeface="Söhne Mono"/>
              </a:rPr>
              <a:t>&gt;</a:t>
            </a:r>
            <a:r>
              <a:rPr lang="tr-TR" dirty="0">
                <a:effectLst/>
                <a:latin typeface="Helvetica" pitchFamily="2" charset="0"/>
              </a:rPr>
              <a:t>';</a:t>
            </a:r>
          </a:p>
          <a:p>
            <a:pPr marL="0" indent="0">
              <a:buNone/>
            </a:pPr>
            <a:r>
              <a:rPr lang="tr-TR" dirty="0">
                <a:solidFill>
                  <a:srgbClr val="FFFF00"/>
                </a:solidFill>
                <a:effectLst/>
                <a:latin typeface="Helvetica" pitchFamily="2" charset="0"/>
              </a:rPr>
              <a:t>    $i++;</a:t>
            </a:r>
          </a:p>
          <a:p>
            <a:pPr marL="0" indent="0">
              <a:buNone/>
            </a:pPr>
            <a:r>
              <a:rPr lang="tr-TR" dirty="0">
                <a:solidFill>
                  <a:srgbClr val="FFFF00"/>
                </a:solidFill>
                <a:effectLst/>
                <a:latin typeface="Helvetica" pitchFamily="2" charset="0"/>
              </a:rPr>
              <a:t>}</a:t>
            </a:r>
            <a:br>
              <a:rPr lang="tr-TR" dirty="0">
                <a:solidFill>
                  <a:srgbClr val="FFFF00"/>
                </a:solidFill>
                <a:effectLst/>
                <a:latin typeface="Helvetica" pitchFamily="2" charset="0"/>
              </a:rPr>
            </a:br>
            <a:endParaRPr lang="tr-TR" dirty="0">
              <a:solidFill>
                <a:srgbClr val="FFFF00"/>
              </a:solidFill>
              <a:effectLst/>
              <a:latin typeface="Helvetica" pitchFamily="2" charset="0"/>
            </a:endParaRPr>
          </a:p>
          <a:p>
            <a:pPr marL="0" indent="0">
              <a:buNone/>
            </a:pPr>
            <a:r>
              <a:rPr lang="tr-TR" dirty="0">
                <a:latin typeface="Helvetica" pitchFamily="2" charset="0"/>
              </a:rPr>
              <a:t>Çıktı:</a:t>
            </a:r>
          </a:p>
          <a:p>
            <a:pPr marL="0" indent="0">
              <a:buNone/>
            </a:pPr>
            <a:r>
              <a:rPr lang="tr-TR" b="0" i="0" dirty="0">
                <a:solidFill>
                  <a:srgbClr val="FF0000"/>
                </a:solidFill>
                <a:effectLst/>
                <a:latin typeface="Times"/>
              </a:rPr>
              <a:t>Ben fındığı çok seviyorum</a:t>
            </a:r>
            <a:br>
              <a:rPr lang="tr-TR" dirty="0"/>
            </a:br>
            <a:r>
              <a:rPr lang="tr-TR" b="0" i="0" dirty="0">
                <a:solidFill>
                  <a:srgbClr val="FF0000"/>
                </a:solidFill>
                <a:effectLst/>
                <a:latin typeface="Times"/>
              </a:rPr>
              <a:t>Ben fındığı çok seviyorum</a:t>
            </a:r>
            <a:br>
              <a:rPr lang="tr-TR" dirty="0"/>
            </a:br>
            <a:r>
              <a:rPr lang="tr-TR" b="0" i="0" dirty="0">
                <a:solidFill>
                  <a:srgbClr val="FF0000"/>
                </a:solidFill>
                <a:effectLst/>
                <a:latin typeface="Times"/>
              </a:rPr>
              <a:t>Ben fındığı çok seviyorum</a:t>
            </a:r>
            <a:br>
              <a:rPr lang="tr-TR" dirty="0"/>
            </a:br>
            <a:r>
              <a:rPr lang="tr-TR" b="0" i="0" dirty="0">
                <a:solidFill>
                  <a:srgbClr val="FF0000"/>
                </a:solidFill>
                <a:effectLst/>
                <a:latin typeface="Times"/>
              </a:rPr>
              <a:t>Ben fındığı çok seviyorum</a:t>
            </a:r>
            <a:br>
              <a:rPr lang="tr-TR" dirty="0"/>
            </a:br>
            <a:r>
              <a:rPr lang="tr-TR" b="0" i="0" dirty="0">
                <a:solidFill>
                  <a:srgbClr val="FF0000"/>
                </a:solidFill>
                <a:effectLst/>
                <a:latin typeface="Times"/>
              </a:rPr>
              <a:t>Ben fındığı çok seviyorum</a:t>
            </a:r>
            <a:endParaRPr lang="tr-TR" dirty="0">
              <a:effectLst/>
              <a:latin typeface="Helvetica" pitchFamily="2" charset="0"/>
            </a:endParaRPr>
          </a:p>
          <a:p>
            <a:pPr marL="0" indent="0">
              <a:buNone/>
            </a:pPr>
            <a:endParaRPr lang="tr-TR" dirty="0">
              <a:effectLst/>
              <a:latin typeface="Helvetica" pitchFamily="2" charset="0"/>
            </a:endParaRP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619050"/>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35710" y="433201"/>
            <a:ext cx="9603275" cy="1020229"/>
          </a:xfrm>
        </p:spPr>
        <p:txBody>
          <a:bodyPr>
            <a:noAutofit/>
          </a:bodyPr>
          <a:lstStyle/>
          <a:p>
            <a:r>
              <a:rPr lang="tr-TR" sz="2000" dirty="0">
                <a:effectLst/>
                <a:latin typeface="Helvetica" pitchFamily="2" charset="0"/>
              </a:rPr>
              <a:t>3.3. a) PHP programlama dilindeki </a:t>
            </a:r>
            <a:r>
              <a:rPr lang="tr-TR" sz="2000" dirty="0" err="1">
                <a:effectLst/>
                <a:latin typeface="Helvetica" pitchFamily="2" charset="0"/>
              </a:rPr>
              <a:t>döngu</a:t>
            </a:r>
            <a:r>
              <a:rPr lang="tr-TR" sz="2000" dirty="0">
                <a:effectLst/>
                <a:latin typeface="Helvetica" pitchFamily="2" charset="0"/>
              </a:rPr>
              <a:t>̈ yapılarından bahsedilir.</a:t>
            </a:r>
            <a:br>
              <a:rPr lang="tr-TR" sz="1400" dirty="0">
                <a:effectLst/>
                <a:latin typeface="Helvetica" pitchFamily="2" charset="0"/>
              </a:rPr>
            </a:br>
            <a:br>
              <a:rPr lang="tr-TR" sz="12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921898"/>
            <a:ext cx="9436404" cy="4649169"/>
          </a:xfrm>
        </p:spPr>
        <p:txBody>
          <a:bodyPr>
            <a:normAutofit fontScale="77500" lnSpcReduction="20000"/>
          </a:bodyPr>
          <a:lstStyle/>
          <a:p>
            <a:pPr marL="0" indent="0">
              <a:buNone/>
            </a:pPr>
            <a:r>
              <a:rPr lang="tr-TR" b="1" dirty="0">
                <a:solidFill>
                  <a:srgbClr val="FFFF00"/>
                </a:solidFill>
                <a:latin typeface="Söhne"/>
              </a:rPr>
              <a:t>3</a:t>
            </a:r>
            <a:r>
              <a:rPr lang="tr-TR" b="1" i="0" dirty="0">
                <a:solidFill>
                  <a:srgbClr val="FFFF00"/>
                </a:solidFill>
                <a:effectLst/>
                <a:latin typeface="Söhne"/>
              </a:rPr>
              <a:t>. do-</a:t>
            </a:r>
            <a:r>
              <a:rPr lang="tr-TR" b="1" i="0" dirty="0" err="1">
                <a:solidFill>
                  <a:srgbClr val="FFFF00"/>
                </a:solidFill>
                <a:effectLst/>
                <a:latin typeface="Söhne"/>
              </a:rPr>
              <a:t>while</a:t>
            </a:r>
            <a:r>
              <a:rPr lang="tr-TR" b="1" i="0" dirty="0">
                <a:solidFill>
                  <a:srgbClr val="FFFF00"/>
                </a:solidFill>
                <a:effectLst/>
                <a:latin typeface="Söhne"/>
              </a:rPr>
              <a:t> Döngüsü</a:t>
            </a:r>
          </a:p>
          <a:p>
            <a:pPr marL="0" indent="0">
              <a:buNone/>
            </a:pPr>
            <a:r>
              <a:rPr lang="tr-TR" b="0" i="0" dirty="0">
                <a:effectLst/>
                <a:latin typeface="Söhne"/>
              </a:rPr>
              <a:t>Bu, </a:t>
            </a:r>
            <a:r>
              <a:rPr lang="tr-TR" dirty="0" err="1"/>
              <a:t>while</a:t>
            </a:r>
            <a:r>
              <a:rPr lang="tr-TR" b="0" i="0" dirty="0">
                <a:effectLst/>
                <a:latin typeface="Söhne"/>
              </a:rPr>
              <a:t> döngüsüne benzer ama en az bir kere mutlaka yapılması gereken işler için idealdir. "Ödevini yap, sonra oyun oyna" gibidir. Önce ödevini yaparsın (işlemi yaparsın) ve sonra "Daha ödev var mı?" diye kontrol edersin. Eğer varsa, tekrar yaparsın; yoksa oyun oynamaya geçersin.</a:t>
            </a:r>
            <a:br>
              <a:rPr lang="tr-TR" dirty="0">
                <a:solidFill>
                  <a:srgbClr val="FFFF00"/>
                </a:solidFill>
                <a:effectLst/>
                <a:latin typeface="Helvetica" pitchFamily="2" charset="0"/>
              </a:rPr>
            </a:br>
            <a:endParaRPr lang="tr-TR" dirty="0">
              <a:solidFill>
                <a:srgbClr val="FFFF00"/>
              </a:solidFill>
              <a:latin typeface="Helvetica" pitchFamily="2" charset="0"/>
            </a:endParaRPr>
          </a:p>
          <a:p>
            <a:pPr marL="0" indent="0">
              <a:buNone/>
            </a:pPr>
            <a:r>
              <a:rPr lang="tr-TR" dirty="0">
                <a:solidFill>
                  <a:srgbClr val="FFFF00"/>
                </a:solidFill>
                <a:effectLst/>
                <a:latin typeface="Helvetica" pitchFamily="2" charset="0"/>
              </a:rPr>
              <a:t>$i = 1;</a:t>
            </a:r>
          </a:p>
          <a:p>
            <a:pPr marL="0" indent="0">
              <a:buNone/>
            </a:pPr>
            <a:r>
              <a:rPr lang="tr-TR" dirty="0">
                <a:solidFill>
                  <a:srgbClr val="FFFF00"/>
                </a:solidFill>
                <a:effectLst/>
                <a:latin typeface="Helvetica" pitchFamily="2" charset="0"/>
              </a:rPr>
              <a:t>do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echo</a:t>
            </a:r>
            <a:r>
              <a:rPr lang="tr-TR" dirty="0">
                <a:solidFill>
                  <a:srgbClr val="FFFF00"/>
                </a:solidFill>
                <a:effectLst/>
                <a:latin typeface="Helvetica" pitchFamily="2" charset="0"/>
              </a:rPr>
              <a:t> </a:t>
            </a:r>
            <a:r>
              <a:rPr lang="tr-TR" dirty="0">
                <a:effectLst/>
                <a:latin typeface="Helvetica" pitchFamily="2" charset="0"/>
              </a:rPr>
              <a:t>'Ödevini yap'</a:t>
            </a:r>
            <a:r>
              <a:rPr lang="tr-TR" dirty="0">
                <a:solidFill>
                  <a:srgbClr val="FFFF00"/>
                </a:solidFill>
                <a:effectLst/>
                <a:latin typeface="Helvetica" pitchFamily="2" charset="0"/>
              </a:rPr>
              <a:t>;</a:t>
            </a:r>
          </a:p>
          <a:p>
            <a:pPr marL="0" indent="0">
              <a:buNone/>
            </a:pPr>
            <a:r>
              <a:rPr lang="tr-TR" dirty="0">
                <a:solidFill>
                  <a:srgbClr val="FFFF00"/>
                </a:solidFill>
                <a:effectLst/>
                <a:latin typeface="Helvetica" pitchFamily="2" charset="0"/>
              </a:rPr>
              <a:t>    $i++;</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while</a:t>
            </a:r>
            <a:r>
              <a:rPr lang="tr-TR" dirty="0">
                <a:solidFill>
                  <a:srgbClr val="FFFF00"/>
                </a:solidFill>
                <a:effectLst/>
                <a:latin typeface="Helvetica" pitchFamily="2" charset="0"/>
              </a:rPr>
              <a:t> ($i &lt;= 0);</a:t>
            </a:r>
            <a:br>
              <a:rPr lang="tr-TR" dirty="0">
                <a:solidFill>
                  <a:srgbClr val="FFFF00"/>
                </a:solidFill>
                <a:effectLst/>
                <a:latin typeface="Helvetica" pitchFamily="2" charset="0"/>
              </a:rPr>
            </a:br>
            <a:endParaRPr lang="tr-TR" dirty="0">
              <a:solidFill>
                <a:srgbClr val="FFFF00"/>
              </a:solidFill>
              <a:effectLst/>
              <a:latin typeface="Helvetica" pitchFamily="2" charset="0"/>
            </a:endParaRPr>
          </a:p>
          <a:p>
            <a:pPr marL="0" indent="0">
              <a:buNone/>
            </a:pPr>
            <a:r>
              <a:rPr lang="tr-TR" dirty="0">
                <a:latin typeface="Helvetica" pitchFamily="2" charset="0"/>
              </a:rPr>
              <a:t>Çıktı:</a:t>
            </a:r>
          </a:p>
          <a:p>
            <a:pPr marL="0" indent="0">
              <a:buNone/>
            </a:pPr>
            <a:r>
              <a:rPr lang="tr-TR" b="0" i="0" dirty="0">
                <a:solidFill>
                  <a:srgbClr val="FF0000"/>
                </a:solidFill>
                <a:effectLst/>
                <a:latin typeface="Times"/>
              </a:rPr>
              <a:t>Ödevini yap</a:t>
            </a:r>
          </a:p>
          <a:p>
            <a:pPr marL="0" indent="0">
              <a:buNone/>
            </a:pPr>
            <a:r>
              <a:rPr lang="tr-TR" dirty="0">
                <a:latin typeface="Times"/>
              </a:rPr>
              <a:t>*Koşul gerçekleşmemesine rağmen eylemi bir kere gerçekleştirdi.</a:t>
            </a:r>
            <a:endParaRPr lang="tr-TR" dirty="0">
              <a:effectLst/>
              <a:latin typeface="Helvetica" pitchFamily="2" charset="0"/>
            </a:endParaRP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23806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200">
                <a:effectLst/>
                <a:latin typeface="Helvetica" pitchFamily="2" charset="0"/>
              </a:rPr>
              <a:t>1.1. Sunucu ve istemci tarafında çalışma mantığını kavrar.</a:t>
            </a:r>
            <a:br>
              <a:rPr lang="tr-TR" sz="2200">
                <a:effectLst/>
                <a:latin typeface="Helvetica" pitchFamily="2" charset="0"/>
              </a:rPr>
            </a:br>
            <a:endParaRPr lang="tr-TR" sz="2200"/>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a:bodyPr>
          <a:lstStyle/>
          <a:p>
            <a:pPr marL="0" indent="0">
              <a:buNone/>
            </a:pPr>
            <a:r>
              <a:rPr lang="tr-TR" dirty="0">
                <a:effectLst/>
                <a:latin typeface="Helvetica" pitchFamily="2" charset="0"/>
              </a:rPr>
              <a:t>a) Sunucu ve istemci kavramları açıklanır.</a:t>
            </a:r>
          </a:p>
          <a:p>
            <a:pPr marL="0" indent="0">
              <a:buNone/>
            </a:pPr>
            <a:r>
              <a:rPr lang="tr-TR" dirty="0">
                <a:effectLst/>
                <a:latin typeface="Helvetica" pitchFamily="2" charset="0"/>
              </a:rPr>
              <a:t>b) Sunucu tarafında çalışan yapılardan bahsedilir. </a:t>
            </a:r>
            <a:r>
              <a:rPr lang="tr-TR" dirty="0" err="1">
                <a:effectLst/>
                <a:latin typeface="Helvetica" pitchFamily="2" charset="0"/>
              </a:rPr>
              <a:t>Javascript</a:t>
            </a:r>
            <a:r>
              <a:rPr lang="tr-TR" dirty="0">
                <a:effectLst/>
                <a:latin typeface="Helvetica" pitchFamily="2" charset="0"/>
              </a:rPr>
              <a:t> kısaca açıklanır ve PHP programlama dili ile arasındaki farklar anlatılır.</a:t>
            </a:r>
          </a:p>
          <a:p>
            <a:pPr marL="0" indent="0">
              <a:buNone/>
            </a:pPr>
            <a:r>
              <a:rPr lang="tr-TR" dirty="0">
                <a:effectLst/>
                <a:latin typeface="Helvetica" pitchFamily="2" charset="0"/>
              </a:rPr>
              <a:t>c) Sunucu ve istemci tarafında çalışan yapıların farkları anlatılır.</a:t>
            </a:r>
          </a:p>
          <a:p>
            <a:endParaRPr lang="tr-TR"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005843"/>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35710" y="433201"/>
            <a:ext cx="9603275" cy="1020229"/>
          </a:xfrm>
        </p:spPr>
        <p:txBody>
          <a:bodyPr>
            <a:noAutofit/>
          </a:bodyPr>
          <a:lstStyle/>
          <a:p>
            <a:r>
              <a:rPr lang="tr-TR" sz="2000" dirty="0">
                <a:effectLst/>
                <a:latin typeface="Helvetica" pitchFamily="2" charset="0"/>
              </a:rPr>
              <a:t>3.3. a) PHP programlama dilindeki </a:t>
            </a:r>
            <a:r>
              <a:rPr lang="tr-TR" sz="2000" dirty="0" err="1">
                <a:effectLst/>
                <a:latin typeface="Helvetica" pitchFamily="2" charset="0"/>
              </a:rPr>
              <a:t>döngu</a:t>
            </a:r>
            <a:r>
              <a:rPr lang="tr-TR" sz="2000" dirty="0">
                <a:effectLst/>
                <a:latin typeface="Helvetica" pitchFamily="2" charset="0"/>
              </a:rPr>
              <a:t>̈ yapılarından bahsedilir.</a:t>
            </a:r>
            <a:br>
              <a:rPr lang="tr-TR" sz="1400" dirty="0">
                <a:effectLst/>
                <a:latin typeface="Helvetica" pitchFamily="2" charset="0"/>
              </a:rPr>
            </a:br>
            <a:br>
              <a:rPr lang="tr-TR" sz="12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921898"/>
            <a:ext cx="9436404" cy="4649169"/>
          </a:xfrm>
        </p:spPr>
        <p:txBody>
          <a:bodyPr>
            <a:normAutofit/>
          </a:bodyPr>
          <a:lstStyle/>
          <a:p>
            <a:pPr marL="0" indent="0">
              <a:buNone/>
            </a:pPr>
            <a:r>
              <a:rPr lang="tr-TR" b="1" dirty="0">
                <a:solidFill>
                  <a:srgbClr val="FFFF00"/>
                </a:solidFill>
                <a:latin typeface="Söhne"/>
              </a:rPr>
              <a:t>4</a:t>
            </a:r>
            <a:r>
              <a:rPr lang="tr-TR" b="1" i="0" dirty="0">
                <a:solidFill>
                  <a:srgbClr val="FFFF00"/>
                </a:solidFill>
                <a:effectLst/>
                <a:latin typeface="Söhne"/>
              </a:rPr>
              <a:t>. </a:t>
            </a:r>
            <a:r>
              <a:rPr lang="tr-TR" b="1" i="0" dirty="0" err="1">
                <a:solidFill>
                  <a:srgbClr val="FFFF00"/>
                </a:solidFill>
                <a:effectLst/>
                <a:latin typeface="Söhne"/>
              </a:rPr>
              <a:t>foreach</a:t>
            </a:r>
            <a:r>
              <a:rPr lang="tr-TR" b="1" i="0" dirty="0">
                <a:solidFill>
                  <a:srgbClr val="FFFF00"/>
                </a:solidFill>
                <a:effectLst/>
                <a:latin typeface="Söhne"/>
              </a:rPr>
              <a:t> Döngüsü</a:t>
            </a:r>
          </a:p>
          <a:p>
            <a:pPr marL="0" indent="0">
              <a:buNone/>
            </a:pPr>
            <a:r>
              <a:rPr lang="tr-TR" sz="1700" b="0" i="0" dirty="0">
                <a:effectLst/>
                <a:latin typeface="Söhne"/>
              </a:rPr>
              <a:t>Arkadaşlarının isimlerini bir listeye yazdın ve her birinin ismini tek tek okumak istiyorsun. </a:t>
            </a:r>
            <a:r>
              <a:rPr lang="tr-TR" sz="1700" dirty="0" err="1"/>
              <a:t>foreach</a:t>
            </a:r>
            <a:r>
              <a:rPr lang="tr-TR" sz="1700" b="0" i="0" dirty="0">
                <a:effectLst/>
                <a:latin typeface="Söhne"/>
              </a:rPr>
              <a:t> döngüsü, bu tür bir liste üzerinde dolaşmanı sağlar. Her bir arkadaşının ismini alır ve sırayla söyler.</a:t>
            </a:r>
            <a:br>
              <a:rPr lang="tr-TR" sz="1700" dirty="0">
                <a:solidFill>
                  <a:srgbClr val="FFFF00"/>
                </a:solidFill>
                <a:effectLst/>
                <a:latin typeface="Helvetica" pitchFamily="2" charset="0"/>
              </a:rPr>
            </a:br>
            <a:endParaRPr lang="tr-TR" sz="1700" dirty="0">
              <a:solidFill>
                <a:srgbClr val="FFFF00"/>
              </a:solidFill>
              <a:latin typeface="Helvetica" pitchFamily="2" charset="0"/>
            </a:endParaRPr>
          </a:p>
          <a:p>
            <a:pPr marL="0" indent="0">
              <a:buNone/>
            </a:pPr>
            <a:r>
              <a:rPr lang="tr-TR" dirty="0">
                <a:solidFill>
                  <a:srgbClr val="FFFF00"/>
                </a:solidFill>
                <a:effectLst/>
                <a:latin typeface="Helvetica" pitchFamily="2" charset="0"/>
              </a:rPr>
              <a:t>$</a:t>
            </a:r>
            <a:r>
              <a:rPr lang="tr-TR" dirty="0" err="1">
                <a:solidFill>
                  <a:srgbClr val="FFFF00"/>
                </a:solidFill>
                <a:effectLst/>
                <a:latin typeface="Helvetica" pitchFamily="2" charset="0"/>
              </a:rPr>
              <a:t>arkadaslar</a:t>
            </a:r>
            <a:r>
              <a:rPr lang="tr-TR" dirty="0">
                <a:solidFill>
                  <a:srgbClr val="FFFF00"/>
                </a:solidFill>
                <a:effectLst/>
                <a:latin typeface="Helvetica" pitchFamily="2" charset="0"/>
              </a:rPr>
              <a:t> = </a:t>
            </a:r>
            <a:r>
              <a:rPr lang="tr-TR" dirty="0">
                <a:solidFill>
                  <a:srgbClr val="FFFF00"/>
                </a:solidFill>
                <a:latin typeface="Helvetica" pitchFamily="2" charset="0"/>
              </a:rPr>
              <a:t>[</a:t>
            </a:r>
            <a:r>
              <a:rPr lang="tr-TR" dirty="0">
                <a:solidFill>
                  <a:srgbClr val="FFFF00"/>
                </a:solidFill>
                <a:effectLst/>
                <a:latin typeface="Helvetica" pitchFamily="2" charset="0"/>
              </a:rPr>
              <a:t>"Songül", "Melisa", "Murat "];</a:t>
            </a:r>
          </a:p>
          <a:p>
            <a:pPr marL="0" indent="0">
              <a:buNone/>
            </a:pPr>
            <a:r>
              <a:rPr lang="tr-TR" dirty="0" err="1">
                <a:solidFill>
                  <a:srgbClr val="FFFF00"/>
                </a:solidFill>
                <a:effectLst/>
                <a:latin typeface="Helvetica" pitchFamily="2" charset="0"/>
              </a:rPr>
              <a:t>foreach</a:t>
            </a:r>
            <a:r>
              <a:rPr lang="tr-TR" dirty="0">
                <a:solidFill>
                  <a:srgbClr val="FFFF00"/>
                </a:solidFill>
                <a:effectLst/>
                <a:latin typeface="Helvetica" pitchFamily="2" charset="0"/>
              </a:rPr>
              <a:t> ($</a:t>
            </a:r>
            <a:r>
              <a:rPr lang="tr-TR" dirty="0" err="1">
                <a:solidFill>
                  <a:srgbClr val="FFFF00"/>
                </a:solidFill>
                <a:effectLst/>
                <a:latin typeface="Helvetica" pitchFamily="2" charset="0"/>
              </a:rPr>
              <a:t>arkadaslar</a:t>
            </a:r>
            <a:r>
              <a:rPr lang="tr-TR" dirty="0">
                <a:solidFill>
                  <a:srgbClr val="FFFF00"/>
                </a:solidFill>
                <a:effectLst/>
                <a:latin typeface="Helvetica" pitchFamily="2" charset="0"/>
              </a:rPr>
              <a:t> as $isim)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echo</a:t>
            </a:r>
            <a:r>
              <a:rPr lang="tr-TR" dirty="0">
                <a:solidFill>
                  <a:srgbClr val="FFFF00"/>
                </a:solidFill>
                <a:effectLst/>
                <a:latin typeface="Helvetica" pitchFamily="2" charset="0"/>
              </a:rPr>
              <a:t> $isim . ' ';</a:t>
            </a:r>
          </a:p>
          <a:p>
            <a:pPr marL="0" indent="0">
              <a:buNone/>
            </a:pPr>
            <a:r>
              <a:rPr lang="tr-TR" dirty="0">
                <a:solidFill>
                  <a:srgbClr val="FFFF00"/>
                </a:solidFill>
                <a:effectLst/>
                <a:latin typeface="Helvetica" pitchFamily="2" charset="0"/>
              </a:rPr>
              <a:t>}</a:t>
            </a:r>
          </a:p>
          <a:p>
            <a:pPr marL="0" indent="0">
              <a:buNone/>
            </a:pPr>
            <a:endParaRPr lang="tr-TR" dirty="0">
              <a:solidFill>
                <a:srgbClr val="FFFF00"/>
              </a:solidFill>
              <a:effectLst/>
              <a:latin typeface="Helvetica" pitchFamily="2" charset="0"/>
            </a:endParaRPr>
          </a:p>
          <a:p>
            <a:pPr marL="0" indent="0">
              <a:buNone/>
            </a:pPr>
            <a:r>
              <a:rPr lang="tr-TR" dirty="0">
                <a:latin typeface="Helvetica" pitchFamily="2" charset="0"/>
              </a:rPr>
              <a:t>Çıktı: </a:t>
            </a:r>
            <a:r>
              <a:rPr lang="tr-TR" b="0" i="0" dirty="0">
                <a:solidFill>
                  <a:srgbClr val="FF0000"/>
                </a:solidFill>
                <a:effectLst/>
                <a:latin typeface="Times"/>
              </a:rPr>
              <a:t>Songül Melisa Murat</a:t>
            </a:r>
            <a:endParaRPr lang="tr-TR" dirty="0">
              <a:latin typeface="Helvetica" pitchFamily="2" charset="0"/>
            </a:endParaRP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284417"/>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35710" y="433201"/>
            <a:ext cx="9603275" cy="1020229"/>
          </a:xfrm>
        </p:spPr>
        <p:txBody>
          <a:bodyPr>
            <a:noAutofit/>
          </a:bodyPr>
          <a:lstStyle/>
          <a:p>
            <a:r>
              <a:rPr lang="tr-TR" sz="2000" dirty="0">
                <a:effectLst/>
                <a:latin typeface="Helvetica" pitchFamily="2" charset="0"/>
              </a:rPr>
              <a:t>3.3. a) PHP programlama dilindeki </a:t>
            </a:r>
            <a:r>
              <a:rPr lang="tr-TR" sz="2000" dirty="0" err="1">
                <a:effectLst/>
                <a:latin typeface="Helvetica" pitchFamily="2" charset="0"/>
              </a:rPr>
              <a:t>döngu</a:t>
            </a:r>
            <a:r>
              <a:rPr lang="tr-TR" sz="2000" dirty="0">
                <a:effectLst/>
                <a:latin typeface="Helvetica" pitchFamily="2" charset="0"/>
              </a:rPr>
              <a:t>̈ yapılarından bahsedilir.</a:t>
            </a:r>
            <a:br>
              <a:rPr lang="tr-TR" sz="1400" dirty="0">
                <a:effectLst/>
                <a:latin typeface="Helvetica" pitchFamily="2" charset="0"/>
              </a:rPr>
            </a:br>
            <a:br>
              <a:rPr lang="tr-TR" sz="12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921898"/>
            <a:ext cx="9436404" cy="4649169"/>
          </a:xfrm>
        </p:spPr>
        <p:txBody>
          <a:bodyPr>
            <a:normAutofit fontScale="62500" lnSpcReduction="20000"/>
          </a:bodyPr>
          <a:lstStyle/>
          <a:p>
            <a:pPr marL="0" indent="0">
              <a:buNone/>
            </a:pPr>
            <a:r>
              <a:rPr lang="tr-TR" b="1" i="0" dirty="0">
                <a:solidFill>
                  <a:srgbClr val="FFFF00"/>
                </a:solidFill>
                <a:effectLst/>
                <a:latin typeface="Söhne"/>
              </a:rPr>
              <a:t>5. break ve </a:t>
            </a:r>
            <a:r>
              <a:rPr lang="tr-TR" b="1" i="0" dirty="0" err="1">
                <a:solidFill>
                  <a:srgbClr val="FFFF00"/>
                </a:solidFill>
                <a:effectLst/>
                <a:latin typeface="Söhne"/>
              </a:rPr>
              <a:t>continue</a:t>
            </a:r>
            <a:r>
              <a:rPr lang="tr-TR" b="1" i="0" dirty="0">
                <a:solidFill>
                  <a:srgbClr val="FFFF00"/>
                </a:solidFill>
                <a:effectLst/>
                <a:latin typeface="Söhne"/>
              </a:rPr>
              <a:t> Döngüsü</a:t>
            </a:r>
          </a:p>
          <a:p>
            <a:pPr marL="0" indent="0">
              <a:buNone/>
            </a:pPr>
            <a:r>
              <a:rPr lang="tr-TR" sz="2600" b="0" i="0" dirty="0">
                <a:effectLst/>
                <a:latin typeface="Söhne"/>
              </a:rPr>
              <a:t>Bu ikisi, döngülerdeki joker kartlardır. Diyelim ki, sayı sayıyorsun ama 5'i söylemek istemiyorsun. </a:t>
            </a:r>
            <a:r>
              <a:rPr lang="tr-TR" sz="2600" dirty="0" err="1"/>
              <a:t>continue</a:t>
            </a:r>
            <a:r>
              <a:rPr lang="tr-TR" sz="2600" b="0" i="0" dirty="0">
                <a:effectLst/>
                <a:latin typeface="Söhne"/>
              </a:rPr>
              <a:t> kullanarak 5'i atlayıp 6'dan devam edebilirsin. Ya da, 7'ye geldiğinde birden "Yeter, daha fazla saymak istemiyorum" diyorsun. İşte o zaman </a:t>
            </a:r>
            <a:r>
              <a:rPr lang="tr-TR" sz="2600" dirty="0"/>
              <a:t>break</a:t>
            </a:r>
            <a:r>
              <a:rPr lang="tr-TR" sz="2600" b="0" i="0" dirty="0">
                <a:effectLst/>
                <a:latin typeface="Söhne"/>
              </a:rPr>
              <a:t> kullanırsın ve döngüyü orada bitirirsin.</a:t>
            </a:r>
            <a:br>
              <a:rPr lang="tr-TR" sz="2600" dirty="0">
                <a:solidFill>
                  <a:srgbClr val="FFFF00"/>
                </a:solidFill>
                <a:effectLst/>
                <a:latin typeface="Helvetica" pitchFamily="2" charset="0"/>
              </a:rPr>
            </a:br>
            <a:endParaRPr lang="tr-TR" sz="2600" dirty="0">
              <a:solidFill>
                <a:srgbClr val="FFFF00"/>
              </a:solidFill>
              <a:latin typeface="Helvetica" pitchFamily="2" charset="0"/>
            </a:endParaRPr>
          </a:p>
          <a:p>
            <a:pPr marL="0" indent="0">
              <a:buNone/>
            </a:pPr>
            <a:r>
              <a:rPr lang="tr-TR" dirty="0" err="1">
                <a:solidFill>
                  <a:srgbClr val="FFFF00"/>
                </a:solidFill>
                <a:effectLst/>
                <a:latin typeface="Helvetica" pitchFamily="2" charset="0"/>
              </a:rPr>
              <a:t>for</a:t>
            </a:r>
            <a:r>
              <a:rPr lang="tr-TR" dirty="0">
                <a:solidFill>
                  <a:srgbClr val="FFFF00"/>
                </a:solidFill>
                <a:effectLst/>
                <a:latin typeface="Helvetica" pitchFamily="2" charset="0"/>
              </a:rPr>
              <a:t> ($i = 1; $i &lt;= 10; $i++)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if</a:t>
            </a:r>
            <a:r>
              <a:rPr lang="tr-TR" dirty="0">
                <a:solidFill>
                  <a:srgbClr val="FFFF00"/>
                </a:solidFill>
                <a:effectLst/>
                <a:latin typeface="Helvetica" pitchFamily="2" charset="0"/>
              </a:rPr>
              <a:t> ($i == 5)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continue</a:t>
            </a:r>
            <a:r>
              <a:rPr lang="tr-TR" dirty="0">
                <a:solidFill>
                  <a:srgbClr val="FFFF00"/>
                </a:solidFill>
                <a:effectLst/>
                <a:latin typeface="Helvetica" pitchFamily="2" charset="0"/>
              </a:rPr>
              <a:t>;         // 5'i atlar ve döngünün bir sonraki adımına geçer.</a:t>
            </a:r>
          </a:p>
          <a:p>
            <a:pPr marL="0" indent="0">
              <a:buNone/>
            </a:pPr>
            <a:r>
              <a:rPr lang="tr-TR" dirty="0">
                <a:solidFill>
                  <a:srgbClr val="FFFF00"/>
                </a:solidFill>
                <a:effectLst/>
                <a:latin typeface="Helvetica" pitchFamily="2" charset="0"/>
              </a:rPr>
              <a:t>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if</a:t>
            </a:r>
            <a:r>
              <a:rPr lang="tr-TR" dirty="0">
                <a:solidFill>
                  <a:srgbClr val="FFFF00"/>
                </a:solidFill>
                <a:effectLst/>
                <a:latin typeface="Helvetica" pitchFamily="2" charset="0"/>
              </a:rPr>
              <a:t> ($i == 7) {</a:t>
            </a:r>
          </a:p>
          <a:p>
            <a:pPr marL="0" indent="0">
              <a:buNone/>
            </a:pPr>
            <a:r>
              <a:rPr lang="tr-TR" dirty="0">
                <a:solidFill>
                  <a:srgbClr val="FFFF00"/>
                </a:solidFill>
                <a:effectLst/>
                <a:latin typeface="Helvetica" pitchFamily="2" charset="0"/>
              </a:rPr>
              <a:t>        break;             // 7'ye gelindiğinde döngüyü sonlandırır.</a:t>
            </a:r>
          </a:p>
          <a:p>
            <a:pPr marL="0" indent="0">
              <a:buNone/>
            </a:pPr>
            <a:r>
              <a:rPr lang="tr-TR" dirty="0">
                <a:solidFill>
                  <a:srgbClr val="FFFF00"/>
                </a:solidFill>
                <a:effectLst/>
                <a:latin typeface="Helvetica" pitchFamily="2" charset="0"/>
              </a:rPr>
              <a:t>    }</a:t>
            </a:r>
          </a:p>
          <a:p>
            <a:pPr marL="0" indent="0">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echo</a:t>
            </a:r>
            <a:r>
              <a:rPr lang="tr-TR" dirty="0">
                <a:solidFill>
                  <a:srgbClr val="FFFF00"/>
                </a:solidFill>
                <a:effectLst/>
                <a:latin typeface="Helvetica" pitchFamily="2" charset="0"/>
              </a:rPr>
              <a:t> $i . ' ';</a:t>
            </a:r>
          </a:p>
          <a:p>
            <a:pPr marL="0" indent="0">
              <a:buNone/>
            </a:pPr>
            <a:r>
              <a:rPr lang="tr-TR" dirty="0">
                <a:solidFill>
                  <a:srgbClr val="FFFF00"/>
                </a:solidFill>
                <a:effectLst/>
                <a:latin typeface="Helvetica" pitchFamily="2" charset="0"/>
              </a:rPr>
              <a:t>}</a:t>
            </a:r>
          </a:p>
          <a:p>
            <a:pPr marL="0" indent="0">
              <a:buNone/>
            </a:pPr>
            <a:r>
              <a:rPr lang="tr-TR" dirty="0">
                <a:latin typeface="Helvetica" pitchFamily="2" charset="0"/>
              </a:rPr>
              <a:t>Çıktı: </a:t>
            </a:r>
            <a:r>
              <a:rPr lang="tr-TR" b="0" i="0" dirty="0">
                <a:solidFill>
                  <a:srgbClr val="FF0000"/>
                </a:solidFill>
                <a:effectLst/>
                <a:latin typeface="Times"/>
              </a:rPr>
              <a:t>1 2 3 4 6</a:t>
            </a:r>
            <a:endParaRPr lang="tr-TR" dirty="0">
              <a:latin typeface="Helvetica" pitchFamily="2" charset="0"/>
            </a:endParaRP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293111"/>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3.3. b) Aralarındaki farklar açıklanır.</a:t>
            </a:r>
            <a:br>
              <a:rPr lang="tr-TR" sz="20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endParaRPr lang="tr-TR" sz="25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252548"/>
            <a:ext cx="6034827" cy="6605451"/>
          </a:xfrm>
        </p:spPr>
        <p:txBody>
          <a:bodyPr anchor="t">
            <a:noAutofit/>
          </a:bodyPr>
          <a:lstStyle/>
          <a:p>
            <a:pPr marL="0" indent="0">
              <a:lnSpc>
                <a:spcPct val="110000"/>
              </a:lnSpc>
              <a:buNone/>
            </a:pPr>
            <a:r>
              <a:rPr lang="tr-TR" sz="1400" b="1" i="0" dirty="0" err="1">
                <a:solidFill>
                  <a:schemeClr val="accent1"/>
                </a:solidFill>
                <a:effectLst/>
                <a:latin typeface="Söhne"/>
              </a:rPr>
              <a:t>for</a:t>
            </a:r>
            <a:r>
              <a:rPr lang="tr-TR" sz="1400" b="1" i="0" dirty="0">
                <a:solidFill>
                  <a:schemeClr val="accent1"/>
                </a:solidFill>
                <a:effectLst/>
                <a:latin typeface="Söhne"/>
              </a:rPr>
              <a:t> Döngüsü:</a:t>
            </a:r>
          </a:p>
          <a:p>
            <a:pPr>
              <a:lnSpc>
                <a:spcPct val="110000"/>
              </a:lnSpc>
              <a:buFont typeface="Arial" panose="020B0604020202020204" pitchFamily="34" charset="0"/>
              <a:buChar char="•"/>
            </a:pPr>
            <a:r>
              <a:rPr lang="tr-TR" sz="1400" b="0" i="0" dirty="0">
                <a:effectLst/>
                <a:latin typeface="Söhne"/>
              </a:rPr>
              <a:t>Belirli sayıda tekrar yapmak istediğinde kullanılır.</a:t>
            </a:r>
          </a:p>
          <a:p>
            <a:pPr>
              <a:lnSpc>
                <a:spcPct val="110000"/>
              </a:lnSpc>
              <a:buFont typeface="Arial" panose="020B0604020202020204" pitchFamily="34" charset="0"/>
              <a:buChar char="•"/>
            </a:pPr>
            <a:r>
              <a:rPr lang="tr-TR" sz="1400" b="0" i="0" dirty="0">
                <a:effectLst/>
                <a:latin typeface="Söhne"/>
              </a:rPr>
              <a:t>Başlangıç, bitiş ve adım büyüklüğü belirlenir.</a:t>
            </a:r>
          </a:p>
          <a:p>
            <a:pPr>
              <a:lnSpc>
                <a:spcPct val="110000"/>
              </a:lnSpc>
              <a:buFont typeface="Arial" panose="020B0604020202020204" pitchFamily="34" charset="0"/>
              <a:buChar char="•"/>
            </a:pPr>
            <a:r>
              <a:rPr lang="tr-TR" sz="1400" b="0" i="0" dirty="0">
                <a:effectLst/>
                <a:latin typeface="Söhne"/>
              </a:rPr>
              <a:t>Genellikle dizi uzunluğu gibi sabit bir değerle çalışırken tercih edilir.</a:t>
            </a:r>
          </a:p>
          <a:p>
            <a:pPr marL="0" indent="0">
              <a:lnSpc>
                <a:spcPct val="110000"/>
              </a:lnSpc>
              <a:buNone/>
            </a:pPr>
            <a:r>
              <a:rPr lang="tr-TR" sz="1400" b="1" i="0" dirty="0" err="1">
                <a:solidFill>
                  <a:schemeClr val="accent1"/>
                </a:solidFill>
                <a:effectLst/>
                <a:latin typeface="Söhne"/>
              </a:rPr>
              <a:t>while</a:t>
            </a:r>
            <a:r>
              <a:rPr lang="tr-TR" sz="1400" b="1" i="0" dirty="0">
                <a:solidFill>
                  <a:schemeClr val="accent1"/>
                </a:solidFill>
                <a:effectLst/>
                <a:latin typeface="Söhne"/>
              </a:rPr>
              <a:t> Döngüsü:</a:t>
            </a:r>
          </a:p>
          <a:p>
            <a:pPr>
              <a:lnSpc>
                <a:spcPct val="110000"/>
              </a:lnSpc>
              <a:buFont typeface="Arial" panose="020B0604020202020204" pitchFamily="34" charset="0"/>
              <a:buChar char="•"/>
            </a:pPr>
            <a:r>
              <a:rPr lang="tr-TR" sz="1400" b="0" i="0" dirty="0">
                <a:effectLst/>
                <a:latin typeface="Söhne"/>
              </a:rPr>
              <a:t>Bir koşul doğru olduğu sürece tekrar eder.</a:t>
            </a:r>
          </a:p>
          <a:p>
            <a:pPr>
              <a:lnSpc>
                <a:spcPct val="110000"/>
              </a:lnSpc>
              <a:buFont typeface="Arial" panose="020B0604020202020204" pitchFamily="34" charset="0"/>
              <a:buChar char="•"/>
            </a:pPr>
            <a:r>
              <a:rPr lang="tr-TR" sz="1400" b="0" i="0" dirty="0">
                <a:effectLst/>
                <a:latin typeface="Söhne"/>
              </a:rPr>
              <a:t>Koşul döngü gövdesinin başında kontrol edilir.</a:t>
            </a:r>
          </a:p>
          <a:p>
            <a:pPr>
              <a:lnSpc>
                <a:spcPct val="110000"/>
              </a:lnSpc>
              <a:buFont typeface="Arial" panose="020B0604020202020204" pitchFamily="34" charset="0"/>
              <a:buChar char="•"/>
            </a:pPr>
            <a:r>
              <a:rPr lang="tr-TR" sz="1400" b="0" i="0" dirty="0">
                <a:effectLst/>
                <a:latin typeface="Söhne"/>
              </a:rPr>
              <a:t>Döngüye girmeden önce koşulun doğru olup olmadığı bilinmeyebilir, bu yüzden bazen hiç çalışmayabilir.</a:t>
            </a:r>
          </a:p>
          <a:p>
            <a:pPr marL="0" indent="0">
              <a:lnSpc>
                <a:spcPct val="110000"/>
              </a:lnSpc>
              <a:buNone/>
            </a:pPr>
            <a:r>
              <a:rPr lang="tr-TR" sz="1400" b="1" i="0" dirty="0">
                <a:solidFill>
                  <a:schemeClr val="accent1"/>
                </a:solidFill>
                <a:effectLst/>
                <a:latin typeface="Söhne"/>
              </a:rPr>
              <a:t>do-</a:t>
            </a:r>
            <a:r>
              <a:rPr lang="tr-TR" sz="1400" b="1" i="0" dirty="0" err="1">
                <a:solidFill>
                  <a:schemeClr val="accent1"/>
                </a:solidFill>
                <a:effectLst/>
                <a:latin typeface="Söhne"/>
              </a:rPr>
              <a:t>while</a:t>
            </a:r>
            <a:r>
              <a:rPr lang="tr-TR" sz="1400" b="1" i="0" dirty="0">
                <a:solidFill>
                  <a:schemeClr val="accent1"/>
                </a:solidFill>
                <a:effectLst/>
                <a:latin typeface="Söhne"/>
              </a:rPr>
              <a:t> Döngüsü:</a:t>
            </a:r>
          </a:p>
          <a:p>
            <a:pPr>
              <a:lnSpc>
                <a:spcPct val="110000"/>
              </a:lnSpc>
              <a:buFont typeface="Arial" panose="020B0604020202020204" pitchFamily="34" charset="0"/>
              <a:buChar char="•"/>
            </a:pPr>
            <a:r>
              <a:rPr lang="tr-TR" sz="1400" b="0" i="0" dirty="0" err="1">
                <a:effectLst/>
                <a:latin typeface="Söhne"/>
              </a:rPr>
              <a:t>while</a:t>
            </a:r>
            <a:r>
              <a:rPr lang="tr-TR" sz="1400" b="0" i="0" dirty="0">
                <a:effectLst/>
                <a:latin typeface="Söhne"/>
              </a:rPr>
              <a:t> döngüsüne benzer, fakat koşul döngü gövdesinin sonunda kontrol edilir.</a:t>
            </a:r>
          </a:p>
          <a:p>
            <a:pPr>
              <a:lnSpc>
                <a:spcPct val="110000"/>
              </a:lnSpc>
              <a:buFont typeface="Arial" panose="020B0604020202020204" pitchFamily="34" charset="0"/>
              <a:buChar char="•"/>
            </a:pPr>
            <a:r>
              <a:rPr lang="tr-TR" sz="1400" b="0" i="0" dirty="0">
                <a:effectLst/>
                <a:latin typeface="Söhne"/>
              </a:rPr>
              <a:t>Koşul ne olursa olsun döngü gövdesi en az bir kez çalışır.</a:t>
            </a:r>
          </a:p>
          <a:p>
            <a:pPr>
              <a:lnSpc>
                <a:spcPct val="110000"/>
              </a:lnSpc>
              <a:buFont typeface="Arial" panose="020B0604020202020204" pitchFamily="34" charset="0"/>
              <a:buChar char="•"/>
            </a:pPr>
            <a:r>
              <a:rPr lang="tr-TR" sz="1400" b="0" i="0" dirty="0">
                <a:effectLst/>
                <a:latin typeface="Söhne"/>
              </a:rPr>
              <a:t>Genellikle kullanıcının girişini alıp bir şeyler yapmak istediğinde ve en az bir kez çalışmasını garantilemek istediğinde kullanılır.</a:t>
            </a:r>
          </a:p>
          <a:p>
            <a:pPr marL="0" indent="0">
              <a:lnSpc>
                <a:spcPct val="110000"/>
              </a:lnSpc>
              <a:buNone/>
            </a:pPr>
            <a:r>
              <a:rPr lang="tr-TR" sz="1400" b="1" i="0" dirty="0" err="1">
                <a:solidFill>
                  <a:schemeClr val="accent1"/>
                </a:solidFill>
                <a:effectLst/>
                <a:latin typeface="Söhne"/>
              </a:rPr>
              <a:t>foreach</a:t>
            </a:r>
            <a:r>
              <a:rPr lang="tr-TR" sz="1400" b="1" i="0" dirty="0">
                <a:solidFill>
                  <a:schemeClr val="accent1"/>
                </a:solidFill>
                <a:effectLst/>
                <a:latin typeface="Söhne"/>
              </a:rPr>
              <a:t> Döngüsü:</a:t>
            </a:r>
          </a:p>
          <a:p>
            <a:pPr>
              <a:lnSpc>
                <a:spcPct val="110000"/>
              </a:lnSpc>
              <a:buFont typeface="Arial" panose="020B0604020202020204" pitchFamily="34" charset="0"/>
              <a:buChar char="•"/>
            </a:pPr>
            <a:r>
              <a:rPr lang="tr-TR" sz="1400" b="0" i="0" dirty="0">
                <a:effectLst/>
                <a:latin typeface="Söhne"/>
              </a:rPr>
              <a:t>Dizileri veya nesneleri yinelemek için kullanılır.</a:t>
            </a:r>
          </a:p>
          <a:p>
            <a:pPr>
              <a:lnSpc>
                <a:spcPct val="110000"/>
              </a:lnSpc>
              <a:buFont typeface="Arial" panose="020B0604020202020204" pitchFamily="34" charset="0"/>
              <a:buChar char="•"/>
            </a:pPr>
            <a:r>
              <a:rPr lang="tr-TR" sz="1400" b="0" i="0" dirty="0">
                <a:effectLst/>
                <a:latin typeface="Söhne"/>
              </a:rPr>
              <a:t>Dizi ya da nesnenin her elemanı için döngü bir kez çalışır.</a:t>
            </a:r>
          </a:p>
          <a:p>
            <a:pPr>
              <a:lnSpc>
                <a:spcPct val="110000"/>
              </a:lnSpc>
              <a:buFont typeface="Arial" panose="020B0604020202020204" pitchFamily="34" charset="0"/>
              <a:buChar char="•"/>
            </a:pPr>
            <a:r>
              <a:rPr lang="tr-TR" sz="1400" b="0" i="0" dirty="0">
                <a:effectLst/>
                <a:latin typeface="Söhne"/>
              </a:rPr>
              <a:t>Dizi elemanları üzerinde çalışırken, elemanın anahtarına ve değerine kolayca ulaşmanı sağlar.</a:t>
            </a:r>
          </a:p>
        </p:txBody>
      </p:sp>
    </p:spTree>
    <p:extLst>
      <p:ext uri="{BB962C8B-B14F-4D97-AF65-F5344CB8AC3E}">
        <p14:creationId xmlns:p14="http://schemas.microsoft.com/office/powerpoint/2010/main" val="2841361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fontScale="90000"/>
          </a:bodyPr>
          <a:lstStyle/>
          <a:p>
            <a:r>
              <a:rPr lang="tr-TR" sz="2000" dirty="0">
                <a:solidFill>
                  <a:schemeClr val="bg1"/>
                </a:solidFill>
                <a:effectLst/>
                <a:latin typeface="Helvetica" pitchFamily="2" charset="0"/>
              </a:rPr>
              <a:t>3.3. </a:t>
            </a:r>
            <a:br>
              <a:rPr lang="tr-TR" sz="2000" dirty="0">
                <a:solidFill>
                  <a:schemeClr val="bg1"/>
                </a:solidFill>
                <a:effectLst/>
                <a:latin typeface="Helvetica" pitchFamily="2" charset="0"/>
              </a:rPr>
            </a:br>
            <a:r>
              <a:rPr lang="tr-TR" sz="2000" dirty="0">
                <a:solidFill>
                  <a:schemeClr val="bg1"/>
                </a:solidFill>
                <a:effectLst/>
                <a:latin typeface="Helvetica" pitchFamily="2" charset="0"/>
              </a:rPr>
              <a:t>c) Örnekler verilerek hangi </a:t>
            </a:r>
            <a:r>
              <a:rPr lang="tr-TR" sz="2000" dirty="0" err="1">
                <a:solidFill>
                  <a:schemeClr val="bg1"/>
                </a:solidFill>
                <a:effectLst/>
                <a:latin typeface="Helvetica" pitchFamily="2" charset="0"/>
              </a:rPr>
              <a:t>döngu</a:t>
            </a:r>
            <a:r>
              <a:rPr lang="tr-TR" sz="2000" dirty="0">
                <a:solidFill>
                  <a:schemeClr val="bg1"/>
                </a:solidFill>
                <a:effectLst/>
                <a:latin typeface="Helvetica" pitchFamily="2" charset="0"/>
              </a:rPr>
              <a:t>̈ yapısını kullanmalarının daha uygun olacağı sorulur.</a:t>
            </a:r>
            <a:br>
              <a:rPr lang="tr-TR" sz="2000" dirty="0">
                <a:solidFill>
                  <a:schemeClr val="bg1"/>
                </a:solidFill>
                <a:effectLst/>
                <a:latin typeface="Helvetica" pitchFamily="2" charset="0"/>
              </a:rPr>
            </a:br>
            <a:br>
              <a:rPr lang="tr-TR" sz="20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br>
              <a:rPr lang="tr-TR" sz="2500" dirty="0">
                <a:solidFill>
                  <a:srgbClr val="FFFFFF"/>
                </a:solidFill>
                <a:effectLst/>
                <a:latin typeface="Helvetica" pitchFamily="2" charset="0"/>
              </a:rPr>
            </a:br>
            <a:endParaRPr lang="tr-TR" sz="25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252548"/>
            <a:ext cx="7277400" cy="6605451"/>
          </a:xfrm>
        </p:spPr>
        <p:txBody>
          <a:bodyPr anchor="t">
            <a:noAutofit/>
          </a:bodyPr>
          <a:lstStyle/>
          <a:p>
            <a:pPr marL="0" indent="0" algn="l">
              <a:buNone/>
            </a:pPr>
            <a:r>
              <a:rPr lang="tr-TR" sz="1400" b="1" i="0" dirty="0">
                <a:solidFill>
                  <a:srgbClr val="0D0D0D"/>
                </a:solidFill>
                <a:effectLst/>
                <a:latin typeface="Söhne"/>
              </a:rPr>
              <a:t>Soru:</a:t>
            </a:r>
            <a:r>
              <a:rPr lang="tr-TR" sz="1400" b="0" i="0" dirty="0">
                <a:solidFill>
                  <a:srgbClr val="0D0D0D"/>
                </a:solidFill>
                <a:effectLst/>
                <a:latin typeface="Söhne"/>
              </a:rPr>
              <a:t> Bir sayı değişkeniniz var ve bu değişken sıfır olmadığı sürece bir işlem yapmak istiyorsunuz. Hangi döngü yapısı kullanılmalıdır?</a:t>
            </a:r>
            <a:endParaRPr lang="tr-TR" sz="1200" b="0" i="0" dirty="0">
              <a:solidFill>
                <a:srgbClr val="0D0D0D"/>
              </a:solidFill>
              <a:effectLst/>
              <a:latin typeface="Söhne"/>
            </a:endParaRPr>
          </a:p>
          <a:p>
            <a:pPr marL="0" indent="0">
              <a:buNone/>
            </a:pPr>
            <a:r>
              <a:rPr lang="tr-TR" sz="1400" b="1" i="0" dirty="0">
                <a:solidFill>
                  <a:srgbClr val="0D0D0D"/>
                </a:solidFill>
                <a:effectLst/>
                <a:latin typeface="Söhne"/>
              </a:rPr>
              <a:t>Soru:</a:t>
            </a:r>
            <a:r>
              <a:rPr lang="tr-TR" sz="1400" b="0" i="0" dirty="0">
                <a:solidFill>
                  <a:srgbClr val="0D0D0D"/>
                </a:solidFill>
                <a:effectLst/>
                <a:latin typeface="Söhne"/>
              </a:rPr>
              <a:t> Bir dizi içerisindeki her bir ürün için stok kontrolü yapmak ve her bir ürünün adını ve stok miktarını yazdırmak istiyorsunuz. Hangi döngü yapısı kullanılmalıdır?</a:t>
            </a:r>
          </a:p>
          <a:p>
            <a:pPr marL="0" indent="0">
              <a:buNone/>
            </a:pPr>
            <a:r>
              <a:rPr lang="tr-TR" sz="1400" b="1" i="0" dirty="0">
                <a:solidFill>
                  <a:srgbClr val="0D0D0D"/>
                </a:solidFill>
                <a:effectLst/>
                <a:latin typeface="Söhne"/>
              </a:rPr>
              <a:t>Soru:</a:t>
            </a:r>
            <a:r>
              <a:rPr lang="tr-TR" sz="1400" b="0" i="0" dirty="0">
                <a:solidFill>
                  <a:srgbClr val="0D0D0D"/>
                </a:solidFill>
                <a:effectLst/>
                <a:latin typeface="Söhne"/>
              </a:rPr>
              <a:t> 10-90 arası sayıları ekrana yazdırmak istiyorsunuz. Hangi döngü yapısı kullanılmalıdır?</a:t>
            </a:r>
          </a:p>
          <a:p>
            <a:pPr marL="0" indent="0">
              <a:buNone/>
            </a:pPr>
            <a:r>
              <a:rPr lang="tr-TR" sz="1400" b="1" i="0" dirty="0">
                <a:solidFill>
                  <a:srgbClr val="0D0D0D"/>
                </a:solidFill>
                <a:effectLst/>
                <a:latin typeface="Söhne"/>
              </a:rPr>
              <a:t>Soru:</a:t>
            </a:r>
            <a:r>
              <a:rPr lang="tr-TR" sz="1400" b="0" i="0" dirty="0">
                <a:solidFill>
                  <a:srgbClr val="0D0D0D"/>
                </a:solidFill>
                <a:effectLst/>
                <a:latin typeface="Söhne"/>
              </a:rPr>
              <a:t> Bir çocuk, balonları şişirip patlatıyor ve bunu en az bir kez yapmak istiyor. Ancak, bir balon çok fazla şişirilirse patlar ve oyun sona erer. Balonun patlayıp patlamadığını kontrol eden bir sayaç var ve bu sayaç her şişirmede artıyor. Sayaç 10'a ulaştığında balon patlar ve oyun biter. Balon şişirme işlemini yapan ve sayaç 10'a ulaşınca duran bir döngü nasıl yazılır?</a:t>
            </a:r>
          </a:p>
          <a:p>
            <a:pPr marL="0" indent="0">
              <a:buNone/>
            </a:pPr>
            <a:r>
              <a:rPr lang="tr-TR" sz="1400" b="0" i="0" dirty="0">
                <a:solidFill>
                  <a:srgbClr val="00B050"/>
                </a:solidFill>
                <a:effectLst/>
                <a:latin typeface="Söhne"/>
              </a:rPr>
              <a:t>Cevap: </a:t>
            </a:r>
          </a:p>
          <a:p>
            <a:pPr marL="0" indent="0">
              <a:buNone/>
            </a:pPr>
            <a:r>
              <a:rPr lang="tr-TR" sz="1400" b="0" i="0" dirty="0">
                <a:solidFill>
                  <a:schemeClr val="accent1"/>
                </a:solidFill>
                <a:effectLst/>
                <a:latin typeface="Söhne"/>
              </a:rPr>
              <a:t>$</a:t>
            </a:r>
            <a:r>
              <a:rPr lang="tr-TR" sz="1400" b="0" i="0" dirty="0" err="1">
                <a:solidFill>
                  <a:schemeClr val="accent1"/>
                </a:solidFill>
                <a:effectLst/>
                <a:latin typeface="Söhne"/>
              </a:rPr>
              <a:t>sayac</a:t>
            </a:r>
            <a:r>
              <a:rPr lang="tr-TR" sz="1400" b="0" i="0" dirty="0">
                <a:solidFill>
                  <a:schemeClr val="accent1"/>
                </a:solidFill>
                <a:effectLst/>
                <a:latin typeface="Söhne"/>
              </a:rPr>
              <a:t> = 1; // Sayacı başlat</a:t>
            </a:r>
          </a:p>
          <a:p>
            <a:pPr marL="0" indent="0">
              <a:buNone/>
            </a:pPr>
            <a:r>
              <a:rPr lang="tr-TR" sz="1400" b="0" i="0" dirty="0">
                <a:solidFill>
                  <a:schemeClr val="accent1"/>
                </a:solidFill>
                <a:effectLst/>
                <a:latin typeface="Söhne"/>
              </a:rPr>
              <a:t>do {</a:t>
            </a:r>
          </a:p>
          <a:p>
            <a:pPr marL="0" indent="0">
              <a:buNone/>
            </a:pPr>
            <a:r>
              <a:rPr lang="tr-TR" sz="1400" b="0" i="0" dirty="0">
                <a:solidFill>
                  <a:schemeClr val="accent1"/>
                </a:solidFill>
                <a:effectLst/>
                <a:latin typeface="Söhne"/>
              </a:rPr>
              <a:t>    </a:t>
            </a:r>
            <a:r>
              <a:rPr lang="tr-TR" sz="1400" b="0" i="0" dirty="0" err="1">
                <a:solidFill>
                  <a:schemeClr val="accent1"/>
                </a:solidFill>
                <a:effectLst/>
                <a:latin typeface="Söhne"/>
              </a:rPr>
              <a:t>echo</a:t>
            </a:r>
            <a:r>
              <a:rPr lang="tr-TR" sz="1400" b="0" i="0" dirty="0">
                <a:solidFill>
                  <a:schemeClr val="accent1"/>
                </a:solidFill>
                <a:effectLst/>
                <a:latin typeface="Söhne"/>
              </a:rPr>
              <a:t> "Balon şişirildi: " . $</a:t>
            </a:r>
            <a:r>
              <a:rPr lang="tr-TR" sz="1400" b="0" i="0" dirty="0" err="1">
                <a:solidFill>
                  <a:schemeClr val="accent1"/>
                </a:solidFill>
                <a:effectLst/>
                <a:latin typeface="Söhne"/>
              </a:rPr>
              <a:t>sayac</a:t>
            </a:r>
            <a:r>
              <a:rPr lang="tr-TR" sz="1400" b="0" i="0" dirty="0">
                <a:solidFill>
                  <a:schemeClr val="accent1"/>
                </a:solidFill>
                <a:effectLst/>
                <a:latin typeface="Söhne"/>
              </a:rPr>
              <a:t> . "&lt;</a:t>
            </a:r>
            <a:r>
              <a:rPr lang="tr-TR" sz="1400" b="0" i="0" dirty="0" err="1">
                <a:solidFill>
                  <a:schemeClr val="accent1"/>
                </a:solidFill>
                <a:effectLst/>
                <a:latin typeface="Söhne"/>
              </a:rPr>
              <a:t>br</a:t>
            </a:r>
            <a:r>
              <a:rPr lang="tr-TR" sz="1400" b="0" i="0" dirty="0">
                <a:solidFill>
                  <a:schemeClr val="accent1"/>
                </a:solidFill>
                <a:effectLst/>
                <a:latin typeface="Söhne"/>
              </a:rPr>
              <a:t>&gt;"; // Balon şişirme işlemi</a:t>
            </a:r>
          </a:p>
          <a:p>
            <a:pPr marL="0" indent="0">
              <a:buNone/>
            </a:pPr>
            <a:r>
              <a:rPr lang="tr-TR" sz="1400" b="0" i="0" dirty="0">
                <a:solidFill>
                  <a:schemeClr val="accent1"/>
                </a:solidFill>
                <a:effectLst/>
                <a:latin typeface="Söhne"/>
              </a:rPr>
              <a:t>    $</a:t>
            </a:r>
            <a:r>
              <a:rPr lang="tr-TR" sz="1400" b="0" i="0" dirty="0" err="1">
                <a:solidFill>
                  <a:schemeClr val="accent1"/>
                </a:solidFill>
                <a:effectLst/>
                <a:latin typeface="Söhne"/>
              </a:rPr>
              <a:t>sayac</a:t>
            </a:r>
            <a:r>
              <a:rPr lang="tr-TR" sz="1400" b="0" i="0" dirty="0">
                <a:solidFill>
                  <a:schemeClr val="accent1"/>
                </a:solidFill>
                <a:effectLst/>
                <a:latin typeface="Söhne"/>
              </a:rPr>
              <a:t>++; // Her döngüde sayacı artır</a:t>
            </a:r>
          </a:p>
          <a:p>
            <a:pPr marL="0" indent="0">
              <a:buNone/>
            </a:pPr>
            <a:r>
              <a:rPr lang="tr-TR" sz="1400" b="0" i="0" dirty="0">
                <a:solidFill>
                  <a:schemeClr val="accent1"/>
                </a:solidFill>
                <a:effectLst/>
                <a:latin typeface="Söhne"/>
              </a:rPr>
              <a:t>} </a:t>
            </a:r>
            <a:r>
              <a:rPr lang="tr-TR" sz="1400" b="0" i="0" dirty="0" err="1">
                <a:solidFill>
                  <a:schemeClr val="accent1"/>
                </a:solidFill>
                <a:effectLst/>
                <a:latin typeface="Söhne"/>
              </a:rPr>
              <a:t>while</a:t>
            </a:r>
            <a:r>
              <a:rPr lang="tr-TR" sz="1400" b="0" i="0" dirty="0">
                <a:solidFill>
                  <a:schemeClr val="accent1"/>
                </a:solidFill>
                <a:effectLst/>
                <a:latin typeface="Söhne"/>
              </a:rPr>
              <a:t> ($</a:t>
            </a:r>
            <a:r>
              <a:rPr lang="tr-TR" sz="1400" b="0" i="0" dirty="0" err="1">
                <a:solidFill>
                  <a:schemeClr val="accent1"/>
                </a:solidFill>
                <a:effectLst/>
                <a:latin typeface="Söhne"/>
              </a:rPr>
              <a:t>sayac</a:t>
            </a:r>
            <a:r>
              <a:rPr lang="tr-TR" sz="1400" b="0" i="0" dirty="0">
                <a:solidFill>
                  <a:schemeClr val="accent1"/>
                </a:solidFill>
                <a:effectLst/>
                <a:latin typeface="Söhne"/>
              </a:rPr>
              <a:t> &lt;= 10); // Sayacın değeri 10'a ulaşana kadar döngü devam eder</a:t>
            </a:r>
          </a:p>
          <a:p>
            <a:pPr marL="0" indent="0">
              <a:buNone/>
            </a:pPr>
            <a:r>
              <a:rPr lang="tr-TR" sz="1400" b="0" i="0" dirty="0">
                <a:solidFill>
                  <a:schemeClr val="accent1"/>
                </a:solidFill>
                <a:effectLst/>
                <a:latin typeface="Söhne"/>
              </a:rPr>
              <a:t>     </a:t>
            </a:r>
            <a:r>
              <a:rPr lang="tr-TR" sz="1400" b="0" i="0" dirty="0" err="1">
                <a:solidFill>
                  <a:schemeClr val="accent1"/>
                </a:solidFill>
                <a:effectLst/>
                <a:latin typeface="Söhne"/>
              </a:rPr>
              <a:t>echo</a:t>
            </a:r>
            <a:r>
              <a:rPr lang="tr-TR" sz="1400" b="0" i="0" dirty="0">
                <a:solidFill>
                  <a:schemeClr val="accent1"/>
                </a:solidFill>
                <a:effectLst/>
                <a:latin typeface="Söhne"/>
              </a:rPr>
              <a:t> "Balon patladı ve oyun bitti!"; // Sayacın değeri 10'a ulaştığında oyun sona erer</a:t>
            </a:r>
          </a:p>
          <a:p>
            <a:pPr marL="0" indent="0">
              <a:buNone/>
            </a:pPr>
            <a:endParaRPr lang="tr-TR" sz="1400" b="0" i="0" dirty="0">
              <a:solidFill>
                <a:srgbClr val="0D0D0D"/>
              </a:solidFill>
              <a:effectLst/>
              <a:latin typeface="Söhne"/>
            </a:endParaRPr>
          </a:p>
        </p:txBody>
      </p:sp>
    </p:spTree>
    <p:extLst>
      <p:ext uri="{BB962C8B-B14F-4D97-AF65-F5344CB8AC3E}">
        <p14:creationId xmlns:p14="http://schemas.microsoft.com/office/powerpoint/2010/main" val="17819579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Ekranda bilgisayar betiği">
            <a:extLst>
              <a:ext uri="{FF2B5EF4-FFF2-40B4-BE49-F238E27FC236}">
                <a16:creationId xmlns:a16="http://schemas.microsoft.com/office/drawing/2014/main" id="{9CF8DC87-080C-6B18-B147-93D9F7BBE61F}"/>
              </a:ext>
            </a:extLst>
          </p:cNvPr>
          <p:cNvPicPr>
            <a:picLocks noChangeAspect="1"/>
          </p:cNvPicPr>
          <p:nvPr/>
        </p:nvPicPr>
        <p:blipFill rotWithShape="1">
          <a:blip r:embed="rId2">
            <a:alphaModFix amt="50000"/>
          </a:blip>
          <a:srcRect t="5530" r="-1" b="10198"/>
          <a:stretch/>
        </p:blipFill>
        <p:spPr>
          <a:xfrm>
            <a:off x="305" y="10"/>
            <a:ext cx="12191695"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7" name="Rectangle 2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373786" y="775789"/>
            <a:ext cx="3193050" cy="4699000"/>
          </a:xfrm>
        </p:spPr>
        <p:txBody>
          <a:bodyPr anchor="ctr">
            <a:normAutofit/>
          </a:bodyPr>
          <a:lstStyle/>
          <a:p>
            <a:r>
              <a:rPr lang="tr-TR" sz="2000" dirty="0">
                <a:effectLst/>
                <a:latin typeface="Helvetica" pitchFamily="2" charset="0"/>
              </a:rPr>
              <a:t>4. ÜNİTE: </a:t>
            </a:r>
            <a:br>
              <a:rPr lang="tr-TR" sz="2000" dirty="0">
                <a:effectLst/>
                <a:latin typeface="Helvetica" pitchFamily="2" charset="0"/>
              </a:rPr>
            </a:br>
            <a:r>
              <a:rPr lang="tr-TR" sz="2000" dirty="0">
                <a:effectLst/>
                <a:latin typeface="Helvetica" pitchFamily="2" charset="0"/>
              </a:rPr>
              <a:t>PHP PROGRAMLAMA DİLİ İLE VERİ TABANI İŞLEMLERİ</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6012956" y="1096612"/>
            <a:ext cx="6085091" cy="4699000"/>
          </a:xfrm>
        </p:spPr>
        <p:txBody>
          <a:bodyPr anchor="ctr">
            <a:normAutofit lnSpcReduction="10000"/>
          </a:bodyPr>
          <a:lstStyle/>
          <a:p>
            <a:pPr marL="0" indent="0">
              <a:lnSpc>
                <a:spcPct val="110000"/>
              </a:lnSpc>
              <a:buClr>
                <a:srgbClr val="02D4F0"/>
              </a:buClr>
              <a:buNone/>
            </a:pPr>
            <a:r>
              <a:rPr lang="tr-TR" sz="1700" dirty="0">
                <a:effectLst/>
                <a:latin typeface="Helvetica" pitchFamily="2" charset="0"/>
              </a:rPr>
              <a:t>Ünite Açıklaması</a:t>
            </a:r>
          </a:p>
          <a:p>
            <a:pPr>
              <a:lnSpc>
                <a:spcPct val="110000"/>
              </a:lnSpc>
              <a:buClr>
                <a:srgbClr val="02D4F0"/>
              </a:buClr>
            </a:pPr>
            <a:endParaRPr lang="tr-TR" sz="1700" dirty="0">
              <a:effectLst/>
              <a:latin typeface="Helvetica" pitchFamily="2" charset="0"/>
            </a:endParaRPr>
          </a:p>
          <a:p>
            <a:pPr>
              <a:lnSpc>
                <a:spcPct val="110000"/>
              </a:lnSpc>
              <a:buClr>
                <a:srgbClr val="02D4F0"/>
              </a:buClr>
            </a:pPr>
            <a:r>
              <a:rPr lang="tr-TR" sz="1700" dirty="0">
                <a:effectLst/>
                <a:latin typeface="Helvetica" pitchFamily="2" charset="0"/>
              </a:rPr>
              <a:t>Bu </a:t>
            </a:r>
            <a:r>
              <a:rPr lang="tr-TR" sz="1700" dirty="0" err="1">
                <a:effectLst/>
                <a:latin typeface="Helvetica" pitchFamily="2" charset="0"/>
              </a:rPr>
              <a:t>ünitede</a:t>
            </a:r>
            <a:r>
              <a:rPr lang="tr-TR" sz="1700" dirty="0">
                <a:effectLst/>
                <a:latin typeface="Helvetica" pitchFamily="2" charset="0"/>
              </a:rPr>
              <a:t>, PHP programlama dilinde veri tabanı işlemleri anlatılmıştır.</a:t>
            </a:r>
          </a:p>
          <a:p>
            <a:pPr>
              <a:lnSpc>
                <a:spcPct val="110000"/>
              </a:lnSpc>
              <a:buClr>
                <a:srgbClr val="02D4F0"/>
              </a:buClr>
            </a:pPr>
            <a:endParaRPr lang="tr-TR" sz="1700" dirty="0">
              <a:effectLst/>
              <a:latin typeface="Helvetica" pitchFamily="2" charset="0"/>
            </a:endParaRPr>
          </a:p>
          <a:p>
            <a:pPr marL="0" indent="0">
              <a:lnSpc>
                <a:spcPct val="110000"/>
              </a:lnSpc>
              <a:buClr>
                <a:srgbClr val="02D4F0"/>
              </a:buClr>
              <a:buNone/>
            </a:pPr>
            <a:r>
              <a:rPr lang="tr-TR" sz="1700" dirty="0">
                <a:effectLst/>
                <a:latin typeface="Helvetica" pitchFamily="2" charset="0"/>
              </a:rPr>
              <a:t>Değerler</a:t>
            </a:r>
          </a:p>
          <a:p>
            <a:r>
              <a:rPr lang="tr-TR" sz="1600" dirty="0">
                <a:effectLst/>
                <a:latin typeface="Helvetica" pitchFamily="2" charset="0"/>
              </a:rPr>
              <a:t>Sabır (Kazanım 4.1., 4.2., 4.3.)</a:t>
            </a:r>
          </a:p>
          <a:p>
            <a:r>
              <a:rPr lang="tr-TR" sz="1600" dirty="0">
                <a:effectLst/>
                <a:latin typeface="Helvetica" pitchFamily="2" charset="0"/>
              </a:rPr>
              <a:t>Öz Denetim (Kazanım 4.1., 4.2., 4.3.)</a:t>
            </a:r>
          </a:p>
          <a:p>
            <a:pPr marL="0" indent="0">
              <a:buNone/>
            </a:pPr>
            <a:r>
              <a:rPr lang="tr-TR" sz="1600" dirty="0">
                <a:effectLst/>
                <a:latin typeface="Helvetica" pitchFamily="2" charset="0"/>
              </a:rPr>
              <a:t>Alan Becerileri</a:t>
            </a:r>
          </a:p>
          <a:p>
            <a:r>
              <a:rPr lang="tr-TR" sz="1600" dirty="0" err="1">
                <a:effectLst/>
                <a:latin typeface="Helvetica" pitchFamily="2" charset="0"/>
              </a:rPr>
              <a:t>Algoritmik</a:t>
            </a:r>
            <a:r>
              <a:rPr lang="tr-TR" sz="1600" dirty="0">
                <a:effectLst/>
                <a:latin typeface="Helvetica" pitchFamily="2" charset="0"/>
              </a:rPr>
              <a:t> </a:t>
            </a:r>
            <a:r>
              <a:rPr lang="tr-TR" sz="1600" dirty="0" err="1">
                <a:effectLst/>
                <a:latin typeface="Helvetica" pitchFamily="2" charset="0"/>
              </a:rPr>
              <a:t>Düşünme</a:t>
            </a:r>
            <a:r>
              <a:rPr lang="tr-TR" sz="1600" dirty="0">
                <a:effectLst/>
                <a:latin typeface="Helvetica" pitchFamily="2" charset="0"/>
              </a:rPr>
              <a:t> Becerisi (Kazanım 4.2.)</a:t>
            </a:r>
          </a:p>
          <a:p>
            <a:r>
              <a:rPr lang="tr-TR" sz="1600" dirty="0">
                <a:effectLst/>
                <a:latin typeface="Helvetica" pitchFamily="2" charset="0"/>
              </a:rPr>
              <a:t>Kodlama, Programlama Becerisi (Kazanım 4.1., 4.2.)</a:t>
            </a:r>
          </a:p>
          <a:p>
            <a:r>
              <a:rPr lang="tr-TR" sz="1600" dirty="0">
                <a:effectLst/>
                <a:latin typeface="Helvetica" pitchFamily="2" charset="0"/>
              </a:rPr>
              <a:t>Kodlama, Programlama Becerisi (Kazanım 4.1.)</a:t>
            </a:r>
          </a:p>
          <a:p>
            <a:pPr>
              <a:lnSpc>
                <a:spcPct val="110000"/>
              </a:lnSpc>
              <a:buClr>
                <a:srgbClr val="02D4F0"/>
              </a:buClr>
            </a:pPr>
            <a:endParaRPr lang="tr-TR" sz="1700" dirty="0">
              <a:effectLst/>
              <a:latin typeface="Helvetica" pitchFamily="2" charset="0"/>
            </a:endParaRPr>
          </a:p>
          <a:p>
            <a:pPr marL="0" indent="0">
              <a:lnSpc>
                <a:spcPct val="110000"/>
              </a:lnSpc>
              <a:buClr>
                <a:srgbClr val="02D4F0"/>
              </a:buClr>
              <a:buNone/>
            </a:pPr>
            <a:endParaRPr lang="tr-TR" sz="1700" dirty="0">
              <a:effectLst/>
              <a:latin typeface="Helvetica" pitchFamily="2" charset="0"/>
            </a:endParaRPr>
          </a:p>
          <a:p>
            <a:pPr>
              <a:lnSpc>
                <a:spcPct val="110000"/>
              </a:lnSpc>
              <a:buClr>
                <a:srgbClr val="02D4F0"/>
              </a:buClr>
            </a:pPr>
            <a:endParaRPr lang="tr-TR" sz="1700" dirty="0"/>
          </a:p>
        </p:txBody>
      </p:sp>
      <p:sp>
        <p:nvSpPr>
          <p:cNvPr id="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013372104"/>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latin typeface="Helvetica" pitchFamily="2" charset="0"/>
              </a:rPr>
              <a:t>4</a:t>
            </a:r>
            <a:r>
              <a:rPr lang="tr-TR" sz="2200" dirty="0">
                <a:effectLst/>
                <a:latin typeface="Helvetica" pitchFamily="2" charset="0"/>
              </a:rPr>
              <a:t>.1. Veri tabanı bağlantısı yapar.</a:t>
            </a:r>
            <a:br>
              <a:rPr lang="tr-TR" sz="14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79" y="2060531"/>
            <a:ext cx="9436404" cy="3215530"/>
          </a:xfrm>
        </p:spPr>
        <p:txBody>
          <a:bodyPr>
            <a:normAutofit fontScale="85000" lnSpcReduction="20000"/>
          </a:bodyPr>
          <a:lstStyle/>
          <a:p>
            <a:pPr marL="0" indent="0">
              <a:buNone/>
            </a:pPr>
            <a:r>
              <a:rPr lang="tr-TR" dirty="0" err="1">
                <a:solidFill>
                  <a:srgbClr val="C00000"/>
                </a:solidFill>
                <a:effectLst/>
                <a:latin typeface="Helvetica" pitchFamily="2" charset="0"/>
              </a:rPr>
              <a:t>MySQL</a:t>
            </a:r>
            <a:r>
              <a:rPr lang="tr-TR" dirty="0">
                <a:solidFill>
                  <a:srgbClr val="C00000"/>
                </a:solidFill>
                <a:effectLst/>
                <a:latin typeface="Helvetica" pitchFamily="2" charset="0"/>
              </a:rPr>
              <a:t> dilinden bahsedilir.</a:t>
            </a:r>
          </a:p>
          <a:p>
            <a:pPr marL="0" indent="0">
              <a:buNone/>
            </a:pPr>
            <a:endParaRPr lang="tr-TR" b="0" i="0" dirty="0">
              <a:solidFill>
                <a:srgbClr val="0D0D0D"/>
              </a:solidFill>
              <a:effectLst/>
              <a:latin typeface="Söhne"/>
            </a:endParaRPr>
          </a:p>
          <a:p>
            <a:pPr marL="0" indent="0">
              <a:buNone/>
            </a:pPr>
            <a:r>
              <a:rPr lang="tr-TR" b="0" i="0" dirty="0" err="1">
                <a:solidFill>
                  <a:srgbClr val="0D0D0D"/>
                </a:solidFill>
                <a:effectLst/>
                <a:latin typeface="Söhne"/>
              </a:rPr>
              <a:t>MySQL</a:t>
            </a:r>
            <a:r>
              <a:rPr lang="tr-TR" b="0" i="0" dirty="0">
                <a:solidFill>
                  <a:srgbClr val="0D0D0D"/>
                </a:solidFill>
                <a:effectLst/>
                <a:latin typeface="Söhne"/>
              </a:rPr>
              <a:t>, bilgisayarlar için bir tür </a:t>
            </a:r>
            <a:r>
              <a:rPr lang="tr-TR" b="0" i="0" dirty="0" err="1">
                <a:solidFill>
                  <a:srgbClr val="0D0D0D"/>
                </a:solidFill>
                <a:effectLst/>
                <a:latin typeface="Söhne"/>
              </a:rPr>
              <a:t>veritabanı</a:t>
            </a:r>
            <a:r>
              <a:rPr lang="tr-TR" b="0" i="0" dirty="0">
                <a:solidFill>
                  <a:srgbClr val="0D0D0D"/>
                </a:solidFill>
                <a:effectLst/>
                <a:latin typeface="Söhne"/>
              </a:rPr>
              <a:t> yönetim sistemidir. Bunu, çok miktarda bilgiyi düzenli bir şekilde saklayıp, bu bilgilere hızlıca ulaşmak isteyen büyük bir kütüphane olarak düşünebilirsin. Bilgisayar programları bu kütüphaneye sorular sorar (örneğin, "Bu okulda kaç tane 10. sınıf öğrencisi var?" gibi) ve </a:t>
            </a:r>
            <a:r>
              <a:rPr lang="tr-TR" b="0" i="0" dirty="0" err="1">
                <a:solidFill>
                  <a:srgbClr val="0D0D0D"/>
                </a:solidFill>
                <a:effectLst/>
                <a:latin typeface="Söhne"/>
              </a:rPr>
              <a:t>MySQL</a:t>
            </a:r>
            <a:r>
              <a:rPr lang="tr-TR" b="0" i="0" dirty="0">
                <a:solidFill>
                  <a:srgbClr val="0D0D0D"/>
                </a:solidFill>
                <a:effectLst/>
                <a:latin typeface="Söhne"/>
              </a:rPr>
              <a:t> de bu sorulara cevap verir.</a:t>
            </a:r>
          </a:p>
          <a:p>
            <a:pPr marL="0" indent="0">
              <a:buNone/>
            </a:pPr>
            <a:endParaRPr lang="tr-TR" dirty="0">
              <a:latin typeface="Söhne"/>
            </a:endParaRPr>
          </a:p>
          <a:p>
            <a:pPr marL="0" indent="0">
              <a:buNone/>
            </a:pPr>
            <a:r>
              <a:rPr lang="tr-TR" b="0" i="0" dirty="0" err="1">
                <a:effectLst/>
                <a:latin typeface="Söhne"/>
              </a:rPr>
              <a:t>MySQL'de</a:t>
            </a:r>
            <a:r>
              <a:rPr lang="tr-TR" b="0" i="0" dirty="0">
                <a:effectLst/>
                <a:latin typeface="Söhne"/>
              </a:rPr>
              <a:t>, bilgiler tablolar halinde saklanır. Bir tablo, Excel'deki bir sayfa gibi düşünülebilir, burada her satır belirli bir bilgiyi (örneğin, bir öğrencinin adı, soyadı, sınıfı gibi) ve her sütun bu bilgilerin çeşitlerini (adı, soyadı, sınıfı gibi kategoriler) temsil eder.</a:t>
            </a:r>
            <a:endParaRPr lang="tr-TR" dirty="0">
              <a:effectLst/>
              <a:latin typeface="Helvetica" pitchFamily="2" charset="0"/>
            </a:endParaRPr>
          </a:p>
        </p:txBody>
      </p:sp>
    </p:spTree>
    <p:extLst>
      <p:ext uri="{BB962C8B-B14F-4D97-AF65-F5344CB8AC3E}">
        <p14:creationId xmlns:p14="http://schemas.microsoft.com/office/powerpoint/2010/main" val="2943916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496389"/>
            <a:ext cx="6034827" cy="5660153"/>
          </a:xfrm>
        </p:spPr>
        <p:txBody>
          <a:bodyPr anchor="t">
            <a:normAutofit/>
          </a:bodyPr>
          <a:lstStyle/>
          <a:p>
            <a:pPr marL="0" indent="0">
              <a:lnSpc>
                <a:spcPct val="110000"/>
              </a:lnSpc>
              <a:buNone/>
            </a:pPr>
            <a:r>
              <a:rPr lang="tr-TR" sz="1800" dirty="0" err="1">
                <a:solidFill>
                  <a:srgbClr val="C00000"/>
                </a:solidFill>
                <a:effectLst/>
                <a:latin typeface="Helvetica" pitchFamily="2" charset="0"/>
              </a:rPr>
              <a:t>MySQL</a:t>
            </a:r>
            <a:r>
              <a:rPr lang="tr-TR" sz="1800" dirty="0">
                <a:solidFill>
                  <a:srgbClr val="C00000"/>
                </a:solidFill>
                <a:effectLst/>
                <a:latin typeface="Helvetica" pitchFamily="2" charset="0"/>
              </a:rPr>
              <a:t> dilinden bahsedilir.</a:t>
            </a:r>
          </a:p>
          <a:p>
            <a:pPr marL="0" indent="0">
              <a:lnSpc>
                <a:spcPct val="110000"/>
              </a:lnSpc>
              <a:buNone/>
            </a:pPr>
            <a:endParaRPr lang="tr-TR" sz="1700" b="0" i="0" dirty="0">
              <a:effectLst/>
              <a:latin typeface="Söhne"/>
            </a:endParaRPr>
          </a:p>
          <a:p>
            <a:pPr marL="0" indent="0">
              <a:lnSpc>
                <a:spcPct val="110000"/>
              </a:lnSpc>
              <a:buNone/>
            </a:pPr>
            <a:r>
              <a:rPr lang="tr-TR" sz="1700" b="0" i="0" dirty="0">
                <a:effectLst/>
                <a:latin typeface="Söhne"/>
              </a:rPr>
              <a:t>Öğrencilerle ilgili bir tablo düşünün:</a:t>
            </a:r>
          </a:p>
          <a:p>
            <a:pPr marL="0" indent="0">
              <a:lnSpc>
                <a:spcPct val="110000"/>
              </a:lnSpc>
              <a:buNone/>
            </a:pPr>
            <a:endParaRPr lang="tr-TR" sz="1700" dirty="0">
              <a:latin typeface="Söhne"/>
            </a:endParaRPr>
          </a:p>
          <a:p>
            <a:pPr marL="0" indent="0">
              <a:lnSpc>
                <a:spcPct val="110000"/>
              </a:lnSpc>
              <a:buNone/>
            </a:pPr>
            <a:r>
              <a:rPr lang="tr-TR" sz="1700" dirty="0">
                <a:latin typeface="Söhne"/>
              </a:rPr>
              <a:t>+-------+---------+-------+</a:t>
            </a:r>
          </a:p>
          <a:p>
            <a:pPr marL="0" indent="0">
              <a:lnSpc>
                <a:spcPct val="110000"/>
              </a:lnSpc>
              <a:buNone/>
            </a:pPr>
            <a:r>
              <a:rPr lang="tr-TR" sz="1700" dirty="0">
                <a:latin typeface="Söhne"/>
              </a:rPr>
              <a:t>| Adı   | Soyadı  | Sınıf |</a:t>
            </a:r>
          </a:p>
          <a:p>
            <a:pPr marL="0" indent="0">
              <a:lnSpc>
                <a:spcPct val="110000"/>
              </a:lnSpc>
              <a:buNone/>
            </a:pPr>
            <a:r>
              <a:rPr lang="tr-TR" sz="1700" dirty="0">
                <a:latin typeface="Söhne"/>
              </a:rPr>
              <a:t>+-------+---------+-------+</a:t>
            </a:r>
          </a:p>
          <a:p>
            <a:pPr marL="0" indent="0">
              <a:lnSpc>
                <a:spcPct val="110000"/>
              </a:lnSpc>
              <a:buNone/>
            </a:pPr>
            <a:r>
              <a:rPr lang="tr-TR" sz="1700" dirty="0">
                <a:latin typeface="Söhne"/>
              </a:rPr>
              <a:t>| Ayşe  | Yılmaz  | 10    |</a:t>
            </a:r>
          </a:p>
          <a:p>
            <a:pPr marL="0" indent="0">
              <a:lnSpc>
                <a:spcPct val="110000"/>
              </a:lnSpc>
              <a:buNone/>
            </a:pPr>
            <a:r>
              <a:rPr lang="tr-TR" sz="1700" dirty="0">
                <a:latin typeface="Söhne"/>
              </a:rPr>
              <a:t>| Ahmet | Kaya    | 11    |</a:t>
            </a:r>
          </a:p>
          <a:p>
            <a:pPr marL="0" indent="0">
              <a:lnSpc>
                <a:spcPct val="110000"/>
              </a:lnSpc>
              <a:buNone/>
            </a:pPr>
            <a:r>
              <a:rPr lang="tr-TR" sz="1700" dirty="0">
                <a:latin typeface="Söhne"/>
              </a:rPr>
              <a:t>| Elif  | Demir   | 10    |</a:t>
            </a:r>
          </a:p>
          <a:p>
            <a:pPr marL="0" indent="0">
              <a:lnSpc>
                <a:spcPct val="110000"/>
              </a:lnSpc>
              <a:buNone/>
            </a:pPr>
            <a:r>
              <a:rPr lang="tr-TR" sz="1700" dirty="0">
                <a:latin typeface="Söhne"/>
              </a:rPr>
              <a:t>+-------+---------+-------+</a:t>
            </a:r>
          </a:p>
          <a:p>
            <a:pPr marL="0" indent="0">
              <a:lnSpc>
                <a:spcPct val="110000"/>
              </a:lnSpc>
              <a:buNone/>
            </a:pPr>
            <a:endParaRPr lang="tr-TR" sz="1700" dirty="0">
              <a:latin typeface="Söhne"/>
            </a:endParaRPr>
          </a:p>
          <a:p>
            <a:pPr marL="0" indent="0">
              <a:lnSpc>
                <a:spcPct val="110000"/>
              </a:lnSpc>
              <a:buNone/>
            </a:pPr>
            <a:r>
              <a:rPr lang="tr-TR" sz="1700" b="0" i="0" dirty="0">
                <a:effectLst/>
                <a:latin typeface="Söhne"/>
              </a:rPr>
              <a:t>Burada her bir satır bir öğrenciyi temsil ediyor ve her bir sütun öğrencinin adı, soyadı ve sınıfını gösteriyor.</a:t>
            </a:r>
            <a:endParaRPr lang="tr-TR" sz="1700" dirty="0">
              <a:latin typeface="Söhne"/>
            </a:endParaRPr>
          </a:p>
          <a:p>
            <a:pPr marL="0" indent="0">
              <a:lnSpc>
                <a:spcPct val="110000"/>
              </a:lnSpc>
              <a:buNone/>
            </a:pPr>
            <a:endParaRPr lang="tr-TR" sz="1700" dirty="0">
              <a:latin typeface="Söhne"/>
            </a:endParaRPr>
          </a:p>
        </p:txBody>
      </p:sp>
    </p:spTree>
    <p:extLst>
      <p:ext uri="{BB962C8B-B14F-4D97-AF65-F5344CB8AC3E}">
        <p14:creationId xmlns:p14="http://schemas.microsoft.com/office/powerpoint/2010/main" val="35698461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1240077"/>
            <a:ext cx="6034827" cy="4916465"/>
          </a:xfrm>
        </p:spPr>
        <p:txBody>
          <a:bodyPr anchor="t">
            <a:normAutofit/>
          </a:bodyPr>
          <a:lstStyle/>
          <a:p>
            <a:pPr marL="0" indent="0">
              <a:buNone/>
            </a:pPr>
            <a:r>
              <a:rPr lang="tr-TR" sz="1600" dirty="0" err="1">
                <a:solidFill>
                  <a:srgbClr val="C00000"/>
                </a:solidFill>
                <a:effectLst/>
                <a:latin typeface="Helvetica" pitchFamily="2" charset="0"/>
              </a:rPr>
              <a:t>MySQL</a:t>
            </a:r>
            <a:r>
              <a:rPr lang="tr-TR" sz="1600" dirty="0">
                <a:solidFill>
                  <a:srgbClr val="C00000"/>
                </a:solidFill>
                <a:effectLst/>
                <a:latin typeface="Helvetica" pitchFamily="2" charset="0"/>
              </a:rPr>
              <a:t> dilinden bahsedilir.</a:t>
            </a:r>
          </a:p>
          <a:p>
            <a:pPr marL="0" indent="0" algn="l">
              <a:buNone/>
            </a:pPr>
            <a:endParaRPr lang="tr-TR" sz="1600" dirty="0">
              <a:solidFill>
                <a:srgbClr val="0D0D0D"/>
              </a:solidFill>
              <a:latin typeface="Söhne"/>
            </a:endParaRPr>
          </a:p>
          <a:p>
            <a:pPr algn="l"/>
            <a:r>
              <a:rPr lang="tr-TR" sz="1600" b="0" i="0" dirty="0">
                <a:solidFill>
                  <a:srgbClr val="0D0D0D"/>
                </a:solidFill>
                <a:effectLst/>
                <a:latin typeface="Söhne"/>
              </a:rPr>
              <a:t>Programcılar, </a:t>
            </a:r>
            <a:r>
              <a:rPr lang="tr-TR" sz="1600" b="0" i="0" dirty="0" err="1">
                <a:solidFill>
                  <a:srgbClr val="0D0D0D"/>
                </a:solidFill>
                <a:effectLst/>
                <a:latin typeface="Söhne"/>
              </a:rPr>
              <a:t>MySQL'e</a:t>
            </a:r>
            <a:r>
              <a:rPr lang="tr-TR" sz="1600" b="0" i="0" dirty="0">
                <a:solidFill>
                  <a:srgbClr val="0D0D0D"/>
                </a:solidFill>
                <a:effectLst/>
                <a:latin typeface="Söhne"/>
              </a:rPr>
              <a:t> özel komutlar yazarak bu tablolarda belirli bilgileri arayabilir, yeni bilgiler ekleyebilir, var olan bilgileri değiştirebilir ya da silerler. Bu komutlara SQL (</a:t>
            </a:r>
            <a:r>
              <a:rPr lang="tr-TR" sz="1600" b="0" i="0" dirty="0" err="1">
                <a:solidFill>
                  <a:srgbClr val="0D0D0D"/>
                </a:solidFill>
                <a:effectLst/>
                <a:latin typeface="Söhne"/>
              </a:rPr>
              <a:t>Structured</a:t>
            </a:r>
            <a:r>
              <a:rPr lang="tr-TR" sz="1600" b="0" i="0" dirty="0">
                <a:solidFill>
                  <a:srgbClr val="0D0D0D"/>
                </a:solidFill>
                <a:effectLst/>
                <a:latin typeface="Söhne"/>
              </a:rPr>
              <a:t> Query Language - Yapılandırılmış Sorgu Dili) komutları denir ve tüm </a:t>
            </a:r>
            <a:r>
              <a:rPr lang="tr-TR" sz="1600" b="0" i="0" dirty="0" err="1">
                <a:solidFill>
                  <a:srgbClr val="0D0D0D"/>
                </a:solidFill>
                <a:effectLst/>
                <a:latin typeface="Söhne"/>
              </a:rPr>
              <a:t>veritabanı</a:t>
            </a:r>
            <a:r>
              <a:rPr lang="tr-TR" sz="1600" b="0" i="0" dirty="0">
                <a:solidFill>
                  <a:srgbClr val="0D0D0D"/>
                </a:solidFill>
                <a:effectLst/>
                <a:latin typeface="Söhne"/>
              </a:rPr>
              <a:t> işlemlerini yönetmek için kullanılırlar.</a:t>
            </a:r>
          </a:p>
          <a:p>
            <a:pPr algn="l"/>
            <a:endParaRPr lang="tr-TR" sz="1600" b="0" i="0" dirty="0">
              <a:solidFill>
                <a:srgbClr val="0D0D0D"/>
              </a:solidFill>
              <a:effectLst/>
              <a:latin typeface="Söhne"/>
            </a:endParaRPr>
          </a:p>
          <a:p>
            <a:pPr algn="l"/>
            <a:r>
              <a:rPr lang="tr-TR" sz="1600" b="0" i="0" dirty="0" err="1">
                <a:solidFill>
                  <a:srgbClr val="0D0D0D"/>
                </a:solidFill>
                <a:effectLst/>
                <a:latin typeface="Söhne"/>
              </a:rPr>
              <a:t>MySQL</a:t>
            </a:r>
            <a:r>
              <a:rPr lang="tr-TR" sz="1600" b="0" i="0" dirty="0">
                <a:solidFill>
                  <a:srgbClr val="0D0D0D"/>
                </a:solidFill>
                <a:effectLst/>
                <a:latin typeface="Söhne"/>
              </a:rPr>
              <a:t>, web siteleri, uygulamalar ve diğer birçok teknolojiyle entegre çalışabilen popüler ve güçlü bir </a:t>
            </a:r>
            <a:r>
              <a:rPr lang="tr-TR" sz="1600" b="0" i="0" dirty="0" err="1">
                <a:solidFill>
                  <a:srgbClr val="0D0D0D"/>
                </a:solidFill>
                <a:effectLst/>
                <a:latin typeface="Söhne"/>
              </a:rPr>
              <a:t>veritabanı</a:t>
            </a:r>
            <a:r>
              <a:rPr lang="tr-TR" sz="1600" b="0" i="0" dirty="0">
                <a:solidFill>
                  <a:srgbClr val="0D0D0D"/>
                </a:solidFill>
                <a:effectLst/>
                <a:latin typeface="Söhne"/>
              </a:rPr>
              <a:t> sistemidir. Örneğin, bir web sitesinde kayıt olduğunuzda, adınız, e-posta adresiniz ve diğer bilgileriniz bir </a:t>
            </a:r>
            <a:r>
              <a:rPr lang="tr-TR" sz="1600" b="0" i="0" dirty="0" err="1">
                <a:solidFill>
                  <a:srgbClr val="0D0D0D"/>
                </a:solidFill>
                <a:effectLst/>
                <a:latin typeface="Söhne"/>
              </a:rPr>
              <a:t>MySQL</a:t>
            </a:r>
            <a:r>
              <a:rPr lang="tr-TR" sz="1600" b="0" i="0" dirty="0">
                <a:solidFill>
                  <a:srgbClr val="0D0D0D"/>
                </a:solidFill>
                <a:effectLst/>
                <a:latin typeface="Söhne"/>
              </a:rPr>
              <a:t> </a:t>
            </a:r>
            <a:r>
              <a:rPr lang="tr-TR" sz="1600" b="0" i="0" dirty="0" err="1">
                <a:solidFill>
                  <a:srgbClr val="0D0D0D"/>
                </a:solidFill>
                <a:effectLst/>
                <a:latin typeface="Söhne"/>
              </a:rPr>
              <a:t>veritabanına</a:t>
            </a:r>
            <a:r>
              <a:rPr lang="tr-TR" sz="1600" b="0" i="0" dirty="0">
                <a:solidFill>
                  <a:srgbClr val="0D0D0D"/>
                </a:solidFill>
                <a:effectLst/>
                <a:latin typeface="Söhne"/>
              </a:rPr>
              <a:t> kaydedilir. Daha sonra bu bilgilere tekrar ihtiyaç duyduğunuzda, sistem </a:t>
            </a:r>
            <a:r>
              <a:rPr lang="tr-TR" sz="1600" b="0" i="0" dirty="0" err="1">
                <a:solidFill>
                  <a:srgbClr val="0D0D0D"/>
                </a:solidFill>
                <a:effectLst/>
                <a:latin typeface="Söhne"/>
              </a:rPr>
              <a:t>MySQL</a:t>
            </a:r>
            <a:r>
              <a:rPr lang="tr-TR" sz="1600" b="0" i="0" dirty="0">
                <a:solidFill>
                  <a:srgbClr val="0D0D0D"/>
                </a:solidFill>
                <a:effectLst/>
                <a:latin typeface="Söhne"/>
              </a:rPr>
              <a:t> </a:t>
            </a:r>
            <a:r>
              <a:rPr lang="tr-TR" sz="1600" b="0" i="0" dirty="0" err="1">
                <a:solidFill>
                  <a:srgbClr val="0D0D0D"/>
                </a:solidFill>
                <a:effectLst/>
                <a:latin typeface="Söhne"/>
              </a:rPr>
              <a:t>veritabanına</a:t>
            </a:r>
            <a:r>
              <a:rPr lang="tr-TR" sz="1600" b="0" i="0" dirty="0">
                <a:solidFill>
                  <a:srgbClr val="0D0D0D"/>
                </a:solidFill>
                <a:effectLst/>
                <a:latin typeface="Söhne"/>
              </a:rPr>
              <a:t> sorgu göndererek bu bilgileri hızlıca alır ve size gösterir.</a:t>
            </a:r>
          </a:p>
          <a:p>
            <a:pPr marL="0" indent="0">
              <a:lnSpc>
                <a:spcPct val="110000"/>
              </a:lnSpc>
              <a:buNone/>
            </a:pPr>
            <a:endParaRPr lang="tr-TR" sz="1700" dirty="0">
              <a:latin typeface="Söhne"/>
            </a:endParaRPr>
          </a:p>
        </p:txBody>
      </p:sp>
    </p:spTree>
    <p:extLst>
      <p:ext uri="{BB962C8B-B14F-4D97-AF65-F5344CB8AC3E}">
        <p14:creationId xmlns:p14="http://schemas.microsoft.com/office/powerpoint/2010/main" val="82702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1240077"/>
            <a:ext cx="6034827" cy="4916465"/>
          </a:xfrm>
        </p:spPr>
        <p:txBody>
          <a:bodyPr anchor="t">
            <a:normAutofit fontScale="85000" lnSpcReduction="10000"/>
          </a:bodyPr>
          <a:lstStyle/>
          <a:p>
            <a:pPr marL="0" indent="0">
              <a:buNone/>
            </a:pPr>
            <a:r>
              <a:rPr lang="tr-TR" dirty="0">
                <a:solidFill>
                  <a:srgbClr val="C00000"/>
                </a:solidFill>
                <a:effectLst/>
                <a:latin typeface="Helvetica" pitchFamily="2" charset="0"/>
              </a:rPr>
              <a:t>PHP programlama dili ile </a:t>
            </a:r>
            <a:r>
              <a:rPr lang="tr-TR" dirty="0" err="1">
                <a:solidFill>
                  <a:srgbClr val="C00000"/>
                </a:solidFill>
                <a:effectLst/>
                <a:latin typeface="Helvetica" pitchFamily="2" charset="0"/>
              </a:rPr>
              <a:t>MySQL</a:t>
            </a:r>
            <a:r>
              <a:rPr lang="tr-TR" dirty="0">
                <a:solidFill>
                  <a:srgbClr val="C00000"/>
                </a:solidFill>
                <a:effectLst/>
                <a:latin typeface="Helvetica" pitchFamily="2" charset="0"/>
              </a:rPr>
              <a:t> dilinin birlikte nasıl çalıştığı anlatılır</a:t>
            </a:r>
          </a:p>
          <a:p>
            <a:pPr marL="0" indent="0" algn="l">
              <a:buNone/>
            </a:pPr>
            <a:endParaRPr lang="tr-TR" dirty="0">
              <a:solidFill>
                <a:srgbClr val="0D0D0D"/>
              </a:solidFill>
              <a:latin typeface="Söhne"/>
            </a:endParaRPr>
          </a:p>
          <a:p>
            <a:pPr algn="l"/>
            <a:r>
              <a:rPr lang="tr-TR" b="0" i="0" dirty="0">
                <a:solidFill>
                  <a:srgbClr val="0D0D0D"/>
                </a:solidFill>
                <a:effectLst/>
                <a:latin typeface="Söhne"/>
              </a:rPr>
              <a:t>PHP ve </a:t>
            </a:r>
            <a:r>
              <a:rPr lang="tr-TR" b="0" i="0" dirty="0" err="1">
                <a:solidFill>
                  <a:srgbClr val="0D0D0D"/>
                </a:solidFill>
                <a:effectLst/>
                <a:latin typeface="Söhne"/>
              </a:rPr>
              <a:t>MySQL</a:t>
            </a:r>
            <a:r>
              <a:rPr lang="tr-TR" b="0" i="0" dirty="0">
                <a:solidFill>
                  <a:srgbClr val="0D0D0D"/>
                </a:solidFill>
                <a:effectLst/>
                <a:latin typeface="Söhne"/>
              </a:rPr>
              <a:t>, birlikte çalışarak web sitelerinin veri saklamasını, veri almasını ve veri üzerinde işlem yapmasını sağlarlar. Bu ikiliyi bir görev yapmak için birlikte çalışan iki arkadaş gibi düşünebilirsin. PHP, işi yapacak olan, </a:t>
            </a:r>
            <a:r>
              <a:rPr lang="tr-TR" b="0" i="0" dirty="0" err="1">
                <a:solidFill>
                  <a:srgbClr val="0D0D0D"/>
                </a:solidFill>
                <a:effectLst/>
                <a:latin typeface="Söhne"/>
              </a:rPr>
              <a:t>MySQL</a:t>
            </a:r>
            <a:r>
              <a:rPr lang="tr-TR" b="0" i="0" dirty="0">
                <a:solidFill>
                  <a:srgbClr val="0D0D0D"/>
                </a:solidFill>
                <a:effectLst/>
                <a:latin typeface="Söhne"/>
              </a:rPr>
              <a:t> ise işin yapılacağı yerdeki bilgileri tutan arkadaştır.</a:t>
            </a:r>
          </a:p>
          <a:p>
            <a:pPr algn="l"/>
            <a:endParaRPr lang="tr-TR" b="0" i="0" dirty="0">
              <a:solidFill>
                <a:srgbClr val="0D0D0D"/>
              </a:solidFill>
              <a:effectLst/>
              <a:latin typeface="Söhne"/>
            </a:endParaRPr>
          </a:p>
          <a:p>
            <a:pPr algn="l"/>
            <a:r>
              <a:rPr lang="tr-TR" b="0" i="0" dirty="0">
                <a:solidFill>
                  <a:srgbClr val="0D0D0D"/>
                </a:solidFill>
                <a:effectLst/>
                <a:latin typeface="Söhne"/>
              </a:rPr>
              <a:t>Örneğin, bir sosyal medya sitesi düşün. Bu sitede, kullanıcılar kendi profillerini oluşturabilir, durum güncellemeleri yapabilir ve arkadaşlarının güncellemelerini görebilirler. İşte burada PHP ve </a:t>
            </a:r>
            <a:r>
              <a:rPr lang="tr-TR" b="0" i="0" dirty="0" err="1">
                <a:solidFill>
                  <a:srgbClr val="0D0D0D"/>
                </a:solidFill>
                <a:effectLst/>
                <a:latin typeface="Söhne"/>
              </a:rPr>
              <a:t>MySQL</a:t>
            </a:r>
            <a:r>
              <a:rPr lang="tr-TR" b="0" i="0" dirty="0">
                <a:solidFill>
                  <a:srgbClr val="0D0D0D"/>
                </a:solidFill>
                <a:effectLst/>
                <a:latin typeface="Söhne"/>
              </a:rPr>
              <a:t> devreye girer.</a:t>
            </a:r>
          </a:p>
          <a:p>
            <a:pPr marL="0" indent="0">
              <a:lnSpc>
                <a:spcPct val="110000"/>
              </a:lnSpc>
              <a:buNone/>
            </a:pPr>
            <a:endParaRPr lang="tr-TR" sz="1700" dirty="0">
              <a:latin typeface="Söhne"/>
            </a:endParaRPr>
          </a:p>
        </p:txBody>
      </p:sp>
    </p:spTree>
    <p:extLst>
      <p:ext uri="{BB962C8B-B14F-4D97-AF65-F5344CB8AC3E}">
        <p14:creationId xmlns:p14="http://schemas.microsoft.com/office/powerpoint/2010/main" val="23061460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5DF598-FD16-FCA5-938C-E53C3023B0AA}"/>
              </a:ext>
            </a:extLst>
          </p:cNvPr>
          <p:cNvSpPr>
            <a:spLocks noGrp="1"/>
          </p:cNvSpPr>
          <p:nvPr>
            <p:ph type="title"/>
          </p:nvPr>
        </p:nvSpPr>
        <p:spPr/>
        <p:txBody>
          <a:bodyPr>
            <a:normAutofit/>
          </a:bodyPr>
          <a:lstStyle/>
          <a:p>
            <a:r>
              <a:rPr lang="tr-TR" sz="2000" b="1" dirty="0">
                <a:latin typeface="Helvetica" pitchFamily="2" charset="0"/>
              </a:rPr>
              <a:t>4</a:t>
            </a:r>
            <a:r>
              <a:rPr lang="tr-TR" sz="2000" b="1" dirty="0">
                <a:effectLst/>
                <a:latin typeface="Helvetica" pitchFamily="2" charset="0"/>
              </a:rPr>
              <a:t>.1. Veri tabanı bağlantısı yapar.</a:t>
            </a:r>
            <a:endParaRPr lang="tr-TR" sz="2000" b="1" dirty="0"/>
          </a:p>
        </p:txBody>
      </p:sp>
      <p:sp>
        <p:nvSpPr>
          <p:cNvPr id="3" name="İçerik Yer Tutucusu 2">
            <a:extLst>
              <a:ext uri="{FF2B5EF4-FFF2-40B4-BE49-F238E27FC236}">
                <a16:creationId xmlns:a16="http://schemas.microsoft.com/office/drawing/2014/main" id="{F68EF87A-DE42-AA9E-3E4D-F0D318825A25}"/>
              </a:ext>
            </a:extLst>
          </p:cNvPr>
          <p:cNvSpPr>
            <a:spLocks noGrp="1"/>
          </p:cNvSpPr>
          <p:nvPr>
            <p:ph sz="half" idx="1"/>
          </p:nvPr>
        </p:nvSpPr>
        <p:spPr/>
        <p:txBody>
          <a:bodyPr/>
          <a:lstStyle/>
          <a:p>
            <a:pPr marL="0" indent="0">
              <a:buNone/>
            </a:pPr>
            <a:r>
              <a:rPr lang="tr-TR" b="1" i="0" dirty="0" err="1">
                <a:solidFill>
                  <a:srgbClr val="0D0D0D"/>
                </a:solidFill>
                <a:effectLst/>
                <a:latin typeface="Söhne"/>
              </a:rPr>
              <a:t>PHP'nin</a:t>
            </a:r>
            <a:r>
              <a:rPr lang="tr-TR" b="1" i="0" dirty="0">
                <a:solidFill>
                  <a:srgbClr val="0D0D0D"/>
                </a:solidFill>
                <a:effectLst/>
                <a:latin typeface="Söhne"/>
              </a:rPr>
              <a:t> Rolü:</a:t>
            </a:r>
          </a:p>
          <a:p>
            <a:r>
              <a:rPr lang="tr-TR" b="0" i="0" dirty="0">
                <a:solidFill>
                  <a:srgbClr val="0D0D0D"/>
                </a:solidFill>
                <a:effectLst/>
                <a:latin typeface="Söhne"/>
              </a:rPr>
              <a:t>PHP, kullanıcının web sitesinde yaptığı işlemleri alır ve ne yapılması gerektiğine karar verir. Örneğin, bir kullanıcı yeni bir durum güncellemesi paylaştığında, PHP bu bilgiyi alır ve "Tamam, bu güncellemeyi herkesin görebilmesi için bir yere kaydetmem gerekiyor" der.</a:t>
            </a:r>
            <a:endParaRPr lang="tr-TR" dirty="0"/>
          </a:p>
        </p:txBody>
      </p:sp>
      <p:sp>
        <p:nvSpPr>
          <p:cNvPr id="4" name="İçerik Yer Tutucusu 3">
            <a:extLst>
              <a:ext uri="{FF2B5EF4-FFF2-40B4-BE49-F238E27FC236}">
                <a16:creationId xmlns:a16="http://schemas.microsoft.com/office/drawing/2014/main" id="{533236FA-9A1F-A1C9-36A4-52500D3A2D83}"/>
              </a:ext>
            </a:extLst>
          </p:cNvPr>
          <p:cNvSpPr>
            <a:spLocks noGrp="1"/>
          </p:cNvSpPr>
          <p:nvPr>
            <p:ph sz="half" idx="2"/>
          </p:nvPr>
        </p:nvSpPr>
        <p:spPr/>
        <p:txBody>
          <a:bodyPr/>
          <a:lstStyle/>
          <a:p>
            <a:pPr marL="0" indent="0">
              <a:buNone/>
            </a:pPr>
            <a:r>
              <a:rPr lang="tr-TR" b="1" i="0" dirty="0" err="1">
                <a:solidFill>
                  <a:srgbClr val="0D0D0D"/>
                </a:solidFill>
                <a:effectLst/>
                <a:latin typeface="Söhne"/>
              </a:rPr>
              <a:t>MySQL'in</a:t>
            </a:r>
            <a:r>
              <a:rPr lang="tr-TR" b="1" i="0" dirty="0">
                <a:solidFill>
                  <a:srgbClr val="0D0D0D"/>
                </a:solidFill>
                <a:effectLst/>
                <a:latin typeface="Söhne"/>
              </a:rPr>
              <a:t> Rolü:</a:t>
            </a:r>
          </a:p>
          <a:p>
            <a:r>
              <a:rPr lang="tr-TR" b="0" i="0" dirty="0" err="1">
                <a:solidFill>
                  <a:srgbClr val="0D0D0D"/>
                </a:solidFill>
                <a:effectLst/>
                <a:latin typeface="Söhne"/>
              </a:rPr>
              <a:t>MySQL</a:t>
            </a:r>
            <a:r>
              <a:rPr lang="tr-TR" b="0" i="0" dirty="0">
                <a:solidFill>
                  <a:srgbClr val="0D0D0D"/>
                </a:solidFill>
                <a:effectLst/>
                <a:latin typeface="Söhne"/>
              </a:rPr>
              <a:t>, </a:t>
            </a:r>
            <a:r>
              <a:rPr lang="tr-TR" b="0" i="0" dirty="0" err="1">
                <a:solidFill>
                  <a:srgbClr val="0D0D0D"/>
                </a:solidFill>
                <a:effectLst/>
                <a:latin typeface="Söhne"/>
              </a:rPr>
              <a:t>PHP'nin</a:t>
            </a:r>
            <a:r>
              <a:rPr lang="tr-TR" b="0" i="0" dirty="0">
                <a:solidFill>
                  <a:srgbClr val="0D0D0D"/>
                </a:solidFill>
                <a:effectLst/>
                <a:latin typeface="Söhne"/>
              </a:rPr>
              <a:t> verdiği bilgileri saklar. Durum güncellemesi örneğinde, PHP durum güncellemesini </a:t>
            </a:r>
            <a:r>
              <a:rPr lang="tr-TR" b="0" i="0" dirty="0" err="1">
                <a:solidFill>
                  <a:srgbClr val="0D0D0D"/>
                </a:solidFill>
                <a:effectLst/>
                <a:latin typeface="Söhne"/>
              </a:rPr>
              <a:t>MySQL</a:t>
            </a:r>
            <a:r>
              <a:rPr lang="tr-TR" b="0" i="0" dirty="0">
                <a:solidFill>
                  <a:srgbClr val="0D0D0D"/>
                </a:solidFill>
                <a:effectLst/>
                <a:latin typeface="Söhne"/>
              </a:rPr>
              <a:t> </a:t>
            </a:r>
            <a:r>
              <a:rPr lang="tr-TR" b="0" i="0" dirty="0" err="1">
                <a:solidFill>
                  <a:srgbClr val="0D0D0D"/>
                </a:solidFill>
                <a:effectLst/>
                <a:latin typeface="Söhne"/>
              </a:rPr>
              <a:t>veritabanına</a:t>
            </a:r>
            <a:r>
              <a:rPr lang="tr-TR" b="0" i="0" dirty="0">
                <a:solidFill>
                  <a:srgbClr val="0D0D0D"/>
                </a:solidFill>
                <a:effectLst/>
                <a:latin typeface="Söhne"/>
              </a:rPr>
              <a:t> gönderir ve </a:t>
            </a:r>
            <a:r>
              <a:rPr lang="tr-TR" b="0" i="0" dirty="0" err="1">
                <a:solidFill>
                  <a:srgbClr val="0D0D0D"/>
                </a:solidFill>
                <a:effectLst/>
                <a:latin typeface="Söhne"/>
              </a:rPr>
              <a:t>MySQL</a:t>
            </a:r>
            <a:r>
              <a:rPr lang="tr-TR" b="0" i="0" dirty="0">
                <a:solidFill>
                  <a:srgbClr val="0D0D0D"/>
                </a:solidFill>
                <a:effectLst/>
                <a:latin typeface="Söhne"/>
              </a:rPr>
              <a:t> de bu bilgiyi bir tabloya kaydeder. Bu tablo, bütün durum güncellemelerinin listesini tutar.</a:t>
            </a:r>
            <a:endParaRPr lang="tr-TR" dirty="0"/>
          </a:p>
        </p:txBody>
      </p:sp>
    </p:spTree>
    <p:extLst>
      <p:ext uri="{BB962C8B-B14F-4D97-AF65-F5344CB8AC3E}">
        <p14:creationId xmlns:p14="http://schemas.microsoft.com/office/powerpoint/2010/main" val="43439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1D940509-F9F2-E9BF-9DF7-87EB995E073A}"/>
              </a:ext>
            </a:extLst>
          </p:cNvPr>
          <p:cNvSpPr>
            <a:spLocks noGrp="1"/>
          </p:cNvSpPr>
          <p:nvPr>
            <p:ph type="title"/>
          </p:nvPr>
        </p:nvSpPr>
        <p:spPr>
          <a:xfrm>
            <a:off x="812205" y="804519"/>
            <a:ext cx="3241820" cy="4431360"/>
          </a:xfrm>
        </p:spPr>
        <p:txBody>
          <a:bodyPr anchor="ctr">
            <a:normAutofit/>
          </a:bodyPr>
          <a:lstStyle/>
          <a:p>
            <a:r>
              <a:rPr lang="tr-TR">
                <a:effectLst/>
                <a:latin typeface="Helvetica" pitchFamily="2" charset="0"/>
              </a:rPr>
              <a:t>1.1. a) Sunucu ve istemci kavramları açıklanır.</a:t>
            </a:r>
            <a:endParaRPr lang="tr-TR" b="1"/>
          </a:p>
        </p:txBody>
      </p:sp>
      <p:cxnSp>
        <p:nvCxnSpPr>
          <p:cNvPr id="12" name="Straight Connector 1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7F498C0-281E-AB70-63B0-A68E6A0236B2}"/>
              </a:ext>
            </a:extLst>
          </p:cNvPr>
          <p:cNvSpPr>
            <a:spLocks noGrp="1"/>
          </p:cNvSpPr>
          <p:nvPr>
            <p:ph idx="1"/>
          </p:nvPr>
        </p:nvSpPr>
        <p:spPr>
          <a:xfrm>
            <a:off x="4637863" y="804520"/>
            <a:ext cx="6102559" cy="4431359"/>
          </a:xfrm>
        </p:spPr>
        <p:txBody>
          <a:bodyPr anchor="ctr">
            <a:normAutofit/>
          </a:bodyPr>
          <a:lstStyle/>
          <a:p>
            <a:pPr marL="0" indent="0">
              <a:buNone/>
            </a:pPr>
            <a:r>
              <a:rPr lang="tr-TR" b="0" i="0">
                <a:effectLst/>
                <a:latin typeface="Söhne"/>
              </a:rPr>
              <a:t>Sunucu, ağ üzerinden istemcilere veri veya hizmet sağlayan bir bilgisayar veya yazılım sistemidir. Sunucular, dosyaları, web sayfalarını, uygulamaları ve diğer kaynakları barındırabilir ve bu kaynaklara erişim isteklerine yanıt verir. Örneğin, bir web sunucusu, internet üzerinden web sayfalarını isteyen tarayıcılara bu sayfaları sunar. Sunucular genellikle güçlü işlem kapasitesine, büyük miktarda belleğe ve geniş depolama alanına sahiptir, böylece birden fazla istemciye eş zamanlı olarak hizmet verebilirler.</a:t>
            </a:r>
          </a:p>
          <a:p>
            <a:endParaRPr lang="tr-TR" dirty="0"/>
          </a:p>
        </p:txBody>
      </p:sp>
      <p:pic>
        <p:nvPicPr>
          <p:cNvPr id="14" name="Picture 13">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821173050"/>
      </p:ext>
    </p:extLst>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478971"/>
            <a:ext cx="6034827" cy="6165669"/>
          </a:xfrm>
        </p:spPr>
        <p:txBody>
          <a:bodyPr anchor="t">
            <a:normAutofit fontScale="70000" lnSpcReduction="20000"/>
          </a:bodyPr>
          <a:lstStyle/>
          <a:p>
            <a:pPr marL="0" indent="0">
              <a:buNone/>
            </a:pPr>
            <a:r>
              <a:rPr lang="tr-TR" dirty="0">
                <a:solidFill>
                  <a:srgbClr val="C00000"/>
                </a:solidFill>
                <a:effectLst/>
                <a:latin typeface="Helvetica" pitchFamily="2" charset="0"/>
              </a:rPr>
              <a:t>PHP programlama dili ile </a:t>
            </a:r>
            <a:r>
              <a:rPr lang="tr-TR" dirty="0" err="1">
                <a:solidFill>
                  <a:srgbClr val="C00000"/>
                </a:solidFill>
                <a:effectLst/>
                <a:latin typeface="Helvetica" pitchFamily="2" charset="0"/>
              </a:rPr>
              <a:t>MySQL</a:t>
            </a:r>
            <a:r>
              <a:rPr lang="tr-TR" dirty="0">
                <a:solidFill>
                  <a:srgbClr val="C00000"/>
                </a:solidFill>
                <a:effectLst/>
                <a:latin typeface="Helvetica" pitchFamily="2" charset="0"/>
              </a:rPr>
              <a:t> dilinin birlikte nasıl çalıştığı anlatılır</a:t>
            </a:r>
          </a:p>
          <a:p>
            <a:pPr marL="0" indent="0" algn="l">
              <a:buNone/>
            </a:pPr>
            <a:r>
              <a:rPr lang="tr-TR" b="1" i="0" dirty="0">
                <a:solidFill>
                  <a:srgbClr val="0D0D0D"/>
                </a:solidFill>
                <a:effectLst/>
                <a:latin typeface="Söhne"/>
              </a:rPr>
              <a:t>İşbirliği:</a:t>
            </a:r>
          </a:p>
          <a:p>
            <a:pPr algn="l"/>
            <a:r>
              <a:rPr lang="tr-TR" b="0" i="0" dirty="0">
                <a:solidFill>
                  <a:srgbClr val="0D0D0D"/>
                </a:solidFill>
                <a:effectLst/>
                <a:latin typeface="Söhne"/>
              </a:rPr>
              <a:t>Bir kullanıcı profil sayfasına gittiğinde, PHP önce </a:t>
            </a:r>
            <a:r>
              <a:rPr lang="tr-TR" b="0" i="0" dirty="0" err="1">
                <a:solidFill>
                  <a:srgbClr val="0D0D0D"/>
                </a:solidFill>
                <a:effectLst/>
                <a:latin typeface="Söhne"/>
              </a:rPr>
              <a:t>MySQL'den</a:t>
            </a:r>
            <a:r>
              <a:rPr lang="tr-TR" b="0" i="0" dirty="0">
                <a:solidFill>
                  <a:srgbClr val="0D0D0D"/>
                </a:solidFill>
                <a:effectLst/>
                <a:latin typeface="Söhne"/>
              </a:rPr>
              <a:t> "Bu kullanıcının tüm durum güncellemelerini al" diye bir istekte bulunur. </a:t>
            </a:r>
            <a:r>
              <a:rPr lang="tr-TR" b="0" i="0" dirty="0" err="1">
                <a:solidFill>
                  <a:srgbClr val="0D0D0D"/>
                </a:solidFill>
                <a:effectLst/>
                <a:latin typeface="Söhne"/>
              </a:rPr>
              <a:t>MySQL</a:t>
            </a:r>
            <a:r>
              <a:rPr lang="tr-TR" b="0" i="0" dirty="0">
                <a:solidFill>
                  <a:srgbClr val="0D0D0D"/>
                </a:solidFill>
                <a:effectLst/>
                <a:latin typeface="Söhne"/>
              </a:rPr>
              <a:t> bu isteği yerine getirir ve ilgili verileri </a:t>
            </a:r>
            <a:r>
              <a:rPr lang="tr-TR" b="0" i="0" dirty="0" err="1">
                <a:solidFill>
                  <a:srgbClr val="0D0D0D"/>
                </a:solidFill>
                <a:effectLst/>
                <a:latin typeface="Söhne"/>
              </a:rPr>
              <a:t>PHP'ye</a:t>
            </a:r>
            <a:r>
              <a:rPr lang="tr-TR" b="0" i="0" dirty="0">
                <a:solidFill>
                  <a:srgbClr val="0D0D0D"/>
                </a:solidFill>
                <a:effectLst/>
                <a:latin typeface="Söhne"/>
              </a:rPr>
              <a:t> geri gönderir. PHP de bu bilgileri kullanarak kullanıcıya gösterilecek web sayfasını oluşturur.</a:t>
            </a:r>
          </a:p>
          <a:p>
            <a:pPr algn="l"/>
            <a:endParaRPr lang="tr-TR" b="0" i="0" dirty="0">
              <a:solidFill>
                <a:srgbClr val="0D0D0D"/>
              </a:solidFill>
              <a:effectLst/>
              <a:latin typeface="Söhne"/>
            </a:endParaRPr>
          </a:p>
          <a:p>
            <a:pPr marL="0" indent="0" algn="l">
              <a:buNone/>
            </a:pPr>
            <a:r>
              <a:rPr lang="tr-TR" b="0" i="0" dirty="0">
                <a:solidFill>
                  <a:srgbClr val="0D0D0D"/>
                </a:solidFill>
                <a:effectLst/>
                <a:latin typeface="Söhne"/>
              </a:rPr>
              <a:t>Bu süreç genellikle şu adımları içerir:</a:t>
            </a:r>
          </a:p>
          <a:p>
            <a:pPr algn="l">
              <a:buFont typeface="+mj-lt"/>
              <a:buAutoNum type="arabicPeriod"/>
            </a:pPr>
            <a:r>
              <a:rPr lang="tr-TR" b="1" i="0" dirty="0">
                <a:solidFill>
                  <a:srgbClr val="0D0D0D"/>
                </a:solidFill>
                <a:effectLst/>
                <a:latin typeface="Söhne"/>
              </a:rPr>
              <a:t>Kullanıcı İstekte Bulunur:</a:t>
            </a:r>
            <a:r>
              <a:rPr lang="tr-TR" b="0" i="0" dirty="0">
                <a:solidFill>
                  <a:srgbClr val="0D0D0D"/>
                </a:solidFill>
                <a:effectLst/>
                <a:latin typeface="Söhne"/>
              </a:rPr>
              <a:t> Kullanıcı, bir form doldurur veya bir butona tıklar.</a:t>
            </a:r>
          </a:p>
          <a:p>
            <a:pPr algn="l">
              <a:buFont typeface="+mj-lt"/>
              <a:buAutoNum type="arabicPeriod"/>
            </a:pPr>
            <a:r>
              <a:rPr lang="tr-TR" b="1" i="0" dirty="0">
                <a:solidFill>
                  <a:srgbClr val="0D0D0D"/>
                </a:solidFill>
                <a:effectLst/>
                <a:latin typeface="Söhne"/>
              </a:rPr>
              <a:t>PHP İsteği İşler:</a:t>
            </a:r>
            <a:r>
              <a:rPr lang="tr-TR" b="0" i="0" dirty="0">
                <a:solidFill>
                  <a:srgbClr val="0D0D0D"/>
                </a:solidFill>
                <a:effectLst/>
                <a:latin typeface="Söhne"/>
              </a:rPr>
              <a:t> PHP, kullanıcıdan gelen isteği alır ve ne yapılacağına karar verir.</a:t>
            </a:r>
          </a:p>
          <a:p>
            <a:pPr algn="l">
              <a:buFont typeface="+mj-lt"/>
              <a:buAutoNum type="arabicPeriod"/>
            </a:pPr>
            <a:r>
              <a:rPr lang="tr-TR" b="1" i="0" dirty="0" err="1">
                <a:solidFill>
                  <a:srgbClr val="0D0D0D"/>
                </a:solidFill>
                <a:effectLst/>
                <a:latin typeface="Söhne"/>
              </a:rPr>
              <a:t>MySQL</a:t>
            </a:r>
            <a:r>
              <a:rPr lang="tr-TR" b="1" i="0" dirty="0">
                <a:solidFill>
                  <a:srgbClr val="0D0D0D"/>
                </a:solidFill>
                <a:effectLst/>
                <a:latin typeface="Söhne"/>
              </a:rPr>
              <a:t> İle İletişim:</a:t>
            </a:r>
            <a:r>
              <a:rPr lang="tr-TR" b="0" i="0" dirty="0">
                <a:solidFill>
                  <a:srgbClr val="0D0D0D"/>
                </a:solidFill>
                <a:effectLst/>
                <a:latin typeface="Söhne"/>
              </a:rPr>
              <a:t> PHP, </a:t>
            </a:r>
            <a:r>
              <a:rPr lang="tr-TR" b="0" i="0" dirty="0" err="1">
                <a:solidFill>
                  <a:srgbClr val="0D0D0D"/>
                </a:solidFill>
                <a:effectLst/>
                <a:latin typeface="Söhne"/>
              </a:rPr>
              <a:t>MySQL'e</a:t>
            </a:r>
            <a:r>
              <a:rPr lang="tr-TR" b="0" i="0" dirty="0">
                <a:solidFill>
                  <a:srgbClr val="0D0D0D"/>
                </a:solidFill>
                <a:effectLst/>
                <a:latin typeface="Söhne"/>
              </a:rPr>
              <a:t> bir SQL sorgusu gönderir. Bu sorgu, veri eklemek, güncellemek, silmek veya almak olabilir.</a:t>
            </a:r>
          </a:p>
          <a:p>
            <a:pPr algn="l">
              <a:buFont typeface="+mj-lt"/>
              <a:buAutoNum type="arabicPeriod"/>
            </a:pPr>
            <a:r>
              <a:rPr lang="tr-TR" b="1" i="0" dirty="0" err="1">
                <a:solidFill>
                  <a:srgbClr val="0D0D0D"/>
                </a:solidFill>
                <a:effectLst/>
                <a:latin typeface="Söhne"/>
              </a:rPr>
              <a:t>Veritabanı</a:t>
            </a:r>
            <a:r>
              <a:rPr lang="tr-TR" b="1" i="0" dirty="0">
                <a:solidFill>
                  <a:srgbClr val="0D0D0D"/>
                </a:solidFill>
                <a:effectLst/>
                <a:latin typeface="Söhne"/>
              </a:rPr>
              <a:t> İşlemi:</a:t>
            </a:r>
            <a:r>
              <a:rPr lang="tr-TR" b="0" i="0" dirty="0">
                <a:solidFill>
                  <a:srgbClr val="0D0D0D"/>
                </a:solidFill>
                <a:effectLst/>
                <a:latin typeface="Söhne"/>
              </a:rPr>
              <a:t> </a:t>
            </a:r>
            <a:r>
              <a:rPr lang="tr-TR" b="0" i="0" dirty="0" err="1">
                <a:solidFill>
                  <a:srgbClr val="0D0D0D"/>
                </a:solidFill>
                <a:effectLst/>
                <a:latin typeface="Söhne"/>
              </a:rPr>
              <a:t>MySQL</a:t>
            </a:r>
            <a:r>
              <a:rPr lang="tr-TR" b="0" i="0" dirty="0">
                <a:solidFill>
                  <a:srgbClr val="0D0D0D"/>
                </a:solidFill>
                <a:effectLst/>
                <a:latin typeface="Söhne"/>
              </a:rPr>
              <a:t>, </a:t>
            </a:r>
            <a:r>
              <a:rPr lang="tr-TR" b="0" i="0" dirty="0" err="1">
                <a:solidFill>
                  <a:srgbClr val="0D0D0D"/>
                </a:solidFill>
                <a:effectLst/>
                <a:latin typeface="Söhne"/>
              </a:rPr>
              <a:t>PHP'den</a:t>
            </a:r>
            <a:r>
              <a:rPr lang="tr-TR" b="0" i="0" dirty="0">
                <a:solidFill>
                  <a:srgbClr val="0D0D0D"/>
                </a:solidFill>
                <a:effectLst/>
                <a:latin typeface="Söhne"/>
              </a:rPr>
              <a:t> gelen sorguyu işler ve gerekli işlemi yapar (veri saklar, günceller, siler veya seçilen verileri döndürür).</a:t>
            </a:r>
          </a:p>
          <a:p>
            <a:pPr algn="l">
              <a:buFont typeface="+mj-lt"/>
              <a:buAutoNum type="arabicPeriod"/>
            </a:pPr>
            <a:r>
              <a:rPr lang="tr-TR" b="1" i="0" dirty="0">
                <a:solidFill>
                  <a:srgbClr val="0D0D0D"/>
                </a:solidFill>
                <a:effectLst/>
                <a:latin typeface="Söhne"/>
              </a:rPr>
              <a:t>Sonuç </a:t>
            </a:r>
            <a:r>
              <a:rPr lang="tr-TR" b="1" i="0" dirty="0" err="1">
                <a:solidFill>
                  <a:srgbClr val="0D0D0D"/>
                </a:solidFill>
                <a:effectLst/>
                <a:latin typeface="Söhne"/>
              </a:rPr>
              <a:t>PHP'ye</a:t>
            </a:r>
            <a:r>
              <a:rPr lang="tr-TR" b="1" i="0" dirty="0">
                <a:solidFill>
                  <a:srgbClr val="0D0D0D"/>
                </a:solidFill>
                <a:effectLst/>
                <a:latin typeface="Söhne"/>
              </a:rPr>
              <a:t> Döner:</a:t>
            </a:r>
            <a:r>
              <a:rPr lang="tr-TR" b="0" i="0" dirty="0">
                <a:solidFill>
                  <a:srgbClr val="0D0D0D"/>
                </a:solidFill>
                <a:effectLst/>
                <a:latin typeface="Söhne"/>
              </a:rPr>
              <a:t> </a:t>
            </a:r>
            <a:r>
              <a:rPr lang="tr-TR" b="0" i="0" dirty="0" err="1">
                <a:solidFill>
                  <a:srgbClr val="0D0D0D"/>
                </a:solidFill>
                <a:effectLst/>
                <a:latin typeface="Söhne"/>
              </a:rPr>
              <a:t>MySQL</a:t>
            </a:r>
            <a:r>
              <a:rPr lang="tr-TR" b="0" i="0" dirty="0">
                <a:solidFill>
                  <a:srgbClr val="0D0D0D"/>
                </a:solidFill>
                <a:effectLst/>
                <a:latin typeface="Söhne"/>
              </a:rPr>
              <a:t>, işlem sonucunu </a:t>
            </a:r>
            <a:r>
              <a:rPr lang="tr-TR" b="0" i="0" dirty="0" err="1">
                <a:solidFill>
                  <a:srgbClr val="0D0D0D"/>
                </a:solidFill>
                <a:effectLst/>
                <a:latin typeface="Söhne"/>
              </a:rPr>
              <a:t>PHP'ye</a:t>
            </a:r>
            <a:r>
              <a:rPr lang="tr-TR" b="0" i="0" dirty="0">
                <a:solidFill>
                  <a:srgbClr val="0D0D0D"/>
                </a:solidFill>
                <a:effectLst/>
                <a:latin typeface="Söhne"/>
              </a:rPr>
              <a:t> geri gönderir.</a:t>
            </a:r>
          </a:p>
          <a:p>
            <a:pPr algn="l">
              <a:buFont typeface="+mj-lt"/>
              <a:buAutoNum type="arabicPeriod"/>
            </a:pPr>
            <a:r>
              <a:rPr lang="tr-TR" b="1" i="0" dirty="0">
                <a:solidFill>
                  <a:srgbClr val="0D0D0D"/>
                </a:solidFill>
                <a:effectLst/>
                <a:latin typeface="Söhne"/>
              </a:rPr>
              <a:t>Kullanıcıya Yanıt:</a:t>
            </a:r>
            <a:r>
              <a:rPr lang="tr-TR" b="0" i="0" dirty="0">
                <a:solidFill>
                  <a:srgbClr val="0D0D0D"/>
                </a:solidFill>
                <a:effectLst/>
                <a:latin typeface="Söhne"/>
              </a:rPr>
              <a:t> PHP, alınan verileri işler ve kullanıcıya bir web sayfası olarak sunar.</a:t>
            </a:r>
          </a:p>
          <a:p>
            <a:pPr algn="l"/>
            <a:r>
              <a:rPr lang="tr-TR" b="0" i="0" dirty="0">
                <a:solidFill>
                  <a:srgbClr val="0D0D0D"/>
                </a:solidFill>
                <a:effectLst/>
                <a:latin typeface="Söhne"/>
              </a:rPr>
              <a:t>Bu süreç, PHP ve </a:t>
            </a:r>
            <a:r>
              <a:rPr lang="tr-TR" b="0" i="0" dirty="0" err="1">
                <a:solidFill>
                  <a:srgbClr val="0D0D0D"/>
                </a:solidFill>
                <a:effectLst/>
                <a:latin typeface="Söhne"/>
              </a:rPr>
              <a:t>MySQL</a:t>
            </a:r>
            <a:r>
              <a:rPr lang="tr-TR" b="0" i="0" dirty="0">
                <a:solidFill>
                  <a:srgbClr val="0D0D0D"/>
                </a:solidFill>
                <a:effectLst/>
                <a:latin typeface="Söhne"/>
              </a:rPr>
              <a:t> kullanılarak yapılan bir web sitesinin temel işleyişidir. PHP, kullanıcıyla etkileşimde bulunan ve 'ön yüz' işlemleri yürüten kısımken, </a:t>
            </a:r>
            <a:r>
              <a:rPr lang="tr-TR" b="0" i="0" dirty="0" err="1">
                <a:solidFill>
                  <a:srgbClr val="0D0D0D"/>
                </a:solidFill>
                <a:effectLst/>
                <a:latin typeface="Söhne"/>
              </a:rPr>
              <a:t>MySQL</a:t>
            </a:r>
            <a:r>
              <a:rPr lang="tr-TR" b="0" i="0" dirty="0">
                <a:solidFill>
                  <a:srgbClr val="0D0D0D"/>
                </a:solidFill>
                <a:effectLst/>
                <a:latin typeface="Söhne"/>
              </a:rPr>
              <a:t> arka planda verileri saklayan ve yöneten 'arka yüz' kısmını oluşturur.</a:t>
            </a:r>
          </a:p>
          <a:p>
            <a:pPr marL="0" indent="0">
              <a:lnSpc>
                <a:spcPct val="110000"/>
              </a:lnSpc>
              <a:buNone/>
            </a:pPr>
            <a:endParaRPr lang="tr-TR" sz="1700" dirty="0">
              <a:latin typeface="Söhne"/>
            </a:endParaRPr>
          </a:p>
        </p:txBody>
      </p:sp>
    </p:spTree>
    <p:extLst>
      <p:ext uri="{BB962C8B-B14F-4D97-AF65-F5344CB8AC3E}">
        <p14:creationId xmlns:p14="http://schemas.microsoft.com/office/powerpoint/2010/main" val="37024947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478971"/>
            <a:ext cx="7872548" cy="6165669"/>
          </a:xfrm>
        </p:spPr>
        <p:txBody>
          <a:bodyPr anchor="t">
            <a:normAutofit/>
          </a:bodyPr>
          <a:lstStyle/>
          <a:p>
            <a:pPr marL="0" indent="0">
              <a:buNone/>
            </a:pPr>
            <a:r>
              <a:rPr lang="tr-TR" dirty="0">
                <a:solidFill>
                  <a:schemeClr val="accent1"/>
                </a:solidFill>
                <a:effectLst/>
                <a:latin typeface="Helvetica" pitchFamily="2" charset="0"/>
              </a:rPr>
              <a:t>PHP programlama dilinde kullanılan </a:t>
            </a:r>
            <a:r>
              <a:rPr lang="tr-TR" dirty="0" err="1">
                <a:solidFill>
                  <a:schemeClr val="accent1"/>
                </a:solidFill>
                <a:effectLst/>
                <a:latin typeface="Helvetica" pitchFamily="2" charset="0"/>
              </a:rPr>
              <a:t>MySQL</a:t>
            </a:r>
            <a:r>
              <a:rPr lang="tr-TR" dirty="0">
                <a:solidFill>
                  <a:schemeClr val="accent1"/>
                </a:solidFill>
                <a:effectLst/>
                <a:latin typeface="Helvetica" pitchFamily="2" charset="0"/>
              </a:rPr>
              <a:t> dili komutları açıklanır.</a:t>
            </a:r>
          </a:p>
          <a:p>
            <a:pPr marL="0" indent="0">
              <a:buNone/>
            </a:pPr>
            <a:r>
              <a:rPr lang="tr-TR" sz="1600" b="1" dirty="0">
                <a:effectLst/>
              </a:rPr>
              <a:t>CREATE TABLE: </a:t>
            </a:r>
            <a:r>
              <a:rPr lang="tr-TR" sz="1600" dirty="0">
                <a:effectLst/>
              </a:rPr>
              <a:t>Yeni bir tablo oluşturmak için kullanılır. Örneğin kullanıcılar adlı bir tablo oluşturmak için:</a:t>
            </a:r>
          </a:p>
          <a:p>
            <a:pPr marL="0" indent="0">
              <a:buNone/>
            </a:pPr>
            <a:r>
              <a:rPr lang="tr-TR" sz="1600" dirty="0">
                <a:solidFill>
                  <a:schemeClr val="accent3"/>
                </a:solidFill>
                <a:effectLst/>
                <a:latin typeface="Söhne"/>
              </a:rPr>
              <a:t>CREATE TABLE </a:t>
            </a:r>
            <a:r>
              <a:rPr lang="tr-TR" sz="1600" dirty="0">
                <a:effectLst/>
                <a:latin typeface="Söhne"/>
              </a:rPr>
              <a:t>kullanıcılar </a:t>
            </a:r>
            <a:r>
              <a:rPr lang="tr-TR" sz="1600" dirty="0">
                <a:solidFill>
                  <a:schemeClr val="accent3"/>
                </a:solidFill>
                <a:effectLst/>
                <a:latin typeface="Söhne"/>
              </a:rPr>
              <a:t>(</a:t>
            </a:r>
          </a:p>
          <a:p>
            <a:pPr marL="0" indent="0">
              <a:buNone/>
            </a:pPr>
            <a:r>
              <a:rPr lang="tr-TR" sz="1600" dirty="0">
                <a:effectLst/>
                <a:latin typeface="Söhne"/>
              </a:rPr>
              <a:t>    </a:t>
            </a:r>
            <a:r>
              <a:rPr lang="tr-TR" sz="1600" dirty="0" err="1">
                <a:solidFill>
                  <a:schemeClr val="accent3"/>
                </a:solidFill>
                <a:effectLst/>
                <a:latin typeface="Söhne"/>
              </a:rPr>
              <a:t>id</a:t>
            </a:r>
            <a:r>
              <a:rPr lang="tr-TR" sz="1600" dirty="0">
                <a:effectLst/>
                <a:latin typeface="Söhne"/>
              </a:rPr>
              <a:t> INT AUTO_INCREMENT PRIMARY KEY,</a:t>
            </a:r>
          </a:p>
          <a:p>
            <a:pPr marL="0" indent="0">
              <a:buNone/>
            </a:pPr>
            <a:r>
              <a:rPr lang="tr-TR" sz="1600" dirty="0">
                <a:effectLst/>
                <a:latin typeface="Söhne"/>
              </a:rPr>
              <a:t>    </a:t>
            </a:r>
            <a:r>
              <a:rPr lang="tr-TR" sz="1600" dirty="0">
                <a:solidFill>
                  <a:schemeClr val="accent3"/>
                </a:solidFill>
                <a:effectLst/>
                <a:latin typeface="Söhne"/>
              </a:rPr>
              <a:t>adı </a:t>
            </a:r>
            <a:r>
              <a:rPr lang="tr-TR" sz="1600" dirty="0">
                <a:effectLst/>
                <a:latin typeface="Söhne"/>
              </a:rPr>
              <a:t>VARCHAR(50),</a:t>
            </a:r>
          </a:p>
          <a:p>
            <a:pPr marL="0" indent="0">
              <a:buNone/>
            </a:pPr>
            <a:r>
              <a:rPr lang="tr-TR" sz="1600" dirty="0">
                <a:effectLst/>
                <a:latin typeface="Söhne"/>
              </a:rPr>
              <a:t>    </a:t>
            </a:r>
            <a:r>
              <a:rPr lang="tr-TR" sz="1600" dirty="0">
                <a:solidFill>
                  <a:schemeClr val="accent3"/>
                </a:solidFill>
                <a:effectLst/>
                <a:latin typeface="Söhne"/>
              </a:rPr>
              <a:t>soyadı</a:t>
            </a:r>
            <a:r>
              <a:rPr lang="tr-TR" sz="1600" dirty="0">
                <a:effectLst/>
                <a:latin typeface="Söhne"/>
              </a:rPr>
              <a:t> VARCHAR(50),</a:t>
            </a:r>
          </a:p>
          <a:p>
            <a:pPr marL="0" indent="0">
              <a:buNone/>
            </a:pPr>
            <a:r>
              <a:rPr lang="tr-TR" sz="1600" dirty="0">
                <a:effectLst/>
                <a:latin typeface="Söhne"/>
              </a:rPr>
              <a:t>    </a:t>
            </a:r>
            <a:r>
              <a:rPr lang="tr-TR" sz="1600" dirty="0" err="1">
                <a:solidFill>
                  <a:schemeClr val="accent3"/>
                </a:solidFill>
                <a:effectLst/>
                <a:latin typeface="Söhne"/>
              </a:rPr>
              <a:t>email</a:t>
            </a:r>
            <a:r>
              <a:rPr lang="tr-TR" sz="1600" dirty="0">
                <a:effectLst/>
                <a:latin typeface="Söhne"/>
              </a:rPr>
              <a:t> VARCHAR(100)</a:t>
            </a:r>
          </a:p>
          <a:p>
            <a:pPr marL="0" indent="0">
              <a:buNone/>
            </a:pPr>
            <a:r>
              <a:rPr lang="tr-TR" sz="1600" dirty="0">
                <a:solidFill>
                  <a:schemeClr val="accent3"/>
                </a:solidFill>
                <a:effectLst/>
                <a:latin typeface="Söhne"/>
              </a:rPr>
              <a:t>);</a:t>
            </a:r>
          </a:p>
          <a:p>
            <a:pPr marL="0" indent="0">
              <a:buNone/>
            </a:pPr>
            <a:endParaRPr lang="tr-TR" sz="1600" dirty="0">
              <a:solidFill>
                <a:schemeClr val="accent3"/>
              </a:solidFill>
              <a:latin typeface="Söhne"/>
            </a:endParaRPr>
          </a:p>
          <a:p>
            <a:pPr marL="0" indent="0" algn="l">
              <a:buNone/>
            </a:pPr>
            <a:r>
              <a:rPr lang="tr-TR" sz="1600" b="1" i="0" dirty="0">
                <a:effectLst/>
                <a:latin typeface="Söhne"/>
              </a:rPr>
              <a:t>DROP TABLE: </a:t>
            </a:r>
            <a:r>
              <a:rPr lang="tr-TR" sz="1600" b="0" i="0" dirty="0">
                <a:effectLst/>
                <a:latin typeface="Söhne"/>
              </a:rPr>
              <a:t>Bir tabloyu </a:t>
            </a:r>
            <a:r>
              <a:rPr lang="tr-TR" sz="1600" b="0" i="0" dirty="0" err="1">
                <a:effectLst/>
                <a:latin typeface="Söhne"/>
              </a:rPr>
              <a:t>veritabanından</a:t>
            </a:r>
            <a:r>
              <a:rPr lang="tr-TR" sz="1600" b="0" i="0" dirty="0">
                <a:effectLst/>
                <a:latin typeface="Söhne"/>
              </a:rPr>
              <a:t> silmek için kullanılır. Örneğin kullanıcılar tablosunu silmek için:</a:t>
            </a:r>
          </a:p>
          <a:p>
            <a:pPr marL="0" indent="0" algn="l">
              <a:buNone/>
            </a:pPr>
            <a:r>
              <a:rPr lang="tr-TR" sz="1600" b="0" i="0" dirty="0">
                <a:solidFill>
                  <a:schemeClr val="accent3"/>
                </a:solidFill>
                <a:effectLst/>
                <a:latin typeface="Söhne"/>
              </a:rPr>
              <a:t>DROP TABLE </a:t>
            </a:r>
            <a:r>
              <a:rPr lang="tr-TR" sz="1600" b="0" i="0" dirty="0">
                <a:effectLst/>
                <a:latin typeface="Söhne"/>
              </a:rPr>
              <a:t>kullanıcılar</a:t>
            </a:r>
            <a:r>
              <a:rPr lang="tr-TR" sz="1600" b="0" i="0" dirty="0">
                <a:solidFill>
                  <a:schemeClr val="accent3"/>
                </a:solidFill>
                <a:effectLst/>
                <a:latin typeface="Söhne"/>
              </a:rPr>
              <a:t>;</a:t>
            </a:r>
          </a:p>
          <a:p>
            <a:pPr marL="0" indent="0">
              <a:buNone/>
            </a:pPr>
            <a:endParaRPr lang="tr-TR" sz="1600" dirty="0">
              <a:solidFill>
                <a:schemeClr val="accent3"/>
              </a:solidFill>
              <a:effectLst/>
              <a:latin typeface="Söhne"/>
            </a:endParaRPr>
          </a:p>
          <a:p>
            <a:pPr marL="0" indent="0">
              <a:buNone/>
            </a:pPr>
            <a:endParaRPr lang="tr-TR" sz="1600" dirty="0">
              <a:effectLst/>
              <a:latin typeface="Söhne"/>
            </a:endParaRPr>
          </a:p>
          <a:p>
            <a:pPr marL="0" indent="0">
              <a:lnSpc>
                <a:spcPct val="110000"/>
              </a:lnSpc>
              <a:buNone/>
            </a:pPr>
            <a:endParaRPr lang="tr-TR" sz="1700" dirty="0">
              <a:latin typeface="Söhne"/>
            </a:endParaRPr>
          </a:p>
        </p:txBody>
      </p:sp>
    </p:spTree>
    <p:extLst>
      <p:ext uri="{BB962C8B-B14F-4D97-AF65-F5344CB8AC3E}">
        <p14:creationId xmlns:p14="http://schemas.microsoft.com/office/powerpoint/2010/main" val="3881582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89" y="174171"/>
            <a:ext cx="8037707" cy="6470469"/>
          </a:xfrm>
        </p:spPr>
        <p:txBody>
          <a:bodyPr anchor="t">
            <a:normAutofit fontScale="92500" lnSpcReduction="10000"/>
          </a:bodyPr>
          <a:lstStyle/>
          <a:p>
            <a:pPr marL="0" indent="0">
              <a:buNone/>
            </a:pPr>
            <a:r>
              <a:rPr lang="tr-TR" sz="1400" dirty="0">
                <a:solidFill>
                  <a:schemeClr val="accent1"/>
                </a:solidFill>
                <a:effectLst/>
                <a:latin typeface="Helvetica" pitchFamily="2" charset="0"/>
              </a:rPr>
              <a:t>PHP programlama dilinde kullanılan </a:t>
            </a:r>
            <a:r>
              <a:rPr lang="tr-TR" sz="1400" dirty="0" err="1">
                <a:solidFill>
                  <a:schemeClr val="accent1"/>
                </a:solidFill>
                <a:effectLst/>
                <a:latin typeface="Helvetica" pitchFamily="2" charset="0"/>
              </a:rPr>
              <a:t>MySQL</a:t>
            </a:r>
            <a:r>
              <a:rPr lang="tr-TR" sz="1400" dirty="0">
                <a:solidFill>
                  <a:schemeClr val="accent1"/>
                </a:solidFill>
                <a:effectLst/>
                <a:latin typeface="Helvetica" pitchFamily="2" charset="0"/>
              </a:rPr>
              <a:t> dili komutları açıklanır.</a:t>
            </a:r>
          </a:p>
          <a:p>
            <a:pPr marL="0" indent="0" algn="l">
              <a:buNone/>
            </a:pPr>
            <a:r>
              <a:rPr lang="tr-TR" sz="1400" b="1" i="0" dirty="0">
                <a:effectLst/>
                <a:latin typeface="Söhne"/>
              </a:rPr>
              <a:t>SELECT: </a:t>
            </a:r>
            <a:r>
              <a:rPr lang="tr-TR" sz="1400" b="0" i="0" dirty="0" err="1">
                <a:effectLst/>
                <a:latin typeface="Söhne"/>
              </a:rPr>
              <a:t>Veritabanından</a:t>
            </a:r>
            <a:r>
              <a:rPr lang="tr-TR" sz="1400" b="0" i="0" dirty="0">
                <a:effectLst/>
                <a:latin typeface="Söhne"/>
              </a:rPr>
              <a:t> bir veya daha fazla kaydı seçmek için kullanılır. </a:t>
            </a:r>
          </a:p>
          <a:p>
            <a:pPr marL="0" indent="0" algn="l">
              <a:buNone/>
            </a:pPr>
            <a:r>
              <a:rPr lang="tr-TR" sz="1400" b="0" i="0" dirty="0">
                <a:effectLst/>
                <a:latin typeface="Söhne"/>
              </a:rPr>
              <a:t>Örneğin bir kullanıcılar tablosundaki tüm kayıtları getirmek için:</a:t>
            </a:r>
          </a:p>
          <a:p>
            <a:pPr marL="0" indent="0" algn="l">
              <a:buNone/>
            </a:pPr>
            <a:r>
              <a:rPr lang="tr-TR" sz="1400" b="1" i="0" dirty="0">
                <a:solidFill>
                  <a:schemeClr val="accent3"/>
                </a:solidFill>
                <a:effectLst/>
                <a:latin typeface="Söhne"/>
              </a:rPr>
              <a:t>SELECT </a:t>
            </a:r>
            <a:r>
              <a:rPr lang="tr-TR" sz="1400" b="1" i="0" dirty="0">
                <a:effectLst/>
                <a:latin typeface="Söhne"/>
              </a:rPr>
              <a:t>* </a:t>
            </a:r>
            <a:r>
              <a:rPr lang="tr-TR" sz="1400" b="1" i="0" dirty="0">
                <a:solidFill>
                  <a:schemeClr val="accent3"/>
                </a:solidFill>
                <a:effectLst/>
                <a:latin typeface="Söhne"/>
              </a:rPr>
              <a:t>FROM</a:t>
            </a:r>
            <a:r>
              <a:rPr lang="tr-TR" sz="1400" b="1" i="0" dirty="0">
                <a:effectLst/>
                <a:latin typeface="Söhne"/>
              </a:rPr>
              <a:t> kullanıcılar;</a:t>
            </a:r>
          </a:p>
          <a:p>
            <a:pPr marL="0" indent="0" algn="l">
              <a:buNone/>
            </a:pPr>
            <a:r>
              <a:rPr lang="tr-TR" sz="1400" b="0" i="0" dirty="0">
                <a:effectLst/>
                <a:latin typeface="Söhne"/>
              </a:rPr>
              <a:t>veya sadece belirli sütunları (adı ve </a:t>
            </a:r>
            <a:r>
              <a:rPr lang="tr-TR" sz="1400" b="0" i="0" dirty="0" err="1">
                <a:effectLst/>
                <a:latin typeface="Söhne"/>
              </a:rPr>
              <a:t>email</a:t>
            </a:r>
            <a:r>
              <a:rPr lang="tr-TR" sz="1400" b="0" i="0" dirty="0">
                <a:effectLst/>
                <a:latin typeface="Söhne"/>
              </a:rPr>
              <a:t>) seçmek için:</a:t>
            </a:r>
          </a:p>
          <a:p>
            <a:pPr marL="0" indent="0" algn="l">
              <a:buNone/>
            </a:pPr>
            <a:r>
              <a:rPr lang="tr-TR" sz="1400" b="1" i="0" dirty="0">
                <a:solidFill>
                  <a:schemeClr val="accent3"/>
                </a:solidFill>
                <a:effectLst/>
                <a:latin typeface="Söhne"/>
              </a:rPr>
              <a:t>SELECT </a:t>
            </a:r>
            <a:r>
              <a:rPr lang="tr-TR" sz="1400" b="1" i="0" dirty="0">
                <a:effectLst/>
                <a:latin typeface="Söhne"/>
              </a:rPr>
              <a:t>adı, </a:t>
            </a:r>
            <a:r>
              <a:rPr lang="tr-TR" sz="1400" b="1" i="0" dirty="0" err="1">
                <a:effectLst/>
                <a:latin typeface="Söhne"/>
              </a:rPr>
              <a:t>email</a:t>
            </a:r>
            <a:r>
              <a:rPr lang="tr-TR" sz="1400" b="1" i="0" dirty="0">
                <a:effectLst/>
                <a:latin typeface="Söhne"/>
              </a:rPr>
              <a:t> </a:t>
            </a:r>
            <a:r>
              <a:rPr lang="tr-TR" sz="1400" b="1" i="0" dirty="0">
                <a:solidFill>
                  <a:schemeClr val="accent3"/>
                </a:solidFill>
                <a:effectLst/>
                <a:latin typeface="Söhne"/>
              </a:rPr>
              <a:t>FROM</a:t>
            </a:r>
            <a:r>
              <a:rPr lang="tr-TR" sz="1400" b="1" i="0" dirty="0">
                <a:effectLst/>
                <a:latin typeface="Söhne"/>
              </a:rPr>
              <a:t> kullanıcılar;</a:t>
            </a:r>
          </a:p>
          <a:p>
            <a:pPr marL="0" indent="0" algn="l">
              <a:buNone/>
            </a:pPr>
            <a:endParaRPr lang="tr-TR" sz="1400" b="0" i="0" dirty="0">
              <a:effectLst/>
              <a:latin typeface="Söhne"/>
            </a:endParaRPr>
          </a:p>
          <a:p>
            <a:pPr marL="0" indent="0" algn="l">
              <a:buNone/>
            </a:pPr>
            <a:r>
              <a:rPr lang="tr-TR" sz="1400" b="1" i="0" dirty="0">
                <a:effectLst/>
                <a:latin typeface="Söhne"/>
              </a:rPr>
              <a:t>INSERT INTO: </a:t>
            </a:r>
            <a:r>
              <a:rPr lang="tr-TR" sz="1400" b="0" i="0" dirty="0" err="1">
                <a:effectLst/>
                <a:latin typeface="Söhne"/>
              </a:rPr>
              <a:t>Veritabanına</a:t>
            </a:r>
            <a:r>
              <a:rPr lang="tr-TR" sz="1400" b="0" i="0" dirty="0">
                <a:effectLst/>
                <a:latin typeface="Söhne"/>
              </a:rPr>
              <a:t> yeni bir kayıt eklemek için kullanılır. Örneğin kullanıcılar tablosuna yeni bir kullanıcı eklemek için:</a:t>
            </a:r>
          </a:p>
          <a:p>
            <a:pPr marL="0" indent="0" algn="l">
              <a:buNone/>
            </a:pPr>
            <a:r>
              <a:rPr lang="tr-TR" sz="1400" b="1" i="0" dirty="0">
                <a:solidFill>
                  <a:schemeClr val="accent3"/>
                </a:solidFill>
                <a:effectLst/>
                <a:latin typeface="Söhne"/>
              </a:rPr>
              <a:t>INSERT INTO </a:t>
            </a:r>
            <a:r>
              <a:rPr lang="tr-TR" sz="1400" b="1" i="0" dirty="0">
                <a:effectLst/>
                <a:latin typeface="Söhne"/>
              </a:rPr>
              <a:t>kullanıcılar (adı, soyadı, </a:t>
            </a:r>
            <a:r>
              <a:rPr lang="tr-TR" sz="1400" b="1" i="0" dirty="0" err="1">
                <a:effectLst/>
                <a:latin typeface="Söhne"/>
              </a:rPr>
              <a:t>email</a:t>
            </a:r>
            <a:r>
              <a:rPr lang="tr-TR" sz="1400" b="1" i="0" dirty="0">
                <a:effectLst/>
                <a:latin typeface="Söhne"/>
              </a:rPr>
              <a:t>) </a:t>
            </a:r>
            <a:r>
              <a:rPr lang="tr-TR" sz="1400" b="1" i="0" dirty="0">
                <a:solidFill>
                  <a:schemeClr val="accent3"/>
                </a:solidFill>
                <a:effectLst/>
                <a:latin typeface="Söhne"/>
              </a:rPr>
              <a:t>VALUES</a:t>
            </a:r>
            <a:r>
              <a:rPr lang="tr-TR" sz="1400" b="1" i="0" dirty="0">
                <a:effectLst/>
                <a:latin typeface="Söhne"/>
              </a:rPr>
              <a:t> ('Ahmet', 'Yılmaz', '</a:t>
            </a:r>
            <a:r>
              <a:rPr lang="tr-TR" sz="1400" b="1" i="0" dirty="0" err="1">
                <a:effectLst/>
                <a:latin typeface="Söhne"/>
              </a:rPr>
              <a:t>ahmet@gmail.com</a:t>
            </a:r>
            <a:r>
              <a:rPr lang="tr-TR" sz="1400" b="1" i="0" dirty="0">
                <a:effectLst/>
                <a:latin typeface="Söhne"/>
              </a:rPr>
              <a:t>’);</a:t>
            </a:r>
          </a:p>
          <a:p>
            <a:pPr marL="0" indent="0" algn="l">
              <a:buNone/>
            </a:pPr>
            <a:endParaRPr lang="tr-TR" sz="1400" b="0" i="0" dirty="0">
              <a:effectLst/>
              <a:latin typeface="Söhne"/>
            </a:endParaRPr>
          </a:p>
          <a:p>
            <a:pPr marL="0" indent="0" algn="l">
              <a:buNone/>
            </a:pPr>
            <a:r>
              <a:rPr lang="tr-TR" sz="1400" b="1" i="0" dirty="0">
                <a:effectLst/>
                <a:latin typeface="Söhne"/>
              </a:rPr>
              <a:t>UPDATE: </a:t>
            </a:r>
            <a:r>
              <a:rPr lang="tr-TR" sz="1400" b="0" i="0" dirty="0" err="1">
                <a:effectLst/>
                <a:latin typeface="Söhne"/>
              </a:rPr>
              <a:t>Veritabanındaki</a:t>
            </a:r>
            <a:r>
              <a:rPr lang="tr-TR" sz="1400" b="0" i="0" dirty="0">
                <a:effectLst/>
                <a:latin typeface="Söhne"/>
              </a:rPr>
              <a:t> mevcut kayıtları güncellemek için kullanılır. Örneğin bir kullanıcının </a:t>
            </a:r>
            <a:r>
              <a:rPr lang="tr-TR" sz="1400" b="0" i="0" dirty="0" err="1">
                <a:effectLst/>
                <a:latin typeface="Söhne"/>
              </a:rPr>
              <a:t>email</a:t>
            </a:r>
            <a:r>
              <a:rPr lang="tr-TR" sz="1400" b="0" i="0" dirty="0">
                <a:effectLst/>
                <a:latin typeface="Söhne"/>
              </a:rPr>
              <a:t> adresini güncellemek için:</a:t>
            </a:r>
          </a:p>
          <a:p>
            <a:pPr marL="0" indent="0">
              <a:buNone/>
            </a:pPr>
            <a:r>
              <a:rPr lang="tr-TR" sz="1400" b="1" dirty="0">
                <a:solidFill>
                  <a:schemeClr val="accent3"/>
                </a:solidFill>
                <a:effectLst/>
                <a:latin typeface="Söhne"/>
              </a:rPr>
              <a:t>UPDATE</a:t>
            </a:r>
            <a:r>
              <a:rPr lang="tr-TR" sz="1400" b="1" dirty="0">
                <a:effectLst/>
                <a:latin typeface="Söhne"/>
              </a:rPr>
              <a:t> kullanıcılar </a:t>
            </a:r>
            <a:r>
              <a:rPr lang="tr-TR" sz="1400" b="1" dirty="0">
                <a:solidFill>
                  <a:schemeClr val="accent3"/>
                </a:solidFill>
                <a:effectLst/>
                <a:latin typeface="Söhne"/>
              </a:rPr>
              <a:t>SET</a:t>
            </a:r>
            <a:r>
              <a:rPr lang="tr-TR" sz="1400" b="1" dirty="0">
                <a:effectLst/>
                <a:latin typeface="Söhne"/>
              </a:rPr>
              <a:t> </a:t>
            </a:r>
            <a:r>
              <a:rPr lang="tr-TR" sz="1400" b="1" dirty="0" err="1">
                <a:effectLst/>
                <a:latin typeface="Söhne"/>
              </a:rPr>
              <a:t>email</a:t>
            </a:r>
            <a:r>
              <a:rPr lang="tr-TR" sz="1400" b="1" dirty="0">
                <a:effectLst/>
                <a:latin typeface="Söhne"/>
              </a:rPr>
              <a:t>='</a:t>
            </a:r>
            <a:r>
              <a:rPr lang="tr-TR" sz="1400" b="1" dirty="0" err="1">
                <a:effectLst/>
                <a:latin typeface="Söhne"/>
              </a:rPr>
              <a:t>yeniemail@gmail.com</a:t>
            </a:r>
            <a:r>
              <a:rPr lang="tr-TR" sz="1400" b="1" dirty="0">
                <a:effectLst/>
                <a:latin typeface="Söhne"/>
              </a:rPr>
              <a:t>' </a:t>
            </a:r>
            <a:r>
              <a:rPr lang="tr-TR" sz="1400" b="1" dirty="0">
                <a:solidFill>
                  <a:schemeClr val="accent3"/>
                </a:solidFill>
                <a:effectLst/>
                <a:latin typeface="Söhne"/>
              </a:rPr>
              <a:t>WHERE</a:t>
            </a:r>
            <a:r>
              <a:rPr lang="tr-TR" sz="1400" b="1" dirty="0">
                <a:effectLst/>
                <a:latin typeface="Söhne"/>
              </a:rPr>
              <a:t> adı='Ahmet’;</a:t>
            </a:r>
          </a:p>
          <a:p>
            <a:pPr marL="0" indent="0">
              <a:buNone/>
            </a:pPr>
            <a:endParaRPr lang="tr-TR" sz="1400" b="1" dirty="0">
              <a:effectLst/>
              <a:latin typeface="Söhne"/>
            </a:endParaRPr>
          </a:p>
          <a:p>
            <a:pPr marL="0" indent="0" algn="l">
              <a:buNone/>
            </a:pPr>
            <a:r>
              <a:rPr lang="tr-TR" sz="1400" b="1" i="0" dirty="0">
                <a:solidFill>
                  <a:srgbClr val="0D0D0D"/>
                </a:solidFill>
                <a:effectLst/>
                <a:latin typeface="Söhne"/>
              </a:rPr>
              <a:t>JOIN: </a:t>
            </a:r>
            <a:r>
              <a:rPr lang="tr-TR" sz="1400" b="0" i="0" dirty="0">
                <a:solidFill>
                  <a:srgbClr val="0D0D0D"/>
                </a:solidFill>
                <a:effectLst/>
                <a:latin typeface="Söhne"/>
              </a:rPr>
              <a:t>İki veya daha fazla tabloyu birleştirmek için kullanılır. İlişkili verileri birleştirip sorgulamak istediğinizde kullanışlıdır.</a:t>
            </a:r>
          </a:p>
          <a:p>
            <a:pPr marL="0" indent="0" algn="l">
              <a:buNone/>
            </a:pPr>
            <a:r>
              <a:rPr lang="tr-TR" sz="1400" b="0" i="0" dirty="0">
                <a:solidFill>
                  <a:schemeClr val="accent3"/>
                </a:solidFill>
                <a:effectLst/>
                <a:latin typeface="Söhne"/>
              </a:rPr>
              <a:t>SELECT</a:t>
            </a:r>
            <a:r>
              <a:rPr lang="tr-TR" sz="1400" b="0" i="0" dirty="0">
                <a:solidFill>
                  <a:srgbClr val="0D0D0D"/>
                </a:solidFill>
                <a:effectLst/>
                <a:latin typeface="Söhne"/>
              </a:rPr>
              <a:t> </a:t>
            </a:r>
            <a:r>
              <a:rPr lang="tr-TR" sz="1400" b="0" i="0" dirty="0" err="1">
                <a:solidFill>
                  <a:srgbClr val="0D0D0D"/>
                </a:solidFill>
                <a:effectLst/>
                <a:latin typeface="Söhne"/>
              </a:rPr>
              <a:t>Orders.OrderID</a:t>
            </a:r>
            <a:r>
              <a:rPr lang="tr-TR" sz="1400" b="0" i="0" dirty="0">
                <a:solidFill>
                  <a:srgbClr val="0D0D0D"/>
                </a:solidFill>
                <a:effectLst/>
                <a:latin typeface="Söhne"/>
              </a:rPr>
              <a:t>, </a:t>
            </a:r>
            <a:r>
              <a:rPr lang="tr-TR" sz="1400" b="0" i="0" dirty="0" err="1">
                <a:solidFill>
                  <a:srgbClr val="0D0D0D"/>
                </a:solidFill>
                <a:effectLst/>
                <a:latin typeface="Söhne"/>
              </a:rPr>
              <a:t>Customers.CustomerName</a:t>
            </a:r>
            <a:r>
              <a:rPr lang="tr-TR" sz="1400" b="0" i="0" dirty="0">
                <a:solidFill>
                  <a:srgbClr val="0D0D0D"/>
                </a:solidFill>
                <a:effectLst/>
                <a:latin typeface="Söhne"/>
              </a:rPr>
              <a:t> FROM </a:t>
            </a:r>
            <a:r>
              <a:rPr lang="tr-TR" sz="1400" b="0" i="0" dirty="0" err="1">
                <a:solidFill>
                  <a:srgbClr val="0D0D0D"/>
                </a:solidFill>
                <a:effectLst/>
                <a:latin typeface="Söhne"/>
              </a:rPr>
              <a:t>Orders</a:t>
            </a:r>
            <a:endParaRPr lang="tr-TR" sz="1400" b="0" i="0" dirty="0">
              <a:solidFill>
                <a:srgbClr val="0D0D0D"/>
              </a:solidFill>
              <a:effectLst/>
              <a:latin typeface="Söhne"/>
            </a:endParaRPr>
          </a:p>
          <a:p>
            <a:pPr marL="0" indent="0" algn="l">
              <a:buNone/>
            </a:pPr>
            <a:r>
              <a:rPr lang="tr-TR" sz="1400" b="0" i="0" dirty="0">
                <a:solidFill>
                  <a:srgbClr val="0D0D0D"/>
                </a:solidFill>
                <a:effectLst/>
                <a:latin typeface="Söhne"/>
              </a:rPr>
              <a:t>INNER JOIN </a:t>
            </a:r>
            <a:r>
              <a:rPr lang="tr-TR" sz="1400" b="0" i="0" dirty="0" err="1">
                <a:solidFill>
                  <a:srgbClr val="0D0D0D"/>
                </a:solidFill>
                <a:effectLst/>
                <a:latin typeface="Söhne"/>
              </a:rPr>
              <a:t>Customers</a:t>
            </a:r>
            <a:r>
              <a:rPr lang="tr-TR" sz="1400" b="0" i="0" dirty="0">
                <a:solidFill>
                  <a:srgbClr val="0D0D0D"/>
                </a:solidFill>
                <a:effectLst/>
                <a:latin typeface="Söhne"/>
              </a:rPr>
              <a:t> </a:t>
            </a:r>
            <a:r>
              <a:rPr lang="tr-TR" sz="1400" b="0" i="0" dirty="0">
                <a:solidFill>
                  <a:schemeClr val="accent3"/>
                </a:solidFill>
                <a:effectLst/>
                <a:latin typeface="Söhne"/>
              </a:rPr>
              <a:t>ON</a:t>
            </a:r>
            <a:r>
              <a:rPr lang="tr-TR" sz="1400" b="0" i="0" dirty="0">
                <a:solidFill>
                  <a:srgbClr val="0D0D0D"/>
                </a:solidFill>
                <a:effectLst/>
                <a:latin typeface="Söhne"/>
              </a:rPr>
              <a:t> </a:t>
            </a:r>
            <a:r>
              <a:rPr lang="tr-TR" sz="1400" b="0" i="0" dirty="0" err="1">
                <a:solidFill>
                  <a:srgbClr val="0D0D0D"/>
                </a:solidFill>
                <a:effectLst/>
                <a:latin typeface="Söhne"/>
              </a:rPr>
              <a:t>Orders.CustomerID</a:t>
            </a:r>
            <a:r>
              <a:rPr lang="tr-TR" sz="1400" b="0" i="0" dirty="0">
                <a:solidFill>
                  <a:srgbClr val="0D0D0D"/>
                </a:solidFill>
                <a:effectLst/>
                <a:latin typeface="Söhne"/>
              </a:rPr>
              <a:t> = </a:t>
            </a:r>
            <a:r>
              <a:rPr lang="tr-TR" sz="1400" b="0" i="0" dirty="0" err="1">
                <a:solidFill>
                  <a:srgbClr val="0D0D0D"/>
                </a:solidFill>
                <a:effectLst/>
                <a:latin typeface="Söhne"/>
              </a:rPr>
              <a:t>Customers.CustomerID</a:t>
            </a:r>
            <a:r>
              <a:rPr lang="tr-TR" sz="1400" b="0" i="0" dirty="0">
                <a:solidFill>
                  <a:srgbClr val="0D0D0D"/>
                </a:solidFill>
                <a:effectLst/>
                <a:latin typeface="Söhne"/>
              </a:rPr>
              <a:t>;</a:t>
            </a:r>
          </a:p>
          <a:p>
            <a:pPr marL="0" indent="0" algn="l">
              <a:buNone/>
            </a:pPr>
            <a:endParaRPr lang="tr-TR" sz="1400" b="0" i="0" dirty="0">
              <a:solidFill>
                <a:srgbClr val="0D0D0D"/>
              </a:solidFill>
              <a:effectLst/>
              <a:latin typeface="Söhne"/>
            </a:endParaRPr>
          </a:p>
          <a:p>
            <a:pPr marL="0" indent="0">
              <a:buNone/>
            </a:pPr>
            <a:endParaRPr lang="tr-TR" sz="1600" b="1" dirty="0">
              <a:effectLst/>
              <a:latin typeface="Söhne"/>
            </a:endParaRPr>
          </a:p>
          <a:p>
            <a:pPr marL="0" indent="0">
              <a:buNone/>
            </a:pPr>
            <a:endParaRPr lang="tr-TR" sz="1600" dirty="0">
              <a:effectLst/>
              <a:latin typeface="Söhne"/>
            </a:endParaRPr>
          </a:p>
          <a:p>
            <a:pPr marL="0" indent="0">
              <a:lnSpc>
                <a:spcPct val="110000"/>
              </a:lnSpc>
              <a:buNone/>
            </a:pPr>
            <a:endParaRPr lang="tr-TR" sz="1700" dirty="0">
              <a:latin typeface="Söhne"/>
            </a:endParaRPr>
          </a:p>
        </p:txBody>
      </p:sp>
    </p:spTree>
    <p:extLst>
      <p:ext uri="{BB962C8B-B14F-4D97-AF65-F5344CB8AC3E}">
        <p14:creationId xmlns:p14="http://schemas.microsoft.com/office/powerpoint/2010/main" val="38810168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478971"/>
            <a:ext cx="7872548" cy="6165669"/>
          </a:xfrm>
        </p:spPr>
        <p:txBody>
          <a:bodyPr anchor="t">
            <a:normAutofit fontScale="85000" lnSpcReduction="20000"/>
          </a:bodyPr>
          <a:lstStyle/>
          <a:p>
            <a:pPr marL="0" indent="0">
              <a:buNone/>
            </a:pPr>
            <a:r>
              <a:rPr lang="tr-TR" sz="1600" dirty="0">
                <a:solidFill>
                  <a:schemeClr val="accent1"/>
                </a:solidFill>
                <a:effectLst/>
                <a:latin typeface="Helvetica" pitchFamily="2" charset="0"/>
              </a:rPr>
              <a:t>Veri tabanı bağlantısı örneklerle açıklanır.</a:t>
            </a:r>
          </a:p>
          <a:p>
            <a:pPr marL="0" indent="0" algn="l">
              <a:buNone/>
            </a:pPr>
            <a:r>
              <a:rPr lang="tr-TR" sz="1400" b="1" i="0" dirty="0">
                <a:effectLst/>
                <a:latin typeface="Söhne"/>
              </a:rPr>
              <a:t>PHP ile </a:t>
            </a:r>
            <a:r>
              <a:rPr lang="tr-TR" sz="1400" b="1" i="0" dirty="0" err="1">
                <a:effectLst/>
                <a:latin typeface="Söhne"/>
              </a:rPr>
              <a:t>MySQL</a:t>
            </a:r>
            <a:r>
              <a:rPr lang="tr-TR" sz="1400" b="1" i="0" dirty="0">
                <a:effectLst/>
                <a:latin typeface="Söhne"/>
              </a:rPr>
              <a:t> </a:t>
            </a:r>
            <a:r>
              <a:rPr lang="tr-TR" sz="1400" b="1" i="0" dirty="0" err="1">
                <a:effectLst/>
                <a:latin typeface="Söhne"/>
              </a:rPr>
              <a:t>Veritabanı</a:t>
            </a:r>
            <a:r>
              <a:rPr lang="tr-TR" sz="1400" b="1" i="0" dirty="0">
                <a:effectLst/>
                <a:latin typeface="Söhne"/>
              </a:rPr>
              <a:t> Bağlantısı: </a:t>
            </a:r>
            <a:r>
              <a:rPr lang="tr-TR" sz="1400" b="0" i="0" dirty="0" err="1">
                <a:effectLst/>
                <a:latin typeface="Söhne"/>
              </a:rPr>
              <a:t>PHP'de</a:t>
            </a:r>
            <a:r>
              <a:rPr lang="tr-TR" sz="1400" b="0" i="0" dirty="0">
                <a:effectLst/>
                <a:latin typeface="Söhne"/>
              </a:rPr>
              <a:t> </a:t>
            </a:r>
            <a:r>
              <a:rPr lang="tr-TR" sz="1400" b="0" i="0" dirty="0" err="1">
                <a:effectLst/>
                <a:latin typeface="Söhne"/>
              </a:rPr>
              <a:t>MySQL</a:t>
            </a:r>
            <a:r>
              <a:rPr lang="tr-TR" sz="1400" b="0" i="0" dirty="0">
                <a:effectLst/>
                <a:latin typeface="Söhne"/>
              </a:rPr>
              <a:t> </a:t>
            </a:r>
            <a:r>
              <a:rPr lang="tr-TR" sz="1400" b="0" i="0" dirty="0" err="1">
                <a:effectLst/>
                <a:latin typeface="Söhne"/>
              </a:rPr>
              <a:t>veritabanı</a:t>
            </a:r>
            <a:r>
              <a:rPr lang="tr-TR" sz="1400" b="0" i="0" dirty="0">
                <a:effectLst/>
                <a:latin typeface="Söhne"/>
              </a:rPr>
              <a:t> ile etkileşime geçmek için genellikle </a:t>
            </a:r>
            <a:r>
              <a:rPr lang="tr-TR" sz="1400" b="0" i="0" dirty="0" err="1">
                <a:effectLst/>
                <a:latin typeface="Söhne"/>
              </a:rPr>
              <a:t>mysqli</a:t>
            </a:r>
            <a:r>
              <a:rPr lang="tr-TR" sz="1400" b="0" i="0" dirty="0">
                <a:effectLst/>
                <a:latin typeface="Söhne"/>
              </a:rPr>
              <a:t> veya PDO (PHP Data Objects) kullanılır. İşte basit bir </a:t>
            </a:r>
            <a:r>
              <a:rPr lang="tr-TR" sz="1400" b="0" i="0" dirty="0" err="1">
                <a:effectLst/>
                <a:latin typeface="Söhne"/>
              </a:rPr>
              <a:t>mysqli</a:t>
            </a:r>
            <a:r>
              <a:rPr lang="tr-TR" sz="1400" b="0" i="0" dirty="0">
                <a:effectLst/>
                <a:latin typeface="Söhne"/>
              </a:rPr>
              <a:t> bağlantı örneği:</a:t>
            </a:r>
          </a:p>
          <a:p>
            <a:pPr marL="0" indent="0">
              <a:buNone/>
            </a:pPr>
            <a:endParaRPr lang="tr-TR" sz="1600" dirty="0">
              <a:solidFill>
                <a:srgbClr val="002060"/>
              </a:solidFill>
              <a:effectLst/>
              <a:latin typeface="Söhne"/>
            </a:endParaRPr>
          </a:p>
          <a:p>
            <a:pPr marL="0" indent="0">
              <a:buNone/>
            </a:pPr>
            <a:r>
              <a:rPr lang="tr-TR" sz="1600" b="1" dirty="0">
                <a:solidFill>
                  <a:srgbClr val="002060"/>
                </a:solidFill>
                <a:effectLst/>
                <a:latin typeface="Söhne"/>
              </a:rPr>
              <a:t>$</a:t>
            </a:r>
            <a:r>
              <a:rPr lang="tr-TR" sz="1600" b="1" dirty="0" err="1">
                <a:solidFill>
                  <a:srgbClr val="002060"/>
                </a:solidFill>
                <a:effectLst/>
                <a:latin typeface="Söhne"/>
              </a:rPr>
              <a:t>baglanti</a:t>
            </a:r>
            <a:r>
              <a:rPr lang="tr-TR" sz="1600" b="1" dirty="0">
                <a:solidFill>
                  <a:srgbClr val="002060"/>
                </a:solidFill>
                <a:effectLst/>
                <a:latin typeface="Söhne"/>
              </a:rPr>
              <a:t> = </a:t>
            </a:r>
            <a:r>
              <a:rPr lang="tr-TR" sz="1600" b="1" dirty="0" err="1">
                <a:solidFill>
                  <a:schemeClr val="accent3"/>
                </a:solidFill>
                <a:effectLst/>
                <a:latin typeface="Söhne"/>
              </a:rPr>
              <a:t>new</a:t>
            </a:r>
            <a:r>
              <a:rPr lang="tr-TR" sz="1600" b="1" dirty="0">
                <a:solidFill>
                  <a:schemeClr val="accent3"/>
                </a:solidFill>
                <a:effectLst/>
                <a:latin typeface="Söhne"/>
              </a:rPr>
              <a:t> </a:t>
            </a:r>
            <a:r>
              <a:rPr lang="tr-TR" sz="1600" b="1" dirty="0" err="1">
                <a:solidFill>
                  <a:schemeClr val="accent3"/>
                </a:solidFill>
                <a:effectLst/>
                <a:latin typeface="Söhne"/>
              </a:rPr>
              <a:t>mysqli</a:t>
            </a:r>
            <a:r>
              <a:rPr lang="tr-TR" sz="1600" b="1" dirty="0">
                <a:solidFill>
                  <a:srgbClr val="002060"/>
                </a:solidFill>
                <a:effectLst/>
                <a:latin typeface="Söhne"/>
              </a:rPr>
              <a:t>("</a:t>
            </a:r>
            <a:r>
              <a:rPr lang="tr-TR" sz="1600" b="1" dirty="0" err="1">
                <a:solidFill>
                  <a:srgbClr val="002060"/>
                </a:solidFill>
                <a:effectLst/>
                <a:latin typeface="Söhne"/>
              </a:rPr>
              <a:t>sunucu_adresi</a:t>
            </a:r>
            <a:r>
              <a:rPr lang="tr-TR" sz="1600" b="1" dirty="0">
                <a:solidFill>
                  <a:srgbClr val="002060"/>
                </a:solidFill>
                <a:effectLst/>
                <a:latin typeface="Söhne"/>
              </a:rPr>
              <a:t>", "</a:t>
            </a:r>
            <a:r>
              <a:rPr lang="tr-TR" sz="1600" b="1" dirty="0" err="1">
                <a:solidFill>
                  <a:srgbClr val="002060"/>
                </a:solidFill>
                <a:effectLst/>
                <a:latin typeface="Söhne"/>
              </a:rPr>
              <a:t>kullanıcı_adı</a:t>
            </a:r>
            <a:r>
              <a:rPr lang="tr-TR" sz="1600" b="1" dirty="0">
                <a:solidFill>
                  <a:srgbClr val="002060"/>
                </a:solidFill>
                <a:effectLst/>
                <a:latin typeface="Söhne"/>
              </a:rPr>
              <a:t>", "parola", "</a:t>
            </a:r>
            <a:r>
              <a:rPr lang="tr-TR" sz="1600" b="1" dirty="0" err="1">
                <a:solidFill>
                  <a:srgbClr val="002060"/>
                </a:solidFill>
                <a:effectLst/>
                <a:latin typeface="Söhne"/>
              </a:rPr>
              <a:t>veritabanı_adı</a:t>
            </a:r>
            <a:r>
              <a:rPr lang="tr-TR" sz="1600" b="1" dirty="0">
                <a:solidFill>
                  <a:srgbClr val="002060"/>
                </a:solidFill>
                <a:effectLst/>
                <a:latin typeface="Söhne"/>
              </a:rPr>
              <a:t>");</a:t>
            </a:r>
          </a:p>
          <a:p>
            <a:pPr marL="0" indent="0">
              <a:buNone/>
            </a:pPr>
            <a:r>
              <a:rPr lang="tr-TR" sz="1600" b="1" dirty="0" err="1">
                <a:solidFill>
                  <a:schemeClr val="accent3"/>
                </a:solidFill>
                <a:effectLst/>
                <a:latin typeface="Söhne"/>
              </a:rPr>
              <a:t>if</a:t>
            </a:r>
            <a:r>
              <a:rPr lang="tr-TR" sz="1600" b="1" dirty="0">
                <a:solidFill>
                  <a:srgbClr val="002060"/>
                </a:solidFill>
                <a:effectLst/>
                <a:latin typeface="Söhne"/>
              </a:rPr>
              <a:t> ($</a:t>
            </a:r>
            <a:r>
              <a:rPr lang="tr-TR" sz="1600" b="1" dirty="0" err="1">
                <a:solidFill>
                  <a:srgbClr val="002060"/>
                </a:solidFill>
                <a:effectLst/>
                <a:latin typeface="Söhne"/>
              </a:rPr>
              <a:t>baglanti</a:t>
            </a:r>
            <a:r>
              <a:rPr lang="tr-TR" sz="1600" b="1" dirty="0">
                <a:solidFill>
                  <a:srgbClr val="002060"/>
                </a:solidFill>
                <a:effectLst/>
                <a:latin typeface="Söhne"/>
              </a:rPr>
              <a:t>-&gt;</a:t>
            </a:r>
            <a:r>
              <a:rPr lang="tr-TR" sz="1600" b="1" dirty="0" err="1">
                <a:solidFill>
                  <a:schemeClr val="accent3"/>
                </a:solidFill>
                <a:effectLst/>
                <a:latin typeface="Söhne"/>
              </a:rPr>
              <a:t>connect_error</a:t>
            </a:r>
            <a:r>
              <a:rPr lang="tr-TR" sz="1600" b="1" dirty="0">
                <a:solidFill>
                  <a:srgbClr val="002060"/>
                </a:solidFill>
                <a:effectLst/>
                <a:latin typeface="Söhne"/>
              </a:rPr>
              <a:t>) {</a:t>
            </a:r>
          </a:p>
          <a:p>
            <a:pPr marL="0" indent="0">
              <a:buNone/>
            </a:pPr>
            <a:r>
              <a:rPr lang="tr-TR" sz="1600" b="1" dirty="0">
                <a:solidFill>
                  <a:srgbClr val="002060"/>
                </a:solidFill>
                <a:effectLst/>
                <a:latin typeface="Söhne"/>
              </a:rPr>
              <a:t>    </a:t>
            </a:r>
            <a:r>
              <a:rPr lang="tr-TR" sz="1600" b="1" dirty="0" err="1">
                <a:solidFill>
                  <a:schemeClr val="accent3"/>
                </a:solidFill>
                <a:effectLst/>
                <a:latin typeface="Söhne"/>
              </a:rPr>
              <a:t>die</a:t>
            </a:r>
            <a:r>
              <a:rPr lang="tr-TR" sz="1600" b="1" dirty="0">
                <a:solidFill>
                  <a:srgbClr val="002060"/>
                </a:solidFill>
                <a:effectLst/>
                <a:latin typeface="Söhne"/>
              </a:rPr>
              <a:t>("Bağlantı hatası: " . $</a:t>
            </a:r>
            <a:r>
              <a:rPr lang="tr-TR" sz="1600" b="1" dirty="0" err="1">
                <a:solidFill>
                  <a:srgbClr val="002060"/>
                </a:solidFill>
                <a:effectLst/>
                <a:latin typeface="Söhne"/>
              </a:rPr>
              <a:t>baglanti</a:t>
            </a:r>
            <a:r>
              <a:rPr lang="tr-TR" sz="1600" b="1" dirty="0">
                <a:solidFill>
                  <a:srgbClr val="002060"/>
                </a:solidFill>
                <a:effectLst/>
                <a:latin typeface="Söhne"/>
              </a:rPr>
              <a:t>-&gt;</a:t>
            </a:r>
            <a:r>
              <a:rPr lang="tr-TR" sz="1600" b="1" dirty="0" err="1">
                <a:solidFill>
                  <a:schemeClr val="accent3"/>
                </a:solidFill>
                <a:effectLst/>
                <a:latin typeface="Söhne"/>
              </a:rPr>
              <a:t>connect_error</a:t>
            </a:r>
            <a:r>
              <a:rPr lang="tr-TR" sz="1600" b="1" dirty="0">
                <a:solidFill>
                  <a:srgbClr val="002060"/>
                </a:solidFill>
                <a:effectLst/>
                <a:latin typeface="Söhne"/>
              </a:rPr>
              <a:t>);</a:t>
            </a:r>
          </a:p>
          <a:p>
            <a:pPr marL="0" indent="0">
              <a:buNone/>
            </a:pPr>
            <a:r>
              <a:rPr lang="tr-TR" sz="1600" b="1" dirty="0">
                <a:solidFill>
                  <a:srgbClr val="002060"/>
                </a:solidFill>
                <a:effectLst/>
                <a:latin typeface="Söhne"/>
              </a:rPr>
              <a:t>}</a:t>
            </a:r>
          </a:p>
          <a:p>
            <a:pPr marL="0" indent="0">
              <a:buNone/>
            </a:pPr>
            <a:r>
              <a:rPr lang="tr-TR" sz="1600" b="1" dirty="0">
                <a:solidFill>
                  <a:srgbClr val="002060"/>
                </a:solidFill>
                <a:effectLst/>
                <a:latin typeface="Söhne"/>
              </a:rPr>
              <a:t>$</a:t>
            </a:r>
            <a:r>
              <a:rPr lang="tr-TR" sz="1600" b="1" dirty="0" err="1">
                <a:solidFill>
                  <a:srgbClr val="002060"/>
                </a:solidFill>
                <a:effectLst/>
                <a:latin typeface="Söhne"/>
              </a:rPr>
              <a:t>sql</a:t>
            </a:r>
            <a:r>
              <a:rPr lang="tr-TR" sz="1600" b="1" dirty="0">
                <a:solidFill>
                  <a:srgbClr val="002060"/>
                </a:solidFill>
                <a:effectLst/>
                <a:latin typeface="Söhne"/>
              </a:rPr>
              <a:t> = "</a:t>
            </a:r>
            <a:r>
              <a:rPr lang="tr-TR" sz="1600" b="1" dirty="0">
                <a:solidFill>
                  <a:schemeClr val="accent3"/>
                </a:solidFill>
                <a:effectLst/>
                <a:latin typeface="Söhne"/>
              </a:rPr>
              <a:t>SELECT</a:t>
            </a:r>
            <a:r>
              <a:rPr lang="tr-TR" sz="1600" b="1" dirty="0">
                <a:solidFill>
                  <a:srgbClr val="002060"/>
                </a:solidFill>
                <a:effectLst/>
                <a:latin typeface="Söhne"/>
              </a:rPr>
              <a:t> adı, </a:t>
            </a:r>
            <a:r>
              <a:rPr lang="tr-TR" sz="1600" b="1" dirty="0" err="1">
                <a:solidFill>
                  <a:srgbClr val="002060"/>
                </a:solidFill>
                <a:effectLst/>
                <a:latin typeface="Söhne"/>
              </a:rPr>
              <a:t>email</a:t>
            </a:r>
            <a:r>
              <a:rPr lang="tr-TR" sz="1600" b="1" dirty="0">
                <a:solidFill>
                  <a:srgbClr val="002060"/>
                </a:solidFill>
                <a:effectLst/>
                <a:latin typeface="Söhne"/>
              </a:rPr>
              <a:t> </a:t>
            </a:r>
            <a:r>
              <a:rPr lang="tr-TR" sz="1600" b="1" dirty="0">
                <a:solidFill>
                  <a:schemeClr val="accent3"/>
                </a:solidFill>
                <a:effectLst/>
                <a:latin typeface="Söhne"/>
              </a:rPr>
              <a:t>FROM</a:t>
            </a:r>
            <a:r>
              <a:rPr lang="tr-TR" sz="1600" b="1" dirty="0">
                <a:solidFill>
                  <a:srgbClr val="002060"/>
                </a:solidFill>
                <a:effectLst/>
                <a:latin typeface="Söhne"/>
              </a:rPr>
              <a:t> kullanıcılar";</a:t>
            </a:r>
          </a:p>
          <a:p>
            <a:pPr marL="0" indent="0">
              <a:buNone/>
            </a:pPr>
            <a:r>
              <a:rPr lang="tr-TR" sz="1600" b="1" dirty="0">
                <a:solidFill>
                  <a:srgbClr val="002060"/>
                </a:solidFill>
                <a:effectLst/>
                <a:latin typeface="Söhne"/>
              </a:rPr>
              <a:t>$</a:t>
            </a:r>
            <a:r>
              <a:rPr lang="tr-TR" sz="1600" b="1" dirty="0" err="1">
                <a:solidFill>
                  <a:srgbClr val="002060"/>
                </a:solidFill>
                <a:effectLst/>
                <a:latin typeface="Söhne"/>
              </a:rPr>
              <a:t>result</a:t>
            </a:r>
            <a:r>
              <a:rPr lang="tr-TR" sz="1600" b="1" dirty="0">
                <a:solidFill>
                  <a:srgbClr val="002060"/>
                </a:solidFill>
                <a:effectLst/>
                <a:latin typeface="Söhne"/>
              </a:rPr>
              <a:t> = $</a:t>
            </a:r>
            <a:r>
              <a:rPr lang="tr-TR" sz="1600" b="1" dirty="0" err="1">
                <a:solidFill>
                  <a:srgbClr val="002060"/>
                </a:solidFill>
                <a:effectLst/>
                <a:latin typeface="Söhne"/>
              </a:rPr>
              <a:t>baglanti</a:t>
            </a:r>
            <a:r>
              <a:rPr lang="tr-TR" sz="1600" b="1" dirty="0">
                <a:solidFill>
                  <a:srgbClr val="002060"/>
                </a:solidFill>
                <a:effectLst/>
                <a:latin typeface="Söhne"/>
              </a:rPr>
              <a:t>-&gt;</a:t>
            </a:r>
            <a:r>
              <a:rPr lang="tr-TR" sz="1600" b="1" dirty="0" err="1">
                <a:solidFill>
                  <a:schemeClr val="accent3"/>
                </a:solidFill>
                <a:effectLst/>
                <a:latin typeface="Söhne"/>
              </a:rPr>
              <a:t>query</a:t>
            </a:r>
            <a:r>
              <a:rPr lang="tr-TR" sz="1600" b="1" dirty="0">
                <a:solidFill>
                  <a:schemeClr val="accent3"/>
                </a:solidFill>
                <a:effectLst/>
                <a:latin typeface="Söhne"/>
              </a:rPr>
              <a:t>($</a:t>
            </a:r>
            <a:r>
              <a:rPr lang="tr-TR" sz="1600" b="1" dirty="0" err="1">
                <a:solidFill>
                  <a:schemeClr val="accent3"/>
                </a:solidFill>
                <a:effectLst/>
                <a:latin typeface="Söhne"/>
              </a:rPr>
              <a:t>sql</a:t>
            </a:r>
            <a:r>
              <a:rPr lang="tr-TR" sz="1600" b="1" dirty="0">
                <a:solidFill>
                  <a:schemeClr val="accent3"/>
                </a:solidFill>
                <a:effectLst/>
                <a:latin typeface="Söhne"/>
              </a:rPr>
              <a:t>)</a:t>
            </a:r>
            <a:r>
              <a:rPr lang="tr-TR" sz="1600" b="1" dirty="0">
                <a:solidFill>
                  <a:srgbClr val="002060"/>
                </a:solidFill>
                <a:effectLst/>
                <a:latin typeface="Söhne"/>
              </a:rPr>
              <a:t>;</a:t>
            </a:r>
          </a:p>
          <a:p>
            <a:pPr marL="0" indent="0">
              <a:buNone/>
            </a:pPr>
            <a:r>
              <a:rPr lang="tr-TR" sz="1600" b="1" dirty="0" err="1">
                <a:solidFill>
                  <a:schemeClr val="accent3"/>
                </a:solidFill>
                <a:effectLst/>
                <a:latin typeface="Söhne"/>
              </a:rPr>
              <a:t>if</a:t>
            </a:r>
            <a:r>
              <a:rPr lang="tr-TR" sz="1600" b="1" dirty="0">
                <a:solidFill>
                  <a:srgbClr val="002060"/>
                </a:solidFill>
                <a:effectLst/>
                <a:latin typeface="Söhne"/>
              </a:rPr>
              <a:t> ($</a:t>
            </a:r>
            <a:r>
              <a:rPr lang="tr-TR" sz="1600" b="1" dirty="0" err="1">
                <a:solidFill>
                  <a:srgbClr val="002060"/>
                </a:solidFill>
                <a:effectLst/>
                <a:latin typeface="Söhne"/>
              </a:rPr>
              <a:t>result</a:t>
            </a:r>
            <a:r>
              <a:rPr lang="tr-TR" sz="1600" b="1" dirty="0">
                <a:solidFill>
                  <a:srgbClr val="002060"/>
                </a:solidFill>
                <a:effectLst/>
                <a:latin typeface="Söhne"/>
              </a:rPr>
              <a:t>-&gt;</a:t>
            </a:r>
            <a:r>
              <a:rPr lang="tr-TR" sz="1600" b="1" dirty="0" err="1">
                <a:solidFill>
                  <a:schemeClr val="accent3"/>
                </a:solidFill>
                <a:effectLst/>
                <a:latin typeface="Söhne"/>
              </a:rPr>
              <a:t>num_rows</a:t>
            </a:r>
            <a:r>
              <a:rPr lang="tr-TR" sz="1600" b="1" dirty="0">
                <a:solidFill>
                  <a:schemeClr val="accent3"/>
                </a:solidFill>
                <a:effectLst/>
                <a:latin typeface="Söhne"/>
              </a:rPr>
              <a:t> </a:t>
            </a:r>
            <a:r>
              <a:rPr lang="tr-TR" sz="1600" b="1" dirty="0">
                <a:solidFill>
                  <a:srgbClr val="002060"/>
                </a:solidFill>
                <a:effectLst/>
                <a:latin typeface="Söhne"/>
              </a:rPr>
              <a:t>&gt; 0) {</a:t>
            </a:r>
          </a:p>
          <a:p>
            <a:pPr marL="0" indent="0">
              <a:buNone/>
            </a:pPr>
            <a:r>
              <a:rPr lang="tr-TR" sz="1600" b="1" dirty="0">
                <a:solidFill>
                  <a:srgbClr val="002060"/>
                </a:solidFill>
                <a:effectLst/>
                <a:latin typeface="Söhne"/>
              </a:rPr>
              <a:t>    </a:t>
            </a:r>
            <a:r>
              <a:rPr lang="tr-TR" sz="1600" b="1" dirty="0" err="1">
                <a:solidFill>
                  <a:schemeClr val="accent3"/>
                </a:solidFill>
                <a:effectLst/>
                <a:latin typeface="Söhne"/>
              </a:rPr>
              <a:t>while</a:t>
            </a:r>
            <a:r>
              <a:rPr lang="tr-TR" sz="1600" b="1" dirty="0">
                <a:solidFill>
                  <a:srgbClr val="002060"/>
                </a:solidFill>
                <a:effectLst/>
                <a:latin typeface="Söhne"/>
              </a:rPr>
              <a:t>($</a:t>
            </a:r>
            <a:r>
              <a:rPr lang="tr-TR" sz="1600" b="1" dirty="0" err="1">
                <a:solidFill>
                  <a:srgbClr val="002060"/>
                </a:solidFill>
                <a:effectLst/>
                <a:latin typeface="Söhne"/>
              </a:rPr>
              <a:t>row</a:t>
            </a:r>
            <a:r>
              <a:rPr lang="tr-TR" sz="1600" b="1" dirty="0">
                <a:solidFill>
                  <a:srgbClr val="002060"/>
                </a:solidFill>
                <a:effectLst/>
                <a:latin typeface="Söhne"/>
              </a:rPr>
              <a:t> = $</a:t>
            </a:r>
            <a:r>
              <a:rPr lang="tr-TR" sz="1600" b="1" dirty="0" err="1">
                <a:solidFill>
                  <a:srgbClr val="002060"/>
                </a:solidFill>
                <a:effectLst/>
                <a:latin typeface="Söhne"/>
              </a:rPr>
              <a:t>result</a:t>
            </a:r>
            <a:r>
              <a:rPr lang="tr-TR" sz="1600" b="1" dirty="0">
                <a:solidFill>
                  <a:srgbClr val="002060"/>
                </a:solidFill>
                <a:effectLst/>
                <a:latin typeface="Söhne"/>
              </a:rPr>
              <a:t>-&gt;</a:t>
            </a:r>
            <a:r>
              <a:rPr lang="tr-TR" sz="1600" b="1" dirty="0" err="1">
                <a:solidFill>
                  <a:schemeClr val="accent3"/>
                </a:solidFill>
                <a:effectLst/>
                <a:latin typeface="Söhne"/>
              </a:rPr>
              <a:t>fetch_assoc</a:t>
            </a:r>
            <a:r>
              <a:rPr lang="tr-TR" sz="1600" b="1" dirty="0">
                <a:solidFill>
                  <a:schemeClr val="accent3"/>
                </a:solidFill>
                <a:effectLst/>
                <a:latin typeface="Söhne"/>
              </a:rPr>
              <a:t>()) </a:t>
            </a:r>
            <a:r>
              <a:rPr lang="tr-TR" sz="1600" b="1" dirty="0">
                <a:solidFill>
                  <a:srgbClr val="002060"/>
                </a:solidFill>
                <a:effectLst/>
                <a:latin typeface="Söhne"/>
              </a:rPr>
              <a:t>{</a:t>
            </a:r>
          </a:p>
          <a:p>
            <a:pPr marL="0" indent="0">
              <a:buNone/>
            </a:pPr>
            <a:r>
              <a:rPr lang="tr-TR" sz="1600" b="1" dirty="0">
                <a:solidFill>
                  <a:srgbClr val="002060"/>
                </a:solidFill>
                <a:effectLst/>
                <a:latin typeface="Söhne"/>
              </a:rPr>
              <a:t>        </a:t>
            </a:r>
            <a:r>
              <a:rPr lang="tr-TR" sz="1600" b="1" dirty="0" err="1">
                <a:effectLst/>
                <a:latin typeface="Söhne"/>
              </a:rPr>
              <a:t>echo</a:t>
            </a:r>
            <a:r>
              <a:rPr lang="tr-TR" sz="1600" b="1" dirty="0">
                <a:solidFill>
                  <a:srgbClr val="002060"/>
                </a:solidFill>
                <a:effectLst/>
                <a:latin typeface="Söhne"/>
              </a:rPr>
              <a:t> "Adı: " . $</a:t>
            </a:r>
            <a:r>
              <a:rPr lang="tr-TR" sz="1600" b="1" dirty="0" err="1">
                <a:solidFill>
                  <a:srgbClr val="002060"/>
                </a:solidFill>
                <a:effectLst/>
                <a:latin typeface="Söhne"/>
              </a:rPr>
              <a:t>row</a:t>
            </a:r>
            <a:r>
              <a:rPr lang="tr-TR" sz="1600" b="1" dirty="0">
                <a:solidFill>
                  <a:srgbClr val="002060"/>
                </a:solidFill>
                <a:effectLst/>
                <a:latin typeface="Söhne"/>
              </a:rPr>
              <a:t>["adı"]. " - </a:t>
            </a:r>
            <a:r>
              <a:rPr lang="tr-TR" sz="1600" b="1" dirty="0" err="1">
                <a:solidFill>
                  <a:srgbClr val="002060"/>
                </a:solidFill>
                <a:effectLst/>
                <a:latin typeface="Söhne"/>
              </a:rPr>
              <a:t>Email</a:t>
            </a:r>
            <a:r>
              <a:rPr lang="tr-TR" sz="1600" b="1" dirty="0">
                <a:solidFill>
                  <a:srgbClr val="002060"/>
                </a:solidFill>
                <a:effectLst/>
                <a:latin typeface="Söhne"/>
              </a:rPr>
              <a:t>: " . $</a:t>
            </a:r>
            <a:r>
              <a:rPr lang="tr-TR" sz="1600" b="1" dirty="0" err="1">
                <a:solidFill>
                  <a:srgbClr val="002060"/>
                </a:solidFill>
                <a:effectLst/>
                <a:latin typeface="Söhne"/>
              </a:rPr>
              <a:t>row</a:t>
            </a:r>
            <a:r>
              <a:rPr lang="tr-TR" sz="1600" b="1" dirty="0">
                <a:solidFill>
                  <a:srgbClr val="002060"/>
                </a:solidFill>
                <a:effectLst/>
                <a:latin typeface="Söhne"/>
              </a:rPr>
              <a:t>["</a:t>
            </a:r>
            <a:r>
              <a:rPr lang="tr-TR" sz="1600" b="1" dirty="0" err="1">
                <a:solidFill>
                  <a:srgbClr val="002060"/>
                </a:solidFill>
                <a:effectLst/>
                <a:latin typeface="Söhne"/>
              </a:rPr>
              <a:t>email</a:t>
            </a:r>
            <a:r>
              <a:rPr lang="tr-TR" sz="1600" b="1" dirty="0">
                <a:solidFill>
                  <a:srgbClr val="002060"/>
                </a:solidFill>
                <a:effectLst/>
                <a:latin typeface="Söhne"/>
              </a:rPr>
              <a:t>"]. "&lt;</a:t>
            </a:r>
            <a:r>
              <a:rPr lang="tr-TR" sz="1600" b="1" dirty="0" err="1">
                <a:solidFill>
                  <a:srgbClr val="002060"/>
                </a:solidFill>
                <a:effectLst/>
                <a:latin typeface="Söhne"/>
              </a:rPr>
              <a:t>br</a:t>
            </a:r>
            <a:r>
              <a:rPr lang="tr-TR" sz="1600" b="1" dirty="0">
                <a:solidFill>
                  <a:srgbClr val="002060"/>
                </a:solidFill>
                <a:effectLst/>
                <a:latin typeface="Söhne"/>
              </a:rPr>
              <a:t>&gt;";</a:t>
            </a:r>
          </a:p>
          <a:p>
            <a:pPr marL="0" indent="0">
              <a:buNone/>
            </a:pPr>
            <a:r>
              <a:rPr lang="tr-TR" sz="1600" b="1" dirty="0">
                <a:solidFill>
                  <a:srgbClr val="002060"/>
                </a:solidFill>
                <a:effectLst/>
                <a:latin typeface="Söhne"/>
              </a:rPr>
              <a:t>    }</a:t>
            </a:r>
          </a:p>
          <a:p>
            <a:pPr marL="0" indent="0">
              <a:buNone/>
            </a:pPr>
            <a:r>
              <a:rPr lang="tr-TR" sz="1600" b="1" dirty="0">
                <a:solidFill>
                  <a:srgbClr val="002060"/>
                </a:solidFill>
                <a:effectLst/>
                <a:latin typeface="Söhne"/>
              </a:rPr>
              <a:t>} </a:t>
            </a:r>
            <a:r>
              <a:rPr lang="tr-TR" sz="1600" b="1" dirty="0">
                <a:solidFill>
                  <a:schemeClr val="accent3"/>
                </a:solidFill>
                <a:effectLst/>
                <a:latin typeface="Söhne"/>
              </a:rPr>
              <a:t>else</a:t>
            </a:r>
            <a:r>
              <a:rPr lang="tr-TR" sz="1600" b="1" dirty="0">
                <a:solidFill>
                  <a:srgbClr val="002060"/>
                </a:solidFill>
                <a:effectLst/>
                <a:latin typeface="Söhne"/>
              </a:rPr>
              <a:t> {</a:t>
            </a:r>
          </a:p>
          <a:p>
            <a:pPr marL="0" indent="0">
              <a:buNone/>
            </a:pPr>
            <a:r>
              <a:rPr lang="tr-TR" sz="1600" b="1" dirty="0">
                <a:solidFill>
                  <a:srgbClr val="002060"/>
                </a:solidFill>
                <a:effectLst/>
                <a:latin typeface="Söhne"/>
              </a:rPr>
              <a:t>   </a:t>
            </a:r>
            <a:r>
              <a:rPr lang="tr-TR" sz="1600" b="1" dirty="0">
                <a:effectLst/>
                <a:latin typeface="Söhne"/>
              </a:rPr>
              <a:t> </a:t>
            </a:r>
            <a:r>
              <a:rPr lang="tr-TR" sz="1600" b="1" dirty="0" err="1">
                <a:effectLst/>
                <a:latin typeface="Söhne"/>
              </a:rPr>
              <a:t>echo</a:t>
            </a:r>
            <a:r>
              <a:rPr lang="tr-TR" sz="1600" b="1" dirty="0">
                <a:effectLst/>
                <a:latin typeface="Söhne"/>
              </a:rPr>
              <a:t> </a:t>
            </a:r>
            <a:r>
              <a:rPr lang="tr-TR" sz="1600" b="1" dirty="0">
                <a:solidFill>
                  <a:srgbClr val="002060"/>
                </a:solidFill>
                <a:effectLst/>
                <a:latin typeface="Söhne"/>
              </a:rPr>
              <a:t>"0 sonuç bulundu";</a:t>
            </a:r>
          </a:p>
          <a:p>
            <a:pPr marL="0" indent="0">
              <a:buNone/>
            </a:pPr>
            <a:r>
              <a:rPr lang="tr-TR" sz="1600" b="1" dirty="0">
                <a:solidFill>
                  <a:srgbClr val="002060"/>
                </a:solidFill>
                <a:effectLst/>
                <a:latin typeface="Söhne"/>
              </a:rPr>
              <a:t>}</a:t>
            </a:r>
          </a:p>
          <a:p>
            <a:pPr marL="0" indent="0">
              <a:buNone/>
            </a:pPr>
            <a:r>
              <a:rPr lang="tr-TR" sz="1600" b="1" dirty="0">
                <a:solidFill>
                  <a:srgbClr val="002060"/>
                </a:solidFill>
                <a:effectLst/>
                <a:latin typeface="Söhne"/>
              </a:rPr>
              <a:t>$</a:t>
            </a:r>
            <a:r>
              <a:rPr lang="tr-TR" sz="1600" b="1" dirty="0" err="1">
                <a:solidFill>
                  <a:srgbClr val="002060"/>
                </a:solidFill>
                <a:effectLst/>
                <a:latin typeface="Söhne"/>
              </a:rPr>
              <a:t>baglanti</a:t>
            </a:r>
            <a:r>
              <a:rPr lang="tr-TR" sz="1600" b="1" dirty="0">
                <a:solidFill>
                  <a:srgbClr val="002060"/>
                </a:solidFill>
                <a:effectLst/>
                <a:latin typeface="Söhne"/>
              </a:rPr>
              <a:t>-&gt;</a:t>
            </a:r>
            <a:r>
              <a:rPr lang="tr-TR" sz="1600" b="1" dirty="0" err="1">
                <a:solidFill>
                  <a:schemeClr val="accent3"/>
                </a:solidFill>
                <a:effectLst/>
                <a:latin typeface="Söhne"/>
              </a:rPr>
              <a:t>close</a:t>
            </a:r>
            <a:r>
              <a:rPr lang="tr-TR" sz="1600" b="1" dirty="0">
                <a:solidFill>
                  <a:schemeClr val="accent3"/>
                </a:solidFill>
                <a:effectLst/>
                <a:latin typeface="Söhne"/>
              </a:rPr>
              <a:t>()</a:t>
            </a:r>
            <a:r>
              <a:rPr lang="tr-TR" sz="1600" b="1" dirty="0">
                <a:solidFill>
                  <a:srgbClr val="002060"/>
                </a:solidFill>
                <a:effectLst/>
                <a:latin typeface="Söhne"/>
              </a:rPr>
              <a:t>;</a:t>
            </a:r>
          </a:p>
          <a:p>
            <a:pPr marL="0" indent="0">
              <a:buNone/>
            </a:pPr>
            <a:endParaRPr lang="tr-TR" sz="1600" dirty="0">
              <a:effectLst/>
              <a:latin typeface="Söhne"/>
            </a:endParaRPr>
          </a:p>
          <a:p>
            <a:pPr marL="0" indent="0">
              <a:lnSpc>
                <a:spcPct val="110000"/>
              </a:lnSpc>
              <a:buNone/>
            </a:pPr>
            <a:endParaRPr lang="tr-TR" sz="1700" dirty="0">
              <a:latin typeface="Söhne"/>
            </a:endParaRPr>
          </a:p>
        </p:txBody>
      </p:sp>
    </p:spTree>
    <p:extLst>
      <p:ext uri="{BB962C8B-B14F-4D97-AF65-F5344CB8AC3E}">
        <p14:creationId xmlns:p14="http://schemas.microsoft.com/office/powerpoint/2010/main" val="39066624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478971"/>
            <a:ext cx="7872548" cy="6165669"/>
          </a:xfrm>
        </p:spPr>
        <p:txBody>
          <a:bodyPr anchor="t">
            <a:normAutofit/>
          </a:bodyPr>
          <a:lstStyle/>
          <a:p>
            <a:pPr marL="0" indent="0">
              <a:buNone/>
            </a:pPr>
            <a:r>
              <a:rPr lang="tr-TR" sz="1600" dirty="0">
                <a:solidFill>
                  <a:schemeClr val="accent1"/>
                </a:solidFill>
                <a:effectLst/>
                <a:latin typeface="Helvetica" pitchFamily="2" charset="0"/>
              </a:rPr>
              <a:t>Veri tabanı bağlantısı örneklerle açıklanır.</a:t>
            </a:r>
          </a:p>
          <a:p>
            <a:pPr marL="0" indent="0">
              <a:buNone/>
            </a:pPr>
            <a:endParaRPr lang="tr-TR" sz="1600" dirty="0">
              <a:solidFill>
                <a:schemeClr val="accent1"/>
              </a:solidFill>
              <a:latin typeface="Helvetica" pitchFamily="2" charset="0"/>
            </a:endParaRPr>
          </a:p>
          <a:p>
            <a:pPr marL="0" indent="0">
              <a:buNone/>
            </a:pPr>
            <a:r>
              <a:rPr lang="tr-TR" sz="1600" b="1" dirty="0">
                <a:effectLst/>
                <a:latin typeface="Söhne"/>
              </a:rPr>
              <a:t>$</a:t>
            </a:r>
            <a:r>
              <a:rPr lang="tr-TR" sz="1600" b="1" dirty="0" err="1">
                <a:effectLst/>
                <a:latin typeface="Söhne"/>
              </a:rPr>
              <a:t>baglanti</a:t>
            </a:r>
            <a:r>
              <a:rPr lang="tr-TR" sz="1600" b="1" dirty="0">
                <a:effectLst/>
                <a:latin typeface="Söhne"/>
              </a:rPr>
              <a:t> = </a:t>
            </a:r>
            <a:r>
              <a:rPr lang="tr-TR" sz="1600" b="1" dirty="0" err="1">
                <a:effectLst/>
                <a:latin typeface="Söhne"/>
              </a:rPr>
              <a:t>new</a:t>
            </a:r>
            <a:r>
              <a:rPr lang="tr-TR" sz="1600" b="1" dirty="0">
                <a:effectLst/>
                <a:latin typeface="Söhne"/>
              </a:rPr>
              <a:t> </a:t>
            </a:r>
            <a:r>
              <a:rPr lang="tr-TR" sz="1600" b="1" dirty="0" err="1">
                <a:effectLst/>
                <a:latin typeface="Söhne"/>
              </a:rPr>
              <a:t>mysqli</a:t>
            </a:r>
            <a:r>
              <a:rPr lang="tr-TR" sz="1600" b="1" dirty="0">
                <a:effectLst/>
                <a:latin typeface="Söhne"/>
              </a:rPr>
              <a:t>("</a:t>
            </a:r>
            <a:r>
              <a:rPr lang="tr-TR" sz="1600" b="1" dirty="0" err="1">
                <a:effectLst/>
                <a:latin typeface="Söhne"/>
              </a:rPr>
              <a:t>sunucu_adresi</a:t>
            </a:r>
            <a:r>
              <a:rPr lang="tr-TR" sz="1600" b="1" dirty="0">
                <a:effectLst/>
                <a:latin typeface="Söhne"/>
              </a:rPr>
              <a:t>", "</a:t>
            </a:r>
            <a:r>
              <a:rPr lang="tr-TR" sz="1600" b="1" dirty="0" err="1">
                <a:effectLst/>
                <a:latin typeface="Söhne"/>
              </a:rPr>
              <a:t>kullanıcı_adı</a:t>
            </a:r>
            <a:r>
              <a:rPr lang="tr-TR" sz="1600" b="1" dirty="0">
                <a:effectLst/>
                <a:latin typeface="Söhne"/>
              </a:rPr>
              <a:t>", "parola", "</a:t>
            </a:r>
            <a:r>
              <a:rPr lang="tr-TR" sz="1600" b="1" dirty="0" err="1">
                <a:effectLst/>
                <a:latin typeface="Söhne"/>
              </a:rPr>
              <a:t>veritabanı_adı</a:t>
            </a:r>
            <a:r>
              <a:rPr lang="tr-TR" sz="1600" b="1" dirty="0">
                <a:effectLst/>
                <a:latin typeface="Söhne"/>
              </a:rPr>
              <a:t>");</a:t>
            </a:r>
          </a:p>
          <a:p>
            <a:pPr marL="0" indent="0">
              <a:buNone/>
            </a:pPr>
            <a:r>
              <a:rPr lang="tr-TR" sz="1600" b="0" i="0" dirty="0">
                <a:effectLst/>
                <a:latin typeface="Söhne"/>
              </a:rPr>
              <a:t>Bu satır, </a:t>
            </a:r>
            <a:r>
              <a:rPr lang="tr-TR" sz="1600" dirty="0" err="1"/>
              <a:t>mysqli</a:t>
            </a:r>
            <a:r>
              <a:rPr lang="tr-TR" sz="1600" b="0" i="0" dirty="0">
                <a:effectLst/>
                <a:latin typeface="Söhne"/>
              </a:rPr>
              <a:t> sınıfını kullanarak </a:t>
            </a:r>
            <a:r>
              <a:rPr lang="tr-TR" sz="1600" b="0" i="0" dirty="0" err="1">
                <a:effectLst/>
                <a:latin typeface="Söhne"/>
              </a:rPr>
              <a:t>MySQL</a:t>
            </a:r>
            <a:r>
              <a:rPr lang="tr-TR" sz="1600" b="0" i="0" dirty="0">
                <a:effectLst/>
                <a:latin typeface="Söhne"/>
              </a:rPr>
              <a:t> </a:t>
            </a:r>
            <a:r>
              <a:rPr lang="tr-TR" sz="1600" b="0" i="0" dirty="0" err="1">
                <a:effectLst/>
                <a:latin typeface="Söhne"/>
              </a:rPr>
              <a:t>veritabanına</a:t>
            </a:r>
            <a:r>
              <a:rPr lang="tr-TR" sz="1600" b="0" i="0" dirty="0">
                <a:effectLst/>
                <a:latin typeface="Söhne"/>
              </a:rPr>
              <a:t> bağlantı kurar. Burada "</a:t>
            </a:r>
            <a:r>
              <a:rPr lang="tr-TR" sz="1600" b="0" i="0" dirty="0" err="1">
                <a:effectLst/>
                <a:latin typeface="Söhne"/>
              </a:rPr>
              <a:t>sunucu_adresi</a:t>
            </a:r>
            <a:r>
              <a:rPr lang="tr-TR" sz="1600" b="0" i="0" dirty="0">
                <a:effectLst/>
                <a:latin typeface="Söhne"/>
              </a:rPr>
              <a:t>", "</a:t>
            </a:r>
            <a:r>
              <a:rPr lang="tr-TR" sz="1600" b="0" i="0" dirty="0" err="1">
                <a:effectLst/>
                <a:latin typeface="Söhne"/>
              </a:rPr>
              <a:t>kullanıcı_adı</a:t>
            </a:r>
            <a:r>
              <a:rPr lang="tr-TR" sz="1600" b="0" i="0" dirty="0">
                <a:effectLst/>
                <a:latin typeface="Söhne"/>
              </a:rPr>
              <a:t>", "parola", ve "</a:t>
            </a:r>
            <a:r>
              <a:rPr lang="tr-TR" sz="1600" b="0" i="0" dirty="0" err="1">
                <a:effectLst/>
                <a:latin typeface="Söhne"/>
              </a:rPr>
              <a:t>veritabanı_adı</a:t>
            </a:r>
            <a:r>
              <a:rPr lang="tr-TR" sz="1600" b="0" i="0" dirty="0">
                <a:effectLst/>
                <a:latin typeface="Söhne"/>
              </a:rPr>
              <a:t>" gerçek bilgilerinizle değiştirilmelidir.</a:t>
            </a:r>
            <a:endParaRPr lang="tr-TR" sz="1600" dirty="0">
              <a:effectLst/>
              <a:latin typeface="Söhne"/>
            </a:endParaRPr>
          </a:p>
          <a:p>
            <a:pPr marL="0" indent="0">
              <a:lnSpc>
                <a:spcPct val="110000"/>
              </a:lnSpc>
              <a:buNone/>
            </a:pPr>
            <a:endParaRPr lang="tr-TR" sz="1700" dirty="0">
              <a:latin typeface="Söhne"/>
            </a:endParaRPr>
          </a:p>
          <a:p>
            <a:pPr marL="0" indent="0">
              <a:lnSpc>
                <a:spcPct val="110000"/>
              </a:lnSpc>
              <a:buNone/>
            </a:pPr>
            <a:r>
              <a:rPr lang="tr-TR" sz="1700" b="1" dirty="0" err="1">
                <a:latin typeface="Söhne"/>
              </a:rPr>
              <a:t>if</a:t>
            </a:r>
            <a:r>
              <a:rPr lang="tr-TR" sz="1700" b="1" dirty="0">
                <a:latin typeface="Söhne"/>
              </a:rPr>
              <a:t> ($</a:t>
            </a:r>
            <a:r>
              <a:rPr lang="tr-TR" sz="1700" b="1" dirty="0" err="1">
                <a:latin typeface="Söhne"/>
              </a:rPr>
              <a:t>baglanti</a:t>
            </a:r>
            <a:r>
              <a:rPr lang="tr-TR" sz="1700" b="1" dirty="0">
                <a:latin typeface="Söhne"/>
              </a:rPr>
              <a:t>-&gt;</a:t>
            </a:r>
            <a:r>
              <a:rPr lang="tr-TR" sz="1700" b="1" dirty="0" err="1">
                <a:latin typeface="Söhne"/>
              </a:rPr>
              <a:t>connect_error</a:t>
            </a:r>
            <a:r>
              <a:rPr lang="tr-TR" sz="1700" b="1" dirty="0">
                <a:latin typeface="Söhne"/>
              </a:rPr>
              <a:t>) {</a:t>
            </a:r>
          </a:p>
          <a:p>
            <a:pPr marL="0" indent="0">
              <a:lnSpc>
                <a:spcPct val="110000"/>
              </a:lnSpc>
              <a:buNone/>
            </a:pPr>
            <a:r>
              <a:rPr lang="tr-TR" sz="1700" b="1" dirty="0">
                <a:latin typeface="Söhne"/>
              </a:rPr>
              <a:t>    </a:t>
            </a:r>
            <a:r>
              <a:rPr lang="tr-TR" sz="1700" b="1" dirty="0" err="1">
                <a:latin typeface="Söhne"/>
              </a:rPr>
              <a:t>die</a:t>
            </a:r>
            <a:r>
              <a:rPr lang="tr-TR" sz="1700" b="1" dirty="0">
                <a:latin typeface="Söhne"/>
              </a:rPr>
              <a:t>("Bağlantı hatası: " . $</a:t>
            </a:r>
            <a:r>
              <a:rPr lang="tr-TR" sz="1700" b="1" dirty="0" err="1">
                <a:latin typeface="Söhne"/>
              </a:rPr>
              <a:t>baglanti</a:t>
            </a:r>
            <a:r>
              <a:rPr lang="tr-TR" sz="1700" b="1" dirty="0">
                <a:latin typeface="Söhne"/>
              </a:rPr>
              <a:t>-&gt;</a:t>
            </a:r>
            <a:r>
              <a:rPr lang="tr-TR" sz="1700" b="1" dirty="0" err="1">
                <a:latin typeface="Söhne"/>
              </a:rPr>
              <a:t>connect_error</a:t>
            </a:r>
            <a:r>
              <a:rPr lang="tr-TR" sz="1700" b="1" dirty="0">
                <a:latin typeface="Söhne"/>
              </a:rPr>
              <a:t>);</a:t>
            </a:r>
          </a:p>
          <a:p>
            <a:pPr marL="0" indent="0">
              <a:lnSpc>
                <a:spcPct val="110000"/>
              </a:lnSpc>
              <a:buNone/>
            </a:pPr>
            <a:r>
              <a:rPr lang="tr-TR" sz="1700" b="1" dirty="0">
                <a:latin typeface="Söhne"/>
              </a:rPr>
              <a:t>}</a:t>
            </a:r>
          </a:p>
          <a:p>
            <a:pPr marL="0" indent="0">
              <a:lnSpc>
                <a:spcPct val="110000"/>
              </a:lnSpc>
              <a:buNone/>
            </a:pPr>
            <a:r>
              <a:rPr lang="tr-TR" sz="1600" b="0" i="0" dirty="0">
                <a:effectLst/>
                <a:latin typeface="Söhne"/>
              </a:rPr>
              <a:t>Bu </a:t>
            </a:r>
            <a:r>
              <a:rPr lang="tr-TR" sz="1600" b="0" i="0" dirty="0" err="1">
                <a:effectLst/>
                <a:latin typeface="Söhne"/>
              </a:rPr>
              <a:t>if</a:t>
            </a:r>
            <a:r>
              <a:rPr lang="tr-TR" sz="1600" b="0" i="0" dirty="0">
                <a:effectLst/>
                <a:latin typeface="Söhne"/>
              </a:rPr>
              <a:t> bloğu, bağlantı sırasında bir hata olup olmadığını kontrol eder. Eğer bir hata varsa, hata mesajıyla birlikte </a:t>
            </a:r>
            <a:r>
              <a:rPr lang="tr-TR" sz="1600" b="0" i="0" dirty="0" err="1">
                <a:effectLst/>
                <a:latin typeface="Söhne"/>
              </a:rPr>
              <a:t>script</a:t>
            </a:r>
            <a:r>
              <a:rPr lang="tr-TR" sz="1600" b="0" i="0" dirty="0">
                <a:effectLst/>
                <a:latin typeface="Söhne"/>
              </a:rPr>
              <a:t> durdurulur.</a:t>
            </a:r>
            <a:endParaRPr lang="tr-TR" sz="1700" dirty="0">
              <a:latin typeface="Söhne"/>
            </a:endParaRPr>
          </a:p>
        </p:txBody>
      </p:sp>
    </p:spTree>
    <p:extLst>
      <p:ext uri="{BB962C8B-B14F-4D97-AF65-F5344CB8AC3E}">
        <p14:creationId xmlns:p14="http://schemas.microsoft.com/office/powerpoint/2010/main" val="39090217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478971"/>
            <a:ext cx="7872548" cy="6165669"/>
          </a:xfrm>
        </p:spPr>
        <p:txBody>
          <a:bodyPr anchor="t">
            <a:normAutofit/>
          </a:bodyPr>
          <a:lstStyle/>
          <a:p>
            <a:pPr marL="0" indent="0">
              <a:buNone/>
            </a:pPr>
            <a:r>
              <a:rPr lang="tr-TR" sz="1600" dirty="0">
                <a:solidFill>
                  <a:schemeClr val="accent1"/>
                </a:solidFill>
                <a:effectLst/>
                <a:latin typeface="Helvetica" pitchFamily="2" charset="0"/>
              </a:rPr>
              <a:t>Veri tabanı bağlantısı örneklerle açıklanır.</a:t>
            </a:r>
          </a:p>
          <a:p>
            <a:pPr marL="0" indent="0">
              <a:buNone/>
            </a:pPr>
            <a:endParaRPr lang="tr-TR" sz="1600" b="1" dirty="0">
              <a:effectLst/>
              <a:latin typeface="Söhne"/>
            </a:endParaRPr>
          </a:p>
          <a:p>
            <a:pPr marL="0" indent="0">
              <a:buNone/>
            </a:pPr>
            <a:r>
              <a:rPr lang="tr-TR" sz="1600" b="1" dirty="0">
                <a:effectLst/>
                <a:latin typeface="Söhne"/>
              </a:rPr>
              <a:t>$</a:t>
            </a:r>
            <a:r>
              <a:rPr lang="tr-TR" sz="1600" b="1" dirty="0" err="1">
                <a:effectLst/>
                <a:latin typeface="Söhne"/>
              </a:rPr>
              <a:t>ad_mail</a:t>
            </a:r>
            <a:r>
              <a:rPr lang="tr-TR" sz="1600" b="1" dirty="0">
                <a:effectLst/>
                <a:latin typeface="Söhne"/>
              </a:rPr>
              <a:t> = "SELECT adı, </a:t>
            </a:r>
            <a:r>
              <a:rPr lang="tr-TR" sz="1600" b="1" dirty="0" err="1">
                <a:effectLst/>
                <a:latin typeface="Söhne"/>
              </a:rPr>
              <a:t>email</a:t>
            </a:r>
            <a:r>
              <a:rPr lang="tr-TR" sz="1600" b="1" dirty="0">
                <a:effectLst/>
                <a:latin typeface="Söhne"/>
              </a:rPr>
              <a:t> FROM kullanıcılar";</a:t>
            </a:r>
            <a:endParaRPr lang="tr-TR" sz="1400" b="0" i="0" dirty="0">
              <a:effectLst/>
              <a:latin typeface="Söhne"/>
            </a:endParaRPr>
          </a:p>
          <a:p>
            <a:pPr marL="0" indent="0">
              <a:buNone/>
            </a:pPr>
            <a:r>
              <a:rPr lang="tr-TR" sz="1600" b="0" i="0" dirty="0">
                <a:effectLst/>
                <a:latin typeface="Söhne"/>
              </a:rPr>
              <a:t>Bu satırda, "kullanıcılar" tablosundan tüm kullanıcıların "adı" ve "</a:t>
            </a:r>
            <a:r>
              <a:rPr lang="tr-TR" sz="1600" b="0" i="0" dirty="0" err="1">
                <a:effectLst/>
                <a:latin typeface="Söhne"/>
              </a:rPr>
              <a:t>email</a:t>
            </a:r>
            <a:r>
              <a:rPr lang="tr-TR" sz="1600" b="0" i="0" dirty="0">
                <a:effectLst/>
                <a:latin typeface="Söhne"/>
              </a:rPr>
              <a:t>" bilgilerini seçecek SQL sorgusu </a:t>
            </a:r>
            <a:r>
              <a:rPr lang="tr-TR" sz="1600" dirty="0"/>
              <a:t>$</a:t>
            </a:r>
            <a:r>
              <a:rPr lang="tr-TR" sz="1600" dirty="0" err="1"/>
              <a:t>ad_mail</a:t>
            </a:r>
            <a:r>
              <a:rPr lang="tr-TR" sz="1600" dirty="0"/>
              <a:t> </a:t>
            </a:r>
            <a:r>
              <a:rPr lang="tr-TR" sz="1600" b="0" i="0" dirty="0">
                <a:effectLst/>
                <a:latin typeface="Söhne"/>
              </a:rPr>
              <a:t>değişkenine atanıyor.</a:t>
            </a:r>
          </a:p>
          <a:p>
            <a:pPr marL="0" indent="0">
              <a:buNone/>
            </a:pPr>
            <a:endParaRPr lang="tr-TR" sz="1600" dirty="0">
              <a:latin typeface="Söhne"/>
            </a:endParaRPr>
          </a:p>
          <a:p>
            <a:pPr marL="0" indent="0">
              <a:buNone/>
            </a:pPr>
            <a:r>
              <a:rPr lang="tr-TR" sz="1600" b="1" dirty="0">
                <a:latin typeface="Söhne"/>
              </a:rPr>
              <a:t>$</a:t>
            </a:r>
            <a:r>
              <a:rPr lang="tr-TR" sz="1600" b="1" dirty="0" err="1">
                <a:latin typeface="Söhne"/>
              </a:rPr>
              <a:t>result</a:t>
            </a:r>
            <a:r>
              <a:rPr lang="tr-TR" sz="1600" b="1" dirty="0">
                <a:latin typeface="Söhne"/>
              </a:rPr>
              <a:t> = $</a:t>
            </a:r>
            <a:r>
              <a:rPr lang="tr-TR" sz="1600" b="1" dirty="0" err="1">
                <a:latin typeface="Söhne"/>
              </a:rPr>
              <a:t>baglanti</a:t>
            </a:r>
            <a:r>
              <a:rPr lang="tr-TR" sz="1600" b="1" dirty="0">
                <a:latin typeface="Söhne"/>
              </a:rPr>
              <a:t>-&gt;</a:t>
            </a:r>
            <a:r>
              <a:rPr lang="tr-TR" sz="1600" b="1" dirty="0" err="1">
                <a:latin typeface="Söhne"/>
              </a:rPr>
              <a:t>query</a:t>
            </a:r>
            <a:r>
              <a:rPr lang="tr-TR" sz="1600" b="1" dirty="0">
                <a:latin typeface="Söhne"/>
              </a:rPr>
              <a:t>($</a:t>
            </a:r>
            <a:r>
              <a:rPr lang="tr-TR" sz="1600" b="1" dirty="0" err="1">
                <a:latin typeface="Söhne"/>
              </a:rPr>
              <a:t>ad_mail</a:t>
            </a:r>
            <a:r>
              <a:rPr lang="tr-TR" sz="1600" b="1" dirty="0">
                <a:latin typeface="Söhne"/>
              </a:rPr>
              <a:t>);</a:t>
            </a:r>
          </a:p>
          <a:p>
            <a:pPr marL="0" indent="0">
              <a:buNone/>
            </a:pPr>
            <a:r>
              <a:rPr lang="tr-TR" sz="1600" b="0" i="0" dirty="0">
                <a:effectLst/>
                <a:latin typeface="Söhne"/>
              </a:rPr>
              <a:t>Bu satır, </a:t>
            </a:r>
            <a:r>
              <a:rPr lang="tr-TR" sz="1600" dirty="0"/>
              <a:t>$</a:t>
            </a:r>
            <a:r>
              <a:rPr lang="tr-TR" sz="1600" dirty="0" err="1"/>
              <a:t>baglanti</a:t>
            </a:r>
            <a:r>
              <a:rPr lang="tr-TR" sz="1600" b="0" i="0" dirty="0">
                <a:effectLst/>
                <a:latin typeface="Söhne"/>
              </a:rPr>
              <a:t> nesnesi üzerinden </a:t>
            </a:r>
            <a:r>
              <a:rPr lang="tr-TR" sz="1600" dirty="0" err="1"/>
              <a:t>query</a:t>
            </a:r>
            <a:r>
              <a:rPr lang="tr-TR" sz="1600" dirty="0"/>
              <a:t>()</a:t>
            </a:r>
            <a:r>
              <a:rPr lang="tr-TR" sz="1600" b="0" i="0" dirty="0">
                <a:effectLst/>
                <a:latin typeface="Söhne"/>
              </a:rPr>
              <a:t> metodunu kullanarak daha önce hazırlanan </a:t>
            </a:r>
            <a:r>
              <a:rPr lang="tr-TR" sz="1600" dirty="0">
                <a:latin typeface="Söhne"/>
              </a:rPr>
              <a:t>$</a:t>
            </a:r>
            <a:r>
              <a:rPr lang="tr-TR" sz="1600" dirty="0" err="1">
                <a:latin typeface="Söhne"/>
              </a:rPr>
              <a:t>ad_mail</a:t>
            </a:r>
            <a:r>
              <a:rPr lang="tr-TR" sz="1600" dirty="0">
                <a:latin typeface="Söhne"/>
              </a:rPr>
              <a:t> </a:t>
            </a:r>
            <a:r>
              <a:rPr lang="tr-TR" sz="1600" b="0" i="0" dirty="0">
                <a:effectLst/>
                <a:latin typeface="Söhne"/>
              </a:rPr>
              <a:t>SQL sorgusunu çalıştırır. Sorgu sonucu </a:t>
            </a:r>
            <a:r>
              <a:rPr lang="tr-TR" sz="1600" dirty="0"/>
              <a:t>$</a:t>
            </a:r>
            <a:r>
              <a:rPr lang="tr-TR" sz="1600" dirty="0" err="1"/>
              <a:t>result</a:t>
            </a:r>
            <a:r>
              <a:rPr lang="tr-TR" sz="1600" b="0" i="0" dirty="0">
                <a:effectLst/>
                <a:latin typeface="Söhne"/>
              </a:rPr>
              <a:t> değişkenine atanır.</a:t>
            </a:r>
            <a:endParaRPr lang="tr-TR" sz="1600" dirty="0">
              <a:latin typeface="Söhne"/>
            </a:endParaRPr>
          </a:p>
          <a:p>
            <a:pPr marL="0" indent="0">
              <a:buNone/>
            </a:pPr>
            <a:endParaRPr lang="tr-TR" sz="1600" dirty="0">
              <a:latin typeface="Söhne"/>
            </a:endParaRPr>
          </a:p>
          <a:p>
            <a:pPr marL="0" indent="0">
              <a:buNone/>
            </a:pPr>
            <a:r>
              <a:rPr lang="tr-TR" sz="1600" b="1" dirty="0" err="1">
                <a:effectLst/>
                <a:latin typeface="Söhne"/>
              </a:rPr>
              <a:t>if</a:t>
            </a:r>
            <a:r>
              <a:rPr lang="tr-TR" sz="1600" b="1" dirty="0">
                <a:effectLst/>
                <a:latin typeface="Söhne"/>
              </a:rPr>
              <a:t> ($</a:t>
            </a:r>
            <a:r>
              <a:rPr lang="tr-TR" sz="1600" b="1" dirty="0" err="1">
                <a:effectLst/>
                <a:latin typeface="Söhne"/>
              </a:rPr>
              <a:t>result</a:t>
            </a:r>
            <a:r>
              <a:rPr lang="tr-TR" sz="1600" b="1" dirty="0">
                <a:effectLst/>
                <a:latin typeface="Söhne"/>
              </a:rPr>
              <a:t>-&gt;</a:t>
            </a:r>
            <a:r>
              <a:rPr lang="tr-TR" sz="1600" b="1" dirty="0" err="1">
                <a:effectLst/>
                <a:latin typeface="Söhne"/>
              </a:rPr>
              <a:t>num_rows</a:t>
            </a:r>
            <a:r>
              <a:rPr lang="tr-TR" sz="1600" b="1" dirty="0">
                <a:effectLst/>
                <a:latin typeface="Söhne"/>
              </a:rPr>
              <a:t> &gt; 0) {</a:t>
            </a:r>
          </a:p>
          <a:p>
            <a:pPr marL="0" indent="0">
              <a:buNone/>
            </a:pPr>
            <a:r>
              <a:rPr lang="tr-TR" sz="1600" b="0" i="0" dirty="0">
                <a:effectLst/>
                <a:latin typeface="Söhne"/>
              </a:rPr>
              <a:t>Bu </a:t>
            </a:r>
            <a:r>
              <a:rPr lang="tr-TR" sz="1600" b="0" i="0" dirty="0" err="1">
                <a:effectLst/>
                <a:latin typeface="Söhne"/>
              </a:rPr>
              <a:t>if</a:t>
            </a:r>
            <a:r>
              <a:rPr lang="tr-TR" sz="1600" b="0" i="0" dirty="0">
                <a:effectLst/>
                <a:latin typeface="Söhne"/>
              </a:rPr>
              <a:t> bloğu, sorgu sonucunda dönen satır sayısının 0'dan büyük olup olmadığını kontrol eder. Yani, </a:t>
            </a:r>
            <a:r>
              <a:rPr lang="tr-TR" sz="1600" b="0" i="0" dirty="0" err="1">
                <a:effectLst/>
                <a:latin typeface="Söhne"/>
              </a:rPr>
              <a:t>veritabanında</a:t>
            </a:r>
            <a:r>
              <a:rPr lang="tr-TR" sz="1600" b="0" i="0" dirty="0">
                <a:effectLst/>
                <a:latin typeface="Söhne"/>
              </a:rPr>
              <a:t> aranan kriterlere uygun kayıt olup olmadığını kontrol eder.</a:t>
            </a:r>
          </a:p>
          <a:p>
            <a:pPr marL="0" indent="0">
              <a:buNone/>
            </a:pPr>
            <a:endParaRPr lang="tr-TR" sz="1600" b="0" i="0" dirty="0">
              <a:effectLst/>
              <a:latin typeface="Söhne"/>
            </a:endParaRPr>
          </a:p>
          <a:p>
            <a:pPr marL="0" indent="0">
              <a:buNone/>
            </a:pPr>
            <a:endParaRPr lang="tr-TR" sz="1600" dirty="0">
              <a:latin typeface="Söhne"/>
            </a:endParaRPr>
          </a:p>
        </p:txBody>
      </p:sp>
    </p:spTree>
    <p:extLst>
      <p:ext uri="{BB962C8B-B14F-4D97-AF65-F5344CB8AC3E}">
        <p14:creationId xmlns:p14="http://schemas.microsoft.com/office/powerpoint/2010/main" val="18328865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478971"/>
            <a:ext cx="7872548" cy="6165669"/>
          </a:xfrm>
        </p:spPr>
        <p:txBody>
          <a:bodyPr anchor="t">
            <a:normAutofit lnSpcReduction="10000"/>
          </a:bodyPr>
          <a:lstStyle/>
          <a:p>
            <a:pPr marL="0" indent="0">
              <a:buNone/>
            </a:pPr>
            <a:r>
              <a:rPr lang="tr-TR" sz="1600" dirty="0">
                <a:solidFill>
                  <a:schemeClr val="accent1"/>
                </a:solidFill>
                <a:effectLst/>
                <a:latin typeface="Helvetica" pitchFamily="2" charset="0"/>
              </a:rPr>
              <a:t>Veri tabanı bağlantısı örneklerle açıklanır.</a:t>
            </a:r>
          </a:p>
          <a:p>
            <a:pPr marL="0" indent="0">
              <a:buNone/>
            </a:pPr>
            <a:r>
              <a:rPr lang="tr-TR" sz="1600" b="1" dirty="0" err="1">
                <a:latin typeface="Söhne"/>
              </a:rPr>
              <a:t>while</a:t>
            </a:r>
            <a:r>
              <a:rPr lang="tr-TR" sz="1600" b="1" dirty="0">
                <a:latin typeface="Söhne"/>
              </a:rPr>
              <a:t>($</a:t>
            </a:r>
            <a:r>
              <a:rPr lang="tr-TR" sz="1600" b="1" dirty="0" err="1">
                <a:latin typeface="Söhne"/>
              </a:rPr>
              <a:t>row</a:t>
            </a:r>
            <a:r>
              <a:rPr lang="tr-TR" sz="1600" b="1" dirty="0">
                <a:latin typeface="Söhne"/>
              </a:rPr>
              <a:t> = $</a:t>
            </a:r>
            <a:r>
              <a:rPr lang="tr-TR" sz="1600" b="1" dirty="0" err="1">
                <a:latin typeface="Söhne"/>
              </a:rPr>
              <a:t>result</a:t>
            </a:r>
            <a:r>
              <a:rPr lang="tr-TR" sz="1600" b="1" dirty="0">
                <a:latin typeface="Söhne"/>
              </a:rPr>
              <a:t>-&gt;</a:t>
            </a:r>
            <a:r>
              <a:rPr lang="tr-TR" sz="1600" b="1" dirty="0" err="1">
                <a:latin typeface="Söhne"/>
              </a:rPr>
              <a:t>fetch_assoc</a:t>
            </a:r>
            <a:r>
              <a:rPr lang="tr-TR" sz="1600" b="1" dirty="0">
                <a:latin typeface="Söhne"/>
              </a:rPr>
              <a:t>()) {</a:t>
            </a:r>
          </a:p>
          <a:p>
            <a:pPr marL="0" indent="0">
              <a:buNone/>
            </a:pPr>
            <a:r>
              <a:rPr lang="tr-TR" sz="1600" b="1" dirty="0">
                <a:latin typeface="Söhne"/>
              </a:rPr>
              <a:t>        </a:t>
            </a:r>
            <a:r>
              <a:rPr lang="tr-TR" sz="1600" b="1" dirty="0" err="1">
                <a:latin typeface="Söhne"/>
              </a:rPr>
              <a:t>echo</a:t>
            </a:r>
            <a:r>
              <a:rPr lang="tr-TR" sz="1600" b="1" dirty="0">
                <a:latin typeface="Söhne"/>
              </a:rPr>
              <a:t> "Adı: " . $</a:t>
            </a:r>
            <a:r>
              <a:rPr lang="tr-TR" sz="1600" b="1" dirty="0" err="1">
                <a:latin typeface="Söhne"/>
              </a:rPr>
              <a:t>row</a:t>
            </a:r>
            <a:r>
              <a:rPr lang="tr-TR" sz="1600" b="1" dirty="0">
                <a:latin typeface="Söhne"/>
              </a:rPr>
              <a:t>["adı"]. " - </a:t>
            </a:r>
            <a:r>
              <a:rPr lang="tr-TR" sz="1600" b="1" dirty="0" err="1">
                <a:latin typeface="Söhne"/>
              </a:rPr>
              <a:t>Email</a:t>
            </a:r>
            <a:r>
              <a:rPr lang="tr-TR" sz="1600" b="1" dirty="0">
                <a:latin typeface="Söhne"/>
              </a:rPr>
              <a:t>: " . $</a:t>
            </a:r>
            <a:r>
              <a:rPr lang="tr-TR" sz="1600" b="1" dirty="0" err="1">
                <a:latin typeface="Söhne"/>
              </a:rPr>
              <a:t>row</a:t>
            </a:r>
            <a:r>
              <a:rPr lang="tr-TR" sz="1600" b="1" dirty="0">
                <a:latin typeface="Söhne"/>
              </a:rPr>
              <a:t>["</a:t>
            </a:r>
            <a:r>
              <a:rPr lang="tr-TR" sz="1600" b="1" dirty="0" err="1">
                <a:latin typeface="Söhne"/>
              </a:rPr>
              <a:t>email</a:t>
            </a:r>
            <a:r>
              <a:rPr lang="tr-TR" sz="1600" b="1" dirty="0">
                <a:latin typeface="Söhne"/>
              </a:rPr>
              <a:t>"]. "&lt;</a:t>
            </a:r>
            <a:r>
              <a:rPr lang="tr-TR" sz="1600" b="1" dirty="0" err="1">
                <a:latin typeface="Söhne"/>
              </a:rPr>
              <a:t>br</a:t>
            </a:r>
            <a:r>
              <a:rPr lang="tr-TR" sz="1600" b="1" dirty="0">
                <a:latin typeface="Söhne"/>
              </a:rPr>
              <a:t>&gt;";</a:t>
            </a:r>
          </a:p>
          <a:p>
            <a:pPr marL="0" indent="0">
              <a:buNone/>
            </a:pPr>
            <a:r>
              <a:rPr lang="tr-TR" sz="1600" b="1" dirty="0">
                <a:latin typeface="Söhne"/>
              </a:rPr>
              <a:t>    }</a:t>
            </a:r>
          </a:p>
          <a:p>
            <a:pPr marL="0" indent="0">
              <a:buNone/>
            </a:pPr>
            <a:r>
              <a:rPr lang="tr-TR" sz="1400" b="0" i="0" dirty="0">
                <a:effectLst/>
                <a:latin typeface="Söhne"/>
              </a:rPr>
              <a:t>Bu döngü, sorgu sonucundaki her bir satırı </a:t>
            </a:r>
            <a:r>
              <a:rPr lang="tr-TR" sz="1400" dirty="0"/>
              <a:t>$</a:t>
            </a:r>
            <a:r>
              <a:rPr lang="tr-TR" sz="1400" dirty="0" err="1"/>
              <a:t>row</a:t>
            </a:r>
            <a:r>
              <a:rPr lang="tr-TR" sz="1400" b="0" i="0" dirty="0">
                <a:effectLst/>
                <a:latin typeface="Söhne"/>
              </a:rPr>
              <a:t> değişkenine alır ve bu satırları ekrana yazdırır. </a:t>
            </a:r>
            <a:r>
              <a:rPr lang="tr-TR" sz="1400" dirty="0" err="1"/>
              <a:t>fetch_assoc</a:t>
            </a:r>
            <a:r>
              <a:rPr lang="tr-TR" sz="1400" dirty="0"/>
              <a:t>()</a:t>
            </a:r>
            <a:r>
              <a:rPr lang="tr-TR" sz="1400" b="0" i="0" dirty="0">
                <a:effectLst/>
                <a:latin typeface="Söhne"/>
              </a:rPr>
              <a:t> metodu, sonuçları ilişkisel dizi (</a:t>
            </a:r>
            <a:r>
              <a:rPr lang="tr-TR" sz="1400" b="0" i="0" dirty="0" err="1">
                <a:effectLst/>
                <a:latin typeface="Söhne"/>
              </a:rPr>
              <a:t>associative</a:t>
            </a:r>
            <a:r>
              <a:rPr lang="tr-TR" sz="1400" b="0" i="0" dirty="0">
                <a:effectLst/>
                <a:latin typeface="Söhne"/>
              </a:rPr>
              <a:t> </a:t>
            </a:r>
            <a:r>
              <a:rPr lang="tr-TR" sz="1400" b="0" i="0" dirty="0" err="1">
                <a:effectLst/>
                <a:latin typeface="Söhne"/>
              </a:rPr>
              <a:t>array</a:t>
            </a:r>
            <a:r>
              <a:rPr lang="tr-TR" sz="1400" b="0" i="0" dirty="0">
                <a:effectLst/>
                <a:latin typeface="Söhne"/>
              </a:rPr>
              <a:t>) olarak döndürür, böylece sütun adlarına göre verilere erişilebilir.</a:t>
            </a:r>
          </a:p>
          <a:p>
            <a:pPr marL="0" indent="0">
              <a:buNone/>
            </a:pPr>
            <a:endParaRPr lang="tr-TR" sz="1400" dirty="0">
              <a:latin typeface="Söhne"/>
            </a:endParaRPr>
          </a:p>
          <a:p>
            <a:pPr marL="0" indent="0">
              <a:buNone/>
            </a:pPr>
            <a:r>
              <a:rPr lang="tr-TR" sz="1600" b="1" dirty="0">
                <a:latin typeface="Söhne"/>
              </a:rPr>
              <a:t>} else {</a:t>
            </a:r>
          </a:p>
          <a:p>
            <a:pPr marL="0" indent="0">
              <a:buNone/>
            </a:pPr>
            <a:r>
              <a:rPr lang="tr-TR" sz="1600" b="1" dirty="0" err="1">
                <a:latin typeface="Söhne"/>
              </a:rPr>
              <a:t>echo</a:t>
            </a:r>
            <a:r>
              <a:rPr lang="tr-TR" sz="1600" b="1" dirty="0">
                <a:latin typeface="Söhne"/>
              </a:rPr>
              <a:t> "0 sonuç bulundu";</a:t>
            </a:r>
          </a:p>
          <a:p>
            <a:pPr marL="0" indent="0">
              <a:buNone/>
            </a:pPr>
            <a:r>
              <a:rPr lang="tr-TR" sz="1600" b="1" dirty="0">
                <a:latin typeface="Söhne"/>
              </a:rPr>
              <a:t>}</a:t>
            </a:r>
          </a:p>
          <a:p>
            <a:pPr marL="0" indent="0">
              <a:buNone/>
            </a:pPr>
            <a:r>
              <a:rPr lang="tr-TR" sz="1400" i="0" dirty="0">
                <a:effectLst/>
                <a:latin typeface="Söhne"/>
              </a:rPr>
              <a:t>Bu else bloğu, sorgu sonucunda hiçbir satır dönmediyse (yani tabloda aranan kriterlere uygun kayıt bulunamadıysa) çalışır ve ekrana "0 sonuç bulundu" mesajını yazdırır.</a:t>
            </a:r>
          </a:p>
          <a:p>
            <a:pPr marL="0" indent="0">
              <a:buNone/>
            </a:pPr>
            <a:endParaRPr lang="tr-TR" sz="1400" dirty="0">
              <a:latin typeface="Söhne"/>
            </a:endParaRPr>
          </a:p>
          <a:p>
            <a:pPr marL="0" indent="0">
              <a:buNone/>
            </a:pPr>
            <a:r>
              <a:rPr lang="tr-TR" sz="1600" b="1" dirty="0">
                <a:latin typeface="Söhne"/>
              </a:rPr>
              <a:t>$</a:t>
            </a:r>
            <a:r>
              <a:rPr lang="tr-TR" sz="1600" b="1" dirty="0" err="1">
                <a:latin typeface="Söhne"/>
              </a:rPr>
              <a:t>baglanti</a:t>
            </a:r>
            <a:r>
              <a:rPr lang="tr-TR" sz="1600" b="1" dirty="0">
                <a:latin typeface="Söhne"/>
              </a:rPr>
              <a:t>-&gt;</a:t>
            </a:r>
            <a:r>
              <a:rPr lang="tr-TR" sz="1600" b="1" dirty="0" err="1">
                <a:latin typeface="Söhne"/>
              </a:rPr>
              <a:t>close</a:t>
            </a:r>
            <a:r>
              <a:rPr lang="tr-TR" sz="1600" b="1" dirty="0">
                <a:latin typeface="Söhne"/>
              </a:rPr>
              <a:t>();</a:t>
            </a:r>
          </a:p>
          <a:p>
            <a:pPr marL="0" indent="0">
              <a:buNone/>
            </a:pPr>
            <a:r>
              <a:rPr lang="tr-TR" sz="1600" b="0" i="0" dirty="0">
                <a:effectLst/>
                <a:latin typeface="Söhne"/>
              </a:rPr>
              <a:t>Bu satır, işlemler bittikten sonra </a:t>
            </a:r>
            <a:r>
              <a:rPr lang="tr-TR" sz="1600" b="0" i="0" dirty="0" err="1">
                <a:effectLst/>
                <a:latin typeface="Söhne"/>
              </a:rPr>
              <a:t>veritabanı</a:t>
            </a:r>
            <a:r>
              <a:rPr lang="tr-TR" sz="1600" b="0" i="0" dirty="0">
                <a:effectLst/>
                <a:latin typeface="Söhne"/>
              </a:rPr>
              <a:t> bağlantısını kapatır. Bu, kaynakların etkin bir şekilde yönetilmesi için önemlidir.</a:t>
            </a:r>
            <a:endParaRPr lang="tr-TR" sz="1600" dirty="0">
              <a:latin typeface="Söhne"/>
            </a:endParaRPr>
          </a:p>
        </p:txBody>
      </p:sp>
    </p:spTree>
    <p:extLst>
      <p:ext uri="{BB962C8B-B14F-4D97-AF65-F5344CB8AC3E}">
        <p14:creationId xmlns:p14="http://schemas.microsoft.com/office/powerpoint/2010/main" val="3252277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.1. Veri tabanı bağlantısı yapar.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lnSpcReduction="10000"/>
          </a:bodyPr>
          <a:lstStyle/>
          <a:p>
            <a:pPr marL="0" indent="0">
              <a:buNone/>
            </a:pPr>
            <a:r>
              <a:rPr lang="tr-TR" sz="1400" dirty="0">
                <a:solidFill>
                  <a:schemeClr val="accent1"/>
                </a:solidFill>
                <a:effectLst/>
                <a:latin typeface="Helvetica" pitchFamily="2" charset="0"/>
              </a:rPr>
              <a:t>Hata ayıklama yolları gösterilir.</a:t>
            </a:r>
          </a:p>
          <a:p>
            <a:pPr marL="0" indent="0">
              <a:buNone/>
            </a:pPr>
            <a:r>
              <a:rPr lang="tr-TR" sz="1400" b="1" i="0" dirty="0">
                <a:solidFill>
                  <a:schemeClr val="accent3"/>
                </a:solidFill>
                <a:effectLst/>
                <a:latin typeface="Söhne"/>
              </a:rPr>
              <a:t>Bağlantı Hatası: </a:t>
            </a:r>
            <a:r>
              <a:rPr lang="tr-TR" sz="1400" b="0" i="0" dirty="0">
                <a:effectLst/>
                <a:latin typeface="Söhne"/>
              </a:rPr>
              <a:t>Bağlantı hatası yaşadığınızda, </a:t>
            </a:r>
            <a:r>
              <a:rPr lang="tr-TR" sz="1400" b="0" i="0" dirty="0" err="1">
                <a:effectLst/>
                <a:latin typeface="Söhne"/>
              </a:rPr>
              <a:t>PHP'nin</a:t>
            </a:r>
            <a:r>
              <a:rPr lang="tr-TR" sz="1400" b="0" i="0" dirty="0">
                <a:effectLst/>
                <a:latin typeface="Söhne"/>
              </a:rPr>
              <a:t> hata mesajlarını göstermesini sağlayarak sorunun ne olduğunu anlayabilirsiniz. </a:t>
            </a:r>
          </a:p>
          <a:p>
            <a:pPr marL="0" indent="0">
              <a:buNone/>
            </a:pPr>
            <a:r>
              <a:rPr lang="tr-TR" sz="1400" b="1" dirty="0">
                <a:effectLst/>
                <a:latin typeface="Helvetica" pitchFamily="2" charset="0"/>
              </a:rPr>
              <a:t>$</a:t>
            </a:r>
            <a:r>
              <a:rPr lang="tr-TR" sz="1400" b="1" dirty="0" err="1">
                <a:effectLst/>
                <a:latin typeface="Helvetica" pitchFamily="2" charset="0"/>
              </a:rPr>
              <a:t>baglanti</a:t>
            </a:r>
            <a:r>
              <a:rPr lang="tr-TR" sz="1400" b="1" dirty="0">
                <a:effectLst/>
                <a:latin typeface="Helvetica" pitchFamily="2" charset="0"/>
              </a:rPr>
              <a:t> = </a:t>
            </a:r>
            <a:r>
              <a:rPr lang="tr-TR" sz="1400" b="1" dirty="0" err="1">
                <a:effectLst/>
                <a:latin typeface="Helvetica" pitchFamily="2" charset="0"/>
              </a:rPr>
              <a:t>new</a:t>
            </a:r>
            <a:r>
              <a:rPr lang="tr-TR" sz="1400" b="1" dirty="0">
                <a:effectLst/>
                <a:latin typeface="Helvetica" pitchFamily="2" charset="0"/>
              </a:rPr>
              <a:t> </a:t>
            </a:r>
            <a:r>
              <a:rPr lang="tr-TR" sz="1400" b="1" dirty="0" err="1">
                <a:effectLst/>
                <a:latin typeface="Helvetica" pitchFamily="2" charset="0"/>
              </a:rPr>
              <a:t>mysqli</a:t>
            </a:r>
            <a:r>
              <a:rPr lang="tr-TR" sz="1400" b="1" dirty="0">
                <a:effectLst/>
                <a:latin typeface="Helvetica" pitchFamily="2" charset="0"/>
              </a:rPr>
              <a:t>("</a:t>
            </a:r>
            <a:r>
              <a:rPr lang="tr-TR" sz="1400" b="1" dirty="0" err="1">
                <a:effectLst/>
                <a:latin typeface="Helvetica" pitchFamily="2" charset="0"/>
              </a:rPr>
              <a:t>sunucu_adresi</a:t>
            </a:r>
            <a:r>
              <a:rPr lang="tr-TR" sz="1400" b="1" dirty="0">
                <a:effectLst/>
                <a:latin typeface="Helvetica" pitchFamily="2" charset="0"/>
              </a:rPr>
              <a:t>", "</a:t>
            </a:r>
            <a:r>
              <a:rPr lang="tr-TR" sz="1400" b="1" dirty="0" err="1">
                <a:effectLst/>
                <a:latin typeface="Helvetica" pitchFamily="2" charset="0"/>
              </a:rPr>
              <a:t>kullanıcı_adı</a:t>
            </a:r>
            <a:r>
              <a:rPr lang="tr-TR" sz="1400" b="1" dirty="0">
                <a:effectLst/>
                <a:latin typeface="Helvetica" pitchFamily="2" charset="0"/>
              </a:rPr>
              <a:t>", "parola", "</a:t>
            </a:r>
            <a:r>
              <a:rPr lang="tr-TR" sz="1400" b="1" dirty="0" err="1">
                <a:effectLst/>
                <a:latin typeface="Helvetica" pitchFamily="2" charset="0"/>
              </a:rPr>
              <a:t>veritabanı_adı</a:t>
            </a:r>
            <a:r>
              <a:rPr lang="tr-TR" sz="1400" b="1" dirty="0">
                <a:effectLst/>
                <a:latin typeface="Helvetica" pitchFamily="2" charset="0"/>
              </a:rPr>
              <a:t>");</a:t>
            </a:r>
          </a:p>
          <a:p>
            <a:pPr marL="0" indent="0">
              <a:buNone/>
            </a:pPr>
            <a:r>
              <a:rPr lang="tr-TR" sz="1400" b="1" dirty="0" err="1">
                <a:effectLst/>
                <a:latin typeface="Helvetica" pitchFamily="2" charset="0"/>
              </a:rPr>
              <a:t>if</a:t>
            </a:r>
            <a:r>
              <a:rPr lang="tr-TR" sz="1400" b="1" dirty="0">
                <a:effectLst/>
                <a:latin typeface="Helvetica" pitchFamily="2" charset="0"/>
              </a:rPr>
              <a:t> ($</a:t>
            </a:r>
            <a:r>
              <a:rPr lang="tr-TR" sz="1400" b="1" dirty="0" err="1">
                <a:effectLst/>
                <a:latin typeface="Helvetica" pitchFamily="2" charset="0"/>
              </a:rPr>
              <a:t>baglanti</a:t>
            </a:r>
            <a:r>
              <a:rPr lang="tr-TR" sz="1400" b="1" dirty="0">
                <a:effectLst/>
                <a:latin typeface="Helvetica" pitchFamily="2" charset="0"/>
              </a:rPr>
              <a:t>-&gt;</a:t>
            </a:r>
            <a:r>
              <a:rPr lang="tr-TR" sz="1400" b="1" dirty="0" err="1">
                <a:effectLst/>
                <a:latin typeface="Helvetica" pitchFamily="2" charset="0"/>
              </a:rPr>
              <a:t>connect_error</a:t>
            </a:r>
            <a:r>
              <a:rPr lang="tr-TR" sz="1400" b="1" dirty="0">
                <a:effectLst/>
                <a:latin typeface="Helvetica" pitchFamily="2" charset="0"/>
              </a:rPr>
              <a:t>) {</a:t>
            </a:r>
          </a:p>
          <a:p>
            <a:pPr marL="0" indent="0">
              <a:buNone/>
            </a:pPr>
            <a:r>
              <a:rPr lang="tr-TR" sz="1400" b="1" dirty="0">
                <a:effectLst/>
                <a:latin typeface="Helvetica" pitchFamily="2" charset="0"/>
              </a:rPr>
              <a:t>    </a:t>
            </a:r>
            <a:r>
              <a:rPr lang="tr-TR" sz="1400" b="1" dirty="0" err="1">
                <a:effectLst/>
                <a:latin typeface="Helvetica" pitchFamily="2" charset="0"/>
              </a:rPr>
              <a:t>die</a:t>
            </a:r>
            <a:r>
              <a:rPr lang="tr-TR" sz="1400" b="1" dirty="0">
                <a:effectLst/>
                <a:latin typeface="Helvetica" pitchFamily="2" charset="0"/>
              </a:rPr>
              <a:t>("Bağlantı hatası: " . $</a:t>
            </a:r>
            <a:r>
              <a:rPr lang="tr-TR" sz="1400" b="1" dirty="0" err="1">
                <a:effectLst/>
                <a:latin typeface="Helvetica" pitchFamily="2" charset="0"/>
              </a:rPr>
              <a:t>baglanti</a:t>
            </a:r>
            <a:r>
              <a:rPr lang="tr-TR" sz="1400" b="1" dirty="0">
                <a:effectLst/>
                <a:latin typeface="Helvetica" pitchFamily="2" charset="0"/>
              </a:rPr>
              <a:t>-&gt;</a:t>
            </a:r>
            <a:r>
              <a:rPr lang="tr-TR" sz="1400" b="1" dirty="0" err="1">
                <a:effectLst/>
                <a:latin typeface="Helvetica" pitchFamily="2" charset="0"/>
              </a:rPr>
              <a:t>connect_error</a:t>
            </a:r>
            <a:r>
              <a:rPr lang="tr-TR" sz="1400" b="1" dirty="0">
                <a:effectLst/>
                <a:latin typeface="Helvetica" pitchFamily="2" charset="0"/>
              </a:rPr>
              <a:t>);</a:t>
            </a:r>
          </a:p>
          <a:p>
            <a:pPr marL="0" indent="0">
              <a:buNone/>
            </a:pPr>
            <a:r>
              <a:rPr lang="tr-TR" sz="1400" b="1" dirty="0">
                <a:effectLst/>
                <a:latin typeface="Helvetica" pitchFamily="2" charset="0"/>
              </a:rPr>
              <a:t>}</a:t>
            </a:r>
          </a:p>
          <a:p>
            <a:pPr marL="0" indent="0">
              <a:buNone/>
            </a:pPr>
            <a:endParaRPr lang="tr-TR" sz="1400" b="1" dirty="0">
              <a:effectLst/>
              <a:latin typeface="Helvetica" pitchFamily="2" charset="0"/>
            </a:endParaRPr>
          </a:p>
          <a:p>
            <a:pPr marL="0" indent="0" algn="l">
              <a:buNone/>
            </a:pPr>
            <a:r>
              <a:rPr lang="tr-TR" sz="1400" b="1" i="0" dirty="0">
                <a:solidFill>
                  <a:schemeClr val="accent3"/>
                </a:solidFill>
                <a:effectLst/>
                <a:latin typeface="Söhne"/>
              </a:rPr>
              <a:t>SQL Sorgu Hatalarını Kontrol Etme: </a:t>
            </a:r>
            <a:r>
              <a:rPr lang="tr-TR" sz="1400" b="0" i="0" dirty="0" err="1">
                <a:effectLst/>
                <a:latin typeface="Söhne"/>
              </a:rPr>
              <a:t>Veritabanı</a:t>
            </a:r>
            <a:r>
              <a:rPr lang="tr-TR" sz="1400" b="0" i="0" dirty="0">
                <a:effectLst/>
                <a:latin typeface="Söhne"/>
              </a:rPr>
              <a:t> bağlantısı başarılı olsa bile, SQL sorguları sırasında hatalar meydana gelebilir. </a:t>
            </a:r>
          </a:p>
          <a:p>
            <a:pPr marL="0" indent="0" algn="l">
              <a:buNone/>
            </a:pPr>
            <a:r>
              <a:rPr lang="tr-TR" sz="1400" b="1" dirty="0">
                <a:effectLst/>
                <a:latin typeface="Helvetica" pitchFamily="2" charset="0"/>
              </a:rPr>
              <a:t>$</a:t>
            </a:r>
            <a:r>
              <a:rPr lang="tr-TR" sz="1400" b="1" dirty="0" err="1">
                <a:effectLst/>
                <a:latin typeface="Helvetica" pitchFamily="2" charset="0"/>
              </a:rPr>
              <a:t>sql</a:t>
            </a:r>
            <a:r>
              <a:rPr lang="tr-TR" sz="1400" b="1" dirty="0">
                <a:effectLst/>
                <a:latin typeface="Helvetica" pitchFamily="2" charset="0"/>
              </a:rPr>
              <a:t> = "SELECT * FROM </a:t>
            </a:r>
            <a:r>
              <a:rPr lang="tr-TR" sz="1400" b="1" dirty="0" err="1">
                <a:effectLst/>
                <a:latin typeface="Helvetica" pitchFamily="2" charset="0"/>
              </a:rPr>
              <a:t>tablo_adi</a:t>
            </a:r>
            <a:r>
              <a:rPr lang="tr-TR" sz="1400" b="1" dirty="0">
                <a:effectLst/>
                <a:latin typeface="Helvetica" pitchFamily="2" charset="0"/>
              </a:rPr>
              <a:t>";</a:t>
            </a:r>
          </a:p>
          <a:p>
            <a:pPr marL="0" indent="0" algn="l">
              <a:buNone/>
            </a:pPr>
            <a:r>
              <a:rPr lang="tr-TR" sz="1400" b="1" dirty="0" err="1">
                <a:effectLst/>
                <a:latin typeface="Helvetica" pitchFamily="2" charset="0"/>
              </a:rPr>
              <a:t>if</a:t>
            </a:r>
            <a:r>
              <a:rPr lang="tr-TR" sz="1400" b="1" dirty="0">
                <a:effectLst/>
                <a:latin typeface="Helvetica" pitchFamily="2" charset="0"/>
              </a:rPr>
              <a:t> (!$</a:t>
            </a:r>
            <a:r>
              <a:rPr lang="tr-TR" sz="1400" b="1" dirty="0" err="1">
                <a:effectLst/>
                <a:latin typeface="Helvetica" pitchFamily="2" charset="0"/>
              </a:rPr>
              <a:t>result</a:t>
            </a:r>
            <a:r>
              <a:rPr lang="tr-TR" sz="1400" b="1" dirty="0">
                <a:effectLst/>
                <a:latin typeface="Helvetica" pitchFamily="2" charset="0"/>
              </a:rPr>
              <a:t> = $</a:t>
            </a:r>
            <a:r>
              <a:rPr lang="tr-TR" sz="1400" b="1" dirty="0" err="1">
                <a:effectLst/>
                <a:latin typeface="Helvetica" pitchFamily="2" charset="0"/>
              </a:rPr>
              <a:t>baglanti</a:t>
            </a:r>
            <a:r>
              <a:rPr lang="tr-TR" sz="1400" b="1" dirty="0">
                <a:effectLst/>
                <a:latin typeface="Helvetica" pitchFamily="2" charset="0"/>
              </a:rPr>
              <a:t>-&gt;</a:t>
            </a:r>
            <a:r>
              <a:rPr lang="tr-TR" sz="1400" b="1" dirty="0" err="1">
                <a:effectLst/>
                <a:latin typeface="Helvetica" pitchFamily="2" charset="0"/>
              </a:rPr>
              <a:t>query</a:t>
            </a:r>
            <a:r>
              <a:rPr lang="tr-TR" sz="1400" b="1" dirty="0">
                <a:effectLst/>
                <a:latin typeface="Helvetica" pitchFamily="2" charset="0"/>
              </a:rPr>
              <a:t>($</a:t>
            </a:r>
            <a:r>
              <a:rPr lang="tr-TR" sz="1400" b="1" dirty="0" err="1">
                <a:effectLst/>
                <a:latin typeface="Helvetica" pitchFamily="2" charset="0"/>
              </a:rPr>
              <a:t>sql</a:t>
            </a:r>
            <a:r>
              <a:rPr lang="tr-TR" sz="1400" b="1" dirty="0">
                <a:effectLst/>
                <a:latin typeface="Helvetica" pitchFamily="2" charset="0"/>
              </a:rPr>
              <a:t>)) {</a:t>
            </a:r>
          </a:p>
          <a:p>
            <a:pPr marL="0" indent="0" algn="l">
              <a:buNone/>
            </a:pPr>
            <a:r>
              <a:rPr lang="tr-TR" sz="1400" b="1" dirty="0">
                <a:effectLst/>
                <a:latin typeface="Helvetica" pitchFamily="2" charset="0"/>
              </a:rPr>
              <a:t>    </a:t>
            </a:r>
            <a:r>
              <a:rPr lang="tr-TR" sz="1400" b="1" dirty="0" err="1">
                <a:effectLst/>
                <a:latin typeface="Helvetica" pitchFamily="2" charset="0"/>
              </a:rPr>
              <a:t>echo</a:t>
            </a:r>
            <a:r>
              <a:rPr lang="tr-TR" sz="1400" b="1" dirty="0">
                <a:effectLst/>
                <a:latin typeface="Helvetica" pitchFamily="2" charset="0"/>
              </a:rPr>
              <a:t> "Sorgu hatası: " . $</a:t>
            </a:r>
            <a:r>
              <a:rPr lang="tr-TR" sz="1400" b="1" dirty="0" err="1">
                <a:effectLst/>
                <a:latin typeface="Helvetica" pitchFamily="2" charset="0"/>
              </a:rPr>
              <a:t>baglanti</a:t>
            </a:r>
            <a:r>
              <a:rPr lang="tr-TR" sz="1400" b="1" dirty="0">
                <a:effectLst/>
                <a:latin typeface="Helvetica" pitchFamily="2" charset="0"/>
              </a:rPr>
              <a:t>-&gt;</a:t>
            </a:r>
            <a:r>
              <a:rPr lang="tr-TR" sz="1400" b="1" dirty="0" err="1">
                <a:effectLst/>
                <a:latin typeface="Helvetica" pitchFamily="2" charset="0"/>
              </a:rPr>
              <a:t>error</a:t>
            </a:r>
            <a:r>
              <a:rPr lang="tr-TR" sz="1400" b="1" dirty="0">
                <a:effectLst/>
                <a:latin typeface="Helvetica" pitchFamily="2" charset="0"/>
              </a:rPr>
              <a:t>;</a:t>
            </a:r>
          </a:p>
          <a:p>
            <a:pPr marL="0" indent="0" algn="l">
              <a:buNone/>
            </a:pPr>
            <a:r>
              <a:rPr lang="tr-TR" sz="1400" b="1" dirty="0">
                <a:effectLst/>
                <a:latin typeface="Helvetica" pitchFamily="2" charset="0"/>
              </a:rPr>
              <a:t>}</a:t>
            </a:r>
          </a:p>
          <a:p>
            <a:pPr marL="0" indent="0" algn="l">
              <a:buNone/>
            </a:pPr>
            <a:r>
              <a:rPr lang="tr-TR" sz="1400" b="1" i="0" dirty="0">
                <a:solidFill>
                  <a:schemeClr val="accent3"/>
                </a:solidFill>
                <a:effectLst/>
                <a:latin typeface="Söhne"/>
              </a:rPr>
              <a:t>Geliştirme Ortamında Hata Gösterimini Aktif Etme: </a:t>
            </a:r>
            <a:r>
              <a:rPr lang="tr-TR" sz="1400" b="0" i="0" dirty="0">
                <a:effectLst/>
                <a:latin typeface="Söhne"/>
              </a:rPr>
              <a:t>Geliştirme aşamasındayken, </a:t>
            </a:r>
            <a:r>
              <a:rPr lang="tr-TR" sz="1400" b="0" i="0" dirty="0" err="1">
                <a:effectLst/>
                <a:latin typeface="Söhne"/>
              </a:rPr>
              <a:t>PHP'nin</a:t>
            </a:r>
            <a:r>
              <a:rPr lang="tr-TR" sz="1400" b="0" i="0" dirty="0">
                <a:effectLst/>
                <a:latin typeface="Söhne"/>
              </a:rPr>
              <a:t> tüm hata mesajlarını göstermesini sağlamak faydalı olabilir. </a:t>
            </a:r>
            <a:r>
              <a:rPr lang="tr-TR" sz="1400" b="0" i="0" dirty="0" err="1">
                <a:effectLst/>
                <a:latin typeface="Söhne"/>
              </a:rPr>
              <a:t>php.ini</a:t>
            </a:r>
            <a:r>
              <a:rPr lang="tr-TR" sz="1400" b="0" i="0" dirty="0">
                <a:effectLst/>
                <a:latin typeface="Söhne"/>
              </a:rPr>
              <a:t> dosyanızda veya PHP dosyanızın başında şu ayarları yaparak hata gösterimini aktif edebilirsiniz:</a:t>
            </a:r>
          </a:p>
          <a:p>
            <a:pPr marL="0" indent="0" algn="l">
              <a:buNone/>
            </a:pPr>
            <a:r>
              <a:rPr lang="tr-TR" sz="1400" b="1" i="0" dirty="0" err="1">
                <a:effectLst/>
                <a:latin typeface="Söhne"/>
              </a:rPr>
              <a:t>ini_set</a:t>
            </a:r>
            <a:r>
              <a:rPr lang="tr-TR" sz="1400" b="1" i="0" dirty="0">
                <a:effectLst/>
                <a:latin typeface="Söhne"/>
              </a:rPr>
              <a:t>('</a:t>
            </a:r>
            <a:r>
              <a:rPr lang="tr-TR" sz="1400" b="1" i="0" dirty="0" err="1">
                <a:effectLst/>
                <a:latin typeface="Söhne"/>
              </a:rPr>
              <a:t>display_errors</a:t>
            </a:r>
            <a:r>
              <a:rPr lang="tr-TR" sz="1400" b="1" i="0" dirty="0">
                <a:effectLst/>
                <a:latin typeface="Söhne"/>
              </a:rPr>
              <a:t>', 1);</a:t>
            </a:r>
          </a:p>
          <a:p>
            <a:pPr marL="0" indent="0" algn="l">
              <a:buNone/>
            </a:pPr>
            <a:r>
              <a:rPr lang="tr-TR" sz="1400" b="1" i="0" dirty="0" err="1">
                <a:effectLst/>
                <a:latin typeface="Söhne"/>
              </a:rPr>
              <a:t>error_reporting</a:t>
            </a:r>
            <a:r>
              <a:rPr lang="tr-TR" sz="1400" b="1" i="0" dirty="0">
                <a:effectLst/>
                <a:latin typeface="Söhne"/>
              </a:rPr>
              <a:t>(E_ALL);</a:t>
            </a:r>
          </a:p>
          <a:p>
            <a:pPr marL="0" indent="0" algn="l">
              <a:buNone/>
            </a:pPr>
            <a:endParaRPr lang="tr-TR" sz="1400" b="0" i="0" dirty="0">
              <a:effectLst/>
              <a:latin typeface="Söhne"/>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spTree>
    <p:extLst>
      <p:ext uri="{BB962C8B-B14F-4D97-AF65-F5344CB8AC3E}">
        <p14:creationId xmlns:p14="http://schemas.microsoft.com/office/powerpoint/2010/main" val="2307466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lgn="l">
              <a:buNone/>
            </a:pPr>
            <a:r>
              <a:rPr lang="tr-TR" sz="1600" b="1" dirty="0">
                <a:effectLst/>
                <a:latin typeface="Helvetica" pitchFamily="2" charset="0"/>
                <a:hlinkClick r:id="rId3"/>
              </a:rPr>
              <a:t>http://localhost:8887/phpMyAdmin5/</a:t>
            </a:r>
            <a:endParaRPr lang="tr-TR" sz="1600" b="1" dirty="0">
              <a:effectLst/>
              <a:latin typeface="Helvetica" pitchFamily="2" charset="0"/>
            </a:endParaRPr>
          </a:p>
          <a:p>
            <a:pPr marL="0" indent="0" algn="l">
              <a:buNone/>
            </a:pPr>
            <a:r>
              <a:rPr lang="tr-TR" sz="1600" b="1" dirty="0" err="1">
                <a:effectLst/>
                <a:latin typeface="Helvetica" pitchFamily="2" charset="0"/>
              </a:rPr>
              <a:t>Phpmyadmin</a:t>
            </a:r>
            <a:r>
              <a:rPr lang="tr-TR" sz="1600" b="1" dirty="0">
                <a:effectLst/>
                <a:latin typeface="Helvetica" pitchFamily="2" charset="0"/>
              </a:rPr>
              <a:t> paneli</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3" name="Resim 2">
            <a:extLst>
              <a:ext uri="{FF2B5EF4-FFF2-40B4-BE49-F238E27FC236}">
                <a16:creationId xmlns:a16="http://schemas.microsoft.com/office/drawing/2014/main" id="{60450104-C5FF-FF12-B622-2F0D69CCD6DA}"/>
              </a:ext>
            </a:extLst>
          </p:cNvPr>
          <p:cNvPicPr>
            <a:picLocks noChangeAspect="1"/>
          </p:cNvPicPr>
          <p:nvPr/>
        </p:nvPicPr>
        <p:blipFill>
          <a:blip r:embed="rId4"/>
          <a:stretch>
            <a:fillRect/>
          </a:stretch>
        </p:blipFill>
        <p:spPr>
          <a:xfrm>
            <a:off x="4153990" y="2290354"/>
            <a:ext cx="7772400" cy="4354286"/>
          </a:xfrm>
          <a:prstGeom prst="rect">
            <a:avLst/>
          </a:prstGeom>
        </p:spPr>
      </p:pic>
    </p:spTree>
    <p:extLst>
      <p:ext uri="{BB962C8B-B14F-4D97-AF65-F5344CB8AC3E}">
        <p14:creationId xmlns:p14="http://schemas.microsoft.com/office/powerpoint/2010/main" val="2259883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lgn="l">
              <a:buNone/>
            </a:pPr>
            <a:r>
              <a:rPr lang="tr-TR" sz="1600" b="1" dirty="0">
                <a:effectLst/>
                <a:latin typeface="Helvetica" pitchFamily="2" charset="0"/>
              </a:rPr>
              <a:t>MYSQL VERİTABANI OLUŞTURMA</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4" name="Resim 3">
            <a:extLst>
              <a:ext uri="{FF2B5EF4-FFF2-40B4-BE49-F238E27FC236}">
                <a16:creationId xmlns:a16="http://schemas.microsoft.com/office/drawing/2014/main" id="{DD4C9A15-C5EE-6F58-729F-5D350A132F35}"/>
              </a:ext>
            </a:extLst>
          </p:cNvPr>
          <p:cNvPicPr>
            <a:picLocks noChangeAspect="1"/>
          </p:cNvPicPr>
          <p:nvPr/>
        </p:nvPicPr>
        <p:blipFill>
          <a:blip r:embed="rId3"/>
          <a:stretch>
            <a:fillRect/>
          </a:stretch>
        </p:blipFill>
        <p:spPr>
          <a:xfrm>
            <a:off x="5699697" y="2094472"/>
            <a:ext cx="4781133" cy="4476145"/>
          </a:xfrm>
          <a:prstGeom prst="rect">
            <a:avLst/>
          </a:prstGeom>
        </p:spPr>
      </p:pic>
    </p:spTree>
    <p:extLst>
      <p:ext uri="{BB962C8B-B14F-4D97-AF65-F5344CB8AC3E}">
        <p14:creationId xmlns:p14="http://schemas.microsoft.com/office/powerpoint/2010/main" val="81278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B99296-4F29-91A0-190E-DBA2C82B540D}"/>
              </a:ext>
            </a:extLst>
          </p:cNvPr>
          <p:cNvPicPr>
            <a:picLocks noChangeAspect="1"/>
          </p:cNvPicPr>
          <p:nvPr/>
        </p:nvPicPr>
        <p:blipFill rotWithShape="1">
          <a:blip r:embed="rId2">
            <a:alphaModFix amt="50000"/>
            <a:grayscl/>
          </a:blip>
          <a:srcRect r="3"/>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1D940509-F9F2-E9BF-9DF7-87EB995E073A}"/>
              </a:ext>
            </a:extLst>
          </p:cNvPr>
          <p:cNvSpPr>
            <a:spLocks noGrp="1"/>
          </p:cNvSpPr>
          <p:nvPr>
            <p:ph type="title"/>
          </p:nvPr>
        </p:nvSpPr>
        <p:spPr>
          <a:xfrm>
            <a:off x="1130271" y="1193800"/>
            <a:ext cx="3193050" cy="4699000"/>
          </a:xfrm>
        </p:spPr>
        <p:txBody>
          <a:bodyPr anchor="ctr">
            <a:normAutofit/>
          </a:bodyPr>
          <a:lstStyle/>
          <a:p>
            <a:r>
              <a:rPr lang="tr-TR">
                <a:effectLst/>
                <a:latin typeface="Helvetica" pitchFamily="2" charset="0"/>
              </a:rPr>
              <a:t>1.1. a) Sunucu ve istemci kavramları açıklanır.</a:t>
            </a:r>
            <a:endParaRPr lang="tr-TR" b="1"/>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7F498C0-281E-AB70-63B0-A68E6A0236B2}"/>
              </a:ext>
            </a:extLst>
          </p:cNvPr>
          <p:cNvSpPr>
            <a:spLocks noGrp="1"/>
          </p:cNvSpPr>
          <p:nvPr>
            <p:ph idx="1"/>
          </p:nvPr>
        </p:nvSpPr>
        <p:spPr>
          <a:xfrm>
            <a:off x="4976636" y="1193800"/>
            <a:ext cx="6085091" cy="4699000"/>
          </a:xfrm>
        </p:spPr>
        <p:txBody>
          <a:bodyPr anchor="ctr">
            <a:normAutofit/>
          </a:bodyPr>
          <a:lstStyle/>
          <a:p>
            <a:pPr marL="0" indent="0">
              <a:buNone/>
            </a:pPr>
            <a:r>
              <a:rPr lang="tr-TR" b="0" i="0" dirty="0">
                <a:effectLst/>
                <a:latin typeface="Söhne"/>
              </a:rPr>
              <a:t>İstemci, kullanıcının bir sunucudan veri veya hizmet talep etmek için kullandığı bir bilgisayar veya yazılım sistemidir. Bu terim, genellikle bu istekleri yapmak için kullanılan yazılımları ifade eder; örneğin, bir web tarayıcısı bir web sunucusundan web sayfaları istemek için kullanılan bir istemcidir. İstemciler, genellikle son kullanıcılar tarafından kullanılan masaüstü bilgisayarlar, dizüstü bilgisayarlar, akıllı telefonlar gibi cihazlardır. </a:t>
            </a:r>
            <a:endParaRPr lang="tr-TR"/>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098866238"/>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lgn="l">
              <a:buNone/>
            </a:pPr>
            <a:r>
              <a:rPr lang="tr-TR" sz="1600" b="1" dirty="0">
                <a:effectLst/>
                <a:latin typeface="Helvetica" pitchFamily="2" charset="0"/>
              </a:rPr>
              <a:t>MYSQL TABLO OLUŞTURMA</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3" name="Resim 2">
            <a:extLst>
              <a:ext uri="{FF2B5EF4-FFF2-40B4-BE49-F238E27FC236}">
                <a16:creationId xmlns:a16="http://schemas.microsoft.com/office/drawing/2014/main" id="{BE0B7757-2AFF-90BE-2562-94D0222B0738}"/>
              </a:ext>
            </a:extLst>
          </p:cNvPr>
          <p:cNvPicPr>
            <a:picLocks noChangeAspect="1"/>
          </p:cNvPicPr>
          <p:nvPr/>
        </p:nvPicPr>
        <p:blipFill>
          <a:blip r:embed="rId3"/>
          <a:stretch>
            <a:fillRect/>
          </a:stretch>
        </p:blipFill>
        <p:spPr>
          <a:xfrm>
            <a:off x="4426876" y="2045778"/>
            <a:ext cx="6324600" cy="4008549"/>
          </a:xfrm>
          <a:prstGeom prst="rect">
            <a:avLst/>
          </a:prstGeom>
        </p:spPr>
      </p:pic>
    </p:spTree>
    <p:extLst>
      <p:ext uri="{BB962C8B-B14F-4D97-AF65-F5344CB8AC3E}">
        <p14:creationId xmlns:p14="http://schemas.microsoft.com/office/powerpoint/2010/main" val="6617053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lgn="l">
              <a:buNone/>
            </a:pPr>
            <a:r>
              <a:rPr lang="tr-TR" sz="1600" b="1" dirty="0">
                <a:effectLst/>
                <a:latin typeface="Helvetica" pitchFamily="2" charset="0"/>
              </a:rPr>
              <a:t>MYSQL TABLO OLUŞTURMA</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4" name="Resim 3">
            <a:extLst>
              <a:ext uri="{FF2B5EF4-FFF2-40B4-BE49-F238E27FC236}">
                <a16:creationId xmlns:a16="http://schemas.microsoft.com/office/drawing/2014/main" id="{0572C507-DF4B-092D-BFF9-9FCEBD9A0796}"/>
              </a:ext>
            </a:extLst>
          </p:cNvPr>
          <p:cNvPicPr>
            <a:picLocks noChangeAspect="1"/>
          </p:cNvPicPr>
          <p:nvPr/>
        </p:nvPicPr>
        <p:blipFill>
          <a:blip r:embed="rId3"/>
          <a:stretch>
            <a:fillRect/>
          </a:stretch>
        </p:blipFill>
        <p:spPr>
          <a:xfrm>
            <a:off x="4240862" y="2189343"/>
            <a:ext cx="7772400" cy="3350172"/>
          </a:xfrm>
          <a:prstGeom prst="rect">
            <a:avLst/>
          </a:prstGeom>
        </p:spPr>
      </p:pic>
    </p:spTree>
    <p:extLst>
      <p:ext uri="{BB962C8B-B14F-4D97-AF65-F5344CB8AC3E}">
        <p14:creationId xmlns:p14="http://schemas.microsoft.com/office/powerpoint/2010/main" val="6008236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lgn="l">
              <a:buNone/>
            </a:pPr>
            <a:r>
              <a:rPr lang="tr-TR" sz="1600" b="1" dirty="0">
                <a:effectLst/>
                <a:latin typeface="Helvetica" pitchFamily="2" charset="0"/>
              </a:rPr>
              <a:t>MYSQL TABLO OLUŞTURMA</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3" name="Resim 2">
            <a:extLst>
              <a:ext uri="{FF2B5EF4-FFF2-40B4-BE49-F238E27FC236}">
                <a16:creationId xmlns:a16="http://schemas.microsoft.com/office/drawing/2014/main" id="{5F5C3070-0621-5143-E03C-439C23672632}"/>
              </a:ext>
            </a:extLst>
          </p:cNvPr>
          <p:cNvPicPr>
            <a:picLocks noChangeAspect="1"/>
          </p:cNvPicPr>
          <p:nvPr/>
        </p:nvPicPr>
        <p:blipFill>
          <a:blip r:embed="rId3"/>
          <a:stretch>
            <a:fillRect/>
          </a:stretch>
        </p:blipFill>
        <p:spPr>
          <a:xfrm>
            <a:off x="4204064" y="2101334"/>
            <a:ext cx="7772400" cy="3944202"/>
          </a:xfrm>
          <a:prstGeom prst="rect">
            <a:avLst/>
          </a:prstGeom>
        </p:spPr>
      </p:pic>
    </p:spTree>
    <p:extLst>
      <p:ext uri="{BB962C8B-B14F-4D97-AF65-F5344CB8AC3E}">
        <p14:creationId xmlns:p14="http://schemas.microsoft.com/office/powerpoint/2010/main" val="22098580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lgn="l">
              <a:buNone/>
            </a:pPr>
            <a:r>
              <a:rPr lang="tr-TR" sz="1600" b="1" dirty="0">
                <a:effectLst/>
                <a:latin typeface="Helvetica" pitchFamily="2" charset="0"/>
              </a:rPr>
              <a:t>MYSQL TABLO OLUŞTURMA</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3" name="Resim 2">
            <a:extLst>
              <a:ext uri="{FF2B5EF4-FFF2-40B4-BE49-F238E27FC236}">
                <a16:creationId xmlns:a16="http://schemas.microsoft.com/office/drawing/2014/main" id="{BBCDCD70-0507-0F83-110A-1D596C09132F}"/>
              </a:ext>
            </a:extLst>
          </p:cNvPr>
          <p:cNvPicPr>
            <a:picLocks noChangeAspect="1"/>
          </p:cNvPicPr>
          <p:nvPr/>
        </p:nvPicPr>
        <p:blipFill>
          <a:blip r:embed="rId3"/>
          <a:stretch>
            <a:fillRect/>
          </a:stretch>
        </p:blipFill>
        <p:spPr>
          <a:xfrm>
            <a:off x="4204064" y="2313855"/>
            <a:ext cx="7772400" cy="3588825"/>
          </a:xfrm>
          <a:prstGeom prst="rect">
            <a:avLst/>
          </a:prstGeom>
        </p:spPr>
      </p:pic>
    </p:spTree>
    <p:extLst>
      <p:ext uri="{BB962C8B-B14F-4D97-AF65-F5344CB8AC3E}">
        <p14:creationId xmlns:p14="http://schemas.microsoft.com/office/powerpoint/2010/main" val="13133743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lgn="l">
              <a:buNone/>
            </a:pPr>
            <a:r>
              <a:rPr lang="tr-TR" sz="1600" b="1" dirty="0">
                <a:effectLst/>
                <a:latin typeface="Helvetica" pitchFamily="2" charset="0"/>
              </a:rPr>
              <a:t>MYSQL VERİ TÜRLERİ</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4" name="Resim 3">
            <a:extLst>
              <a:ext uri="{FF2B5EF4-FFF2-40B4-BE49-F238E27FC236}">
                <a16:creationId xmlns:a16="http://schemas.microsoft.com/office/drawing/2014/main" id="{97499D3E-0EDC-A4C0-1AB2-1135B2F33D5B}"/>
              </a:ext>
            </a:extLst>
          </p:cNvPr>
          <p:cNvPicPr>
            <a:picLocks noChangeAspect="1"/>
          </p:cNvPicPr>
          <p:nvPr/>
        </p:nvPicPr>
        <p:blipFill>
          <a:blip r:embed="rId3"/>
          <a:stretch>
            <a:fillRect/>
          </a:stretch>
        </p:blipFill>
        <p:spPr>
          <a:xfrm>
            <a:off x="4204064" y="1892666"/>
            <a:ext cx="7772400" cy="4309283"/>
          </a:xfrm>
          <a:prstGeom prst="rect">
            <a:avLst/>
          </a:prstGeom>
        </p:spPr>
      </p:pic>
    </p:spTree>
    <p:extLst>
      <p:ext uri="{BB962C8B-B14F-4D97-AF65-F5344CB8AC3E}">
        <p14:creationId xmlns:p14="http://schemas.microsoft.com/office/powerpoint/2010/main" val="17873911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buNone/>
            </a:pPr>
            <a:r>
              <a:rPr lang="tr-TR" sz="1200" dirty="0">
                <a:solidFill>
                  <a:schemeClr val="accent1"/>
                </a:solidFill>
                <a:effectLst/>
                <a:latin typeface="Helvetica" pitchFamily="2" charset="0"/>
              </a:rPr>
              <a:t>PHP programlama dili komutları kullanarak veri tabanı, tablolar ve alanlar oluşturulur. Öğrencilerin veri</a:t>
            </a:r>
          </a:p>
          <a:p>
            <a:pPr marL="0" indent="0">
              <a:buNone/>
            </a:pPr>
            <a:r>
              <a:rPr lang="tr-TR" sz="1200" dirty="0">
                <a:solidFill>
                  <a:schemeClr val="accent1"/>
                </a:solidFill>
                <a:effectLst/>
                <a:latin typeface="Helvetica" pitchFamily="2" charset="0"/>
              </a:rPr>
              <a:t>tabanı, tablo ve alanlar oluşturmaları için gerekli kod satırlarını yazmaları istenir. Daha sonra yazdıkları</a:t>
            </a:r>
          </a:p>
          <a:p>
            <a:pPr marL="0" indent="0">
              <a:buNone/>
            </a:pPr>
            <a:r>
              <a:rPr lang="tr-TR" sz="1200" dirty="0">
                <a:solidFill>
                  <a:schemeClr val="accent1"/>
                </a:solidFill>
                <a:effectLst/>
                <a:latin typeface="Helvetica" pitchFamily="2" charset="0"/>
              </a:rPr>
              <a:t>kod satırları uygulamalı olarak çalıştırılarak sonuçları değerlendirilir.</a:t>
            </a:r>
          </a:p>
          <a:p>
            <a:pPr marL="0" indent="0">
              <a:buNone/>
            </a:pPr>
            <a:r>
              <a:rPr lang="tr-TR" sz="1600" b="1" dirty="0">
                <a:effectLst/>
                <a:latin typeface="Helvetica" pitchFamily="2" charset="0"/>
              </a:rPr>
              <a:t>MYSQL TABLO OLUŞTURMA</a:t>
            </a:r>
          </a:p>
          <a:p>
            <a:pPr marL="0" indent="0" algn="l">
              <a:buNone/>
            </a:pPr>
            <a:endParaRPr lang="tr-TR" sz="1600" b="1" dirty="0">
              <a:latin typeface="Helvetica" pitchFamily="2" charset="0"/>
            </a:endParaRP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pic>
        <p:nvPicPr>
          <p:cNvPr id="7" name="Resim 6">
            <a:extLst>
              <a:ext uri="{FF2B5EF4-FFF2-40B4-BE49-F238E27FC236}">
                <a16:creationId xmlns:a16="http://schemas.microsoft.com/office/drawing/2014/main" id="{F50145FE-6FD9-9F51-EE05-CEE7F2E8DB2B}"/>
              </a:ext>
            </a:extLst>
          </p:cNvPr>
          <p:cNvPicPr>
            <a:picLocks noChangeAspect="1"/>
          </p:cNvPicPr>
          <p:nvPr/>
        </p:nvPicPr>
        <p:blipFill>
          <a:blip r:embed="rId3"/>
          <a:stretch>
            <a:fillRect/>
          </a:stretch>
        </p:blipFill>
        <p:spPr>
          <a:xfrm>
            <a:off x="4564871" y="1763162"/>
            <a:ext cx="6777446" cy="4988158"/>
          </a:xfrm>
          <a:prstGeom prst="rect">
            <a:avLst/>
          </a:prstGeom>
        </p:spPr>
      </p:pic>
    </p:spTree>
    <p:extLst>
      <p:ext uri="{BB962C8B-B14F-4D97-AF65-F5344CB8AC3E}">
        <p14:creationId xmlns:p14="http://schemas.microsoft.com/office/powerpoint/2010/main" val="40193636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lgn="l">
              <a:buNone/>
            </a:pPr>
            <a:r>
              <a:rPr lang="tr-TR" sz="1600" b="1" dirty="0">
                <a:latin typeface="Helvetica" pitchFamily="2" charset="0"/>
              </a:rPr>
              <a:t>PHP DİLİ İLE VERİ TABANI İŞLEMLERİ</a:t>
            </a:r>
          </a:p>
          <a:p>
            <a:pPr marL="0" marR="0" indent="0">
              <a:spcBef>
                <a:spcPts val="0"/>
              </a:spcBef>
              <a:spcAft>
                <a:spcPts val="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&lt;?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php</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Veritabanı</a:t>
            </a: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bağlantı bilgileri</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servername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localhost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username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username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Kullanıcı adınızı girin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password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password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Şifrenizi girin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dbname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ogrenci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Oluşturmak istediğiniz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veritabanı</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adını girin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MySQLi</a:t>
            </a: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bağlantısını oluşturma</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new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mysqli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servername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username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password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Bağlantıyı kontrol etme</a:t>
            </a:r>
          </a:p>
          <a:p>
            <a:pPr marL="0" marR="0" indent="0">
              <a:spcBef>
                <a:spcPts val="0"/>
              </a:spcBef>
              <a:spcAft>
                <a:spcPts val="0"/>
              </a:spcAft>
              <a:buNone/>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connect_error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die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("Bağlantı hatası: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connect_error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gn="l">
              <a:buNone/>
            </a:pPr>
            <a:endParaRPr lang="tr-TR" sz="1600" b="1" dirty="0">
              <a:effectLst/>
              <a:latin typeface="Helvetica" pitchFamily="2" charset="0"/>
            </a:endParaRPr>
          </a:p>
          <a:p>
            <a:pPr marL="0" indent="0">
              <a:buNone/>
            </a:pPr>
            <a:endParaRPr lang="tr-TR" sz="1400" dirty="0">
              <a:effectLst/>
              <a:latin typeface="Helvetica" pitchFamily="2" charset="0"/>
            </a:endParaRPr>
          </a:p>
        </p:txBody>
      </p:sp>
    </p:spTree>
    <p:extLst>
      <p:ext uri="{BB962C8B-B14F-4D97-AF65-F5344CB8AC3E}">
        <p14:creationId xmlns:p14="http://schemas.microsoft.com/office/powerpoint/2010/main" val="13432548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latin typeface="Helvetica" pitchFamily="2" charset="0"/>
              </a:rPr>
              <a:t>4</a:t>
            </a:r>
            <a:r>
              <a:rPr lang="tr-TR" sz="2000" dirty="0">
                <a:solidFill>
                  <a:srgbClr val="FFFFFF"/>
                </a:solidFill>
                <a:effectLst/>
                <a:latin typeface="Helvetica" pitchFamily="2" charset="0"/>
              </a:rPr>
              <a:t>.2. Veri tabanı OLUŞTURUR.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lgn="l">
              <a:buNone/>
            </a:pPr>
            <a:r>
              <a:rPr lang="tr-TR" sz="1600" b="1" dirty="0">
                <a:latin typeface="Helvetica" pitchFamily="2" charset="0"/>
              </a:rPr>
              <a:t>PHP DİLİ İLE VERİ TABANI İŞLEMLERİ</a:t>
            </a:r>
          </a:p>
          <a:p>
            <a:pPr marL="0" indent="0" algn="l">
              <a:buNone/>
            </a:pPr>
            <a:endParaRPr lang="tr-TR" sz="1600" b="1" dirty="0">
              <a:latin typeface="Helvetica" pitchFamily="2" charset="0"/>
            </a:endParaRP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Veritabanı</a:t>
            </a: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oluşturma SQL komutu</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"CREATE DATABASE IF NOT EXISTS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dbname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query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TRUE)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Veritabanı</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başarıyla oluşturuldu\n";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else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Veritabanı</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oluşturulurken hata: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error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gn="l">
              <a:buNone/>
            </a:pPr>
            <a:endParaRPr lang="tr-TR" sz="1600" b="1" dirty="0">
              <a:effectLst/>
              <a:latin typeface="Helvetica" pitchFamily="2" charset="0"/>
            </a:endParaRP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Veritabanını</a:t>
            </a: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seçme</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select_db</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dbname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tr-TR" sz="1400" dirty="0">
              <a:effectLst/>
              <a:latin typeface="Helvetica" pitchFamily="2" charset="0"/>
            </a:endParaRPr>
          </a:p>
        </p:txBody>
      </p:sp>
    </p:spTree>
    <p:extLst>
      <p:ext uri="{BB962C8B-B14F-4D97-AF65-F5344CB8AC3E}">
        <p14:creationId xmlns:p14="http://schemas.microsoft.com/office/powerpoint/2010/main" val="7085113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4.3. Veri tabanı </a:t>
            </a:r>
            <a:r>
              <a:rPr lang="tr-TR" sz="2000" dirty="0" err="1">
                <a:solidFill>
                  <a:schemeClr val="bg1"/>
                </a:solidFill>
                <a:effectLst/>
                <a:latin typeface="Helvetica" pitchFamily="2" charset="0"/>
              </a:rPr>
              <a:t>üzerinde</a:t>
            </a:r>
            <a:r>
              <a:rPr lang="tr-TR" sz="2000" dirty="0">
                <a:solidFill>
                  <a:schemeClr val="bg1"/>
                </a:solidFill>
                <a:effectLst/>
                <a:latin typeface="Helvetica" pitchFamily="2" charset="0"/>
              </a:rPr>
              <a:t> işlemler yapar.</a:t>
            </a:r>
            <a:br>
              <a:rPr lang="tr-TR" sz="1200" dirty="0">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lgn="l">
              <a:buNone/>
            </a:pPr>
            <a:r>
              <a:rPr lang="tr-TR" sz="1600" b="1" dirty="0">
                <a:latin typeface="Helvetica" pitchFamily="2" charset="0"/>
              </a:rPr>
              <a:t>PHP DİLİ İLE VERİ TABANI İŞLEMLERİ</a:t>
            </a: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INSERT (Oluşturma) işlemi</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"INSERT INTO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ogr_bilgi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og_ad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og_soyad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og_sinif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og_no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VALUES</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('Ali', 'Yılmaz', ‘10A', '1001'),</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('Ayşe', 'Kaya', ‘11B', '1002'),</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('Mehmet', 'Çelik', ‘10B', '1003'),</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('Elif', 'Demir', ‘12A', '1004'),</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('Ahmet', 'Arslan', ‘11B', '1005'),</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('Zeynep', 'Bulut', ‘10A', '1006')";</a:t>
            </a:r>
          </a:p>
          <a:p>
            <a:pPr marL="0" marR="0" indent="0">
              <a:spcBef>
                <a:spcPts val="0"/>
              </a:spcBef>
              <a:spcAft>
                <a:spcPts val="0"/>
              </a:spcAft>
              <a:buNone/>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query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TRUE)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"Yeni kayıtlar başarıyla eklendi\n";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else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"Kayıt eklerken hata: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error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tr-TR" sz="1400" dirty="0">
              <a:effectLst/>
              <a:latin typeface="Helvetica" pitchFamily="2" charset="0"/>
            </a:endParaRPr>
          </a:p>
        </p:txBody>
      </p:sp>
    </p:spTree>
    <p:extLst>
      <p:ext uri="{BB962C8B-B14F-4D97-AF65-F5344CB8AC3E}">
        <p14:creationId xmlns:p14="http://schemas.microsoft.com/office/powerpoint/2010/main" val="34447956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4.3. Veri tabanı </a:t>
            </a:r>
            <a:r>
              <a:rPr lang="tr-TR" sz="2000" dirty="0" err="1">
                <a:solidFill>
                  <a:schemeClr val="bg1"/>
                </a:solidFill>
                <a:effectLst/>
                <a:latin typeface="Helvetica" pitchFamily="2" charset="0"/>
              </a:rPr>
              <a:t>üzerinde</a:t>
            </a:r>
            <a:r>
              <a:rPr lang="tr-TR" sz="2000" dirty="0">
                <a:solidFill>
                  <a:schemeClr val="bg1"/>
                </a:solidFill>
                <a:effectLst/>
                <a:latin typeface="Helvetica" pitchFamily="2" charset="0"/>
              </a:rPr>
              <a:t> işlemler yapar.</a:t>
            </a:r>
            <a:br>
              <a:rPr lang="tr-TR" sz="1200" dirty="0">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lgn="l">
              <a:buNone/>
            </a:pPr>
            <a:r>
              <a:rPr lang="tr-TR" sz="1600" b="1" dirty="0">
                <a:latin typeface="Helvetica" pitchFamily="2" charset="0"/>
              </a:rPr>
              <a:t>PHP DİLİ İLE VERİ TABANI İŞLEMLERİ</a:t>
            </a: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UPDATE (Güncelleme) işlemi</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"UPDATE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ogr_bilgi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SET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og_sinif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‘11A' WHERE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1";</a:t>
            </a:r>
          </a:p>
          <a:p>
            <a:pPr marL="0" marR="0" indent="0">
              <a:spcBef>
                <a:spcPts val="0"/>
              </a:spcBef>
              <a:spcAft>
                <a:spcPts val="0"/>
              </a:spcAft>
              <a:buNone/>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query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TRUE)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"Kayıt başarıyla güncellendi\n";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else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"Güncelleme hatası: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error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DELETE (Silme) işlemi</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"DELETE FROM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ogr_bilgi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WHERE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6";</a:t>
            </a:r>
          </a:p>
          <a:p>
            <a:pPr marL="0" marR="0" indent="0">
              <a:spcBef>
                <a:spcPts val="0"/>
              </a:spcBef>
              <a:spcAft>
                <a:spcPts val="0"/>
              </a:spcAft>
              <a:buNone/>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query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TRUE)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"Kayıt başarıyla silindi\n";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else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"Silme hatası: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error</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tr-TR" sz="1400" dirty="0">
              <a:effectLst/>
              <a:latin typeface="Helvetica" pitchFamily="2" charset="0"/>
            </a:endParaRPr>
          </a:p>
        </p:txBody>
      </p:sp>
    </p:spTree>
    <p:extLst>
      <p:ext uri="{BB962C8B-B14F-4D97-AF65-F5344CB8AC3E}">
        <p14:creationId xmlns:p14="http://schemas.microsoft.com/office/powerpoint/2010/main" val="275928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ADB2D5B-AF65-B3C6-C7A2-BA1619CC79F1}"/>
              </a:ext>
            </a:extLst>
          </p:cNvPr>
          <p:cNvSpPr>
            <a:spLocks noGrp="1"/>
          </p:cNvSpPr>
          <p:nvPr>
            <p:ph type="title"/>
          </p:nvPr>
        </p:nvSpPr>
        <p:spPr>
          <a:xfrm>
            <a:off x="1451579" y="1040302"/>
            <a:ext cx="9603275" cy="1020229"/>
          </a:xfrm>
        </p:spPr>
        <p:txBody>
          <a:bodyPr>
            <a:normAutofit fontScale="90000"/>
          </a:bodyPr>
          <a:lstStyle/>
          <a:p>
            <a:r>
              <a:rPr lang="tr-TR" sz="1800">
                <a:effectLst/>
                <a:latin typeface="Helvetica" pitchFamily="2" charset="0"/>
              </a:rPr>
              <a:t>1.1. b) Sunucu tarafında çalışan yapılardan bahsedilir. </a:t>
            </a:r>
            <a:r>
              <a:rPr lang="tr-TR" sz="1800" err="1">
                <a:effectLst/>
                <a:latin typeface="Helvetica" pitchFamily="2" charset="0"/>
              </a:rPr>
              <a:t>Javascript</a:t>
            </a:r>
            <a:r>
              <a:rPr lang="tr-TR" sz="1800">
                <a:effectLst/>
                <a:latin typeface="Helvetica" pitchFamily="2" charset="0"/>
              </a:rPr>
              <a:t> kısaca açıklanır ve PHP programlama dili ile arasındaki farklar anlatılır.</a:t>
            </a:r>
            <a:br>
              <a:rPr lang="tr-TR" sz="1800">
                <a:effectLst/>
                <a:latin typeface="Helvetica" pitchFamily="2" charset="0"/>
              </a:rPr>
            </a:br>
            <a:endParaRPr lang="tr-TR" sz="1800"/>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8DDF6C1-A64B-2EEC-8E5C-124078E4DDB7}"/>
              </a:ext>
            </a:extLst>
          </p:cNvPr>
          <p:cNvSpPr>
            <a:spLocks noGrp="1"/>
          </p:cNvSpPr>
          <p:nvPr>
            <p:ph idx="1"/>
          </p:nvPr>
        </p:nvSpPr>
        <p:spPr>
          <a:xfrm>
            <a:off x="1451580" y="2355536"/>
            <a:ext cx="9436404" cy="3215530"/>
          </a:xfrm>
        </p:spPr>
        <p:txBody>
          <a:bodyPr>
            <a:normAutofit/>
          </a:bodyPr>
          <a:lstStyle/>
          <a:p>
            <a:pPr>
              <a:lnSpc>
                <a:spcPct val="110000"/>
              </a:lnSpc>
            </a:pPr>
            <a:r>
              <a:rPr lang="tr-TR" sz="1600" b="0" i="0">
                <a:effectLst/>
                <a:latin typeface="Söhne"/>
              </a:rPr>
              <a:t>PHP, </a:t>
            </a:r>
            <a:r>
              <a:rPr lang="tr-TR" sz="1600" b="0" i="0" err="1">
                <a:effectLst/>
                <a:latin typeface="Söhne"/>
              </a:rPr>
              <a:t>Python</a:t>
            </a:r>
            <a:r>
              <a:rPr lang="tr-TR" sz="1600" b="0" i="0">
                <a:effectLst/>
                <a:latin typeface="Söhne"/>
              </a:rPr>
              <a:t>, </a:t>
            </a:r>
            <a:r>
              <a:rPr lang="tr-TR" sz="1600" b="0" i="0" err="1">
                <a:effectLst/>
                <a:latin typeface="Söhne"/>
              </a:rPr>
              <a:t>Ruby</a:t>
            </a:r>
            <a:r>
              <a:rPr lang="tr-TR" sz="1600" b="0" i="0">
                <a:effectLst/>
                <a:latin typeface="Söhne"/>
              </a:rPr>
              <a:t>, Java, </a:t>
            </a:r>
            <a:r>
              <a:rPr lang="tr-TR" sz="1600" b="0" i="0" err="1">
                <a:effectLst/>
                <a:latin typeface="Söhne"/>
              </a:rPr>
              <a:t>Node.js</a:t>
            </a:r>
            <a:r>
              <a:rPr lang="tr-TR" sz="1600" b="0" i="0">
                <a:effectLst/>
                <a:latin typeface="Söhne"/>
              </a:rPr>
              <a:t> gibi teknolojiler sunucu tarafında yaygın olarak kullanılan araçlardır. Bu teknolojiler, web sayfalarının dinamik olarak oluşturulmasını, kullanıcı bilgilerinin işlenmesini, </a:t>
            </a:r>
            <a:r>
              <a:rPr lang="tr-TR" sz="1600" b="0" i="0" err="1">
                <a:effectLst/>
                <a:latin typeface="Söhne"/>
              </a:rPr>
              <a:t>veritabanı</a:t>
            </a:r>
            <a:r>
              <a:rPr lang="tr-TR" sz="1600" b="0" i="0">
                <a:effectLst/>
                <a:latin typeface="Söhne"/>
              </a:rPr>
              <a:t> yönetimini ve API (Uygulama Programlama </a:t>
            </a:r>
            <a:r>
              <a:rPr lang="tr-TR" sz="1600" b="0" i="0" err="1">
                <a:effectLst/>
                <a:latin typeface="Söhne"/>
              </a:rPr>
              <a:t>Arayüzü</a:t>
            </a:r>
            <a:r>
              <a:rPr lang="tr-TR" sz="1600" b="0" i="0">
                <a:effectLst/>
                <a:latin typeface="Söhne"/>
              </a:rPr>
              <a:t>) hizmetlerinin sağlanmasını mümkün kılar.</a:t>
            </a:r>
          </a:p>
          <a:p>
            <a:pPr>
              <a:lnSpc>
                <a:spcPct val="110000"/>
              </a:lnSpc>
            </a:pPr>
            <a:r>
              <a:rPr lang="tr-TR" sz="1600" b="0" i="0" err="1">
                <a:effectLst/>
                <a:latin typeface="Söhne"/>
              </a:rPr>
              <a:t>JavaScript</a:t>
            </a:r>
            <a:r>
              <a:rPr lang="tr-TR" sz="1600" b="0" i="0">
                <a:effectLst/>
                <a:latin typeface="Söhne"/>
              </a:rPr>
              <a:t>, başlangıçta yalnızca istemci tarafında (tarayıcıda) çalışacak şekilde tasarlanmış bir betik dilidir. Web sayfalarını interaktif hale getirmek için kullanılır; kullanıcı etkileşimlerine yanıt vermek, dinamik içerik üretmek, animasyonlar eklemek gibi görevleri yerine getirir. Son yıllarda, </a:t>
            </a:r>
            <a:r>
              <a:rPr lang="tr-TR" sz="1600" b="0" i="0" err="1">
                <a:effectLst/>
                <a:latin typeface="Söhne"/>
              </a:rPr>
              <a:t>Node.js'in</a:t>
            </a:r>
            <a:r>
              <a:rPr lang="tr-TR" sz="1600" b="0" i="0">
                <a:effectLst/>
                <a:latin typeface="Söhne"/>
              </a:rPr>
              <a:t> geliştirilmesiyle birlikte </a:t>
            </a:r>
            <a:r>
              <a:rPr lang="tr-TR" sz="1600" b="0" i="0" err="1">
                <a:effectLst/>
                <a:latin typeface="Söhne"/>
              </a:rPr>
              <a:t>JavaScript</a:t>
            </a:r>
            <a:r>
              <a:rPr lang="tr-TR" sz="1600" b="0" i="0">
                <a:effectLst/>
                <a:latin typeface="Söhne"/>
              </a:rPr>
              <a:t>, sunucu tarafında da kullanılmaya başlanmış ve böylece </a:t>
            </a:r>
            <a:r>
              <a:rPr lang="tr-TR" sz="1600" b="0" i="0" err="1">
                <a:effectLst/>
                <a:latin typeface="Söhne"/>
              </a:rPr>
              <a:t>JavaScript</a:t>
            </a:r>
            <a:r>
              <a:rPr lang="tr-TR" sz="1600" b="0" i="0">
                <a:effectLst/>
                <a:latin typeface="Söhne"/>
              </a:rPr>
              <a:t> ile tam yığın (</a:t>
            </a:r>
            <a:r>
              <a:rPr lang="tr-TR" sz="1600" b="0" i="0" err="1">
                <a:effectLst/>
                <a:latin typeface="Söhne"/>
              </a:rPr>
              <a:t>full-stack</a:t>
            </a:r>
            <a:r>
              <a:rPr lang="tr-TR" sz="1600" b="0" i="0">
                <a:effectLst/>
                <a:latin typeface="Söhne"/>
              </a:rPr>
              <a:t>) geliştirme mümkün hale gelmiştir.</a:t>
            </a:r>
          </a:p>
          <a:p>
            <a:pPr marL="0" indent="0">
              <a:lnSpc>
                <a:spcPct val="110000"/>
              </a:lnSpc>
              <a:buNone/>
            </a:pPr>
            <a:br>
              <a:rPr lang="tr-TR" sz="1600"/>
            </a:br>
            <a:endParaRPr lang="tr-TR" sz="160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569308"/>
      </p:ext>
    </p:extLst>
  </p:cSld>
  <p:clrMapOvr>
    <a:overrideClrMapping bg1="dk1" tx1="lt1" bg2="dk2"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4.3. Veri tabanı </a:t>
            </a:r>
            <a:r>
              <a:rPr lang="tr-TR" sz="2000" dirty="0" err="1">
                <a:solidFill>
                  <a:schemeClr val="bg1"/>
                </a:solidFill>
                <a:effectLst/>
                <a:latin typeface="Helvetica" pitchFamily="2" charset="0"/>
              </a:rPr>
              <a:t>üzerinde</a:t>
            </a:r>
            <a:r>
              <a:rPr lang="tr-TR" sz="2000" dirty="0">
                <a:solidFill>
                  <a:schemeClr val="bg1"/>
                </a:solidFill>
                <a:effectLst/>
                <a:latin typeface="Helvetica" pitchFamily="2" charset="0"/>
              </a:rPr>
              <a:t> işlemler yapar.</a:t>
            </a:r>
            <a:br>
              <a:rPr lang="tr-TR" sz="1200" dirty="0">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53990" y="287383"/>
            <a:ext cx="7872548" cy="6357257"/>
          </a:xfrm>
        </p:spPr>
        <p:txBody>
          <a:bodyPr anchor="t">
            <a:normAutofit/>
          </a:bodyPr>
          <a:lstStyle/>
          <a:p>
            <a:pPr marL="0" indent="0" algn="l">
              <a:buNone/>
            </a:pPr>
            <a:r>
              <a:rPr lang="tr-TR" sz="1600" b="1" dirty="0">
                <a:latin typeface="Helvetica" pitchFamily="2" charset="0"/>
              </a:rPr>
              <a:t>PHP DİLİ İLE VERİ TABANI İŞLEMLERİ</a:t>
            </a: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SELECT (Okuma) işlemi</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"SELECT * FROM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ogr_bilgi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result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query</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sql</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result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num_rows</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&gt; 0)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Her satırı döngü ile işle</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while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result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fetch_assoc</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og_id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 Ad: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og_ad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og_soyad</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 Sınıf: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og_sinif</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 - Numara: " .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row</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og_no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"\n";</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else {</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echo</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"Sonuç bulunamadı";</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tr-TR"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Bağlantıyı kapama</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conn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close</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?&gt;</a:t>
            </a:r>
          </a:p>
          <a:p>
            <a:pPr marL="0" indent="0">
              <a:buNone/>
            </a:pPr>
            <a:endParaRPr lang="tr-TR" sz="1400" dirty="0">
              <a:effectLst/>
              <a:latin typeface="Helvetica" pitchFamily="2" charset="0"/>
            </a:endParaRPr>
          </a:p>
        </p:txBody>
      </p:sp>
    </p:spTree>
    <p:extLst>
      <p:ext uri="{BB962C8B-B14F-4D97-AF65-F5344CB8AC3E}">
        <p14:creationId xmlns:p14="http://schemas.microsoft.com/office/powerpoint/2010/main" val="200600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kranda bilgisayar betiği">
            <a:extLst>
              <a:ext uri="{FF2B5EF4-FFF2-40B4-BE49-F238E27FC236}">
                <a16:creationId xmlns:a16="http://schemas.microsoft.com/office/drawing/2014/main" id="{C6B251C0-B09C-08A6-F4DE-FE03AEB4D33C}"/>
              </a:ext>
            </a:extLst>
          </p:cNvPr>
          <p:cNvPicPr>
            <a:picLocks noChangeAspect="1"/>
          </p:cNvPicPr>
          <p:nvPr/>
        </p:nvPicPr>
        <p:blipFill rotWithShape="1">
          <a:blip r:embed="rId2">
            <a:alphaModFix amt="50000"/>
            <a:grayscl/>
          </a:blip>
          <a:srcRect t="5980" r="-1" b="9748"/>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BADB2D5B-AF65-B3C6-C7A2-BA1619CC79F1}"/>
              </a:ext>
            </a:extLst>
          </p:cNvPr>
          <p:cNvSpPr>
            <a:spLocks noGrp="1"/>
          </p:cNvSpPr>
          <p:nvPr>
            <p:ph type="title"/>
          </p:nvPr>
        </p:nvSpPr>
        <p:spPr>
          <a:xfrm>
            <a:off x="1130271" y="1193800"/>
            <a:ext cx="3193050" cy="4699000"/>
          </a:xfrm>
        </p:spPr>
        <p:txBody>
          <a:bodyPr anchor="ctr">
            <a:normAutofit/>
          </a:bodyPr>
          <a:lstStyle/>
          <a:p>
            <a:r>
              <a:rPr lang="tr-TR" sz="2200">
                <a:effectLst/>
                <a:latin typeface="Helvetica" pitchFamily="2" charset="0"/>
              </a:rPr>
              <a:t>1.1. b) Sunucu tarafında çalışan yapılardan bahsedilir. </a:t>
            </a:r>
            <a:r>
              <a:rPr lang="tr-TR" sz="2200" err="1">
                <a:effectLst/>
                <a:latin typeface="Helvetica" pitchFamily="2" charset="0"/>
              </a:rPr>
              <a:t>Javascript</a:t>
            </a:r>
            <a:r>
              <a:rPr lang="tr-TR" sz="2200">
                <a:effectLst/>
                <a:latin typeface="Helvetica" pitchFamily="2" charset="0"/>
              </a:rPr>
              <a:t> kısaca açıklanır ve PHP programlama dili ile arasındaki farklar anlatılır.</a:t>
            </a:r>
            <a:br>
              <a:rPr lang="tr-TR" sz="2200">
                <a:effectLst/>
                <a:latin typeface="Helvetica" pitchFamily="2" charset="0"/>
              </a:rPr>
            </a:br>
            <a:endParaRPr lang="tr-TR" sz="2200"/>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88DDF6C1-A64B-2EEC-8E5C-124078E4DDB7}"/>
              </a:ext>
            </a:extLst>
          </p:cNvPr>
          <p:cNvSpPr>
            <a:spLocks noGrp="1"/>
          </p:cNvSpPr>
          <p:nvPr>
            <p:ph idx="1"/>
          </p:nvPr>
        </p:nvSpPr>
        <p:spPr>
          <a:xfrm>
            <a:off x="4976636" y="1193800"/>
            <a:ext cx="6085091" cy="4699000"/>
          </a:xfrm>
        </p:spPr>
        <p:txBody>
          <a:bodyPr anchor="ctr">
            <a:normAutofit/>
          </a:bodyPr>
          <a:lstStyle/>
          <a:p>
            <a:pPr>
              <a:lnSpc>
                <a:spcPct val="110000"/>
              </a:lnSpc>
            </a:pPr>
            <a:r>
              <a:rPr lang="tr-TR" sz="1700" b="0" i="0">
                <a:effectLst/>
                <a:latin typeface="Söhne"/>
              </a:rPr>
              <a:t>PHP, bir restoranın mutfağı gibidir. Sipariş verdiğinizde (web sitesine bir istek gönderdiğinizde), mutfak (sunucu) siparişinizi hazırlar ve size hazır bir yemek (web sayfası) sunar. Yani, PHP kodları web sunucusunda çalışır; siz onları doğrudan göremezsiniz, sadece sonuçlarını (örneğin, bir web sayfası) görürsünüz. PHP, genellikle </a:t>
            </a:r>
            <a:r>
              <a:rPr lang="tr-TR" sz="1700" b="0" i="0" err="1">
                <a:effectLst/>
                <a:latin typeface="Söhne"/>
              </a:rPr>
              <a:t>veritabanlarıyla</a:t>
            </a:r>
            <a:r>
              <a:rPr lang="tr-TR" sz="1700" b="0" i="0">
                <a:effectLst/>
                <a:latin typeface="Söhne"/>
              </a:rPr>
              <a:t> çalışır ve dinamik içerik oluşturur - örneğin, bir kullanıcı adıyla kişisel bir karşılama mesajı gösterir.</a:t>
            </a:r>
          </a:p>
          <a:p>
            <a:pPr>
              <a:lnSpc>
                <a:spcPct val="110000"/>
              </a:lnSpc>
            </a:pPr>
            <a:r>
              <a:rPr lang="tr-TR" sz="1700" b="0" i="0" err="1">
                <a:effectLst/>
                <a:latin typeface="Söhne"/>
              </a:rPr>
              <a:t>JavaScript</a:t>
            </a:r>
            <a:r>
              <a:rPr lang="tr-TR" sz="1700" b="0" i="0">
                <a:effectLst/>
                <a:latin typeface="Söhne"/>
              </a:rPr>
              <a:t> ise restoranda sizin masanızda olan bitendir. Yemeğinizi aldıktan sonra, ekstra tuz eklemek veya karabiber dökmek gibi işlemler yapabilirsiniz. </a:t>
            </a:r>
            <a:r>
              <a:rPr lang="tr-TR" sz="1700" b="0" i="0" err="1">
                <a:effectLst/>
                <a:latin typeface="Söhne"/>
              </a:rPr>
              <a:t>JavaScript</a:t>
            </a:r>
            <a:r>
              <a:rPr lang="tr-TR" sz="1700" b="0" i="0">
                <a:effectLst/>
                <a:latin typeface="Söhne"/>
              </a:rPr>
              <a:t>, kullanıcının tarayıcısında çalışır ve sayfa yüklendikten sonra sayfayı dinamik bir şekilde değiştirebilir. Örneğin, bir butona tıklandığında bir menünün açılması gibi etkileşimleri sağlar.</a:t>
            </a:r>
            <a:br>
              <a:rPr lang="tr-TR" sz="1700"/>
            </a:br>
            <a:endParaRPr lang="tr-TR" sz="1700"/>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63825972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ADB2D5B-AF65-B3C6-C7A2-BA1619CC79F1}"/>
              </a:ext>
            </a:extLst>
          </p:cNvPr>
          <p:cNvSpPr>
            <a:spLocks noGrp="1"/>
          </p:cNvSpPr>
          <p:nvPr>
            <p:ph type="title"/>
          </p:nvPr>
        </p:nvSpPr>
        <p:spPr>
          <a:xfrm>
            <a:off x="1451580" y="397451"/>
            <a:ext cx="9603275" cy="1020229"/>
          </a:xfrm>
        </p:spPr>
        <p:txBody>
          <a:bodyPr>
            <a:normAutofit fontScale="90000"/>
          </a:bodyPr>
          <a:lstStyle/>
          <a:p>
            <a:r>
              <a:rPr lang="tr-TR" sz="1800" dirty="0">
                <a:effectLst/>
                <a:latin typeface="Helvetica" pitchFamily="2" charset="0"/>
              </a:rPr>
              <a:t>1.1. b) Sunucu tarafında çalışan yapılardan bahsedilir. </a:t>
            </a:r>
            <a:r>
              <a:rPr lang="tr-TR" sz="1800" dirty="0" err="1">
                <a:effectLst/>
                <a:latin typeface="Helvetica" pitchFamily="2" charset="0"/>
              </a:rPr>
              <a:t>Javascript</a:t>
            </a:r>
            <a:r>
              <a:rPr lang="tr-TR" sz="1800" dirty="0">
                <a:effectLst/>
                <a:latin typeface="Helvetica" pitchFamily="2" charset="0"/>
              </a:rPr>
              <a:t> kısaca açıklanır ve PHP programlama dili ile arasındaki farklar anlatılır.</a:t>
            </a:r>
            <a:br>
              <a:rPr lang="tr-TR" sz="1800" dirty="0">
                <a:effectLst/>
                <a:latin typeface="Helvetica" pitchFamily="2" charset="0"/>
              </a:rPr>
            </a:br>
            <a:endParaRPr lang="tr-TR" sz="1800" dirty="0"/>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8DDF6C1-A64B-2EEC-8E5C-124078E4DDB7}"/>
              </a:ext>
            </a:extLst>
          </p:cNvPr>
          <p:cNvSpPr>
            <a:spLocks noGrp="1"/>
          </p:cNvSpPr>
          <p:nvPr>
            <p:ph idx="1"/>
          </p:nvPr>
        </p:nvSpPr>
        <p:spPr>
          <a:xfrm>
            <a:off x="1451580" y="2203553"/>
            <a:ext cx="9436404" cy="3785015"/>
          </a:xfrm>
        </p:spPr>
        <p:txBody>
          <a:bodyPr>
            <a:normAutofit lnSpcReduction="10000"/>
          </a:bodyPr>
          <a:lstStyle/>
          <a:p>
            <a:pPr marL="0" indent="0">
              <a:lnSpc>
                <a:spcPct val="110000"/>
              </a:lnSpc>
              <a:buNone/>
            </a:pPr>
            <a:r>
              <a:rPr lang="tr-TR" sz="1400" b="1" i="0" dirty="0">
                <a:effectLst/>
                <a:latin typeface="Söhne"/>
              </a:rPr>
              <a:t>Basitçe Farklar</a:t>
            </a:r>
          </a:p>
          <a:p>
            <a:pPr>
              <a:lnSpc>
                <a:spcPct val="110000"/>
              </a:lnSpc>
              <a:buFont typeface="Arial" panose="020B0604020202020204" pitchFamily="34" charset="0"/>
              <a:buChar char="•"/>
            </a:pPr>
            <a:r>
              <a:rPr lang="tr-TR" sz="1400" b="1" i="0" dirty="0">
                <a:effectLst/>
                <a:latin typeface="Söhne"/>
              </a:rPr>
              <a:t>Çalışma Yeri:</a:t>
            </a:r>
            <a:r>
              <a:rPr lang="tr-TR" sz="1400" b="0" i="0" dirty="0">
                <a:effectLst/>
                <a:latin typeface="Söhne"/>
              </a:rPr>
              <a:t> PHP sunucuda çalışırken, </a:t>
            </a:r>
            <a:r>
              <a:rPr lang="tr-TR" sz="1400" b="0" i="0" dirty="0" err="1">
                <a:effectLst/>
                <a:latin typeface="Söhne"/>
              </a:rPr>
              <a:t>JavaScript</a:t>
            </a:r>
            <a:r>
              <a:rPr lang="tr-TR" sz="1400" b="0" i="0" dirty="0">
                <a:effectLst/>
                <a:latin typeface="Söhne"/>
              </a:rPr>
              <a:t> kullanıcının bilgisayarında (tarayıcıda) çalışır.</a:t>
            </a:r>
          </a:p>
          <a:p>
            <a:pPr>
              <a:lnSpc>
                <a:spcPct val="110000"/>
              </a:lnSpc>
              <a:buFont typeface="Arial" panose="020B0604020202020204" pitchFamily="34" charset="0"/>
              <a:buChar char="•"/>
            </a:pPr>
            <a:r>
              <a:rPr lang="tr-TR" sz="1400" b="1" i="0" dirty="0">
                <a:effectLst/>
                <a:latin typeface="Söhne"/>
              </a:rPr>
              <a:t>Görevler:</a:t>
            </a:r>
            <a:r>
              <a:rPr lang="tr-TR" sz="1400" b="0" i="0" dirty="0">
                <a:effectLst/>
                <a:latin typeface="Söhne"/>
              </a:rPr>
              <a:t> PHP genellikle sayfa oluşturma ve </a:t>
            </a:r>
            <a:r>
              <a:rPr lang="tr-TR" sz="1400" b="0" i="0" dirty="0" err="1">
                <a:effectLst/>
                <a:latin typeface="Söhne"/>
              </a:rPr>
              <a:t>veritabanı</a:t>
            </a:r>
            <a:r>
              <a:rPr lang="tr-TR" sz="1400" b="0" i="0" dirty="0">
                <a:effectLst/>
                <a:latin typeface="Söhne"/>
              </a:rPr>
              <a:t> işlemleri için kullanılır. </a:t>
            </a:r>
            <a:r>
              <a:rPr lang="tr-TR" sz="1400" b="0" i="0" dirty="0" err="1">
                <a:effectLst/>
                <a:latin typeface="Söhne"/>
              </a:rPr>
              <a:t>JavaScript</a:t>
            </a:r>
            <a:r>
              <a:rPr lang="tr-TR" sz="1400" b="0" i="0" dirty="0">
                <a:effectLst/>
                <a:latin typeface="Söhne"/>
              </a:rPr>
              <a:t> ise sayfa üzerindeki etkileşimleri (örneğin, tıklamalar, animasyonlar) yönetir.</a:t>
            </a:r>
          </a:p>
          <a:p>
            <a:pPr>
              <a:lnSpc>
                <a:spcPct val="110000"/>
              </a:lnSpc>
              <a:buFont typeface="Arial" panose="020B0604020202020204" pitchFamily="34" charset="0"/>
              <a:buChar char="•"/>
            </a:pPr>
            <a:r>
              <a:rPr lang="tr-TR" sz="1400" b="1" i="0" dirty="0">
                <a:effectLst/>
                <a:latin typeface="Söhne"/>
              </a:rPr>
              <a:t>Görünürlük:</a:t>
            </a:r>
            <a:r>
              <a:rPr lang="tr-TR" sz="1400" b="0" i="0" dirty="0">
                <a:effectLst/>
                <a:latin typeface="Söhne"/>
              </a:rPr>
              <a:t> </a:t>
            </a:r>
            <a:r>
              <a:rPr lang="tr-TR" sz="1400" b="0" i="0" dirty="0" err="1">
                <a:effectLst/>
                <a:latin typeface="Söhne"/>
              </a:rPr>
              <a:t>PHP'nin</a:t>
            </a:r>
            <a:r>
              <a:rPr lang="tr-TR" sz="1400" b="0" i="0" dirty="0">
                <a:effectLst/>
                <a:latin typeface="Söhne"/>
              </a:rPr>
              <a:t> yaptığı işlemler kullanıcı tarafından doğrudan görülemez; sonuçları görülür. </a:t>
            </a:r>
            <a:r>
              <a:rPr lang="tr-TR" sz="1400" b="0" i="0" dirty="0" err="1">
                <a:effectLst/>
                <a:latin typeface="Söhne"/>
              </a:rPr>
              <a:t>JavaScript</a:t>
            </a:r>
            <a:r>
              <a:rPr lang="tr-TR" sz="1400" b="0" i="0" dirty="0">
                <a:effectLst/>
                <a:latin typeface="Söhne"/>
              </a:rPr>
              <a:t> ile yapılan değişiklikler ise kullanıcı tarafından anında görülebilir.</a:t>
            </a:r>
          </a:p>
          <a:p>
            <a:pPr>
              <a:lnSpc>
                <a:spcPct val="110000"/>
              </a:lnSpc>
            </a:pPr>
            <a:r>
              <a:rPr lang="tr-TR" sz="1400" b="0" i="0" dirty="0">
                <a:effectLst/>
                <a:latin typeface="Söhne"/>
              </a:rPr>
              <a:t>Örnekle açıklamak gerekirse, bir sosyal medya sitesinde profilinize giriş yaptığınızda, PHP sizin kullanıcı adınızı </a:t>
            </a:r>
            <a:r>
              <a:rPr lang="tr-TR" sz="1400" b="0" i="0" dirty="0" err="1">
                <a:effectLst/>
                <a:latin typeface="Söhne"/>
              </a:rPr>
              <a:t>veritabanından</a:t>
            </a:r>
            <a:r>
              <a:rPr lang="tr-TR" sz="1400" b="0" i="0" dirty="0">
                <a:effectLst/>
                <a:latin typeface="Söhne"/>
              </a:rPr>
              <a:t> alıp sayfaya yerleştirir. Daha sonra, bir arkadaşınızın fotoğrafını beğenmek için kalp ikonuna tıklarsanız, bu etkileşim </a:t>
            </a:r>
            <a:r>
              <a:rPr lang="tr-TR" sz="1400" b="0" i="0" dirty="0" err="1">
                <a:effectLst/>
                <a:latin typeface="Söhne"/>
              </a:rPr>
              <a:t>JavaScript</a:t>
            </a:r>
            <a:r>
              <a:rPr lang="tr-TR" sz="1400" b="0" i="0" dirty="0">
                <a:effectLst/>
                <a:latin typeface="Söhne"/>
              </a:rPr>
              <a:t> ile sağlanır ve sayfa yeniden yüklenmeden kalp ikonunun rengi değişir.</a:t>
            </a:r>
          </a:p>
          <a:p>
            <a:pPr>
              <a:lnSpc>
                <a:spcPct val="110000"/>
              </a:lnSpc>
            </a:pPr>
            <a:r>
              <a:rPr lang="tr-TR" sz="1400" b="0" i="0" dirty="0">
                <a:effectLst/>
                <a:latin typeface="Söhne"/>
              </a:rPr>
              <a:t>Böylece, PHP ve </a:t>
            </a:r>
            <a:r>
              <a:rPr lang="tr-TR" sz="1400" b="0" i="0" dirty="0" err="1">
                <a:effectLst/>
                <a:latin typeface="Söhne"/>
              </a:rPr>
              <a:t>JavaScript</a:t>
            </a:r>
            <a:r>
              <a:rPr lang="tr-TR" sz="1400" b="0" i="0" dirty="0">
                <a:effectLst/>
                <a:latin typeface="Söhne"/>
              </a:rPr>
              <a:t> birlikte çalışarak web sitelerinin hem arka planında (mutfakta) hem de ön yüzünde (masada) sorunsuz bir deneyim sunar.</a:t>
            </a:r>
          </a:p>
          <a:p>
            <a:pPr marL="0" indent="0">
              <a:lnSpc>
                <a:spcPct val="110000"/>
              </a:lnSpc>
              <a:buNone/>
            </a:pPr>
            <a:br>
              <a:rPr lang="tr-TR" sz="1100" b="0" i="0" dirty="0">
                <a:effectLst/>
                <a:latin typeface="Söhne"/>
              </a:rPr>
            </a:br>
            <a:endParaRPr lang="tr-TR" sz="1100" b="0" i="0" dirty="0">
              <a:effectLst/>
              <a:latin typeface="Söhne"/>
            </a:endParaRPr>
          </a:p>
          <a:p>
            <a:pPr>
              <a:lnSpc>
                <a:spcPct val="110000"/>
              </a:lnSpc>
            </a:pPr>
            <a:endParaRPr lang="tr-TR" sz="1100"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11312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ADB2D5B-AF65-B3C6-C7A2-BA1619CC79F1}"/>
              </a:ext>
            </a:extLst>
          </p:cNvPr>
          <p:cNvSpPr>
            <a:spLocks noGrp="1"/>
          </p:cNvSpPr>
          <p:nvPr>
            <p:ph type="title"/>
          </p:nvPr>
        </p:nvSpPr>
        <p:spPr>
          <a:xfrm>
            <a:off x="1451579" y="1040302"/>
            <a:ext cx="9603275" cy="1020229"/>
          </a:xfrm>
        </p:spPr>
        <p:txBody>
          <a:bodyPr>
            <a:normAutofit/>
          </a:bodyPr>
          <a:lstStyle/>
          <a:p>
            <a:r>
              <a:rPr lang="tr-TR" sz="1800">
                <a:effectLst/>
                <a:latin typeface="Helvetica" pitchFamily="2" charset="0"/>
              </a:rPr>
              <a:t>1.1. c) Sunucu ve istemci tarafında çalışan yapıların farkları anlatılır.</a:t>
            </a:r>
            <a:br>
              <a:rPr lang="tr-TR" sz="1800">
                <a:effectLst/>
                <a:latin typeface="Helvetica" pitchFamily="2" charset="0"/>
              </a:rPr>
            </a:br>
            <a:br>
              <a:rPr lang="tr-TR" sz="1800">
                <a:effectLst/>
                <a:latin typeface="Helvetica" pitchFamily="2" charset="0"/>
              </a:rPr>
            </a:br>
            <a:endParaRPr lang="tr-TR" sz="1800"/>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8DDF6C1-A64B-2EEC-8E5C-124078E4DDB7}"/>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300" b="1" i="0">
                <a:effectLst/>
                <a:latin typeface="Söhne"/>
              </a:rPr>
              <a:t>Sunucu (Postane)</a:t>
            </a:r>
          </a:p>
          <a:p>
            <a:pPr>
              <a:lnSpc>
                <a:spcPct val="110000"/>
              </a:lnSpc>
            </a:pPr>
            <a:r>
              <a:rPr lang="tr-TR" sz="1300" b="0" i="0">
                <a:effectLst/>
                <a:latin typeface="Söhne"/>
              </a:rPr>
              <a:t>Sunucu, bir postane gibidir. Postane, insanların mektup ve paket gönderip alabileceği bir yerdir. Burada, gelen ve giden her türlü posta işlenir, sıralanır ve doğru adreslere yönlendirilir. Sunucu da aynı şekilde, internet üzerinden gelen istekleri alır (web sayfası istekleri, e-postalar vs.), bunları işler ve gereken yanıtları geri gönderir. Sunucu, bu veri ve içeriği saklayan ve yöneten bir "</a:t>
            </a:r>
            <a:r>
              <a:rPr lang="tr-TR" sz="1300" b="0" i="0" err="1">
                <a:effectLst/>
                <a:latin typeface="Söhne"/>
              </a:rPr>
              <a:t>merkez"dir</a:t>
            </a:r>
            <a:r>
              <a:rPr lang="tr-TR" sz="1300" b="0" i="0">
                <a:effectLst/>
                <a:latin typeface="Söhne"/>
              </a:rPr>
              <a:t>.</a:t>
            </a:r>
          </a:p>
          <a:p>
            <a:pPr marL="0" indent="0">
              <a:lnSpc>
                <a:spcPct val="110000"/>
              </a:lnSpc>
              <a:buNone/>
            </a:pPr>
            <a:r>
              <a:rPr lang="tr-TR" sz="1300" b="1" i="0">
                <a:effectLst/>
                <a:latin typeface="Söhne"/>
              </a:rPr>
              <a:t>İstemci (Müşteri)</a:t>
            </a:r>
          </a:p>
          <a:p>
            <a:pPr>
              <a:lnSpc>
                <a:spcPct val="110000"/>
              </a:lnSpc>
            </a:pPr>
            <a:r>
              <a:rPr lang="tr-TR" sz="1300" b="0" i="0">
                <a:effectLst/>
                <a:latin typeface="Söhne"/>
              </a:rPr>
              <a:t>İstemci, postaneye gelen bir müşteri gibidir. Bir müşteri gibi, istemci (bilgisayarınız, telefonunuz veya herhangi bir internete bağlı cihaz) sunucuya (postaneye) bir istek gönderir. Bu, bir web sayfası açmak, bir video izlemek veya bir e-posta göndermek olabilir. Ardından, sunucunun (postanenin) verdiği yanıtı alır. İstemci, bu yanıtı kullanarak kullanıcıya bilgi gösterir veya bir hizmet sağlar.</a:t>
            </a:r>
          </a:p>
          <a:p>
            <a:pPr marL="0" indent="0">
              <a:lnSpc>
                <a:spcPct val="110000"/>
              </a:lnSpc>
              <a:buNone/>
            </a:pPr>
            <a:br>
              <a:rPr lang="tr-TR" sz="1300" b="0" i="0">
                <a:effectLst/>
                <a:latin typeface="Söhne"/>
              </a:rPr>
            </a:br>
            <a:endParaRPr lang="tr-TR" sz="1300" b="0" i="0">
              <a:effectLst/>
              <a:latin typeface="Söhne"/>
            </a:endParaRPr>
          </a:p>
          <a:p>
            <a:pPr>
              <a:lnSpc>
                <a:spcPct val="110000"/>
              </a:lnSpc>
            </a:pPr>
            <a:endParaRPr lang="tr-TR" sz="130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24385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ADB2D5B-AF65-B3C6-C7A2-BA1619CC79F1}"/>
              </a:ext>
            </a:extLst>
          </p:cNvPr>
          <p:cNvSpPr>
            <a:spLocks noGrp="1"/>
          </p:cNvSpPr>
          <p:nvPr>
            <p:ph type="title"/>
          </p:nvPr>
        </p:nvSpPr>
        <p:spPr>
          <a:xfrm>
            <a:off x="1451579" y="1040302"/>
            <a:ext cx="9603275" cy="1020229"/>
          </a:xfrm>
        </p:spPr>
        <p:txBody>
          <a:bodyPr>
            <a:normAutofit/>
          </a:bodyPr>
          <a:lstStyle/>
          <a:p>
            <a:r>
              <a:rPr lang="tr-TR" sz="1800">
                <a:effectLst/>
                <a:latin typeface="Helvetica" pitchFamily="2" charset="0"/>
              </a:rPr>
              <a:t>1.1. c) Sunucu ve istemci tarafında çalışan yapıların farkları anlatılır.</a:t>
            </a:r>
            <a:br>
              <a:rPr lang="tr-TR" sz="1800">
                <a:effectLst/>
                <a:latin typeface="Helvetica" pitchFamily="2" charset="0"/>
              </a:rPr>
            </a:br>
            <a:br>
              <a:rPr lang="tr-TR" sz="1800">
                <a:effectLst/>
                <a:latin typeface="Helvetica" pitchFamily="2" charset="0"/>
              </a:rPr>
            </a:br>
            <a:endParaRPr lang="tr-TR" sz="1800"/>
          </a:p>
        </p:txBody>
      </p:sp>
      <p:cxnSp>
        <p:nvCxnSpPr>
          <p:cNvPr id="19" name="Straight Connector 18">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8DDF6C1-A64B-2EEC-8E5C-124078E4DDB7}"/>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400" b="1" i="0">
                <a:effectLst/>
                <a:latin typeface="Söhne"/>
              </a:rPr>
              <a:t>Ana Farklar</a:t>
            </a:r>
          </a:p>
          <a:p>
            <a:pPr>
              <a:lnSpc>
                <a:spcPct val="110000"/>
              </a:lnSpc>
              <a:buFont typeface="Arial" panose="020B0604020202020204" pitchFamily="34" charset="0"/>
              <a:buChar char="•"/>
            </a:pPr>
            <a:r>
              <a:rPr lang="tr-TR" sz="1400" b="1" i="0">
                <a:effectLst/>
                <a:latin typeface="Söhne"/>
              </a:rPr>
              <a:t>Görev ve İşlev:</a:t>
            </a:r>
            <a:r>
              <a:rPr lang="tr-TR" sz="1400" b="0" i="0">
                <a:effectLst/>
                <a:latin typeface="Söhne"/>
              </a:rPr>
              <a:t> Sunucu, veri saklar, işler ve yönetir; isteklere yanıt verir. İstemci ise, kullanıcı adına istek gönderir ve sunucudan aldığı yanıtları kullanıcıya sunar.</a:t>
            </a:r>
          </a:p>
          <a:p>
            <a:pPr>
              <a:lnSpc>
                <a:spcPct val="110000"/>
              </a:lnSpc>
              <a:buFont typeface="Arial" panose="020B0604020202020204" pitchFamily="34" charset="0"/>
              <a:buChar char="•"/>
            </a:pPr>
            <a:r>
              <a:rPr lang="tr-TR" sz="1400" b="1" i="0">
                <a:effectLst/>
                <a:latin typeface="Söhne"/>
              </a:rPr>
              <a:t>Konum ve Erişim:</a:t>
            </a:r>
            <a:r>
              <a:rPr lang="tr-TR" sz="1400" b="0" i="0">
                <a:effectLst/>
                <a:latin typeface="Söhne"/>
              </a:rPr>
              <a:t> Sunucu genellikle uzak bir konumda bulunur ve birçok istemciye aynı anda hizmet verebilir. İstemci, kullanıcının doğrudan erişimine açık olan ve sunucuya istek gönderen cihazdır.</a:t>
            </a:r>
          </a:p>
          <a:p>
            <a:pPr>
              <a:lnSpc>
                <a:spcPct val="110000"/>
              </a:lnSpc>
              <a:buFont typeface="Arial" panose="020B0604020202020204" pitchFamily="34" charset="0"/>
              <a:buChar char="•"/>
            </a:pPr>
            <a:r>
              <a:rPr lang="tr-TR" sz="1400" b="1" i="0">
                <a:effectLst/>
                <a:latin typeface="Söhne"/>
              </a:rPr>
              <a:t>Kaynak Kullanımı:</a:t>
            </a:r>
            <a:r>
              <a:rPr lang="tr-TR" sz="1400" b="0" i="0">
                <a:effectLst/>
                <a:latin typeface="Söhne"/>
              </a:rPr>
              <a:t> Sunucular, genellikle yüksek işlem gücü, bellek ve depolama kapasitesine sahip olacak şekilde tasarlanmıştır çünkü birçok istemciye hizmet vermek zorundadırlar. İstemciler ise, daha az kaynak gerektiren işlemler için kullanılır ve genellikle tek bir kullanıcı tarafından kullanılır.</a:t>
            </a:r>
          </a:p>
          <a:p>
            <a:pPr marL="0" indent="0">
              <a:lnSpc>
                <a:spcPct val="110000"/>
              </a:lnSpc>
              <a:buNone/>
            </a:pPr>
            <a:br>
              <a:rPr lang="tr-TR" sz="1400" b="0" i="0">
                <a:effectLst/>
                <a:latin typeface="Söhne"/>
              </a:rPr>
            </a:br>
            <a:endParaRPr lang="tr-TR" sz="1400" b="0" i="0">
              <a:effectLst/>
              <a:latin typeface="Söhne"/>
            </a:endParaRPr>
          </a:p>
          <a:p>
            <a:pPr>
              <a:lnSpc>
                <a:spcPct val="110000"/>
              </a:lnSpc>
            </a:pPr>
            <a:endParaRPr lang="tr-TR" sz="1400"/>
          </a:p>
        </p:txBody>
      </p:sp>
      <p:sp>
        <p:nvSpPr>
          <p:cNvPr id="21" name="Rectangle 20">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36444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1.2. PHP programlama dili için gerekli programları tanır.</a:t>
            </a:r>
          </a:p>
        </p:txBody>
      </p:sp>
      <p:cxnSp>
        <p:nvCxnSpPr>
          <p:cNvPr id="19" name="Straight Connector 18">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a:bodyPr>
          <a:lstStyle/>
          <a:p>
            <a:pPr marL="0" indent="0">
              <a:buNone/>
            </a:pPr>
            <a:r>
              <a:rPr lang="tr-TR" dirty="0">
                <a:effectLst/>
                <a:latin typeface="Helvetica" pitchFamily="2" charset="0"/>
              </a:rPr>
              <a:t>a) PHP programlama dilinin çalışması için gerekli olan programlar tanıtılır.</a:t>
            </a:r>
          </a:p>
          <a:p>
            <a:pPr marL="0" indent="0">
              <a:buNone/>
            </a:pPr>
            <a:r>
              <a:rPr lang="tr-TR" dirty="0">
                <a:effectLst/>
                <a:latin typeface="Helvetica" pitchFamily="2" charset="0"/>
              </a:rPr>
              <a:t>b) Gerekli olan programların işlevleri açıklanır.</a:t>
            </a:r>
          </a:p>
          <a:p>
            <a:pPr marL="0" indent="0">
              <a:buNone/>
            </a:pPr>
            <a:r>
              <a:rPr lang="tr-TR" dirty="0">
                <a:effectLst/>
                <a:latin typeface="Helvetica" pitchFamily="2" charset="0"/>
              </a:rPr>
              <a:t>c) Her bir programın ne işlem yaptığından bahsedilir.</a:t>
            </a:r>
          </a:p>
          <a:p>
            <a:endParaRPr lang="tr-TR" dirty="0"/>
          </a:p>
        </p:txBody>
      </p:sp>
      <p:sp>
        <p:nvSpPr>
          <p:cNvPr id="21" name="Rectangle 20">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7289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FDC8BEB-A328-95FF-9FBC-F38A3F92CFD2}"/>
              </a:ext>
            </a:extLst>
          </p:cNvPr>
          <p:cNvSpPr>
            <a:spLocks noGrp="1"/>
          </p:cNvSpPr>
          <p:nvPr>
            <p:ph type="title"/>
          </p:nvPr>
        </p:nvSpPr>
        <p:spPr>
          <a:xfrm>
            <a:off x="1451579" y="804519"/>
            <a:ext cx="9603275" cy="1049235"/>
          </a:xfrm>
        </p:spPr>
        <p:txBody>
          <a:bodyPr>
            <a:normAutofit/>
          </a:bodyPr>
          <a:lstStyle/>
          <a:p>
            <a:r>
              <a:rPr lang="tr-TR"/>
              <a:t>DERS SEÇİM KRİTERİ</a:t>
            </a:r>
          </a:p>
        </p:txBody>
      </p:sp>
      <p:cxnSp>
        <p:nvCxnSpPr>
          <p:cNvPr id="22"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İçerik Yer Tutucusu 2">
            <a:extLst>
              <a:ext uri="{FF2B5EF4-FFF2-40B4-BE49-F238E27FC236}">
                <a16:creationId xmlns:a16="http://schemas.microsoft.com/office/drawing/2014/main" id="{A305BE07-0F1F-E841-F0DE-11451275B2E7}"/>
              </a:ext>
            </a:extLst>
          </p:cNvPr>
          <p:cNvGraphicFramePr>
            <a:graphicFrameLocks noGrp="1"/>
          </p:cNvGraphicFramePr>
          <p:nvPr>
            <p:ph idx="1"/>
            <p:extLst>
              <p:ext uri="{D42A27DB-BD31-4B8C-83A1-F6EECF244321}">
                <p14:modId xmlns:p14="http://schemas.microsoft.com/office/powerpoint/2010/main" val="348901701"/>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4072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7550576-EA90-5607-AF15-F47CB95D40D6}"/>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1.2. PHP programlama dili için gerekli programları tanır.</a:t>
            </a:r>
            <a:endParaRPr lang="tr-TR" sz="2000" dirty="0"/>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D82BEDDA-23D5-708A-FE5D-DEA8EA4249A4}"/>
              </a:ext>
            </a:extLst>
          </p:cNvPr>
          <p:cNvSpPr>
            <a:spLocks noGrp="1"/>
          </p:cNvSpPr>
          <p:nvPr>
            <p:ph idx="1"/>
          </p:nvPr>
        </p:nvSpPr>
        <p:spPr>
          <a:xfrm>
            <a:off x="1451580" y="2355536"/>
            <a:ext cx="9436404" cy="3215530"/>
          </a:xfrm>
        </p:spPr>
        <p:txBody>
          <a:bodyPr>
            <a:normAutofit/>
          </a:bodyPr>
          <a:lstStyle/>
          <a:p>
            <a:pPr marL="514350" indent="-514350">
              <a:lnSpc>
                <a:spcPct val="110000"/>
              </a:lnSpc>
              <a:buAutoNum type="arabicPeriod"/>
            </a:pPr>
            <a:r>
              <a:rPr lang="tr-TR" sz="1700" b="1" i="0" dirty="0">
                <a:effectLst/>
                <a:latin typeface="Söhne"/>
              </a:rPr>
              <a:t>PHP (Şef) - </a:t>
            </a:r>
            <a:r>
              <a:rPr lang="tr-TR" sz="1700" b="0" i="0" u="none" strike="noStrike" dirty="0">
                <a:effectLst/>
                <a:latin typeface="Söhne"/>
                <a:hlinkClick r:id="rId2"/>
              </a:rPr>
              <a:t>PHP.net</a:t>
            </a:r>
            <a:r>
              <a:rPr lang="tr-TR" sz="1700" b="0" i="0" dirty="0">
                <a:effectLst/>
                <a:latin typeface="Söhne"/>
              </a:rPr>
              <a:t> </a:t>
            </a:r>
          </a:p>
          <a:p>
            <a:pPr marL="514350" indent="-514350">
              <a:lnSpc>
                <a:spcPct val="110000"/>
              </a:lnSpc>
              <a:buAutoNum type="arabicPeriod"/>
            </a:pPr>
            <a:r>
              <a:rPr lang="tr-TR" sz="1700" b="1" i="0" dirty="0">
                <a:effectLst/>
                <a:latin typeface="Söhne"/>
              </a:rPr>
              <a:t>Web Sunucusu (Mutfak) </a:t>
            </a:r>
            <a:r>
              <a:rPr lang="tr-TR" sz="1700" b="0" i="0" dirty="0">
                <a:effectLst/>
                <a:latin typeface="Söhne"/>
              </a:rPr>
              <a:t>Web sunucusu, PHP kodlarının çalıştırıldığı mutfaktır. En popüler web sunucuları </a:t>
            </a:r>
            <a:r>
              <a:rPr lang="tr-TR" sz="1700" b="0" i="0" dirty="0" err="1">
                <a:effectLst/>
                <a:latin typeface="Söhne"/>
              </a:rPr>
              <a:t>Apache</a:t>
            </a:r>
            <a:r>
              <a:rPr lang="tr-TR" sz="1700" b="0" i="0" dirty="0">
                <a:effectLst/>
                <a:latin typeface="Söhne"/>
              </a:rPr>
              <a:t> ve </a:t>
            </a:r>
            <a:r>
              <a:rPr lang="tr-TR" sz="1700" b="0" i="0" dirty="0" err="1">
                <a:effectLst/>
                <a:latin typeface="Söhne"/>
              </a:rPr>
              <a:t>Nginx'dir</a:t>
            </a:r>
            <a:r>
              <a:rPr lang="tr-TR" sz="1700" b="0" i="0" dirty="0">
                <a:effectLst/>
                <a:latin typeface="Söhne"/>
              </a:rPr>
              <a:t>. </a:t>
            </a:r>
            <a:r>
              <a:rPr lang="tr-TR" sz="1700" b="0" i="0" dirty="0">
                <a:effectLst/>
                <a:latin typeface="Söhne"/>
                <a:hlinkClick r:id="rId3"/>
              </a:rPr>
              <a:t>https://httpd.apache.org/download.cgi</a:t>
            </a:r>
            <a:endParaRPr lang="tr-TR" sz="1700" b="0" i="0" dirty="0">
              <a:effectLst/>
              <a:latin typeface="Söhne"/>
            </a:endParaRPr>
          </a:p>
          <a:p>
            <a:pPr marL="514350" indent="-514350">
              <a:lnSpc>
                <a:spcPct val="110000"/>
              </a:lnSpc>
              <a:buFont typeface="Arial" panose="020B0604020202020204" pitchFamily="34" charset="0"/>
              <a:buAutoNum type="arabicPeriod"/>
            </a:pPr>
            <a:r>
              <a:rPr lang="tr-TR" sz="1700" b="1" i="0" dirty="0" err="1">
                <a:effectLst/>
                <a:latin typeface="Söhne"/>
              </a:rPr>
              <a:t>Veritabanı</a:t>
            </a:r>
            <a:r>
              <a:rPr lang="tr-TR" sz="1700" b="1" i="0" dirty="0">
                <a:effectLst/>
                <a:latin typeface="Söhne"/>
              </a:rPr>
              <a:t> (Depo) </a:t>
            </a:r>
            <a:r>
              <a:rPr lang="tr-TR" sz="1700" b="0" i="0" dirty="0">
                <a:effectLst/>
                <a:latin typeface="Söhne"/>
              </a:rPr>
              <a:t>PHP ile en yaygın olarak kullanılan </a:t>
            </a:r>
            <a:r>
              <a:rPr lang="tr-TR" sz="1700" b="0" i="0" dirty="0" err="1">
                <a:effectLst/>
                <a:latin typeface="Söhne"/>
              </a:rPr>
              <a:t>veritabanı</a:t>
            </a:r>
            <a:r>
              <a:rPr lang="tr-TR" sz="1700" b="0" i="0" dirty="0">
                <a:effectLst/>
                <a:latin typeface="Söhne"/>
              </a:rPr>
              <a:t> </a:t>
            </a:r>
            <a:r>
              <a:rPr lang="tr-TR" sz="1700" b="0" i="0" dirty="0" err="1">
                <a:effectLst/>
                <a:latin typeface="Söhne"/>
              </a:rPr>
              <a:t>MySQL'dir</a:t>
            </a:r>
            <a:r>
              <a:rPr lang="tr-TR" sz="1700" b="0" i="0" dirty="0">
                <a:effectLst/>
                <a:latin typeface="Söhne"/>
              </a:rPr>
              <a:t>, ancak </a:t>
            </a:r>
            <a:r>
              <a:rPr lang="tr-TR" sz="1700" b="0" i="0" dirty="0" err="1">
                <a:effectLst/>
                <a:latin typeface="Söhne"/>
              </a:rPr>
              <a:t>MariaDB</a:t>
            </a:r>
            <a:r>
              <a:rPr lang="tr-TR" sz="1700" b="0" i="0" dirty="0">
                <a:effectLst/>
                <a:latin typeface="Söhne"/>
              </a:rPr>
              <a:t>, </a:t>
            </a:r>
            <a:r>
              <a:rPr lang="tr-TR" sz="1700" b="0" i="0" dirty="0" err="1">
                <a:effectLst/>
                <a:latin typeface="Söhne"/>
              </a:rPr>
              <a:t>PostgreSQL</a:t>
            </a:r>
            <a:r>
              <a:rPr lang="tr-TR" sz="1700" b="0" i="0" dirty="0">
                <a:effectLst/>
                <a:latin typeface="Söhne"/>
              </a:rPr>
              <a:t> gibi diğer </a:t>
            </a:r>
            <a:r>
              <a:rPr lang="tr-TR" sz="1700" b="0" i="0" dirty="0" err="1">
                <a:effectLst/>
                <a:latin typeface="Söhne"/>
              </a:rPr>
              <a:t>veritabanları</a:t>
            </a:r>
            <a:r>
              <a:rPr lang="tr-TR" sz="1700" b="0" i="0" dirty="0">
                <a:effectLst/>
                <a:latin typeface="Söhne"/>
              </a:rPr>
              <a:t> da kullanılabilir. </a:t>
            </a:r>
            <a:r>
              <a:rPr lang="tr-TR" sz="1700" b="0" i="0" dirty="0">
                <a:effectLst/>
                <a:latin typeface="Söhne"/>
                <a:hlinkClick r:id="rId4"/>
              </a:rPr>
              <a:t>https://www.mysql.com/downloads/</a:t>
            </a:r>
            <a:r>
              <a:rPr lang="tr-TR" sz="1700" b="0" i="0" dirty="0">
                <a:effectLst/>
                <a:latin typeface="Söhne"/>
              </a:rPr>
              <a:t> </a:t>
            </a:r>
          </a:p>
          <a:p>
            <a:pPr marL="514350" indent="-514350">
              <a:lnSpc>
                <a:spcPct val="110000"/>
              </a:lnSpc>
              <a:buFont typeface="Arial" panose="020B0604020202020204" pitchFamily="34" charset="0"/>
              <a:buAutoNum type="arabicPeriod"/>
            </a:pPr>
            <a:r>
              <a:rPr lang="tr-TR" sz="1700" b="1" i="0" dirty="0">
                <a:effectLst/>
                <a:latin typeface="Söhne"/>
              </a:rPr>
              <a:t>PHP Geliştirme Ortamı – Editör (Aşçı Tezgahı) </a:t>
            </a:r>
            <a:r>
              <a:rPr lang="tr-TR" sz="1700" b="0" i="0" dirty="0">
                <a:effectLst/>
                <a:latin typeface="Söhne"/>
              </a:rPr>
              <a:t>PHP kodlarını yazmak, test etmek ve hata ayıklamak için bir geliştirme ortamına ihtiyacınız vardır. Basit bir metin editörü kullanabilirsiniz, ancak daha gelişmiş özellikler sunan </a:t>
            </a:r>
            <a:r>
              <a:rPr lang="tr-TR" sz="1700" b="0" i="0" dirty="0" err="1">
                <a:effectLst/>
                <a:latin typeface="Söhne"/>
              </a:rPr>
              <a:t>IDE'ler</a:t>
            </a:r>
            <a:r>
              <a:rPr lang="tr-TR" sz="1700" b="0" i="0" dirty="0">
                <a:effectLst/>
                <a:latin typeface="Söhne"/>
              </a:rPr>
              <a:t> (Entegre Geliştirme Ortamları) gibi araçlar işinizi kolaylaştırır. Örnek: </a:t>
            </a:r>
            <a:r>
              <a:rPr lang="tr-TR" sz="1700" b="0" i="0" dirty="0" err="1">
                <a:effectLst/>
                <a:latin typeface="Söhne"/>
              </a:rPr>
              <a:t>PhpStorm</a:t>
            </a:r>
            <a:r>
              <a:rPr lang="tr-TR" sz="1700" b="0" i="0" dirty="0">
                <a:effectLst/>
                <a:latin typeface="Söhne"/>
              </a:rPr>
              <a:t>, Visual </a:t>
            </a:r>
            <a:r>
              <a:rPr lang="tr-TR" sz="1700" b="0" i="0" dirty="0" err="1">
                <a:effectLst/>
                <a:latin typeface="Söhne"/>
              </a:rPr>
              <a:t>Studio</a:t>
            </a:r>
            <a:r>
              <a:rPr lang="tr-TR" sz="1700" b="0" i="0" dirty="0">
                <a:effectLst/>
                <a:latin typeface="Söhne"/>
              </a:rPr>
              <a:t> </a:t>
            </a:r>
            <a:r>
              <a:rPr lang="tr-TR" sz="1700" b="0" i="0" dirty="0" err="1">
                <a:effectLst/>
                <a:latin typeface="Söhne"/>
              </a:rPr>
              <a:t>Code</a:t>
            </a:r>
            <a:r>
              <a:rPr lang="tr-TR" sz="1700" b="0" i="0" dirty="0">
                <a:effectLst/>
                <a:latin typeface="Söhne"/>
              </a:rPr>
              <a:t>, Atom</a:t>
            </a:r>
            <a:endParaRPr lang="tr-TR" sz="1700" b="1" i="0" dirty="0">
              <a:effectLst/>
              <a:latin typeface="Söhne"/>
            </a:endParaRPr>
          </a:p>
          <a:p>
            <a:pPr marL="514350" indent="-514350">
              <a:lnSpc>
                <a:spcPct val="110000"/>
              </a:lnSpc>
              <a:buAutoNum type="arabicPeriod"/>
            </a:pPr>
            <a:endParaRPr lang="tr-TR" sz="1700" b="1" i="0" dirty="0">
              <a:effectLst/>
              <a:latin typeface="Söhne"/>
            </a:endParaRPr>
          </a:p>
          <a:p>
            <a:pPr>
              <a:lnSpc>
                <a:spcPct val="110000"/>
              </a:lnSpc>
            </a:pPr>
            <a:endParaRPr lang="tr-TR" sz="1700"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11155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7550576-EA90-5607-AF15-F47CB95D40D6}"/>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1.2. PHP programlama dili için gerekli programları tanır.</a:t>
            </a:r>
            <a:endParaRPr lang="tr-TR" sz="2000" dirty="0"/>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D82BEDDA-23D5-708A-FE5D-DEA8EA4249A4}"/>
              </a:ext>
            </a:extLst>
          </p:cNvPr>
          <p:cNvSpPr>
            <a:spLocks noGrp="1"/>
          </p:cNvSpPr>
          <p:nvPr>
            <p:ph idx="1"/>
          </p:nvPr>
        </p:nvSpPr>
        <p:spPr>
          <a:xfrm>
            <a:off x="1451580" y="2355536"/>
            <a:ext cx="9436404" cy="3215530"/>
          </a:xfrm>
        </p:spPr>
        <p:txBody>
          <a:bodyPr>
            <a:normAutofit/>
          </a:bodyPr>
          <a:lstStyle/>
          <a:p>
            <a:pPr marL="0" indent="0">
              <a:buNone/>
            </a:pPr>
            <a:r>
              <a:rPr lang="tr-TR" b="1" i="0" dirty="0">
                <a:effectLst/>
                <a:latin typeface="Söhne"/>
              </a:rPr>
              <a:t>XAMPP/WAMP/LAMP/MAMP (Hazır Mutfak)</a:t>
            </a:r>
          </a:p>
          <a:p>
            <a:pPr marL="0" indent="0">
              <a:buNone/>
            </a:pPr>
            <a:endParaRPr lang="tr-TR" b="1" i="0" dirty="0">
              <a:effectLst/>
              <a:latin typeface="Söhne"/>
            </a:endParaRPr>
          </a:p>
          <a:p>
            <a:r>
              <a:rPr lang="tr-TR" b="0" i="0" dirty="0">
                <a:effectLst/>
                <a:latin typeface="Söhne"/>
              </a:rPr>
              <a:t>Eğer tüm bu bileşenleri tek tek kurmak istemiyorsanız, XAMPP (Windows, Linux, </a:t>
            </a:r>
            <a:r>
              <a:rPr lang="tr-TR" b="0" i="0" dirty="0" err="1">
                <a:effectLst/>
                <a:latin typeface="Söhne"/>
              </a:rPr>
              <a:t>macOS</a:t>
            </a:r>
            <a:r>
              <a:rPr lang="tr-TR" b="0" i="0" dirty="0">
                <a:effectLst/>
                <a:latin typeface="Söhne"/>
              </a:rPr>
              <a:t> için), WAMP (sadece Windows için), LAMP (Linux için) veya MAMP (</a:t>
            </a:r>
            <a:r>
              <a:rPr lang="tr-TR" b="0" i="0" dirty="0" err="1">
                <a:effectLst/>
                <a:latin typeface="Söhne"/>
              </a:rPr>
              <a:t>macOS</a:t>
            </a:r>
            <a:r>
              <a:rPr lang="tr-TR" b="0" i="0" dirty="0">
                <a:effectLst/>
                <a:latin typeface="Söhne"/>
              </a:rPr>
              <a:t> için) gibi "tümü bir arada" çözümleri tercih edebilirsiniz. Bu paketler, PHP, bir web sunucusu ve </a:t>
            </a:r>
            <a:r>
              <a:rPr lang="tr-TR" b="0" i="0" dirty="0" err="1">
                <a:effectLst/>
                <a:latin typeface="Söhne"/>
              </a:rPr>
              <a:t>MySQL</a:t>
            </a:r>
            <a:r>
              <a:rPr lang="tr-TR" b="0" i="0" dirty="0">
                <a:effectLst/>
                <a:latin typeface="Söhne"/>
              </a:rPr>
              <a:t> </a:t>
            </a:r>
            <a:r>
              <a:rPr lang="tr-TR" b="0" i="0" dirty="0" err="1">
                <a:effectLst/>
                <a:latin typeface="Söhne"/>
              </a:rPr>
              <a:t>veritabanını</a:t>
            </a:r>
            <a:r>
              <a:rPr lang="tr-TR" b="0" i="0" dirty="0">
                <a:effectLst/>
                <a:latin typeface="Söhne"/>
              </a:rPr>
              <a:t> içerir ve kolay kurulumlarıyla bilinirler. Bu paketler, PHP tabanlı uygulamaları geliştirmek için ihtiyacınız olan "</a:t>
            </a:r>
            <a:r>
              <a:rPr lang="tr-TR" b="0" i="0" dirty="0" err="1">
                <a:effectLst/>
                <a:latin typeface="Söhne"/>
              </a:rPr>
              <a:t>mutfak"ı</a:t>
            </a:r>
            <a:r>
              <a:rPr lang="tr-TR" b="0" i="0" dirty="0">
                <a:effectLst/>
                <a:latin typeface="Söhne"/>
              </a:rPr>
              <a:t> hızlıca kurmanıza yardımcı olur.</a:t>
            </a:r>
          </a:p>
          <a:p>
            <a:endParaRPr lang="tr-TR" b="0" i="0" dirty="0">
              <a:effectLst/>
              <a:latin typeface="Söhne"/>
            </a:endParaRPr>
          </a:p>
          <a:p>
            <a:pPr marL="514350" indent="-514350">
              <a:buAutoNum type="arabicPeriod"/>
            </a:pPr>
            <a:endParaRPr lang="tr-TR" b="1" i="0" dirty="0">
              <a:effectLst/>
              <a:latin typeface="Söhne"/>
            </a:endParaRPr>
          </a:p>
          <a:p>
            <a:endParaRPr lang="tr-TR"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7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1.3. PHP programlama dili için gerekli programların kurulumunu yapar.</a:t>
            </a:r>
          </a:p>
        </p:txBody>
      </p:sp>
      <p:cxnSp>
        <p:nvCxnSpPr>
          <p:cNvPr id="19" name="Straight Connector 18">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a:bodyPr>
          <a:lstStyle/>
          <a:p>
            <a:pPr marL="514350" indent="-514350">
              <a:buAutoNum type="alphaLcParenR"/>
            </a:pPr>
            <a:r>
              <a:rPr lang="tr-TR" dirty="0">
                <a:effectLst/>
                <a:latin typeface="Helvetica" pitchFamily="2" charset="0"/>
              </a:rPr>
              <a:t>Bilgisayarda uygulamalı olarak gerekli programların kurulumu yaptırılır.</a:t>
            </a:r>
          </a:p>
          <a:p>
            <a:pPr marL="514350" indent="-514350">
              <a:buAutoNum type="alphaLcParenR"/>
            </a:pPr>
            <a:endParaRPr lang="tr-TR" dirty="0">
              <a:effectLst/>
              <a:latin typeface="Helvetica" pitchFamily="2" charset="0"/>
            </a:endParaRPr>
          </a:p>
          <a:p>
            <a:pPr marL="0" indent="0">
              <a:buNone/>
            </a:pPr>
            <a:r>
              <a:rPr lang="tr-TR" dirty="0">
                <a:effectLst/>
                <a:latin typeface="Helvetica" pitchFamily="2" charset="0"/>
              </a:rPr>
              <a:t>b) Kurulum adımları açıklanarak, farklı yol ve yöntemlerin kullanılabileceğinden bahsedilir</a:t>
            </a:r>
          </a:p>
          <a:p>
            <a:endParaRPr lang="tr-TR" dirty="0"/>
          </a:p>
        </p:txBody>
      </p:sp>
      <p:sp>
        <p:nvSpPr>
          <p:cNvPr id="21" name="Rectangle 20">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02685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1.4. PHP programlama dilinin farklı işletim sistemlerinde nasıl çalıştığını kavrar.</a:t>
            </a:r>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a:bodyPr>
          <a:lstStyle/>
          <a:p>
            <a:pPr marL="457200" indent="-457200">
              <a:buAutoNum type="alphaLcParenR"/>
            </a:pPr>
            <a:r>
              <a:rPr lang="tr-TR" dirty="0">
                <a:effectLst/>
                <a:latin typeface="Helvetica" pitchFamily="2" charset="0"/>
              </a:rPr>
              <a:t>PHP programlama dilinin çalışabildiği her bir işletim sisteminde nasıl çalıştığından bahsedilir.</a:t>
            </a:r>
          </a:p>
          <a:p>
            <a:pPr marL="0" indent="0">
              <a:buNone/>
            </a:pPr>
            <a:endParaRPr lang="tr-TR" dirty="0">
              <a:effectLst/>
              <a:latin typeface="Helvetica" pitchFamily="2" charset="0"/>
            </a:endParaRPr>
          </a:p>
          <a:p>
            <a:pPr marL="0" indent="0">
              <a:buNone/>
            </a:pPr>
            <a:r>
              <a:rPr lang="tr-TR" dirty="0">
                <a:effectLst/>
                <a:latin typeface="Helvetica" pitchFamily="2" charset="0"/>
              </a:rPr>
              <a:t>b) İşletim sistemlerinde PHP programlama dilinin çalışmasındaki farklar, avantajlar ve dezavantajlar anlatılır.</a:t>
            </a:r>
          </a:p>
          <a:p>
            <a:endParaRPr lang="tr-TR"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71556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1.4. PHP programlama dilinin farklı işletim sistemlerinde nasıl çalıştığını kavrar.</a:t>
            </a:r>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lnSpcReduction="10000"/>
          </a:bodyPr>
          <a:lstStyle/>
          <a:p>
            <a:pPr marL="0" indent="0">
              <a:buNone/>
            </a:pPr>
            <a:r>
              <a:rPr lang="tr-TR" b="1" i="0" dirty="0">
                <a:effectLst/>
                <a:latin typeface="Söhne"/>
              </a:rPr>
              <a:t>Windows İçin</a:t>
            </a:r>
          </a:p>
          <a:p>
            <a:r>
              <a:rPr lang="tr-TR" b="0" i="0" dirty="0">
                <a:effectLst/>
                <a:latin typeface="Söhne"/>
              </a:rPr>
              <a:t>Windows'ta PHP çalıştırmak istiyorsan, bir partiye ev sahipliği yapmak gibi düşünebilirsin. Parti için bir ev (sunucu yazılımı gibi </a:t>
            </a:r>
            <a:r>
              <a:rPr lang="tr-TR" b="1" i="0" dirty="0">
                <a:effectLst/>
                <a:latin typeface="Söhne"/>
              </a:rPr>
              <a:t>WAMP</a:t>
            </a:r>
            <a:r>
              <a:rPr lang="tr-TR" b="0" i="0" dirty="0">
                <a:effectLst/>
                <a:latin typeface="Söhne"/>
              </a:rPr>
              <a:t>/</a:t>
            </a:r>
            <a:r>
              <a:rPr lang="tr-TR" b="1" i="0" dirty="0">
                <a:effectLst/>
                <a:latin typeface="Söhne"/>
              </a:rPr>
              <a:t> XAMPP </a:t>
            </a:r>
            <a:r>
              <a:rPr lang="tr-TR" b="0" i="0" dirty="0">
                <a:effectLst/>
                <a:latin typeface="Söhne"/>
              </a:rPr>
              <a:t>: Windows, </a:t>
            </a:r>
            <a:r>
              <a:rPr lang="tr-TR" b="0" i="0" dirty="0" err="1">
                <a:effectLst/>
                <a:latin typeface="Söhne"/>
              </a:rPr>
              <a:t>Apache</a:t>
            </a:r>
            <a:r>
              <a:rPr lang="tr-TR" b="0" i="0" dirty="0">
                <a:effectLst/>
                <a:latin typeface="Söhne"/>
              </a:rPr>
              <a:t>, </a:t>
            </a:r>
            <a:r>
              <a:rPr lang="tr-TR" b="0" i="0" dirty="0" err="1">
                <a:effectLst/>
                <a:latin typeface="Söhne"/>
              </a:rPr>
              <a:t>MySQL</a:t>
            </a:r>
            <a:r>
              <a:rPr lang="tr-TR" b="0" i="0" dirty="0">
                <a:effectLst/>
                <a:latin typeface="Söhne"/>
              </a:rPr>
              <a:t>, PHP) ve partiye davet etmek istediğin insanlar (PHP kodları) gerekiyor. Bunlar bu parti için her şeyi bir arada sunan bir pakettir. </a:t>
            </a:r>
          </a:p>
          <a:p>
            <a:r>
              <a:rPr lang="tr-TR" b="0" i="0" dirty="0">
                <a:effectLst/>
                <a:latin typeface="Söhne"/>
              </a:rPr>
              <a:t>Kurulum bittiğinde Windows bilgisayarın bir web sunucusuna dönüşür ve PHP kodlarını çalıştırabilirsin. Bu, evindeki partiye gelen misafirlerin eğlenmesi için gerekli her şeyi sağlamak gibidir.</a:t>
            </a:r>
          </a:p>
          <a:p>
            <a:endParaRPr lang="tr-TR"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50667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1.4. PHP programlama dilinin farklı işletim sistemlerinde nasıl çalıştığını kavrar.</a:t>
            </a:r>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a:bodyPr>
          <a:lstStyle/>
          <a:p>
            <a:pPr marL="0" indent="0">
              <a:buNone/>
            </a:pPr>
            <a:r>
              <a:rPr lang="tr-TR" b="1" i="0" err="1">
                <a:effectLst/>
                <a:latin typeface="Söhne"/>
              </a:rPr>
              <a:t>macOS</a:t>
            </a:r>
            <a:r>
              <a:rPr lang="tr-TR" b="1" i="0">
                <a:effectLst/>
                <a:latin typeface="Söhne"/>
              </a:rPr>
              <a:t> İçin</a:t>
            </a:r>
          </a:p>
          <a:p>
            <a:r>
              <a:rPr lang="tr-TR" b="0" i="0" err="1">
                <a:effectLst/>
                <a:latin typeface="Söhne"/>
              </a:rPr>
              <a:t>macOS'te</a:t>
            </a:r>
            <a:r>
              <a:rPr lang="tr-TR" b="0" i="0">
                <a:effectLst/>
                <a:latin typeface="Söhne"/>
              </a:rPr>
              <a:t> PHP çalıştırmak, bir sanat galerisi açmaya benzer. Galerinde sergilemek istediğin eserler (PHP kodları) var. MAMP (Mac, </a:t>
            </a:r>
            <a:r>
              <a:rPr lang="tr-TR" b="0" i="0" err="1">
                <a:effectLst/>
                <a:latin typeface="Söhne"/>
              </a:rPr>
              <a:t>Apache</a:t>
            </a:r>
            <a:r>
              <a:rPr lang="tr-TR" b="0" i="0">
                <a:effectLst/>
                <a:latin typeface="Söhne"/>
              </a:rPr>
              <a:t>, </a:t>
            </a:r>
            <a:r>
              <a:rPr lang="tr-TR" b="0" i="0" err="1">
                <a:effectLst/>
                <a:latin typeface="Söhne"/>
              </a:rPr>
              <a:t>MySQL</a:t>
            </a:r>
            <a:r>
              <a:rPr lang="tr-TR" b="0" i="0">
                <a:effectLst/>
                <a:latin typeface="Söhne"/>
              </a:rPr>
              <a:t>, PHP) kullanarak, bu sanat galerisini açabilirsin. MAMP, </a:t>
            </a:r>
            <a:r>
              <a:rPr lang="tr-TR" b="0" i="0" err="1">
                <a:effectLst/>
                <a:latin typeface="Söhne"/>
              </a:rPr>
              <a:t>macOS</a:t>
            </a:r>
            <a:r>
              <a:rPr lang="tr-TR" b="0" i="0">
                <a:effectLst/>
                <a:latin typeface="Söhne"/>
              </a:rPr>
              <a:t> için geliştirilmiş, PHP dahil her şeyi içeren bir pakettir. </a:t>
            </a:r>
            <a:r>
              <a:rPr lang="tr-TR" b="0" i="0" err="1">
                <a:effectLst/>
                <a:latin typeface="Söhne"/>
              </a:rPr>
              <a:t>MAMP'ı</a:t>
            </a:r>
            <a:r>
              <a:rPr lang="tr-TR" b="0" i="0">
                <a:effectLst/>
                <a:latin typeface="Söhne"/>
              </a:rPr>
              <a:t> kurduğunda, Mac'in bir web sunucusuna dönüşür ve PHP kodlarını çalıştırabilir, böylece sanatını (web siteni) herkese açık bir şekilde sergileyebilirsin.</a:t>
            </a:r>
          </a:p>
          <a:p>
            <a:endParaRPr lang="tr-TR"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42570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000" dirty="0">
                <a:effectLst/>
                <a:latin typeface="Helvetica" pitchFamily="2" charset="0"/>
              </a:rPr>
              <a:t>1.4. PHP programlama dilinin farklı işletim sistemlerinde nasıl çalıştığını kavrar.</a:t>
            </a:r>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a:bodyPr>
          <a:lstStyle/>
          <a:p>
            <a:pPr marL="0" indent="0">
              <a:buNone/>
            </a:pPr>
            <a:r>
              <a:rPr lang="tr-TR" b="1" i="0">
                <a:effectLst/>
                <a:latin typeface="Söhne"/>
              </a:rPr>
              <a:t>Linux İçin</a:t>
            </a:r>
          </a:p>
          <a:p>
            <a:r>
              <a:rPr lang="tr-TR" b="0" i="0">
                <a:effectLst/>
                <a:latin typeface="Söhne"/>
              </a:rPr>
              <a:t>Linux'ta PHP çalıştırmak, kendi kamp alanını kurmaya benzetilebilir. Kamp için çadır (</a:t>
            </a:r>
            <a:r>
              <a:rPr lang="tr-TR" b="0" i="0" err="1">
                <a:effectLst/>
                <a:latin typeface="Söhne"/>
              </a:rPr>
              <a:t>Apache</a:t>
            </a:r>
            <a:r>
              <a:rPr lang="tr-TR" b="0" i="0">
                <a:effectLst/>
                <a:latin typeface="Söhne"/>
              </a:rPr>
              <a:t> veya </a:t>
            </a:r>
            <a:r>
              <a:rPr lang="tr-TR" b="0" i="0" err="1">
                <a:effectLst/>
                <a:latin typeface="Söhne"/>
              </a:rPr>
              <a:t>Nginx</a:t>
            </a:r>
            <a:r>
              <a:rPr lang="tr-TR" b="0" i="0">
                <a:effectLst/>
                <a:latin typeface="Söhne"/>
              </a:rPr>
              <a:t> gibi bir web sunucusu), uyku tulumu (PHP) ve yemek malzemeleri (</a:t>
            </a:r>
            <a:r>
              <a:rPr lang="tr-TR" b="0" i="0" err="1">
                <a:effectLst/>
                <a:latin typeface="Söhne"/>
              </a:rPr>
              <a:t>MySQL</a:t>
            </a:r>
            <a:r>
              <a:rPr lang="tr-TR" b="0" i="0">
                <a:effectLst/>
                <a:latin typeface="Söhne"/>
              </a:rPr>
              <a:t> veya </a:t>
            </a:r>
            <a:r>
              <a:rPr lang="tr-TR" b="0" i="0" err="1">
                <a:effectLst/>
                <a:latin typeface="Söhne"/>
              </a:rPr>
              <a:t>MariaDB</a:t>
            </a:r>
            <a:r>
              <a:rPr lang="tr-TR" b="0" i="0">
                <a:effectLst/>
                <a:latin typeface="Söhne"/>
              </a:rPr>
              <a:t> gibi bir </a:t>
            </a:r>
            <a:r>
              <a:rPr lang="tr-TR" b="0" i="0" err="1">
                <a:effectLst/>
                <a:latin typeface="Söhne"/>
              </a:rPr>
              <a:t>veritabanı</a:t>
            </a:r>
            <a:r>
              <a:rPr lang="tr-TR" b="0" i="0">
                <a:effectLst/>
                <a:latin typeface="Söhne"/>
              </a:rPr>
              <a:t> sistemi) gerekiyor. Linux, genellikle bu araçları ayrı ayrı sağlar ve senin bunları bir araya getirip kurman gerekir. Bu, kamp alanını kendin kurmak gibi, biraz daha fazla çaba gerektirse de, sonunda tam istediğin gibi bir çalışma ortamın olur.</a:t>
            </a:r>
          </a:p>
          <a:p>
            <a:endParaRPr lang="tr-TR"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8476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ektronik devre kartı">
            <a:extLst>
              <a:ext uri="{FF2B5EF4-FFF2-40B4-BE49-F238E27FC236}">
                <a16:creationId xmlns:a16="http://schemas.microsoft.com/office/drawing/2014/main" id="{3B97364B-7287-6781-445F-DBA1CDBC4C2C}"/>
              </a:ext>
            </a:extLst>
          </p:cNvPr>
          <p:cNvPicPr>
            <a:picLocks noChangeAspect="1"/>
          </p:cNvPicPr>
          <p:nvPr/>
        </p:nvPicPr>
        <p:blipFill rotWithShape="1">
          <a:blip r:embed="rId2">
            <a:alphaModFix amt="50000"/>
            <a:grayscl/>
          </a:blip>
          <a:srcRect t="15728" r="-1" b="-1"/>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1130271" y="1193800"/>
            <a:ext cx="3193050" cy="4699000"/>
          </a:xfrm>
        </p:spPr>
        <p:txBody>
          <a:bodyPr anchor="ctr">
            <a:normAutofit/>
          </a:bodyPr>
          <a:lstStyle/>
          <a:p>
            <a:r>
              <a:rPr lang="tr-TR" sz="3000" dirty="0">
                <a:latin typeface="Helvetica" pitchFamily="2" charset="0"/>
              </a:rPr>
              <a:t>2</a:t>
            </a:r>
            <a:r>
              <a:rPr lang="tr-TR" sz="3000" dirty="0">
                <a:effectLst/>
                <a:latin typeface="Helvetica" pitchFamily="2" charset="0"/>
              </a:rPr>
              <a:t>. ÜNİTE: PHP PROGRAMLAMA DİLİNİ TANIYALIM</a:t>
            </a:r>
            <a:br>
              <a:rPr lang="tr-TR" sz="3000" dirty="0">
                <a:effectLst/>
                <a:latin typeface="Helvetica" pitchFamily="2" charset="0"/>
              </a:rPr>
            </a:br>
            <a:endParaRPr lang="tr-TR" sz="3000" dirty="0">
              <a:effectLst/>
              <a:latin typeface="Helvetica" pitchFamily="2" charset="0"/>
            </a:endParaRPr>
          </a:p>
        </p:txBody>
      </p:sp>
      <p:cxnSp>
        <p:nvCxnSpPr>
          <p:cNvPr id="21"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976636" y="1959429"/>
            <a:ext cx="6085091" cy="3933371"/>
          </a:xfrm>
        </p:spPr>
        <p:txBody>
          <a:bodyPr anchor="ctr">
            <a:normAutofit fontScale="92500" lnSpcReduction="20000"/>
          </a:bodyPr>
          <a:lstStyle/>
          <a:p>
            <a:pPr marL="0" indent="0">
              <a:buNone/>
            </a:pPr>
            <a:r>
              <a:rPr lang="tr-TR" dirty="0">
                <a:effectLst/>
                <a:latin typeface="Helvetica" pitchFamily="2" charset="0"/>
              </a:rPr>
              <a:t>Ünite Açıklaması</a:t>
            </a:r>
          </a:p>
          <a:p>
            <a:r>
              <a:rPr lang="tr-TR" dirty="0">
                <a:effectLst/>
                <a:latin typeface="Helvetica" pitchFamily="2" charset="0"/>
              </a:rPr>
              <a:t>Bu </a:t>
            </a:r>
            <a:r>
              <a:rPr lang="tr-TR" dirty="0" err="1">
                <a:effectLst/>
                <a:latin typeface="Helvetica" pitchFamily="2" charset="0"/>
              </a:rPr>
              <a:t>ünitede</a:t>
            </a:r>
            <a:r>
              <a:rPr lang="tr-TR" dirty="0">
                <a:effectLst/>
                <a:latin typeface="Helvetica" pitchFamily="2" charset="0"/>
              </a:rPr>
              <a:t>, PHP programlama dilinin çalışma mantığı, yazım kuralları ve yapılandırma ayarları konularına değinilmiştir.</a:t>
            </a:r>
          </a:p>
          <a:p>
            <a:pPr marL="0" indent="0">
              <a:buNone/>
            </a:pPr>
            <a:r>
              <a:rPr lang="tr-TR" dirty="0">
                <a:effectLst/>
                <a:latin typeface="Helvetica" pitchFamily="2" charset="0"/>
              </a:rPr>
              <a:t>Değerler</a:t>
            </a:r>
          </a:p>
          <a:p>
            <a:r>
              <a:rPr lang="tr-TR" dirty="0">
                <a:effectLst/>
                <a:latin typeface="Helvetica" pitchFamily="2" charset="0"/>
              </a:rPr>
              <a:t>Sabır (Kazanım 2.1., 2.2.)</a:t>
            </a:r>
          </a:p>
          <a:p>
            <a:r>
              <a:rPr lang="tr-TR" dirty="0">
                <a:effectLst/>
                <a:latin typeface="Helvetica" pitchFamily="2" charset="0"/>
              </a:rPr>
              <a:t>Sorumluluk (Kazanım 2.3.)</a:t>
            </a:r>
          </a:p>
          <a:p>
            <a:pPr marL="0" indent="0">
              <a:buNone/>
            </a:pPr>
            <a:r>
              <a:rPr lang="tr-TR" dirty="0">
                <a:effectLst/>
                <a:latin typeface="Helvetica" pitchFamily="2" charset="0"/>
              </a:rPr>
              <a:t>Alan Becerileri</a:t>
            </a:r>
          </a:p>
          <a:p>
            <a:r>
              <a:rPr lang="tr-TR" dirty="0">
                <a:effectLst/>
                <a:latin typeface="Helvetica" pitchFamily="2" charset="0"/>
              </a:rPr>
              <a:t>Gözlem Yapma Becerisi (Kazanım 2.1.)</a:t>
            </a:r>
          </a:p>
          <a:p>
            <a:r>
              <a:rPr lang="tr-TR" dirty="0">
                <a:effectLst/>
                <a:latin typeface="Helvetica" pitchFamily="2" charset="0"/>
              </a:rPr>
              <a:t>Teknik İşlem Becerisi (Kazanım 2.3.)</a:t>
            </a:r>
          </a:p>
          <a:p>
            <a:endParaRPr lang="tr-TR" dirty="0">
              <a:effectLst/>
              <a:latin typeface="Helvetica" pitchFamily="2" charset="0"/>
            </a:endParaRPr>
          </a:p>
          <a:p>
            <a:endParaRPr lang="tr-TR" dirty="0">
              <a:effectLst/>
              <a:latin typeface="Helvetica" pitchFamily="2" charset="0"/>
            </a:endParaRPr>
          </a:p>
          <a:p>
            <a:pPr marL="0" indent="0">
              <a:buNone/>
            </a:pPr>
            <a:endParaRPr lang="tr-TR" dirty="0">
              <a:effectLst/>
              <a:latin typeface="Helvetica" pitchFamily="2" charset="0"/>
            </a:endParaRPr>
          </a:p>
          <a:p>
            <a:endParaRPr lang="tr-TR" dirty="0"/>
          </a:p>
        </p:txBody>
      </p:sp>
      <p:sp>
        <p:nvSpPr>
          <p:cNvPr id="22"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3375153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400" dirty="0">
                <a:effectLst/>
                <a:latin typeface="Helvetica" pitchFamily="2" charset="0"/>
              </a:rPr>
              <a:t>2.1. PHP programlama dilinin nasıl çalıştığını kavrar</a:t>
            </a:r>
          </a:p>
        </p:txBody>
      </p:sp>
      <p:cxnSp>
        <p:nvCxnSpPr>
          <p:cNvPr id="12" name="Straight Connector 11">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0" y="2355536"/>
            <a:ext cx="9436404" cy="3215530"/>
          </a:xfrm>
        </p:spPr>
        <p:txBody>
          <a:bodyPr>
            <a:normAutofit/>
          </a:bodyPr>
          <a:lstStyle/>
          <a:p>
            <a:pPr marL="0" indent="0">
              <a:buNone/>
            </a:pPr>
            <a:r>
              <a:rPr lang="tr-TR" dirty="0">
                <a:effectLst/>
                <a:latin typeface="Helvetica" pitchFamily="2" charset="0"/>
              </a:rPr>
              <a:t>a) PHP programlama dilinin nasıl çalıştığı görsel olarak anlatılır.</a:t>
            </a:r>
          </a:p>
          <a:p>
            <a:pPr marL="0" indent="0">
              <a:buNone/>
            </a:pPr>
            <a:r>
              <a:rPr lang="tr-TR" dirty="0">
                <a:effectLst/>
                <a:latin typeface="Helvetica" pitchFamily="2" charset="0"/>
              </a:rPr>
              <a:t>b) Kullanıcının yapmak istediği iş ve işlemler hangi yollardan geçerek sonuca ulaştığı anlatılır.</a:t>
            </a:r>
          </a:p>
          <a:p>
            <a:endParaRPr lang="tr-TR" dirty="0"/>
          </a:p>
        </p:txBody>
      </p:sp>
      <p:sp>
        <p:nvSpPr>
          <p:cNvPr id="14" name="Rectangle 13">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91908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26625" y="349437"/>
            <a:ext cx="9770533" cy="1325563"/>
          </a:xfrm>
        </p:spPr>
        <p:txBody>
          <a:bodyPr>
            <a:noAutofit/>
          </a:bodyPr>
          <a:lstStyle/>
          <a:p>
            <a:r>
              <a:rPr lang="tr-TR" sz="2400" dirty="0">
                <a:effectLst/>
                <a:latin typeface="Helvetica" pitchFamily="2" charset="0"/>
              </a:rPr>
              <a:t>2.1. a) PHP programlama dilinin nasıl çalıştığı görsel olarak anlatılır.</a:t>
            </a:r>
            <a:br>
              <a:rPr lang="tr-TR" sz="2400" dirty="0">
                <a:effectLst/>
                <a:latin typeface="Helvetica" pitchFamily="2" charset="0"/>
              </a:rPr>
            </a:br>
            <a:endParaRPr lang="tr-TR" sz="2400" dirty="0">
              <a:effectLst/>
              <a:latin typeface="Helvetica" pitchFamily="2" charset="0"/>
            </a:endParaRPr>
          </a:p>
        </p:txBody>
      </p:sp>
      <p:pic>
        <p:nvPicPr>
          <p:cNvPr id="4" name="İçerik Yer Tutucusu 3">
            <a:extLst>
              <a:ext uri="{FF2B5EF4-FFF2-40B4-BE49-F238E27FC236}">
                <a16:creationId xmlns:a16="http://schemas.microsoft.com/office/drawing/2014/main" id="{93E380B3-51AB-2D26-078F-C3278EB5F356}"/>
              </a:ext>
            </a:extLst>
          </p:cNvPr>
          <p:cNvPicPr>
            <a:picLocks noGrp="1" noChangeAspect="1"/>
          </p:cNvPicPr>
          <p:nvPr>
            <p:ph idx="1"/>
          </p:nvPr>
        </p:nvPicPr>
        <p:blipFill>
          <a:blip r:embed="rId2"/>
          <a:stretch>
            <a:fillRect/>
          </a:stretch>
        </p:blipFill>
        <p:spPr>
          <a:xfrm>
            <a:off x="1331088" y="1157468"/>
            <a:ext cx="10150997" cy="4309079"/>
          </a:xfrm>
          <a:prstGeom prst="rect">
            <a:avLst/>
          </a:prstGeom>
        </p:spPr>
      </p:pic>
    </p:spTree>
    <p:extLst>
      <p:ext uri="{BB962C8B-B14F-4D97-AF65-F5344CB8AC3E}">
        <p14:creationId xmlns:p14="http://schemas.microsoft.com/office/powerpoint/2010/main" val="622980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E7C67F-001F-B88F-99C8-FD6E3D3E5B2B}"/>
              </a:ext>
            </a:extLst>
          </p:cNvPr>
          <p:cNvSpPr>
            <a:spLocks noGrp="1"/>
          </p:cNvSpPr>
          <p:nvPr>
            <p:ph type="title"/>
          </p:nvPr>
        </p:nvSpPr>
        <p:spPr>
          <a:xfrm>
            <a:off x="589280" y="96181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DERS SEÇİM KRİTERİ ŞEMASI</a:t>
            </a:r>
          </a:p>
        </p:txBody>
      </p:sp>
      <p:pic>
        <p:nvPicPr>
          <p:cNvPr id="4" name="İçerik Yer Tutucusu 3">
            <a:extLst>
              <a:ext uri="{FF2B5EF4-FFF2-40B4-BE49-F238E27FC236}">
                <a16:creationId xmlns:a16="http://schemas.microsoft.com/office/drawing/2014/main" id="{1F3051E5-C298-F02B-253A-7DA4D1EB4BF9}"/>
              </a:ext>
            </a:extLst>
          </p:cNvPr>
          <p:cNvPicPr>
            <a:picLocks noGrp="1" noChangeAspect="1"/>
          </p:cNvPicPr>
          <p:nvPr>
            <p:ph idx="1"/>
          </p:nvPr>
        </p:nvPicPr>
        <p:blipFill>
          <a:blip r:embed="rId2"/>
          <a:stretch>
            <a:fillRect/>
          </a:stretch>
        </p:blipFill>
        <p:spPr>
          <a:xfrm>
            <a:off x="4102160" y="419945"/>
            <a:ext cx="7094945" cy="4930987"/>
          </a:xfrm>
          <a:prstGeom prst="rect">
            <a:avLst/>
          </a:prstGeom>
        </p:spPr>
      </p:pic>
    </p:spTree>
    <p:extLst>
      <p:ext uri="{BB962C8B-B14F-4D97-AF65-F5344CB8AC3E}">
        <p14:creationId xmlns:p14="http://schemas.microsoft.com/office/powerpoint/2010/main" val="3381787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804519"/>
            <a:ext cx="9603275" cy="1049235"/>
          </a:xfrm>
        </p:spPr>
        <p:txBody>
          <a:bodyPr>
            <a:normAutofit/>
          </a:bodyPr>
          <a:lstStyle/>
          <a:p>
            <a:r>
              <a:rPr lang="tr-TR" sz="2200">
                <a:effectLst/>
                <a:latin typeface="Helvetica" pitchFamily="2" charset="0"/>
              </a:rPr>
              <a:t>2.1. b) Kullanıcının yapmak istediği iş ve işlemler hangi yollardan geçerek sonuca ulaştığı anlatılır.</a:t>
            </a:r>
            <a:br>
              <a:rPr lang="tr-TR" sz="2200">
                <a:effectLst/>
                <a:latin typeface="Helvetica" pitchFamily="2" charset="0"/>
              </a:rPr>
            </a:br>
            <a:endParaRPr lang="tr-TR" sz="2200">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79" y="2015734"/>
            <a:ext cx="5622284" cy="3450613"/>
          </a:xfrm>
        </p:spPr>
        <p:txBody>
          <a:bodyPr>
            <a:normAutofit/>
          </a:bodyPr>
          <a:lstStyle/>
          <a:p>
            <a:r>
              <a:rPr lang="tr-TR" dirty="0"/>
              <a:t>Sunucu kurulduktan sonra açılıp çalıştırılır ve </a:t>
            </a:r>
            <a:r>
              <a:rPr lang="tr-TR" dirty="0" err="1"/>
              <a:t>localhost</a:t>
            </a:r>
            <a:r>
              <a:rPr lang="tr-TR" dirty="0"/>
              <a:t> portu ayarlanır. </a:t>
            </a:r>
          </a:p>
          <a:p>
            <a:r>
              <a:rPr lang="tr-TR" dirty="0"/>
              <a:t>Sunucu kurulduktan sonra </a:t>
            </a:r>
            <a:r>
              <a:rPr lang="tr-TR" dirty="0" err="1"/>
              <a:t>localhostun</a:t>
            </a:r>
            <a:r>
              <a:rPr lang="tr-TR" dirty="0"/>
              <a:t> çalıştığı </a:t>
            </a:r>
            <a:r>
              <a:rPr lang="tr-TR" dirty="0" err="1">
                <a:solidFill>
                  <a:srgbClr val="0070C0"/>
                </a:solidFill>
              </a:rPr>
              <a:t>htdocs</a:t>
            </a:r>
            <a:r>
              <a:rPr lang="tr-TR" dirty="0"/>
              <a:t> klasöründe bir çalışma klasörü oluşturulur.</a:t>
            </a:r>
          </a:p>
          <a:p>
            <a:r>
              <a:rPr lang="tr-TR" dirty="0"/>
              <a:t>Çalışma klasöründe </a:t>
            </a:r>
            <a:r>
              <a:rPr lang="tr-TR" dirty="0" err="1">
                <a:solidFill>
                  <a:srgbClr val="0070C0"/>
                </a:solidFill>
              </a:rPr>
              <a:t>index.php</a:t>
            </a:r>
            <a:r>
              <a:rPr lang="tr-TR" dirty="0">
                <a:solidFill>
                  <a:srgbClr val="0070C0"/>
                </a:solidFill>
              </a:rPr>
              <a:t> </a:t>
            </a:r>
            <a:r>
              <a:rPr lang="tr-TR" dirty="0"/>
              <a:t>adlı ana dosya oluşturulur.</a:t>
            </a:r>
          </a:p>
        </p:txBody>
      </p:sp>
      <p:pic>
        <p:nvPicPr>
          <p:cNvPr id="7" name="Graphic 6" descr="Kullanıcı">
            <a:extLst>
              <a:ext uri="{FF2B5EF4-FFF2-40B4-BE49-F238E27FC236}">
                <a16:creationId xmlns:a16="http://schemas.microsoft.com/office/drawing/2014/main" id="{7623FFBA-617C-C90F-562B-556491DDE4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9190" y="2015734"/>
            <a:ext cx="3450613" cy="3450613"/>
          </a:xfrm>
          <a:prstGeom prst="rect">
            <a:avLst/>
          </a:prstGeom>
        </p:spPr>
      </p:pic>
    </p:spTree>
    <p:extLst>
      <p:ext uri="{BB962C8B-B14F-4D97-AF65-F5344CB8AC3E}">
        <p14:creationId xmlns:p14="http://schemas.microsoft.com/office/powerpoint/2010/main" val="3095864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2.1. b) Kullanıcının yapmak istediği iş ve işlemler hangi yollardan geçerek sonuca ulaştığı anlatılır.</a:t>
            </a: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buNone/>
            </a:pPr>
            <a:r>
              <a:rPr lang="tr-TR" b="1" i="0">
                <a:effectLst/>
                <a:latin typeface="Söhne"/>
              </a:rPr>
              <a:t>1. Sipariş Verme (Kullanıcı İsteği Gönderme)</a:t>
            </a:r>
          </a:p>
          <a:p>
            <a:r>
              <a:rPr lang="tr-TR" b="0" i="0">
                <a:effectLst/>
                <a:latin typeface="Söhne"/>
              </a:rPr>
              <a:t>Bu adım, pizza siparişi vermek istediğinizde telefonu elinize alıp pizzacıyı aramanız gibidir. Web dünyasında bu, bir web formu doldurup 'Gönder' butonuna tıklamak veya bir web sayfasını ziyaret etmekle eşdeğerdir. Kullanıcı, bir web tarayıcısı (</a:t>
            </a:r>
            <a:r>
              <a:rPr lang="tr-TR" b="0" i="0" err="1">
                <a:effectLst/>
                <a:latin typeface="Söhne"/>
              </a:rPr>
              <a:t>Chrome</a:t>
            </a:r>
            <a:r>
              <a:rPr lang="tr-TR" b="0" i="0">
                <a:effectLst/>
                <a:latin typeface="Söhne"/>
              </a:rPr>
              <a:t>, </a:t>
            </a:r>
            <a:r>
              <a:rPr lang="tr-TR" b="0" i="0" err="1">
                <a:effectLst/>
                <a:latin typeface="Söhne"/>
              </a:rPr>
              <a:t>Firefox</a:t>
            </a:r>
            <a:r>
              <a:rPr lang="tr-TR" b="0" i="0">
                <a:effectLst/>
                <a:latin typeface="Söhne"/>
              </a:rPr>
              <a:t> vs.) aracılığıyla PHP kodlarının çalıştığı bir web sunucusuna bir istek gönderir.</a:t>
            </a:r>
          </a:p>
          <a:p>
            <a:endParaRPr lang="tr-TR" dirty="0"/>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03394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1500">
                <a:effectLst/>
                <a:latin typeface="Helvetica" pitchFamily="2" charset="0"/>
              </a:rPr>
              <a:t>2.1. b) Kullanıcının yapmak istediği iş ve işlemler hangi yollardan geçerek sonuca ulaştığı anlatılır.</a:t>
            </a:r>
            <a:br>
              <a:rPr lang="tr-TR" sz="1500">
                <a:effectLst/>
                <a:latin typeface="Helvetica" pitchFamily="2" charset="0"/>
              </a:rPr>
            </a:br>
            <a:br>
              <a:rPr lang="tr-TR" sz="1500">
                <a:effectLst/>
                <a:latin typeface="Helvetica" pitchFamily="2" charset="0"/>
              </a:rPr>
            </a:br>
            <a:endParaRPr lang="tr-TR" sz="1500">
              <a:effectLst/>
              <a:latin typeface="Helvetica" pitchFamily="2" charset="0"/>
            </a:endParaRPr>
          </a:p>
        </p:txBody>
      </p:sp>
      <p:cxnSp>
        <p:nvCxnSpPr>
          <p:cNvPr id="24" name="Straight Connector 2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buNone/>
            </a:pPr>
            <a:r>
              <a:rPr lang="tr-TR" b="1" i="0">
                <a:effectLst/>
                <a:latin typeface="Söhne"/>
              </a:rPr>
              <a:t>2. Siparişi Hazırlama (Sunucu İşleme)</a:t>
            </a:r>
          </a:p>
          <a:p>
            <a:r>
              <a:rPr lang="tr-TR" b="0" i="0">
                <a:effectLst/>
                <a:latin typeface="Söhne"/>
              </a:rPr>
              <a:t>Pizzacıya siparişinizi verdikten sonra, pizzacı siparişinizi alır ve pizzayı hazırlamaya başlar. Web dünyasında, sunucu kullanıcının isteğini alır ve PHP kodlarını çalıştırır. Bu, bir </a:t>
            </a:r>
            <a:r>
              <a:rPr lang="tr-TR" b="0" i="0" err="1">
                <a:effectLst/>
                <a:latin typeface="Söhne"/>
              </a:rPr>
              <a:t>veritabanından</a:t>
            </a:r>
            <a:r>
              <a:rPr lang="tr-TR" b="0" i="0">
                <a:effectLst/>
                <a:latin typeface="Söhne"/>
              </a:rPr>
              <a:t> bilgi çekmek, kullanıcı verilerini işlemek veya belirli bir işlemi gerçekleştirmek olabilir. PHP kodları, istenilen işlemleri yaparak gerekli verileri hazırlar ve bir sonuç üretir.</a:t>
            </a:r>
          </a:p>
          <a:p>
            <a:endParaRPr lang="tr-TR" dirty="0"/>
          </a:p>
        </p:txBody>
      </p:sp>
      <p:sp>
        <p:nvSpPr>
          <p:cNvPr id="26" name="Rectangle 2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10692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2.1. b) Kullanıcının yapmak istediği iş ve işlemler hangi yollardan geçerek sonuca ulaştığı anlatılır.</a:t>
            </a: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buNone/>
            </a:pPr>
            <a:r>
              <a:rPr lang="tr-TR" b="1" i="0">
                <a:effectLst/>
                <a:latin typeface="Söhne"/>
              </a:rPr>
              <a:t>3. Siparişin Teslimi (Sonucun Kullanıcıya Gönderilmesi)</a:t>
            </a:r>
          </a:p>
          <a:p>
            <a:r>
              <a:rPr lang="tr-TR" b="0" i="0">
                <a:effectLst/>
                <a:latin typeface="Söhne"/>
              </a:rPr>
              <a:t>Pizza hazırlandığında, pizzacı onu bir kutuya koyar ve adresinize gönderir. Benzer şekilde, PHP kodlarının işlenmesi tamamlandığında, sunucu sonucu (genellikle HTML formunda) kullanıcının tarayıcısına geri gönderir. Kullanıcı, tarayıcısında bu sonucu görür - bu, web sayfası formunda olabilir, bir onay mesajı veya kullanıcının isteğine bağlı olarak değişiklik gösteren herhangi bir içerik olabilir.</a:t>
            </a:r>
          </a:p>
          <a:p>
            <a:endParaRPr lang="tr-TR" dirty="0"/>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89351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1500">
                <a:effectLst/>
                <a:latin typeface="Helvetica" pitchFamily="2" charset="0"/>
              </a:rPr>
              <a:t>2.1. b) Kullanıcının yapmak istediği iş ve işlemler hangi yollardan geçerek sonuca ulaştığı anlatılır.</a:t>
            </a:r>
            <a:br>
              <a:rPr lang="tr-TR" sz="1500">
                <a:effectLst/>
                <a:latin typeface="Helvetica" pitchFamily="2" charset="0"/>
              </a:rPr>
            </a:br>
            <a:br>
              <a:rPr lang="tr-TR" sz="1500">
                <a:effectLst/>
                <a:latin typeface="Helvetica" pitchFamily="2" charset="0"/>
              </a:rPr>
            </a:br>
            <a:endParaRPr lang="tr-TR" sz="150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700" b="1" i="0">
                <a:effectLst/>
                <a:latin typeface="Söhne"/>
              </a:rPr>
              <a:t>4. Siparişin Yenilmesi (Sonucun Kullanıcı Tarafından Görüntülenmesi)</a:t>
            </a:r>
            <a:endParaRPr lang="tr-TR" sz="1700" b="0" i="0">
              <a:effectLst/>
              <a:latin typeface="Söhne"/>
            </a:endParaRPr>
          </a:p>
          <a:p>
            <a:pPr>
              <a:lnSpc>
                <a:spcPct val="110000"/>
              </a:lnSpc>
            </a:pPr>
            <a:r>
              <a:rPr lang="tr-TR" sz="1700" b="0" i="0">
                <a:effectLst/>
                <a:latin typeface="Söhne"/>
              </a:rPr>
              <a:t>Evinize ulaşan pizza kutusunu açıp pizzanızı yemeniz gibi, web sayfasının sonucunu da tarayıcınızda görüntüleyip bilgileri okuyabilir veya sayfadaki etkileşimlere katılabilirsiniz. Bu adım, PHP tarafından hazırlanan sonucun kullanıcı tarafından görüntülenmesi ve kullanılmasıdır.</a:t>
            </a:r>
          </a:p>
          <a:p>
            <a:pPr>
              <a:lnSpc>
                <a:spcPct val="110000"/>
              </a:lnSpc>
            </a:pPr>
            <a:r>
              <a:rPr lang="tr-TR" sz="1700" b="0" i="0">
                <a:effectLst/>
                <a:latin typeface="Söhne"/>
              </a:rPr>
              <a:t>Bu süreçte, her adım bir sonrakini tetikler ve kullanıcının başlangıçtaki isteği, PHP kodlarının işlenmesiyle sonuçlanır. Kullanıcı, bu sonucu web tarayıcısında görür ve böylece sipariş verme süreci tamamlanmış olur. Bu, </a:t>
            </a:r>
            <a:r>
              <a:rPr lang="tr-TR" sz="1700" b="0" i="0" err="1">
                <a:effectLst/>
                <a:latin typeface="Söhne"/>
              </a:rPr>
              <a:t>PHP'nin</a:t>
            </a:r>
            <a:r>
              <a:rPr lang="tr-TR" sz="1700" b="0" i="0">
                <a:effectLst/>
                <a:latin typeface="Söhne"/>
              </a:rPr>
              <a:t> web geliştirme dünyasında nasıl önemli bir rol oynadığını gösterir: Kullanıcıların isteklerini almak, bu isteklere göre işlem yapmak ve sonuçları kullanıcılara sunmak.</a:t>
            </a:r>
            <a:br>
              <a:rPr lang="tr-TR" sz="1700" b="0" i="0">
                <a:effectLst/>
                <a:latin typeface="Söhne"/>
              </a:rPr>
            </a:br>
            <a:endParaRPr lang="tr-TR" sz="1700" b="0" i="0">
              <a:effectLst/>
              <a:latin typeface="Söhne"/>
            </a:endParaRPr>
          </a:p>
          <a:p>
            <a:pPr>
              <a:lnSpc>
                <a:spcPct val="110000"/>
              </a:lnSpc>
            </a:pPr>
            <a:endParaRPr lang="tr-TR" sz="1700"/>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77955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a:bodyPr>
          <a:lstStyle/>
          <a:p>
            <a:r>
              <a:rPr lang="tr-TR" sz="2200">
                <a:effectLst/>
                <a:latin typeface="Helvetica" pitchFamily="2" charset="0"/>
              </a:rPr>
              <a:t>2.2. Yazım kurallarını kavrar.</a:t>
            </a:r>
            <a:br>
              <a:rPr lang="tr-TR" sz="2200">
                <a:effectLst/>
                <a:latin typeface="Helvetica" pitchFamily="2" charset="0"/>
              </a:rPr>
            </a:br>
            <a:br>
              <a:rPr lang="tr-TR" sz="2200">
                <a:effectLst/>
                <a:latin typeface="Helvetica" pitchFamily="2" charset="0"/>
              </a:rPr>
            </a:br>
            <a:endParaRPr lang="tr-TR" sz="220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buNone/>
            </a:pPr>
            <a:r>
              <a:rPr lang="tr-TR" dirty="0">
                <a:effectLst/>
                <a:latin typeface="Helvetica" pitchFamily="2" charset="0"/>
              </a:rPr>
              <a:t>a) $ karakterinin neden kullanıldığı anlatılır.</a:t>
            </a:r>
          </a:p>
          <a:p>
            <a:pPr marL="0" indent="0">
              <a:buNone/>
            </a:pPr>
            <a:r>
              <a:rPr lang="tr-TR" dirty="0">
                <a:effectLst/>
                <a:latin typeface="Helvetica" pitchFamily="2" charset="0"/>
              </a:rPr>
              <a:t>b) Kod yazımında parantezlerin ve noktalama işaretlerinin nerelerde ve nasıl kullanılacağı açıklanır.</a:t>
            </a:r>
          </a:p>
          <a:p>
            <a:pPr marL="0" indent="0">
              <a:buNone/>
            </a:pPr>
            <a:r>
              <a:rPr lang="tr-TR" dirty="0">
                <a:effectLst/>
                <a:latin typeface="Helvetica" pitchFamily="2" charset="0"/>
              </a:rPr>
              <a:t>c) Değişken tanımlama kuralları açıklanır.</a:t>
            </a:r>
          </a:p>
          <a:p>
            <a:pPr marL="0" indent="0">
              <a:buNone/>
            </a:pPr>
            <a:r>
              <a:rPr lang="tr-TR" dirty="0">
                <a:effectLst/>
                <a:latin typeface="Helvetica" pitchFamily="2" charset="0"/>
              </a:rPr>
              <a:t>ç) Veri </a:t>
            </a:r>
            <a:r>
              <a:rPr lang="tr-TR" dirty="0" err="1">
                <a:effectLst/>
                <a:latin typeface="Helvetica" pitchFamily="2" charset="0"/>
              </a:rPr>
              <a:t>türleri</a:t>
            </a:r>
            <a:r>
              <a:rPr lang="tr-TR" dirty="0">
                <a:effectLst/>
                <a:latin typeface="Helvetica" pitchFamily="2" charset="0"/>
              </a:rPr>
              <a:t> açıklanır.</a:t>
            </a:r>
          </a:p>
          <a:p>
            <a:pPr marL="0" indent="0">
              <a:buNone/>
            </a:pPr>
            <a:br>
              <a:rPr lang="tr-TR" b="0" i="0">
                <a:effectLst/>
                <a:latin typeface="Söhne"/>
              </a:rPr>
            </a:br>
            <a:endParaRPr lang="tr-TR" b="0" i="0">
              <a:effectLst/>
              <a:latin typeface="Söhne"/>
            </a:endParaRPr>
          </a:p>
          <a:p>
            <a:endParaRPr lang="tr-TR"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93377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a) $ karakterinin neden kullanıldığı anlatılır.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a:lnSpc>
                <a:spcPct val="110000"/>
              </a:lnSpc>
            </a:pPr>
            <a:r>
              <a:rPr lang="tr-TR" sz="1700" b="0" i="0" err="1">
                <a:effectLst/>
                <a:latin typeface="Söhne"/>
              </a:rPr>
              <a:t>PHP'de</a:t>
            </a:r>
            <a:r>
              <a:rPr lang="tr-TR" sz="1700" b="0" i="0">
                <a:effectLst/>
                <a:latin typeface="Söhne"/>
              </a:rPr>
              <a:t> </a:t>
            </a:r>
            <a:r>
              <a:rPr lang="tr-TR" sz="1700"/>
              <a:t>$</a:t>
            </a:r>
            <a:r>
              <a:rPr lang="tr-TR" sz="1700" b="0" i="0">
                <a:effectLst/>
                <a:latin typeface="Söhne"/>
              </a:rPr>
              <a:t> karakteri, bir değişkenin başında kullanılır ve bu değişkenin bir değeri sakladığını belirtir. Değişken, programınızda kullanabileceğiniz ve değişebilen bir veri parçasıdır. Örneğin, bir kişinin adını, bir sayıyı veya daha karmaşık veri yapılarını saklamak için değişkenleri kullanabilirsiniz.</a:t>
            </a:r>
          </a:p>
          <a:p>
            <a:pPr>
              <a:lnSpc>
                <a:spcPct val="110000"/>
              </a:lnSpc>
            </a:pPr>
            <a:r>
              <a:rPr lang="tr-TR" sz="1700"/>
              <a:t>$</a:t>
            </a:r>
            <a:r>
              <a:rPr lang="tr-TR" sz="1700" b="0" i="0">
                <a:effectLst/>
                <a:latin typeface="Söhne"/>
              </a:rPr>
              <a:t> işareti bir kutunun üzerine isim yazmak gibidir. Diyelim ki bir kutunun içine kitaplarınızı koydunuz ve bu kutuya "Kitaplar" diye bir etiket yapıştırdınız. Programlama dili </a:t>
            </a:r>
            <a:r>
              <a:rPr lang="tr-TR" sz="1700" b="0" i="0" err="1">
                <a:effectLst/>
                <a:latin typeface="Söhne"/>
              </a:rPr>
              <a:t>PHP'de</a:t>
            </a:r>
            <a:r>
              <a:rPr lang="tr-TR" sz="1700" b="0" i="0">
                <a:effectLst/>
                <a:latin typeface="Söhne"/>
              </a:rPr>
              <a:t> de, bir veri parçasını bir kutuya koymak ve bu kutuya bir isim vermek istediğinizde, bu ismin başına </a:t>
            </a:r>
            <a:r>
              <a:rPr lang="tr-TR" sz="1700"/>
              <a:t>$</a:t>
            </a:r>
            <a:r>
              <a:rPr lang="tr-TR" sz="1700" b="0" i="0">
                <a:effectLst/>
                <a:latin typeface="Söhne"/>
              </a:rPr>
              <a:t> işareti koyarsınız. Böylece, programınızın başka bir yerinde bu kutuya ihtiyacınız olduğunda, kutunun üzerindeki ismi (</a:t>
            </a:r>
            <a:r>
              <a:rPr lang="tr-TR" sz="1700"/>
              <a:t>$</a:t>
            </a:r>
            <a:r>
              <a:rPr lang="tr-TR" sz="1700" b="0" i="0">
                <a:effectLst/>
                <a:latin typeface="Söhne"/>
              </a:rPr>
              <a:t> işaretiyle birlikte) kullanarak o kutuya ulaşabilir ve içindeki verileri kullanabilirsiniz.</a:t>
            </a:r>
            <a:br>
              <a:rPr lang="tr-TR" sz="1700" b="0" i="0">
                <a:effectLst/>
                <a:latin typeface="Söhne"/>
              </a:rPr>
            </a:br>
            <a:endParaRPr lang="tr-TR" sz="1700" b="0" i="0">
              <a:effectLst/>
              <a:latin typeface="Söhne"/>
            </a:endParaRPr>
          </a:p>
          <a:p>
            <a:pPr>
              <a:lnSpc>
                <a:spcPct val="110000"/>
              </a:lnSpc>
            </a:pPr>
            <a:endParaRPr lang="tr-TR" sz="170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8851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a) $ karakterinin neden kullanıldığı anlatılır.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a:lnSpc>
                <a:spcPct val="110000"/>
              </a:lnSpc>
            </a:pPr>
            <a:r>
              <a:rPr lang="tr-TR" sz="1900" b="0" i="0">
                <a:effectLst/>
                <a:latin typeface="Söhne"/>
              </a:rPr>
              <a:t>Örneğin, bir kullanıcının adını saklamak istiyorsanız, şöyle bir PHP kodu yazabilirsiniz:</a:t>
            </a:r>
          </a:p>
          <a:p>
            <a:pPr marL="0" indent="0">
              <a:lnSpc>
                <a:spcPct val="110000"/>
              </a:lnSpc>
              <a:buNone/>
            </a:pPr>
            <a:r>
              <a:rPr lang="tr-TR" sz="1900"/>
              <a:t>$</a:t>
            </a:r>
            <a:r>
              <a:rPr lang="tr-TR" sz="1900" err="1"/>
              <a:t>kullaniciAdi</a:t>
            </a:r>
            <a:r>
              <a:rPr lang="tr-TR" sz="1900"/>
              <a:t> = "Ahmet";</a:t>
            </a:r>
          </a:p>
          <a:p>
            <a:pPr>
              <a:lnSpc>
                <a:spcPct val="110000"/>
              </a:lnSpc>
            </a:pPr>
            <a:r>
              <a:rPr lang="tr-TR" sz="1900" b="0" i="0">
                <a:effectLst/>
                <a:latin typeface="Söhne"/>
              </a:rPr>
              <a:t>Burada, </a:t>
            </a:r>
            <a:r>
              <a:rPr lang="tr-TR" sz="1900" b="1" i="0">
                <a:effectLst/>
                <a:latin typeface="Söhne"/>
              </a:rPr>
              <a:t>$</a:t>
            </a:r>
            <a:r>
              <a:rPr lang="tr-TR" sz="1900" b="1" i="0" err="1">
                <a:effectLst/>
                <a:latin typeface="Söhne"/>
              </a:rPr>
              <a:t>kullaniciAdi</a:t>
            </a:r>
            <a:r>
              <a:rPr lang="tr-TR" sz="1900" b="1" i="0">
                <a:effectLst/>
                <a:latin typeface="Söhne"/>
              </a:rPr>
              <a:t> </a:t>
            </a:r>
            <a:r>
              <a:rPr lang="tr-TR" sz="1900" b="0" i="0">
                <a:effectLst/>
                <a:latin typeface="Söhne"/>
              </a:rPr>
              <a:t>değişkeni </a:t>
            </a:r>
            <a:r>
              <a:rPr lang="tr-TR" sz="1900" b="1" i="0">
                <a:effectLst/>
                <a:latin typeface="Söhne"/>
              </a:rPr>
              <a:t>"Ahmet" </a:t>
            </a:r>
            <a:r>
              <a:rPr lang="tr-TR" sz="1900" b="0" i="0">
                <a:effectLst/>
                <a:latin typeface="Söhne"/>
              </a:rPr>
              <a:t>isimli bir veri parçasını saklar. Bu değişkenin ismi $</a:t>
            </a:r>
            <a:r>
              <a:rPr lang="tr-TR" sz="1900" b="0" i="0" err="1">
                <a:effectLst/>
                <a:latin typeface="Söhne"/>
              </a:rPr>
              <a:t>kullaniciAdi</a:t>
            </a:r>
            <a:r>
              <a:rPr lang="tr-TR" sz="1900" b="0" i="0">
                <a:effectLst/>
                <a:latin typeface="Söhne"/>
              </a:rPr>
              <a:t> şeklindedir ve $ işareti bu ismin bir değişken olduğunu belirtir. Yani, $ işareti sayesinde PHP, </a:t>
            </a:r>
            <a:r>
              <a:rPr lang="tr-TR" sz="1900" b="0" i="0" err="1">
                <a:effectLst/>
                <a:latin typeface="Söhne"/>
              </a:rPr>
              <a:t>kullaniciAdi</a:t>
            </a:r>
            <a:r>
              <a:rPr lang="tr-TR" sz="1900" b="0" i="0">
                <a:effectLst/>
                <a:latin typeface="Söhne"/>
              </a:rPr>
              <a:t> kelimesinin bir değişken olduğunu ve bir değer sakladığını anlar.</a:t>
            </a:r>
          </a:p>
          <a:p>
            <a:pPr>
              <a:lnSpc>
                <a:spcPct val="110000"/>
              </a:lnSpc>
            </a:pPr>
            <a:r>
              <a:rPr lang="tr-TR" sz="1900" b="0" i="0" err="1">
                <a:effectLst/>
                <a:latin typeface="Söhne"/>
              </a:rPr>
              <a:t>PHP'de</a:t>
            </a:r>
            <a:r>
              <a:rPr lang="tr-TR" sz="1900" b="0" i="0">
                <a:effectLst/>
                <a:latin typeface="Söhne"/>
              </a:rPr>
              <a:t> $ işaretinin kullanılmasının temel nedeni, programın kod içindeki değişkenleri kolayca tanımasına yardımcı olmaktır. Bu sayede, değişkenler ve diğer kod parçaları (fonksiyonlar, sınıflar vb.) arasında bir ayrım yapılır ve kodun okunabilirliği artar.</a:t>
            </a:r>
          </a:p>
          <a:p>
            <a:pPr marL="0" indent="0">
              <a:lnSpc>
                <a:spcPct val="110000"/>
              </a:lnSpc>
              <a:buNone/>
            </a:pPr>
            <a:endParaRPr lang="tr-TR" sz="1900"/>
          </a:p>
          <a:p>
            <a:pPr>
              <a:lnSpc>
                <a:spcPct val="110000"/>
              </a:lnSpc>
            </a:pPr>
            <a:endParaRPr lang="tr-TR" sz="190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01041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26625" y="349437"/>
            <a:ext cx="9770533" cy="1325563"/>
          </a:xfrm>
        </p:spPr>
        <p:txBody>
          <a:bodyPr>
            <a:noAutofit/>
          </a:bodyPr>
          <a:lstStyle/>
          <a:p>
            <a:r>
              <a:rPr lang="tr-TR" sz="2400" dirty="0">
                <a:effectLst/>
                <a:latin typeface="Helvetica" pitchFamily="2" charset="0"/>
              </a:rPr>
              <a:t>2.2. b) Kod yazımında parantezlerin ve noktalama işaretlerinin nerelerde ve nasıl kullanılacağı açıklanır.</a:t>
            </a:r>
            <a:br>
              <a:rPr lang="tr-TR" sz="2400" dirty="0">
                <a:effectLst/>
                <a:latin typeface="Helvetica" pitchFamily="2" charset="0"/>
              </a:rPr>
            </a:br>
            <a:br>
              <a:rPr lang="tr-TR" sz="1600" dirty="0">
                <a:effectLst/>
                <a:latin typeface="Helvetica" pitchFamily="2" charset="0"/>
              </a:rPr>
            </a:br>
            <a:br>
              <a:rPr lang="tr-TR" sz="2400" dirty="0">
                <a:effectLst/>
                <a:latin typeface="Helvetica" pitchFamily="2" charset="0"/>
              </a:rPr>
            </a:br>
            <a:br>
              <a:rPr lang="tr-TR" sz="2400" dirty="0">
                <a:effectLst/>
                <a:latin typeface="Helvetica" pitchFamily="2" charset="0"/>
              </a:rPr>
            </a:br>
            <a:endParaRPr lang="tr-TR" sz="2400" dirty="0">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294362" y="1504709"/>
            <a:ext cx="9603275" cy="4378930"/>
          </a:xfrm>
          <a:solidFill>
            <a:schemeClr val="accent6">
              <a:lumMod val="40000"/>
              <a:lumOff val="60000"/>
            </a:schemeClr>
          </a:solidFill>
        </p:spPr>
        <p:txBody>
          <a:bodyPr>
            <a:normAutofit lnSpcReduction="10000"/>
          </a:bodyPr>
          <a:lstStyle/>
          <a:p>
            <a:r>
              <a:rPr lang="tr-TR" b="0" i="0" dirty="0" err="1">
                <a:solidFill>
                  <a:srgbClr val="0D0D0D"/>
                </a:solidFill>
                <a:effectLst/>
                <a:latin typeface="Söhne"/>
              </a:rPr>
              <a:t>PHP'de</a:t>
            </a:r>
            <a:r>
              <a:rPr lang="tr-TR" b="0" i="0" dirty="0">
                <a:solidFill>
                  <a:srgbClr val="0D0D0D"/>
                </a:solidFill>
                <a:effectLst/>
                <a:latin typeface="Söhne"/>
              </a:rPr>
              <a:t> parantezler ve noktalama işaretleri, cümle kurar gibi kod yazmanıza yardımcı olur. Her biri, kodun farklı bölümlerini bir araya getirmek, belirli işlemleri gruplamak veya kodunuzun ne zaman başlayıp bittiğini belirtmek için kullanılır. </a:t>
            </a:r>
            <a:endParaRPr lang="tr-TR" dirty="0">
              <a:solidFill>
                <a:srgbClr val="0D0D0D"/>
              </a:solidFill>
              <a:latin typeface="Söhne"/>
            </a:endParaRPr>
          </a:p>
          <a:p>
            <a:r>
              <a:rPr lang="tr-TR" b="0" i="0" dirty="0">
                <a:effectLst/>
                <a:latin typeface="Söhne"/>
              </a:rPr>
              <a:t>PHP kodu, açılış </a:t>
            </a:r>
            <a:r>
              <a:rPr lang="tr-TR" dirty="0">
                <a:solidFill>
                  <a:srgbClr val="FF0000"/>
                </a:solidFill>
              </a:rPr>
              <a:t>&lt;?</a:t>
            </a:r>
            <a:r>
              <a:rPr lang="tr-TR" dirty="0" err="1">
                <a:solidFill>
                  <a:srgbClr val="FF0000"/>
                </a:solidFill>
              </a:rPr>
              <a:t>php</a:t>
            </a:r>
            <a:r>
              <a:rPr lang="tr-TR" b="0" i="0" dirty="0">
                <a:solidFill>
                  <a:srgbClr val="FF0000"/>
                </a:solidFill>
                <a:effectLst/>
                <a:latin typeface="Söhne"/>
              </a:rPr>
              <a:t> </a:t>
            </a:r>
            <a:r>
              <a:rPr lang="tr-TR" b="0" i="0" dirty="0">
                <a:effectLst/>
                <a:latin typeface="Söhne"/>
              </a:rPr>
              <a:t>ve kapanış </a:t>
            </a:r>
            <a:r>
              <a:rPr lang="tr-TR" dirty="0">
                <a:solidFill>
                  <a:srgbClr val="FF0000"/>
                </a:solidFill>
              </a:rPr>
              <a:t>?&gt;</a:t>
            </a:r>
            <a:r>
              <a:rPr lang="tr-TR" b="0" i="0" dirty="0">
                <a:effectLst/>
                <a:latin typeface="Söhne"/>
              </a:rPr>
              <a:t> etiketleri arasına yazılır. </a:t>
            </a:r>
          </a:p>
          <a:p>
            <a:r>
              <a:rPr lang="tr-TR" b="0" i="0" dirty="0">
                <a:effectLst/>
                <a:latin typeface="Söhne"/>
              </a:rPr>
              <a:t>Kısa açılış ve kapanış etiketi </a:t>
            </a:r>
            <a:r>
              <a:rPr lang="tr-TR" dirty="0">
                <a:solidFill>
                  <a:srgbClr val="FF0000"/>
                </a:solidFill>
              </a:rPr>
              <a:t>&lt;?  ..  </a:t>
            </a:r>
            <a:r>
              <a:rPr lang="tr-TR" dirty="0"/>
              <a:t> </a:t>
            </a:r>
            <a:r>
              <a:rPr lang="tr-TR" dirty="0">
                <a:solidFill>
                  <a:srgbClr val="FF0000"/>
                </a:solidFill>
              </a:rPr>
              <a:t>?&gt;</a:t>
            </a:r>
            <a:r>
              <a:rPr lang="tr-TR" dirty="0"/>
              <a:t> şeklindedir.</a:t>
            </a:r>
          </a:p>
          <a:p>
            <a:pPr marL="0" indent="0">
              <a:buNone/>
            </a:pPr>
            <a:r>
              <a:rPr lang="tr-TR" dirty="0">
                <a:latin typeface="Söhne"/>
              </a:rPr>
              <a:t>ÖRNEK:</a:t>
            </a:r>
          </a:p>
          <a:p>
            <a:pPr marL="0" indent="0">
              <a:buNone/>
            </a:pPr>
            <a:r>
              <a:rPr lang="tr-TR" dirty="0">
                <a:solidFill>
                  <a:srgbClr val="FF0000"/>
                </a:solidFill>
                <a:latin typeface="Arial" panose="020B0604020202020204" pitchFamily="34" charset="0"/>
                <a:cs typeface="Arial" panose="020B0604020202020204" pitchFamily="34" charset="0"/>
              </a:rPr>
              <a:t>&lt;?</a:t>
            </a:r>
            <a:r>
              <a:rPr lang="tr-TR" dirty="0" err="1">
                <a:solidFill>
                  <a:srgbClr val="FF0000"/>
                </a:solidFill>
                <a:latin typeface="Arial" panose="020B0604020202020204" pitchFamily="34" charset="0"/>
                <a:cs typeface="Arial" panose="020B0604020202020204" pitchFamily="34" charset="0"/>
              </a:rPr>
              <a:t>php</a:t>
            </a:r>
            <a:endParaRPr lang="tr-TR" dirty="0">
              <a:solidFill>
                <a:srgbClr val="FF0000"/>
              </a:solidFill>
              <a:latin typeface="Arial" panose="020B0604020202020204" pitchFamily="34" charset="0"/>
              <a:cs typeface="Arial" panose="020B0604020202020204" pitchFamily="34" charset="0"/>
            </a:endParaRPr>
          </a:p>
          <a:p>
            <a:pPr marL="0" indent="0">
              <a:buNone/>
            </a:pPr>
            <a:r>
              <a:rPr lang="tr-TR" dirty="0" err="1">
                <a:latin typeface="Arial" panose="020B0604020202020204" pitchFamily="34" charset="0"/>
                <a:cs typeface="Arial" panose="020B0604020202020204" pitchFamily="34" charset="0"/>
              </a:rPr>
              <a:t>echo</a:t>
            </a:r>
            <a:r>
              <a:rPr lang="tr-TR" dirty="0">
                <a:latin typeface="Arial" panose="020B0604020202020204" pitchFamily="34" charset="0"/>
                <a:cs typeface="Arial" panose="020B0604020202020204" pitchFamily="34" charset="0"/>
              </a:rPr>
              <a:t> ‘Merhaba dünya’</a:t>
            </a:r>
          </a:p>
          <a:p>
            <a:pPr marL="0" indent="0">
              <a:buNone/>
            </a:pPr>
            <a:r>
              <a:rPr lang="tr-TR" dirty="0">
                <a:solidFill>
                  <a:srgbClr val="FF0000"/>
                </a:solidFill>
                <a:latin typeface="Arial" panose="020B0604020202020204" pitchFamily="34" charset="0"/>
                <a:cs typeface="Arial" panose="020B0604020202020204" pitchFamily="34" charset="0"/>
              </a:rPr>
              <a:t>?&gt;</a:t>
            </a:r>
          </a:p>
          <a:p>
            <a:pPr marL="0" indent="0">
              <a:buNone/>
            </a:pPr>
            <a:r>
              <a:rPr lang="tr-TR" dirty="0">
                <a:latin typeface="Arial" panose="020B0604020202020204" pitchFamily="34" charset="0"/>
                <a:cs typeface="Arial" panose="020B0604020202020204" pitchFamily="34" charset="0"/>
              </a:rPr>
              <a:t>Çıktı: Merhaba dünya</a:t>
            </a:r>
          </a:p>
          <a:p>
            <a:pPr marL="0" indent="0">
              <a:buNone/>
            </a:pPr>
            <a:endParaRPr lang="tr-TR" dirty="0">
              <a:solidFill>
                <a:srgbClr val="FF0000"/>
              </a:solidFill>
              <a:latin typeface="Arial" panose="020B0604020202020204" pitchFamily="34" charset="0"/>
              <a:cs typeface="Arial" panose="020B0604020202020204" pitchFamily="34" charset="0"/>
            </a:endParaRPr>
          </a:p>
          <a:p>
            <a:endParaRPr lang="tr-TR" dirty="0">
              <a:latin typeface="Söhne"/>
            </a:endParaRPr>
          </a:p>
          <a:p>
            <a:pPr marL="0" indent="0">
              <a:buNone/>
            </a:pPr>
            <a:endParaRPr lang="tr-TR" dirty="0"/>
          </a:p>
          <a:p>
            <a:endParaRPr lang="tr-TR" dirty="0"/>
          </a:p>
        </p:txBody>
      </p:sp>
    </p:spTree>
    <p:extLst>
      <p:ext uri="{BB962C8B-B14F-4D97-AF65-F5344CB8AC3E}">
        <p14:creationId xmlns:p14="http://schemas.microsoft.com/office/powerpoint/2010/main" val="1710314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293497"/>
            <a:ext cx="9436404" cy="3277569"/>
          </a:xfrm>
        </p:spPr>
        <p:txBody>
          <a:bodyPr>
            <a:normAutofit lnSpcReduction="10000"/>
          </a:bodyPr>
          <a:lstStyle/>
          <a:p>
            <a:pPr marL="0" indent="0">
              <a:buNone/>
            </a:pPr>
            <a:r>
              <a:rPr lang="tr-TR" b="1" i="0" dirty="0">
                <a:effectLst/>
                <a:latin typeface="Söhne"/>
              </a:rPr>
              <a:t>Noktalı Virgül (;)</a:t>
            </a:r>
          </a:p>
          <a:p>
            <a:pPr>
              <a:buFont typeface="Arial" panose="020B0604020202020204" pitchFamily="34" charset="0"/>
              <a:buChar char="•"/>
            </a:pPr>
            <a:r>
              <a:rPr lang="tr-TR" b="0" i="0" dirty="0" err="1">
                <a:effectLst/>
                <a:latin typeface="Söhne"/>
              </a:rPr>
              <a:t>PHP'de</a:t>
            </a:r>
            <a:r>
              <a:rPr lang="tr-TR" b="0" i="0" dirty="0">
                <a:effectLst/>
                <a:latin typeface="Söhne"/>
              </a:rPr>
              <a:t> bir cümleyi bitirdiğinizi belirtir. Her bir komut ya da ifade, genellikle bir noktalı virgülle sonlandırılır. Bu, </a:t>
            </a:r>
            <a:r>
              <a:rPr lang="tr-TR" b="0" i="0" dirty="0" err="1">
                <a:effectLst/>
                <a:latin typeface="Söhne"/>
              </a:rPr>
              <a:t>PHP'ye</a:t>
            </a:r>
            <a:r>
              <a:rPr lang="tr-TR" b="0" i="0" dirty="0">
                <a:effectLst/>
                <a:latin typeface="Söhne"/>
              </a:rPr>
              <a:t> o satırın bittiğini ve yeni bir satıra geçebileceğini söyler. Örnek: </a:t>
            </a:r>
          </a:p>
          <a:p>
            <a:pPr marL="457200" lvl="1" indent="0">
              <a:buNone/>
            </a:pPr>
            <a:endParaRPr lang="tr-TR" b="0" i="0" dirty="0">
              <a:effectLst/>
              <a:latin typeface="Söhne"/>
            </a:endParaRPr>
          </a:p>
          <a:p>
            <a:pPr marL="457200" lvl="1" indent="0">
              <a:buNone/>
            </a:pPr>
            <a:r>
              <a:rPr lang="tr-TR" sz="2400" b="0" i="0" dirty="0">
                <a:solidFill>
                  <a:srgbClr val="FFFF00"/>
                </a:solidFill>
                <a:effectLst/>
                <a:latin typeface="Söhne"/>
              </a:rPr>
              <a:t>$yas = 15; </a:t>
            </a:r>
          </a:p>
          <a:p>
            <a:pPr marL="457200" lvl="1" indent="0">
              <a:buNone/>
            </a:pPr>
            <a:endParaRPr lang="tr-TR" b="0" i="0" dirty="0">
              <a:effectLst/>
              <a:latin typeface="Söhne"/>
            </a:endParaRPr>
          </a:p>
          <a:p>
            <a:pPr marL="457200" lvl="1" indent="0">
              <a:buNone/>
            </a:pPr>
            <a:r>
              <a:rPr lang="tr-TR" dirty="0">
                <a:latin typeface="Söhne"/>
              </a:rPr>
              <a:t>B</a:t>
            </a:r>
            <a:r>
              <a:rPr lang="tr-TR" b="0" i="0" dirty="0">
                <a:effectLst/>
                <a:latin typeface="Söhne"/>
              </a:rPr>
              <a:t>urada 15 değerini yas değişkenine atadık ve bu ifadeyi noktalı virgülle sonlandırdık.</a:t>
            </a:r>
          </a:p>
          <a:p>
            <a:pPr marL="0" indent="0">
              <a:buNone/>
            </a:pPr>
            <a:endParaRPr lang="tr-TR" dirty="0"/>
          </a:p>
          <a:p>
            <a:endParaRPr lang="tr-TR"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35180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3ABB17-D907-0049-FDBE-07AEE8C5327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solidFill>
                  <a:schemeClr val="bg1"/>
                </a:solidFill>
                <a:effectLst/>
                <a:latin typeface="+mj-lt"/>
                <a:ea typeface="+mj-ea"/>
                <a:cs typeface="+mj-cs"/>
              </a:rPr>
              <a:t>ÜNİTE, KAZANIM SAYISI VE SÜRE TABLOSU</a:t>
            </a:r>
            <a:br>
              <a:rPr lang="en-US" sz="2200" kern="1200" dirty="0">
                <a:solidFill>
                  <a:schemeClr val="bg1"/>
                </a:solidFill>
                <a:effectLst/>
                <a:latin typeface="+mj-lt"/>
                <a:ea typeface="+mj-ea"/>
                <a:cs typeface="+mj-cs"/>
              </a:rPr>
            </a:br>
            <a:endParaRPr lang="en-US" sz="2200" kern="1200" dirty="0">
              <a:solidFill>
                <a:schemeClr val="bg1"/>
              </a:solidFill>
              <a:latin typeface="+mj-lt"/>
              <a:ea typeface="+mj-ea"/>
              <a:cs typeface="+mj-cs"/>
            </a:endParaRPr>
          </a:p>
        </p:txBody>
      </p:sp>
      <p:pic>
        <p:nvPicPr>
          <p:cNvPr id="4" name="İçerik Yer Tutucusu 3">
            <a:extLst>
              <a:ext uri="{FF2B5EF4-FFF2-40B4-BE49-F238E27FC236}">
                <a16:creationId xmlns:a16="http://schemas.microsoft.com/office/drawing/2014/main" id="{0C05BD13-CAB1-C01E-3665-F2947F1C3689}"/>
              </a:ext>
            </a:extLst>
          </p:cNvPr>
          <p:cNvPicPr>
            <a:picLocks noGrp="1" noChangeAspect="1"/>
          </p:cNvPicPr>
          <p:nvPr>
            <p:ph idx="1"/>
          </p:nvPr>
        </p:nvPicPr>
        <p:blipFill>
          <a:blip r:embed="rId2"/>
          <a:stretch>
            <a:fillRect/>
          </a:stretch>
        </p:blipFill>
        <p:spPr>
          <a:xfrm>
            <a:off x="643466" y="2917053"/>
            <a:ext cx="10905066" cy="1799337"/>
          </a:xfrm>
          <a:prstGeom prst="rect">
            <a:avLst/>
          </a:prstGeom>
        </p:spPr>
      </p:pic>
      <p:pic>
        <p:nvPicPr>
          <p:cNvPr id="5" name="Resim 4">
            <a:extLst>
              <a:ext uri="{FF2B5EF4-FFF2-40B4-BE49-F238E27FC236}">
                <a16:creationId xmlns:a16="http://schemas.microsoft.com/office/drawing/2014/main" id="{218B3F75-D21A-E7D3-9206-D3009FD157FD}"/>
              </a:ext>
            </a:extLst>
          </p:cNvPr>
          <p:cNvPicPr>
            <a:picLocks noChangeAspect="1"/>
          </p:cNvPicPr>
          <p:nvPr/>
        </p:nvPicPr>
        <p:blipFill>
          <a:blip r:embed="rId3"/>
          <a:stretch>
            <a:fillRect/>
          </a:stretch>
        </p:blipFill>
        <p:spPr>
          <a:xfrm>
            <a:off x="643467" y="2149058"/>
            <a:ext cx="10905065" cy="767995"/>
          </a:xfrm>
          <a:prstGeom prst="rect">
            <a:avLst/>
          </a:prstGeom>
        </p:spPr>
      </p:pic>
    </p:spTree>
    <p:extLst>
      <p:ext uri="{BB962C8B-B14F-4D97-AF65-F5344CB8AC3E}">
        <p14:creationId xmlns:p14="http://schemas.microsoft.com/office/powerpoint/2010/main" val="3400968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241031"/>
            <a:ext cx="9436404" cy="3330035"/>
          </a:xfrm>
        </p:spPr>
        <p:txBody>
          <a:bodyPr>
            <a:normAutofit fontScale="77500" lnSpcReduction="20000"/>
          </a:bodyPr>
          <a:lstStyle/>
          <a:p>
            <a:pPr marL="0" indent="0">
              <a:buNone/>
            </a:pPr>
            <a:r>
              <a:rPr lang="tr-TR" b="1" i="0" dirty="0">
                <a:effectLst/>
                <a:latin typeface="Söhne"/>
              </a:rPr>
              <a:t> Parantezler ()</a:t>
            </a:r>
          </a:p>
          <a:p>
            <a:pPr>
              <a:buFont typeface="Arial" panose="020B0604020202020204" pitchFamily="34" charset="0"/>
              <a:buChar char="•"/>
            </a:pPr>
            <a:r>
              <a:rPr lang="tr-TR" b="0" i="0" dirty="0">
                <a:effectLst/>
                <a:latin typeface="Söhne"/>
              </a:rPr>
              <a:t>Fonksiyon çağrılarında kullanılır. Bir fonksiyonun adından sonra gelen parantez içine, o fonksiyona vermek istediğiniz bilgiler yazılır. Ayrıca, matematiksel işlemlerde işlem sırasını belirlemek için de kullanılırlar. </a:t>
            </a:r>
          </a:p>
          <a:p>
            <a:pPr>
              <a:buFont typeface="Arial" panose="020B0604020202020204" pitchFamily="34" charset="0"/>
              <a:buChar char="•"/>
            </a:pPr>
            <a:r>
              <a:rPr lang="tr-TR" b="0" i="0" dirty="0">
                <a:effectLst/>
                <a:latin typeface="Söhne"/>
              </a:rPr>
              <a:t>Örnek: </a:t>
            </a:r>
            <a:r>
              <a:rPr lang="tr-TR" b="1" i="0" dirty="0">
                <a:solidFill>
                  <a:srgbClr val="FFFF00"/>
                </a:solidFill>
                <a:effectLst/>
                <a:latin typeface="Söhne"/>
              </a:rPr>
              <a:t>hesapla($yas); </a:t>
            </a:r>
          </a:p>
          <a:p>
            <a:pPr marL="0" indent="0">
              <a:buNone/>
            </a:pPr>
            <a:r>
              <a:rPr lang="tr-TR" dirty="0">
                <a:latin typeface="Söhne"/>
              </a:rPr>
              <a:t>B</a:t>
            </a:r>
            <a:r>
              <a:rPr lang="tr-TR" b="0" i="0" dirty="0">
                <a:effectLst/>
                <a:latin typeface="Söhne"/>
              </a:rPr>
              <a:t>urada hesapla fonksiyonuna yas değişkenini veriyoruz. </a:t>
            </a:r>
          </a:p>
          <a:p>
            <a:pPr>
              <a:buFont typeface="Arial" panose="020B0604020202020204" pitchFamily="34" charset="0"/>
              <a:buChar char="•"/>
            </a:pPr>
            <a:endParaRPr lang="tr-TR" b="0" i="0" dirty="0">
              <a:effectLst/>
              <a:latin typeface="Söhne"/>
            </a:endParaRPr>
          </a:p>
          <a:p>
            <a:pPr>
              <a:buFont typeface="Arial" panose="020B0604020202020204" pitchFamily="34" charset="0"/>
              <a:buChar char="•"/>
            </a:pPr>
            <a:r>
              <a:rPr lang="tr-TR" b="0" i="0" dirty="0">
                <a:effectLst/>
                <a:latin typeface="Söhne"/>
              </a:rPr>
              <a:t>Örnek: </a:t>
            </a:r>
            <a:r>
              <a:rPr lang="tr-TR" b="0" i="0" dirty="0">
                <a:solidFill>
                  <a:srgbClr val="FFFF00"/>
                </a:solidFill>
                <a:effectLst/>
                <a:latin typeface="Söhne"/>
              </a:rPr>
              <a:t>($a + $b) * $c; </a:t>
            </a:r>
          </a:p>
          <a:p>
            <a:pPr marL="0" indent="0">
              <a:buNone/>
            </a:pPr>
            <a:r>
              <a:rPr lang="tr-TR" dirty="0">
                <a:latin typeface="Söhne"/>
              </a:rPr>
              <a:t>B</a:t>
            </a:r>
            <a:r>
              <a:rPr lang="tr-TR" b="0" i="0" dirty="0">
                <a:effectLst/>
                <a:latin typeface="Söhne"/>
              </a:rPr>
              <a:t>urada önce a ve b toplanır, sonra sonuç c ile çarpılır.</a:t>
            </a:r>
            <a:br>
              <a:rPr lang="tr-TR" dirty="0"/>
            </a:br>
            <a:endParaRPr lang="tr-TR" dirty="0"/>
          </a:p>
          <a:p>
            <a:endParaRPr lang="tr-TR"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31990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241035"/>
            <a:ext cx="9436404" cy="3330031"/>
          </a:xfrm>
        </p:spPr>
        <p:txBody>
          <a:bodyPr>
            <a:normAutofit lnSpcReduction="10000"/>
          </a:bodyPr>
          <a:lstStyle/>
          <a:p>
            <a:pPr>
              <a:lnSpc>
                <a:spcPct val="110000"/>
              </a:lnSpc>
            </a:pPr>
            <a:r>
              <a:rPr lang="tr-TR" sz="1500" b="1" i="0" dirty="0">
                <a:effectLst/>
                <a:latin typeface="Söhne"/>
              </a:rPr>
              <a:t>3. Süslü Parantezler {}</a:t>
            </a:r>
          </a:p>
          <a:p>
            <a:pPr>
              <a:lnSpc>
                <a:spcPct val="110000"/>
              </a:lnSpc>
              <a:buFont typeface="Arial" panose="020B0604020202020204" pitchFamily="34" charset="0"/>
              <a:buChar char="•"/>
            </a:pPr>
            <a:r>
              <a:rPr lang="tr-TR" sz="1500" b="0" i="0" dirty="0">
                <a:effectLst/>
                <a:latin typeface="Söhne"/>
              </a:rPr>
              <a:t>Kod bloklarını gruplamak için kullanılır. Örneğin, bir </a:t>
            </a:r>
            <a:r>
              <a:rPr lang="tr-TR" sz="1500" b="0" i="0" dirty="0" err="1">
                <a:effectLst/>
                <a:latin typeface="Söhne"/>
              </a:rPr>
              <a:t>if</a:t>
            </a:r>
            <a:r>
              <a:rPr lang="tr-TR" sz="1500" b="0" i="0" dirty="0">
                <a:effectLst/>
                <a:latin typeface="Söhne"/>
              </a:rPr>
              <a:t> koşulunun ya da bir döngünün (</a:t>
            </a:r>
            <a:r>
              <a:rPr lang="tr-TR" sz="1500" b="0" i="0" dirty="0" err="1">
                <a:effectLst/>
                <a:latin typeface="Söhne"/>
              </a:rPr>
              <a:t>for</a:t>
            </a:r>
            <a:r>
              <a:rPr lang="tr-TR" sz="1500" b="0" i="0" dirty="0">
                <a:effectLst/>
                <a:latin typeface="Söhne"/>
              </a:rPr>
              <a:t>, </a:t>
            </a:r>
            <a:r>
              <a:rPr lang="tr-TR" sz="1500" b="0" i="0" dirty="0" err="1">
                <a:effectLst/>
                <a:latin typeface="Söhne"/>
              </a:rPr>
              <a:t>while</a:t>
            </a:r>
            <a:r>
              <a:rPr lang="tr-TR" sz="1500" b="0" i="0" dirty="0">
                <a:effectLst/>
                <a:latin typeface="Söhne"/>
              </a:rPr>
              <a:t>) hangi kodları içerdiğini belirlemek için süslü parantezler kullanılır.</a:t>
            </a:r>
          </a:p>
          <a:p>
            <a:pPr marL="457200" lvl="1" indent="0">
              <a:lnSpc>
                <a:spcPct val="110000"/>
              </a:lnSpc>
              <a:buNone/>
            </a:pPr>
            <a:r>
              <a:rPr lang="tr-TR" sz="1500" b="1" i="0" dirty="0">
                <a:effectLst/>
                <a:latin typeface="Söhne"/>
              </a:rPr>
              <a:t>Örnek: </a:t>
            </a:r>
          </a:p>
          <a:p>
            <a:pPr marL="457200" lvl="1" indent="0">
              <a:lnSpc>
                <a:spcPct val="110000"/>
              </a:lnSpc>
              <a:buNone/>
            </a:pPr>
            <a:r>
              <a:rPr lang="tr-TR" sz="1500" b="0" i="0" dirty="0" err="1">
                <a:solidFill>
                  <a:srgbClr val="FFFF00"/>
                </a:solidFill>
                <a:effectLst/>
                <a:latin typeface="Söhne"/>
              </a:rPr>
              <a:t>if</a:t>
            </a:r>
            <a:r>
              <a:rPr lang="tr-TR" sz="1500" b="0" i="0" dirty="0">
                <a:solidFill>
                  <a:srgbClr val="FFFF00"/>
                </a:solidFill>
                <a:effectLst/>
                <a:latin typeface="Söhne"/>
              </a:rPr>
              <a:t> ($yas &gt; 18) </a:t>
            </a:r>
            <a:r>
              <a:rPr lang="tr-TR" sz="1500" b="0" i="0" dirty="0">
                <a:effectLst/>
                <a:latin typeface="Söhne"/>
              </a:rPr>
              <a:t>{</a:t>
            </a:r>
          </a:p>
          <a:p>
            <a:pPr marL="457200" lvl="1" indent="0">
              <a:lnSpc>
                <a:spcPct val="110000"/>
              </a:lnSpc>
              <a:buNone/>
            </a:pPr>
            <a:r>
              <a:rPr lang="tr-TR" sz="1500" b="0" i="0" dirty="0" err="1">
                <a:solidFill>
                  <a:srgbClr val="FFFF00"/>
                </a:solidFill>
                <a:effectLst/>
                <a:latin typeface="Söhne"/>
              </a:rPr>
              <a:t>echo</a:t>
            </a:r>
            <a:r>
              <a:rPr lang="tr-TR" sz="1500" b="0" i="0" dirty="0">
                <a:solidFill>
                  <a:srgbClr val="FFFF00"/>
                </a:solidFill>
                <a:effectLst/>
                <a:latin typeface="Söhne"/>
              </a:rPr>
              <a:t> "Reşitsiniz";</a:t>
            </a:r>
          </a:p>
          <a:p>
            <a:pPr marL="457200" lvl="1" indent="0">
              <a:lnSpc>
                <a:spcPct val="110000"/>
              </a:lnSpc>
              <a:buNone/>
            </a:pPr>
            <a:r>
              <a:rPr lang="tr-TR" sz="1500" b="0" i="0" dirty="0">
                <a:effectLst/>
                <a:latin typeface="Söhne"/>
              </a:rPr>
              <a:t>}</a:t>
            </a:r>
          </a:p>
          <a:p>
            <a:pPr marL="457200" lvl="1" indent="0">
              <a:lnSpc>
                <a:spcPct val="110000"/>
              </a:lnSpc>
              <a:buNone/>
            </a:pPr>
            <a:endParaRPr lang="tr-TR" sz="1500" b="0" i="0" dirty="0">
              <a:solidFill>
                <a:srgbClr val="FFFF00"/>
              </a:solidFill>
              <a:effectLst/>
              <a:latin typeface="Söhne"/>
            </a:endParaRPr>
          </a:p>
          <a:p>
            <a:pPr marL="457200" lvl="1" indent="0">
              <a:lnSpc>
                <a:spcPct val="110000"/>
              </a:lnSpc>
              <a:buNone/>
            </a:pPr>
            <a:r>
              <a:rPr lang="tr-TR" sz="1500" b="0" i="0" dirty="0">
                <a:effectLst/>
                <a:latin typeface="Söhne"/>
              </a:rPr>
              <a:t>Bu örnekte, eğer </a:t>
            </a:r>
            <a:r>
              <a:rPr lang="tr-TR" sz="1500" dirty="0"/>
              <a:t>yas</a:t>
            </a:r>
            <a:r>
              <a:rPr lang="tr-TR" sz="1500" b="0" i="0" dirty="0">
                <a:effectLst/>
                <a:latin typeface="Söhne"/>
              </a:rPr>
              <a:t> değişkeni 18'den büyükse "Reşitsiniz" yazısını ekrana yazdırır. İfade içindeki kod bloğu süslü parantezler arasına yazılır.</a:t>
            </a:r>
            <a:br>
              <a:rPr lang="tr-TR" sz="1500" dirty="0"/>
            </a:br>
            <a:endParaRPr lang="tr-TR" sz="1500" dirty="0"/>
          </a:p>
          <a:p>
            <a:pPr>
              <a:lnSpc>
                <a:spcPct val="110000"/>
              </a:lnSpc>
            </a:pPr>
            <a:endParaRPr lang="tr-TR" sz="1500"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727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278507"/>
            <a:ext cx="9436404" cy="3539189"/>
          </a:xfrm>
        </p:spPr>
        <p:txBody>
          <a:bodyPr>
            <a:normAutofit fontScale="92500" lnSpcReduction="10000"/>
          </a:bodyPr>
          <a:lstStyle/>
          <a:p>
            <a:pPr marL="0" indent="0">
              <a:lnSpc>
                <a:spcPct val="110000"/>
              </a:lnSpc>
              <a:buNone/>
            </a:pPr>
            <a:r>
              <a:rPr lang="tr-TR" sz="1700" b="1" i="0" dirty="0">
                <a:effectLst/>
                <a:latin typeface="Söhne"/>
              </a:rPr>
              <a:t> Köşeli Parantezler []</a:t>
            </a:r>
          </a:p>
          <a:p>
            <a:pPr>
              <a:lnSpc>
                <a:spcPct val="110000"/>
              </a:lnSpc>
              <a:buFont typeface="Arial" panose="020B0604020202020204" pitchFamily="34" charset="0"/>
              <a:buChar char="•"/>
            </a:pPr>
            <a:r>
              <a:rPr lang="tr-TR" sz="1700" b="0" i="0" dirty="0">
                <a:effectLst/>
                <a:latin typeface="Söhne"/>
              </a:rPr>
              <a:t>Dizilerle çalışırken kullanılır. Bir dizi içindeki belirli bir elemana erişmek veya bir diziye eleman eklemek için köşeli parantezler kullanılır.</a:t>
            </a:r>
          </a:p>
          <a:p>
            <a:pPr>
              <a:lnSpc>
                <a:spcPct val="110000"/>
              </a:lnSpc>
              <a:buFont typeface="Arial" panose="020B0604020202020204" pitchFamily="34" charset="0"/>
              <a:buChar char="•"/>
            </a:pPr>
            <a:endParaRPr lang="tr-TR" sz="1700" b="0" i="0" dirty="0">
              <a:effectLst/>
              <a:latin typeface="Söhne"/>
            </a:endParaRPr>
          </a:p>
          <a:p>
            <a:pPr marL="457200" lvl="1" indent="0">
              <a:lnSpc>
                <a:spcPct val="110000"/>
              </a:lnSpc>
              <a:buNone/>
            </a:pPr>
            <a:r>
              <a:rPr lang="tr-TR" sz="1700" b="1" i="0" dirty="0">
                <a:effectLst/>
                <a:latin typeface="Söhne"/>
              </a:rPr>
              <a:t>Örnek: </a:t>
            </a:r>
          </a:p>
          <a:p>
            <a:pPr marL="457200" lvl="1" indent="0">
              <a:lnSpc>
                <a:spcPct val="110000"/>
              </a:lnSpc>
              <a:buNone/>
            </a:pPr>
            <a:r>
              <a:rPr lang="tr-TR" sz="1700" b="0" i="0" dirty="0">
                <a:solidFill>
                  <a:srgbClr val="FFFF00"/>
                </a:solidFill>
                <a:effectLst/>
                <a:latin typeface="Söhne"/>
              </a:rPr>
              <a:t>$isimler = ["Ahmet", "Mehmet"]; </a:t>
            </a:r>
          </a:p>
          <a:p>
            <a:pPr marL="457200" lvl="1" indent="0">
              <a:lnSpc>
                <a:spcPct val="110000"/>
              </a:lnSpc>
              <a:buNone/>
            </a:pPr>
            <a:r>
              <a:rPr lang="tr-TR" sz="1700" b="0" i="0" dirty="0" err="1">
                <a:solidFill>
                  <a:srgbClr val="FFFF00"/>
                </a:solidFill>
                <a:effectLst/>
                <a:latin typeface="Söhne"/>
              </a:rPr>
              <a:t>echo</a:t>
            </a:r>
            <a:r>
              <a:rPr lang="tr-TR" sz="1700" b="0" i="0" dirty="0">
                <a:solidFill>
                  <a:srgbClr val="FFFF00"/>
                </a:solidFill>
                <a:effectLst/>
                <a:latin typeface="Söhne"/>
              </a:rPr>
              <a:t> $isimler[0]; </a:t>
            </a:r>
          </a:p>
          <a:p>
            <a:pPr marL="457200" lvl="1" indent="0">
              <a:lnSpc>
                <a:spcPct val="110000"/>
              </a:lnSpc>
              <a:buNone/>
            </a:pPr>
            <a:endParaRPr lang="tr-TR" sz="1700" b="0" i="0" dirty="0">
              <a:solidFill>
                <a:srgbClr val="FFFF00"/>
              </a:solidFill>
              <a:effectLst/>
              <a:latin typeface="Söhne"/>
            </a:endParaRPr>
          </a:p>
          <a:p>
            <a:pPr marL="457200" lvl="1" indent="0">
              <a:lnSpc>
                <a:spcPct val="110000"/>
              </a:lnSpc>
              <a:buNone/>
            </a:pPr>
            <a:r>
              <a:rPr lang="tr-TR" sz="1700" dirty="0">
                <a:latin typeface="Söhne"/>
              </a:rPr>
              <a:t>B</a:t>
            </a:r>
            <a:r>
              <a:rPr lang="tr-TR" sz="1700" b="0" i="0" dirty="0">
                <a:effectLst/>
                <a:latin typeface="Söhne"/>
              </a:rPr>
              <a:t>urada isimler dizisinin ilk elemanı ("Ahmet") ekrana yazdırılır.</a:t>
            </a:r>
          </a:p>
          <a:p>
            <a:pPr marL="457200" lvl="1" indent="0">
              <a:lnSpc>
                <a:spcPct val="110000"/>
              </a:lnSpc>
              <a:buNone/>
            </a:pPr>
            <a:br>
              <a:rPr lang="tr-TR" sz="1700" dirty="0"/>
            </a:br>
            <a:endParaRPr lang="tr-TR" sz="1700" dirty="0"/>
          </a:p>
          <a:p>
            <a:pPr>
              <a:lnSpc>
                <a:spcPct val="110000"/>
              </a:lnSpc>
            </a:pPr>
            <a:endParaRPr lang="tr-TR" sz="1700"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77538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400" b="1" i="0" dirty="0">
                <a:effectLst/>
                <a:latin typeface="Söhne"/>
              </a:rPr>
              <a:t>Nokta (.)</a:t>
            </a:r>
          </a:p>
          <a:p>
            <a:pPr>
              <a:lnSpc>
                <a:spcPct val="110000"/>
              </a:lnSpc>
              <a:buFont typeface="Arial" panose="020B0604020202020204" pitchFamily="34" charset="0"/>
              <a:buChar char="•"/>
            </a:pPr>
            <a:r>
              <a:rPr lang="tr-TR" sz="1400" b="0" i="0" dirty="0" err="1">
                <a:effectLst/>
                <a:latin typeface="Söhne"/>
              </a:rPr>
              <a:t>PHP'de</a:t>
            </a:r>
            <a:r>
              <a:rPr lang="tr-TR" sz="1400" b="0" i="0" dirty="0">
                <a:effectLst/>
                <a:latin typeface="Söhne"/>
              </a:rPr>
              <a:t> iki metni (</a:t>
            </a:r>
            <a:r>
              <a:rPr lang="tr-TR" sz="1400" b="0" i="0" dirty="0" err="1">
                <a:effectLst/>
                <a:latin typeface="Söhne"/>
              </a:rPr>
              <a:t>string</a:t>
            </a:r>
            <a:r>
              <a:rPr lang="tr-TR" sz="1400" b="0" i="0" dirty="0">
                <a:effectLst/>
                <a:latin typeface="Söhne"/>
              </a:rPr>
              <a:t>) birleştirmek için kullanılır. Bu işlem, birleştirme olarak bilinir.</a:t>
            </a:r>
          </a:p>
          <a:p>
            <a:pPr>
              <a:lnSpc>
                <a:spcPct val="110000"/>
              </a:lnSpc>
              <a:buFont typeface="Arial" panose="020B0604020202020204" pitchFamily="34" charset="0"/>
              <a:buChar char="•"/>
            </a:pPr>
            <a:endParaRPr lang="tr-TR" sz="1400" b="0" i="0" dirty="0">
              <a:effectLst/>
              <a:latin typeface="Söhne"/>
            </a:endParaRPr>
          </a:p>
          <a:p>
            <a:pPr marL="457200" lvl="1" indent="0">
              <a:lnSpc>
                <a:spcPct val="110000"/>
              </a:lnSpc>
              <a:buNone/>
            </a:pPr>
            <a:r>
              <a:rPr lang="tr-TR" sz="1400" b="1" i="0" dirty="0">
                <a:effectLst/>
                <a:latin typeface="Söhne"/>
              </a:rPr>
              <a:t>Örnek: </a:t>
            </a:r>
          </a:p>
          <a:p>
            <a:pPr marL="457200" lvl="1" indent="0">
              <a:lnSpc>
                <a:spcPct val="110000"/>
              </a:lnSpc>
              <a:buNone/>
            </a:pPr>
            <a:r>
              <a:rPr lang="tr-TR" sz="1400" b="0" i="0" dirty="0">
                <a:solidFill>
                  <a:srgbClr val="FFFF00"/>
                </a:solidFill>
                <a:effectLst/>
                <a:latin typeface="Söhne"/>
              </a:rPr>
              <a:t>$</a:t>
            </a:r>
            <a:r>
              <a:rPr lang="tr-TR" sz="1400" b="0" i="0" dirty="0" err="1">
                <a:solidFill>
                  <a:srgbClr val="FFFF00"/>
                </a:solidFill>
                <a:effectLst/>
                <a:latin typeface="Söhne"/>
              </a:rPr>
              <a:t>tamIsim</a:t>
            </a:r>
            <a:r>
              <a:rPr lang="tr-TR" sz="1400" b="0" i="0" dirty="0">
                <a:solidFill>
                  <a:srgbClr val="FFFF00"/>
                </a:solidFill>
                <a:effectLst/>
                <a:latin typeface="Söhne"/>
              </a:rPr>
              <a:t> = $isim . " " . $</a:t>
            </a:r>
            <a:r>
              <a:rPr lang="tr-TR" sz="1400" b="0" i="0" dirty="0" err="1">
                <a:solidFill>
                  <a:srgbClr val="FFFF00"/>
                </a:solidFill>
                <a:effectLst/>
                <a:latin typeface="Söhne"/>
              </a:rPr>
              <a:t>soyisim</a:t>
            </a:r>
            <a:r>
              <a:rPr lang="tr-TR" sz="1400" b="0" i="0" dirty="0">
                <a:solidFill>
                  <a:srgbClr val="FFFF00"/>
                </a:solidFill>
                <a:effectLst/>
                <a:latin typeface="Söhne"/>
              </a:rPr>
              <a:t>; </a:t>
            </a:r>
          </a:p>
          <a:p>
            <a:pPr marL="457200" lvl="1" indent="0">
              <a:lnSpc>
                <a:spcPct val="110000"/>
              </a:lnSpc>
              <a:buNone/>
            </a:pPr>
            <a:endParaRPr lang="tr-TR" sz="1400" b="0" i="0" dirty="0">
              <a:effectLst/>
              <a:latin typeface="Söhne"/>
            </a:endParaRPr>
          </a:p>
          <a:p>
            <a:pPr marL="457200" lvl="1" indent="0">
              <a:lnSpc>
                <a:spcPct val="110000"/>
              </a:lnSpc>
              <a:buNone/>
            </a:pPr>
            <a:r>
              <a:rPr lang="tr-TR" sz="1400" dirty="0">
                <a:latin typeface="Söhne"/>
              </a:rPr>
              <a:t>B</a:t>
            </a:r>
            <a:r>
              <a:rPr lang="tr-TR" sz="1400" b="0" i="0" dirty="0">
                <a:effectLst/>
                <a:latin typeface="Söhne"/>
              </a:rPr>
              <a:t>urada, isim ve </a:t>
            </a:r>
            <a:r>
              <a:rPr lang="tr-TR" sz="1400" b="0" i="0" dirty="0" err="1">
                <a:effectLst/>
                <a:latin typeface="Söhne"/>
              </a:rPr>
              <a:t>soyisim</a:t>
            </a:r>
            <a:r>
              <a:rPr lang="tr-TR" sz="1400" b="0" i="0" dirty="0">
                <a:effectLst/>
                <a:latin typeface="Söhne"/>
              </a:rPr>
              <a:t> değişkenleri arasına boşluk koyarak birleştirilir ve yeni bir metin oluşturulur.</a:t>
            </a:r>
          </a:p>
          <a:p>
            <a:pPr marL="457200" lvl="1" indent="0">
              <a:lnSpc>
                <a:spcPct val="110000"/>
              </a:lnSpc>
              <a:buNone/>
            </a:pPr>
            <a:br>
              <a:rPr lang="tr-TR" sz="1400" dirty="0"/>
            </a:br>
            <a:endParaRPr lang="tr-TR" sz="1400" dirty="0"/>
          </a:p>
          <a:p>
            <a:pPr>
              <a:lnSpc>
                <a:spcPct val="110000"/>
              </a:lnSpc>
            </a:pPr>
            <a:endParaRPr lang="tr-TR" sz="1400"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52474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400" b="1" i="0" dirty="0">
                <a:solidFill>
                  <a:srgbClr val="FFFF00"/>
                </a:solidFill>
                <a:effectLst/>
                <a:latin typeface="Söhne"/>
              </a:rPr>
              <a:t>Ters Taksim () Kullanımı:</a:t>
            </a:r>
            <a:r>
              <a:rPr lang="tr-TR" sz="1400" b="0" i="0" dirty="0">
                <a:solidFill>
                  <a:srgbClr val="FFFF00"/>
                </a:solidFill>
                <a:effectLst/>
                <a:latin typeface="Söhne"/>
              </a:rPr>
              <a:t> </a:t>
            </a:r>
            <a:r>
              <a:rPr lang="tr-TR" sz="1400" b="0" i="0" dirty="0" err="1">
                <a:solidFill>
                  <a:srgbClr val="ECECEC"/>
                </a:solidFill>
                <a:effectLst/>
                <a:latin typeface="Söhne"/>
              </a:rPr>
              <a:t>PHP'de</a:t>
            </a:r>
            <a:r>
              <a:rPr lang="tr-TR" sz="1400" b="0" i="0" dirty="0">
                <a:solidFill>
                  <a:srgbClr val="ECECEC"/>
                </a:solidFill>
                <a:effectLst/>
                <a:latin typeface="Söhne"/>
              </a:rPr>
              <a:t> en basit </a:t>
            </a:r>
            <a:r>
              <a:rPr lang="tr-TR" sz="1400" b="0" i="0" dirty="0" err="1">
                <a:solidFill>
                  <a:srgbClr val="ECECEC"/>
                </a:solidFill>
                <a:effectLst/>
                <a:latin typeface="Söhne"/>
              </a:rPr>
              <a:t>escaping</a:t>
            </a:r>
            <a:r>
              <a:rPr lang="tr-TR" sz="1400" b="0" i="0" dirty="0">
                <a:solidFill>
                  <a:srgbClr val="ECECEC"/>
                </a:solidFill>
                <a:effectLst/>
                <a:latin typeface="Söhne"/>
              </a:rPr>
              <a:t> yöntemi, özel karakterlerin önüne ters taksim (</a:t>
            </a:r>
            <a:r>
              <a:rPr lang="tr-TR" sz="1400" dirty="0"/>
              <a:t>\</a:t>
            </a:r>
            <a:r>
              <a:rPr lang="tr-TR" sz="1400" b="0" i="0" dirty="0">
                <a:solidFill>
                  <a:srgbClr val="ECECEC"/>
                </a:solidFill>
                <a:effectLst/>
                <a:latin typeface="Söhne"/>
              </a:rPr>
              <a:t>) koymaktır. Bu, özellikle çift tırnak (</a:t>
            </a:r>
            <a:r>
              <a:rPr lang="tr-TR" sz="1400" dirty="0"/>
              <a:t>"</a:t>
            </a:r>
            <a:r>
              <a:rPr lang="tr-TR" sz="1400" b="0" i="0" dirty="0">
                <a:solidFill>
                  <a:srgbClr val="ECECEC"/>
                </a:solidFill>
                <a:effectLst/>
                <a:latin typeface="Söhne"/>
              </a:rPr>
              <a:t>) ve tek tırnak (</a:t>
            </a:r>
            <a:r>
              <a:rPr lang="tr-TR" sz="1400" dirty="0"/>
              <a:t>'</a:t>
            </a:r>
            <a:r>
              <a:rPr lang="tr-TR" sz="1400" b="0" i="0" dirty="0">
                <a:solidFill>
                  <a:srgbClr val="ECECEC"/>
                </a:solidFill>
                <a:effectLst/>
                <a:latin typeface="Söhne"/>
              </a:rPr>
              <a:t>) kullanımında yaygındır.</a:t>
            </a:r>
          </a:p>
          <a:p>
            <a:pPr marL="0" indent="0">
              <a:lnSpc>
                <a:spcPct val="110000"/>
              </a:lnSpc>
              <a:buNone/>
            </a:pPr>
            <a:endParaRPr lang="tr-TR" sz="1400" dirty="0">
              <a:solidFill>
                <a:srgbClr val="ECECEC"/>
              </a:solidFill>
              <a:latin typeface="Söhne"/>
            </a:endParaRPr>
          </a:p>
          <a:p>
            <a:pPr marL="0" indent="0">
              <a:lnSpc>
                <a:spcPct val="110000"/>
              </a:lnSpc>
              <a:buNone/>
            </a:pPr>
            <a:r>
              <a:rPr lang="tr-TR" sz="1600" dirty="0"/>
              <a:t>$</a:t>
            </a:r>
            <a:r>
              <a:rPr lang="tr-TR" sz="1600" dirty="0" err="1"/>
              <a:t>ornek</a:t>
            </a:r>
            <a:r>
              <a:rPr lang="tr-TR" sz="1600" dirty="0"/>
              <a:t> = "Onur</a:t>
            </a:r>
            <a:r>
              <a:rPr lang="tr-TR" sz="1600" b="1" dirty="0">
                <a:solidFill>
                  <a:srgbClr val="FFFF00"/>
                </a:solidFill>
              </a:rPr>
              <a:t>\’</a:t>
            </a:r>
            <a:r>
              <a:rPr lang="tr-TR" sz="1600" dirty="0"/>
              <a:t>un sözü şu oldu: </a:t>
            </a:r>
            <a:r>
              <a:rPr lang="tr-TR" sz="1600" b="1" dirty="0">
                <a:solidFill>
                  <a:srgbClr val="FFFF00"/>
                </a:solidFill>
              </a:rPr>
              <a:t>\"</a:t>
            </a:r>
            <a:r>
              <a:rPr lang="tr-TR" sz="1600" dirty="0"/>
              <a:t>Merhaba!</a:t>
            </a:r>
            <a:r>
              <a:rPr lang="tr-TR" sz="1600" b="1" dirty="0">
                <a:solidFill>
                  <a:srgbClr val="FFFF00"/>
                </a:solidFill>
              </a:rPr>
              <a:t>\" </a:t>
            </a:r>
            <a:r>
              <a:rPr lang="tr-TR" sz="1600" dirty="0"/>
              <a:t>";</a:t>
            </a:r>
          </a:p>
          <a:p>
            <a:pPr marL="0" indent="0">
              <a:lnSpc>
                <a:spcPct val="110000"/>
              </a:lnSpc>
              <a:buNone/>
            </a:pPr>
            <a:r>
              <a:rPr lang="tr-TR" sz="1600" dirty="0" err="1"/>
              <a:t>echo</a:t>
            </a:r>
            <a:r>
              <a:rPr lang="tr-TR" sz="1600" dirty="0"/>
              <a:t> $</a:t>
            </a:r>
            <a:r>
              <a:rPr lang="tr-TR" sz="1600" dirty="0" err="1"/>
              <a:t>ornek</a:t>
            </a:r>
            <a:r>
              <a:rPr lang="tr-TR" sz="1600" dirty="0"/>
              <a:t>; </a:t>
            </a:r>
          </a:p>
          <a:p>
            <a:pPr marL="0" indent="0">
              <a:lnSpc>
                <a:spcPct val="110000"/>
              </a:lnSpc>
              <a:buNone/>
            </a:pPr>
            <a:endParaRPr lang="tr-TR" sz="1600" dirty="0"/>
          </a:p>
          <a:p>
            <a:pPr marL="0" indent="0">
              <a:lnSpc>
                <a:spcPct val="110000"/>
              </a:lnSpc>
              <a:buNone/>
            </a:pPr>
            <a:r>
              <a:rPr lang="tr-TR" sz="1600" dirty="0">
                <a:solidFill>
                  <a:schemeClr val="accent3"/>
                </a:solidFill>
              </a:rPr>
              <a:t>Çıktı:      </a:t>
            </a:r>
            <a:r>
              <a:rPr lang="tr-TR" sz="1600" dirty="0"/>
              <a:t>Onur’un sözü şu oldu: </a:t>
            </a:r>
            <a:r>
              <a:rPr lang="tr-TR" sz="1600" b="1" dirty="0"/>
              <a:t>"</a:t>
            </a:r>
            <a:r>
              <a:rPr lang="tr-TR" sz="1600" dirty="0"/>
              <a:t>Merhaba!</a:t>
            </a:r>
            <a:r>
              <a:rPr lang="tr-TR" sz="1600" b="1" dirty="0"/>
              <a:t>"</a:t>
            </a:r>
            <a:r>
              <a:rPr lang="tr-TR" sz="1600" b="1" dirty="0">
                <a:solidFill>
                  <a:srgbClr val="FFFF00"/>
                </a:solidFill>
              </a:rPr>
              <a:t> </a:t>
            </a:r>
            <a:endParaRPr lang="tr-TR" sz="1600" dirty="0"/>
          </a:p>
          <a:p>
            <a:pPr marL="0" indent="0">
              <a:lnSpc>
                <a:spcPct val="110000"/>
              </a:lnSpc>
              <a:buNone/>
            </a:pPr>
            <a:br>
              <a:rPr lang="tr-TR" sz="1600" dirty="0"/>
            </a:br>
            <a:endParaRPr lang="tr-TR" sz="1600" dirty="0"/>
          </a:p>
          <a:p>
            <a:pPr>
              <a:lnSpc>
                <a:spcPct val="110000"/>
              </a:lnSpc>
            </a:pPr>
            <a:endParaRPr lang="tr-TR" sz="1400"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78100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200">
                <a:solidFill>
                  <a:srgbClr val="FFFFFF"/>
                </a:solidFill>
                <a:effectLst/>
                <a:latin typeface="Helvetica" pitchFamily="2" charset="0"/>
              </a:rPr>
              <a:t>2.2. b) Kod yazımında parantezlerin ve noktalama işaretlerinin nerelerde ve nasıl kullanılacağı açıklanır.</a:t>
            </a:r>
            <a:br>
              <a:rPr lang="tr-TR" sz="2200">
                <a:solidFill>
                  <a:srgbClr val="FFFFFF"/>
                </a:solidFill>
                <a:effectLst/>
                <a:latin typeface="Helvetica" pitchFamily="2" charset="0"/>
              </a:rPr>
            </a:br>
            <a:br>
              <a:rPr lang="tr-TR" sz="2200">
                <a:solidFill>
                  <a:srgbClr val="FFFFFF"/>
                </a:solidFill>
                <a:effectLst/>
                <a:latin typeface="Helvetica" pitchFamily="2" charset="0"/>
              </a:rPr>
            </a:br>
            <a:br>
              <a:rPr lang="tr-TR" sz="2200">
                <a:solidFill>
                  <a:srgbClr val="FFFFFF"/>
                </a:solidFill>
                <a:effectLst/>
                <a:latin typeface="Helvetica" pitchFamily="2" charset="0"/>
              </a:rPr>
            </a:br>
            <a:br>
              <a:rPr lang="tr-TR" sz="2200">
                <a:solidFill>
                  <a:srgbClr val="FFFFFF"/>
                </a:solidFill>
                <a:effectLst/>
                <a:latin typeface="Helvetica" pitchFamily="2" charset="0"/>
              </a:rPr>
            </a:br>
            <a:endParaRPr lang="tr-TR" sz="220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191589"/>
            <a:ext cx="6034827" cy="5964953"/>
          </a:xfrm>
        </p:spPr>
        <p:txBody>
          <a:bodyPr anchor="t">
            <a:normAutofit/>
          </a:bodyPr>
          <a:lstStyle/>
          <a:p>
            <a:pPr marL="0" indent="0">
              <a:lnSpc>
                <a:spcPct val="110000"/>
              </a:lnSpc>
              <a:buNone/>
            </a:pPr>
            <a:r>
              <a:rPr lang="tr-TR" sz="1400" b="1" i="0" dirty="0">
                <a:effectLst/>
                <a:latin typeface="Söhne Mono"/>
              </a:rPr>
              <a:t>=&gt; karakteri</a:t>
            </a:r>
            <a:r>
              <a:rPr lang="tr-TR" sz="1400" b="1" i="0" dirty="0">
                <a:effectLst/>
                <a:latin typeface="Söhne"/>
              </a:rPr>
              <a:t>:</a:t>
            </a:r>
            <a:r>
              <a:rPr lang="tr-TR" sz="1400" b="0" i="0" dirty="0">
                <a:effectLst/>
                <a:latin typeface="Söhne"/>
              </a:rPr>
              <a:t> </a:t>
            </a:r>
            <a:r>
              <a:rPr lang="tr-TR" sz="1400" b="0" i="0" dirty="0" err="1">
                <a:effectLst/>
                <a:latin typeface="Söhne"/>
              </a:rPr>
              <a:t>PHP'de</a:t>
            </a:r>
            <a:r>
              <a:rPr lang="tr-TR" sz="1400" b="0" i="0" dirty="0">
                <a:effectLst/>
                <a:latin typeface="Söhne"/>
              </a:rPr>
              <a:t> =&gt; işareti, genellikle dizi elemanlarını anahtar-değer çiftleri olarak ilişkilendirmek için kullanılır. Bu işaret, dizi içindeki bir anahtarı (</a:t>
            </a:r>
            <a:r>
              <a:rPr lang="tr-TR" sz="1400" b="0" i="0" dirty="0" err="1">
                <a:effectLst/>
                <a:latin typeface="Söhne"/>
              </a:rPr>
              <a:t>key</a:t>
            </a:r>
            <a:r>
              <a:rPr lang="tr-TR" sz="1400" b="0" i="0" dirty="0">
                <a:effectLst/>
                <a:latin typeface="Söhne"/>
              </a:rPr>
              <a:t>) karşılık gelen değeri (</a:t>
            </a:r>
            <a:r>
              <a:rPr lang="tr-TR" sz="1400" b="0" i="0" dirty="0" err="1">
                <a:effectLst/>
                <a:latin typeface="Söhne"/>
              </a:rPr>
              <a:t>value</a:t>
            </a:r>
            <a:r>
              <a:rPr lang="tr-TR" sz="1400" b="0" i="0" dirty="0">
                <a:effectLst/>
                <a:latin typeface="Söhne"/>
              </a:rPr>
              <a:t>) ile eşleştirir. Bir dizi tanımlarken, =&gt; işaretinin sol tarafına anahtar (genellikle bir </a:t>
            </a:r>
            <a:r>
              <a:rPr lang="tr-TR" sz="1400" b="0" i="0" dirty="0" err="1">
                <a:effectLst/>
                <a:latin typeface="Söhne"/>
              </a:rPr>
              <a:t>string</a:t>
            </a:r>
            <a:r>
              <a:rPr lang="tr-TR" sz="1400" b="0" i="0" dirty="0">
                <a:effectLst/>
                <a:latin typeface="Söhne"/>
              </a:rPr>
              <a:t> veya </a:t>
            </a:r>
            <a:r>
              <a:rPr lang="tr-TR" sz="1400" b="0" i="0" dirty="0" err="1">
                <a:effectLst/>
                <a:latin typeface="Söhne"/>
              </a:rPr>
              <a:t>integer</a:t>
            </a:r>
            <a:r>
              <a:rPr lang="tr-TR" sz="1400" b="0" i="0" dirty="0">
                <a:effectLst/>
                <a:latin typeface="Söhne"/>
              </a:rPr>
              <a:t>), sağ tarafına ise o anahtara ait değer yazılır.</a:t>
            </a:r>
            <a:endParaRPr lang="tr-TR" sz="1400" dirty="0">
              <a:latin typeface="Söhne"/>
            </a:endParaRPr>
          </a:p>
          <a:p>
            <a:pPr marL="0" indent="0">
              <a:lnSpc>
                <a:spcPct val="110000"/>
              </a:lnSpc>
              <a:buNone/>
            </a:pPr>
            <a:r>
              <a:rPr lang="tr-TR" sz="1400" dirty="0">
                <a:solidFill>
                  <a:schemeClr val="accent1"/>
                </a:solidFill>
                <a:latin typeface="Söhne"/>
              </a:rPr>
              <a:t>$</a:t>
            </a:r>
            <a:r>
              <a:rPr lang="tr-TR" sz="1400" dirty="0" err="1">
                <a:solidFill>
                  <a:schemeClr val="accent1"/>
                </a:solidFill>
                <a:latin typeface="Söhne"/>
              </a:rPr>
              <a:t>mevye_renkleri</a:t>
            </a:r>
            <a:r>
              <a:rPr lang="tr-TR" sz="1400" dirty="0">
                <a:solidFill>
                  <a:schemeClr val="accent1"/>
                </a:solidFill>
                <a:latin typeface="Söhne"/>
              </a:rPr>
              <a:t> = </a:t>
            </a:r>
            <a:r>
              <a:rPr lang="tr-TR" sz="1400" dirty="0" err="1">
                <a:solidFill>
                  <a:schemeClr val="accent1"/>
                </a:solidFill>
                <a:latin typeface="Söhne"/>
              </a:rPr>
              <a:t>array</a:t>
            </a:r>
            <a:r>
              <a:rPr lang="tr-TR" sz="1400" dirty="0">
                <a:solidFill>
                  <a:schemeClr val="accent1"/>
                </a:solidFill>
                <a:latin typeface="Söhne"/>
              </a:rPr>
              <a:t>(</a:t>
            </a:r>
          </a:p>
          <a:p>
            <a:pPr marL="0" indent="0">
              <a:lnSpc>
                <a:spcPct val="110000"/>
              </a:lnSpc>
              <a:buNone/>
            </a:pPr>
            <a:r>
              <a:rPr lang="tr-TR" sz="1400" dirty="0">
                <a:solidFill>
                  <a:schemeClr val="accent1"/>
                </a:solidFill>
                <a:latin typeface="Söhne"/>
              </a:rPr>
              <a:t>    "elma" =&gt; "kırmızı",</a:t>
            </a:r>
          </a:p>
          <a:p>
            <a:pPr marL="0" indent="0">
              <a:lnSpc>
                <a:spcPct val="110000"/>
              </a:lnSpc>
              <a:buNone/>
            </a:pPr>
            <a:r>
              <a:rPr lang="tr-TR" sz="1400" dirty="0">
                <a:solidFill>
                  <a:schemeClr val="accent1"/>
                </a:solidFill>
                <a:latin typeface="Söhne"/>
              </a:rPr>
              <a:t>    "muz" =&gt; "sarı",</a:t>
            </a:r>
          </a:p>
          <a:p>
            <a:pPr marL="0" indent="0">
              <a:lnSpc>
                <a:spcPct val="110000"/>
              </a:lnSpc>
              <a:buNone/>
            </a:pPr>
            <a:r>
              <a:rPr lang="tr-TR" sz="1400" dirty="0">
                <a:solidFill>
                  <a:schemeClr val="accent1"/>
                </a:solidFill>
                <a:latin typeface="Söhne"/>
              </a:rPr>
              <a:t>    "üzüm" =&gt; "mor"</a:t>
            </a:r>
          </a:p>
          <a:p>
            <a:pPr marL="0" indent="0">
              <a:lnSpc>
                <a:spcPct val="110000"/>
              </a:lnSpc>
              <a:buNone/>
            </a:pPr>
            <a:r>
              <a:rPr lang="tr-TR" sz="1400" dirty="0">
                <a:solidFill>
                  <a:schemeClr val="accent1"/>
                </a:solidFill>
                <a:latin typeface="Söhne"/>
              </a:rPr>
              <a:t>);</a:t>
            </a:r>
          </a:p>
          <a:p>
            <a:pPr marL="0" indent="0">
              <a:lnSpc>
                <a:spcPct val="110000"/>
              </a:lnSpc>
              <a:buNone/>
            </a:pPr>
            <a:endParaRPr lang="tr-TR" sz="1400" dirty="0">
              <a:solidFill>
                <a:schemeClr val="accent1"/>
              </a:solidFill>
              <a:latin typeface="Söhne"/>
            </a:endParaRPr>
          </a:p>
          <a:p>
            <a:pPr marL="0" indent="0">
              <a:lnSpc>
                <a:spcPct val="110000"/>
              </a:lnSpc>
              <a:buNone/>
            </a:pPr>
            <a:r>
              <a:rPr lang="tr-TR" sz="1400" b="0" i="0" dirty="0">
                <a:effectLst/>
                <a:latin typeface="Söhne"/>
              </a:rPr>
              <a:t>Bu örnekte, "elma", "muz" ve "üzüm" dizinin anahtarlarıdır ve bunlar sırasıyla "kırmızı", "sarı" ve "mor" değerleriyle eşleştirilmiştir. Bu yapı sayesinde her meyvenin rengini kolaylıkla alabiliriz:</a:t>
            </a:r>
          </a:p>
          <a:p>
            <a:pPr marL="0" indent="0">
              <a:lnSpc>
                <a:spcPct val="110000"/>
              </a:lnSpc>
              <a:buNone/>
            </a:pPr>
            <a:endParaRPr lang="tr-TR" sz="1400" b="0" i="0" dirty="0">
              <a:effectLst/>
              <a:latin typeface="Söhne"/>
            </a:endParaRPr>
          </a:p>
          <a:p>
            <a:pPr marL="0" indent="0">
              <a:lnSpc>
                <a:spcPct val="110000"/>
              </a:lnSpc>
              <a:buNone/>
            </a:pPr>
            <a:r>
              <a:rPr lang="tr-TR" sz="1400" dirty="0" err="1">
                <a:solidFill>
                  <a:schemeClr val="accent1"/>
                </a:solidFill>
              </a:rPr>
              <a:t>echo</a:t>
            </a:r>
            <a:r>
              <a:rPr lang="tr-TR" sz="1400" dirty="0">
                <a:solidFill>
                  <a:schemeClr val="accent1"/>
                </a:solidFill>
              </a:rPr>
              <a:t> $</a:t>
            </a:r>
            <a:r>
              <a:rPr lang="tr-TR" sz="1400" dirty="0" err="1">
                <a:solidFill>
                  <a:schemeClr val="accent1"/>
                </a:solidFill>
              </a:rPr>
              <a:t>mevye_renkleri</a:t>
            </a:r>
            <a:r>
              <a:rPr lang="tr-TR" sz="1400" dirty="0">
                <a:solidFill>
                  <a:schemeClr val="accent1"/>
                </a:solidFill>
              </a:rPr>
              <a:t>["elma"]; // "kırmızı" yazdırır</a:t>
            </a:r>
          </a:p>
          <a:p>
            <a:pPr marL="0" indent="0">
              <a:lnSpc>
                <a:spcPct val="110000"/>
              </a:lnSpc>
              <a:buNone/>
            </a:pPr>
            <a:br>
              <a:rPr lang="tr-TR" sz="1100" dirty="0"/>
            </a:br>
            <a:endParaRPr lang="tr-TR" sz="1100" dirty="0"/>
          </a:p>
          <a:p>
            <a:pPr>
              <a:lnSpc>
                <a:spcPct val="110000"/>
              </a:lnSpc>
            </a:pPr>
            <a:endParaRPr lang="tr-TR" sz="1100" dirty="0"/>
          </a:p>
        </p:txBody>
      </p:sp>
    </p:spTree>
    <p:extLst>
      <p:ext uri="{BB962C8B-B14F-4D97-AF65-F5344CB8AC3E}">
        <p14:creationId xmlns:p14="http://schemas.microsoft.com/office/powerpoint/2010/main" val="1193579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79" y="2213792"/>
            <a:ext cx="9436404" cy="3633033"/>
          </a:xfrm>
        </p:spPr>
        <p:txBody>
          <a:bodyPr>
            <a:normAutofit fontScale="92500" lnSpcReduction="10000"/>
          </a:bodyPr>
          <a:lstStyle/>
          <a:p>
            <a:pPr marL="0" indent="0">
              <a:buNone/>
            </a:pPr>
            <a:r>
              <a:rPr lang="tr-TR" sz="1400" b="1" dirty="0" err="1">
                <a:effectLst/>
              </a:rPr>
              <a:t>Girintileme</a:t>
            </a:r>
            <a:r>
              <a:rPr lang="tr-TR" sz="1400" b="1" dirty="0">
                <a:effectLst/>
              </a:rPr>
              <a:t> ve Boşluk Kullanımı:  </a:t>
            </a:r>
            <a:r>
              <a:rPr lang="tr-TR" sz="1400" dirty="0">
                <a:effectLst/>
              </a:rPr>
              <a:t>Kodun okunabilirliğini artırmak için </a:t>
            </a:r>
            <a:r>
              <a:rPr lang="tr-TR" sz="1400" dirty="0" err="1">
                <a:effectLst/>
              </a:rPr>
              <a:t>girintileme</a:t>
            </a:r>
            <a:r>
              <a:rPr lang="tr-TR" sz="1400" dirty="0">
                <a:effectLst/>
              </a:rPr>
              <a:t> ve uygun boşluk kullanımı önemlidir.</a:t>
            </a:r>
            <a:br>
              <a:rPr lang="tr-TR" sz="1400" dirty="0">
                <a:effectLst/>
              </a:rPr>
            </a:br>
            <a:br>
              <a:rPr lang="tr-TR" sz="1400" b="1" dirty="0">
                <a:effectLst/>
              </a:rPr>
            </a:br>
            <a:r>
              <a:rPr lang="tr-TR" sz="1400" dirty="0">
                <a:solidFill>
                  <a:srgbClr val="FFFF00"/>
                </a:solidFill>
                <a:effectLst/>
                <a:latin typeface="Söhne"/>
              </a:rPr>
              <a:t>&lt;?</a:t>
            </a:r>
            <a:r>
              <a:rPr lang="tr-TR" sz="1400" dirty="0" err="1">
                <a:solidFill>
                  <a:srgbClr val="FFFF00"/>
                </a:solidFill>
                <a:effectLst/>
                <a:latin typeface="Söhne"/>
              </a:rPr>
              <a:t>php</a:t>
            </a:r>
            <a:endParaRPr lang="tr-TR" sz="1400" dirty="0">
              <a:solidFill>
                <a:srgbClr val="FFFF00"/>
              </a:solidFill>
              <a:effectLst/>
              <a:latin typeface="Söhne"/>
            </a:endParaRPr>
          </a:p>
          <a:p>
            <a:pPr marL="0" indent="0">
              <a:buNone/>
            </a:pPr>
            <a:r>
              <a:rPr lang="tr-TR" sz="1400" dirty="0" err="1">
                <a:solidFill>
                  <a:srgbClr val="FFFF00"/>
                </a:solidFill>
                <a:effectLst/>
                <a:latin typeface="Söhne"/>
              </a:rPr>
              <a:t>function</a:t>
            </a:r>
            <a:r>
              <a:rPr lang="tr-TR" sz="1400" dirty="0">
                <a:solidFill>
                  <a:srgbClr val="FFFF00"/>
                </a:solidFill>
                <a:effectLst/>
                <a:latin typeface="Söhne"/>
              </a:rPr>
              <a:t> </a:t>
            </a:r>
            <a:r>
              <a:rPr lang="tr-TR" sz="1400" dirty="0" err="1">
                <a:solidFill>
                  <a:srgbClr val="FFFF00"/>
                </a:solidFill>
                <a:effectLst/>
                <a:latin typeface="Söhne"/>
              </a:rPr>
              <a:t>checkAge</a:t>
            </a:r>
            <a:r>
              <a:rPr lang="tr-TR" sz="1400" dirty="0">
                <a:solidFill>
                  <a:srgbClr val="FFFF00"/>
                </a:solidFill>
                <a:effectLst/>
                <a:latin typeface="Söhne"/>
              </a:rPr>
              <a:t>($</a:t>
            </a:r>
            <a:r>
              <a:rPr lang="tr-TR" sz="1400" dirty="0" err="1">
                <a:solidFill>
                  <a:srgbClr val="FFFF00"/>
                </a:solidFill>
                <a:effectLst/>
                <a:latin typeface="Söhne"/>
              </a:rPr>
              <a:t>age</a:t>
            </a:r>
            <a:r>
              <a:rPr lang="tr-TR" sz="1400" dirty="0">
                <a:solidFill>
                  <a:srgbClr val="FFFF00"/>
                </a:solidFill>
                <a:effectLst/>
                <a:latin typeface="Söhne"/>
              </a:rPr>
              <a:t>) {</a:t>
            </a:r>
          </a:p>
          <a:p>
            <a:pPr marL="0" indent="0">
              <a:buNone/>
            </a:pPr>
            <a:r>
              <a:rPr lang="tr-TR" sz="1400" dirty="0">
                <a:solidFill>
                  <a:srgbClr val="FFFF00"/>
                </a:solidFill>
                <a:effectLst/>
                <a:latin typeface="Söhne"/>
              </a:rPr>
              <a:t>    </a:t>
            </a:r>
            <a:r>
              <a:rPr lang="tr-TR" sz="1400" dirty="0" err="1">
                <a:solidFill>
                  <a:srgbClr val="FFFF00"/>
                </a:solidFill>
                <a:effectLst/>
                <a:latin typeface="Söhne"/>
              </a:rPr>
              <a:t>if</a:t>
            </a:r>
            <a:r>
              <a:rPr lang="tr-TR" sz="1400" dirty="0">
                <a:solidFill>
                  <a:srgbClr val="FFFF00"/>
                </a:solidFill>
                <a:effectLst/>
                <a:latin typeface="Söhne"/>
              </a:rPr>
              <a:t> ($</a:t>
            </a:r>
            <a:r>
              <a:rPr lang="tr-TR" sz="1400" dirty="0" err="1">
                <a:solidFill>
                  <a:srgbClr val="FFFF00"/>
                </a:solidFill>
                <a:effectLst/>
                <a:latin typeface="Söhne"/>
              </a:rPr>
              <a:t>age</a:t>
            </a:r>
            <a:r>
              <a:rPr lang="tr-TR" sz="1400" dirty="0">
                <a:solidFill>
                  <a:srgbClr val="FFFF00"/>
                </a:solidFill>
                <a:effectLst/>
                <a:latin typeface="Söhne"/>
              </a:rPr>
              <a:t> &gt;= 18) {</a:t>
            </a:r>
          </a:p>
          <a:p>
            <a:pPr marL="0" indent="0">
              <a:buNone/>
            </a:pPr>
            <a:r>
              <a:rPr lang="tr-TR" sz="1400" dirty="0">
                <a:solidFill>
                  <a:srgbClr val="FFFF00"/>
                </a:solidFill>
                <a:effectLst/>
                <a:latin typeface="Söhne"/>
              </a:rPr>
              <a:t>        </a:t>
            </a:r>
            <a:r>
              <a:rPr lang="tr-TR" sz="1400" dirty="0" err="1">
                <a:solidFill>
                  <a:srgbClr val="FFFF00"/>
                </a:solidFill>
                <a:effectLst/>
                <a:latin typeface="Söhne"/>
              </a:rPr>
              <a:t>echo</a:t>
            </a:r>
            <a:r>
              <a:rPr lang="tr-TR" sz="1400" dirty="0">
                <a:solidFill>
                  <a:srgbClr val="FFFF00"/>
                </a:solidFill>
                <a:effectLst/>
                <a:latin typeface="Söhne"/>
              </a:rPr>
              <a:t> "Yetişkin";</a:t>
            </a:r>
          </a:p>
          <a:p>
            <a:pPr marL="0" indent="0">
              <a:buNone/>
            </a:pPr>
            <a:r>
              <a:rPr lang="tr-TR" sz="1400" dirty="0">
                <a:solidFill>
                  <a:srgbClr val="FFFF00"/>
                </a:solidFill>
                <a:effectLst/>
                <a:latin typeface="Söhne"/>
              </a:rPr>
              <a:t>    } else {</a:t>
            </a:r>
          </a:p>
          <a:p>
            <a:pPr marL="0" indent="0">
              <a:buNone/>
            </a:pPr>
            <a:r>
              <a:rPr lang="tr-TR" sz="1400" dirty="0">
                <a:solidFill>
                  <a:srgbClr val="FFFF00"/>
                </a:solidFill>
                <a:effectLst/>
                <a:latin typeface="Söhne"/>
              </a:rPr>
              <a:t>        </a:t>
            </a:r>
            <a:r>
              <a:rPr lang="tr-TR" sz="1400" dirty="0" err="1">
                <a:solidFill>
                  <a:srgbClr val="FFFF00"/>
                </a:solidFill>
                <a:effectLst/>
                <a:latin typeface="Söhne"/>
              </a:rPr>
              <a:t>echo</a:t>
            </a:r>
            <a:r>
              <a:rPr lang="tr-TR" sz="1400" dirty="0">
                <a:solidFill>
                  <a:srgbClr val="FFFF00"/>
                </a:solidFill>
                <a:effectLst/>
                <a:latin typeface="Söhne"/>
              </a:rPr>
              <a:t> "Reşit değil";</a:t>
            </a:r>
          </a:p>
          <a:p>
            <a:pPr marL="0" indent="0">
              <a:buNone/>
            </a:pPr>
            <a:r>
              <a:rPr lang="tr-TR" sz="1400" dirty="0">
                <a:solidFill>
                  <a:srgbClr val="FFFF00"/>
                </a:solidFill>
                <a:effectLst/>
                <a:latin typeface="Söhne"/>
              </a:rPr>
              <a:t>    }</a:t>
            </a:r>
          </a:p>
          <a:p>
            <a:pPr marL="0" indent="0">
              <a:buNone/>
            </a:pPr>
            <a:r>
              <a:rPr lang="tr-TR" sz="1400" dirty="0">
                <a:solidFill>
                  <a:srgbClr val="FFFF00"/>
                </a:solidFill>
                <a:effectLst/>
                <a:latin typeface="Söhne"/>
              </a:rPr>
              <a:t>}</a:t>
            </a:r>
          </a:p>
          <a:p>
            <a:pPr marL="0" indent="0">
              <a:buNone/>
            </a:pPr>
            <a:r>
              <a:rPr lang="tr-TR" sz="1400" dirty="0">
                <a:solidFill>
                  <a:srgbClr val="FFFF00"/>
                </a:solidFill>
                <a:effectLst/>
                <a:latin typeface="Söhne"/>
              </a:rPr>
              <a:t>?&gt;</a:t>
            </a:r>
            <a:endParaRPr lang="tr-TR" sz="1400" dirty="0">
              <a:solidFill>
                <a:srgbClr val="FFFF00"/>
              </a:solidFill>
            </a:endParaRPr>
          </a:p>
          <a:p>
            <a:pPr>
              <a:lnSpc>
                <a:spcPct val="110000"/>
              </a:lnSpc>
            </a:pPr>
            <a:endParaRPr lang="tr-TR" sz="1400"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67834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b) Kod yazımında parantezlerin ve noktalama işaretlerinin nerelerde ve nasıl kullanılacağı açıklanır.</a:t>
            </a:r>
            <a:br>
              <a:rPr lang="tr-TR" sz="2000" dirty="0">
                <a:effectLst/>
                <a:latin typeface="Helvetica" pitchFamily="2" charset="0"/>
              </a:rPr>
            </a:br>
            <a:br>
              <a:rPr lang="tr-TR" sz="2000" b="1" i="0" dirty="0">
                <a:effectLst/>
                <a:latin typeface="Söhne"/>
              </a:rPr>
            </a:br>
            <a:br>
              <a:rPr lang="tr-TR" sz="2000" b="1" i="0" dirty="0">
                <a:effectLst/>
                <a:latin typeface="Söhne"/>
              </a:rPr>
            </a:br>
            <a:br>
              <a:rPr lang="tr-TR" sz="2000" dirty="0">
                <a:effectLst/>
              </a:rPr>
            </a:br>
            <a:br>
              <a:rPr lang="tr-TR" sz="2000" b="1" dirty="0">
                <a:effectLst/>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102710"/>
            <a:ext cx="9436404" cy="3468356"/>
          </a:xfrm>
        </p:spPr>
        <p:txBody>
          <a:bodyPr>
            <a:normAutofit/>
          </a:bodyPr>
          <a:lstStyle/>
          <a:p>
            <a:pPr marL="0" indent="0">
              <a:lnSpc>
                <a:spcPct val="110000"/>
              </a:lnSpc>
              <a:buNone/>
            </a:pPr>
            <a:r>
              <a:rPr lang="tr-TR" sz="1700" b="1" i="0" dirty="0">
                <a:effectLst/>
                <a:latin typeface="Söhne"/>
              </a:rPr>
              <a:t>Tek ve Çok Satırlık Yorumlar: </a:t>
            </a:r>
            <a:r>
              <a:rPr lang="tr-TR" sz="1700" b="0" i="0" dirty="0">
                <a:effectLst/>
                <a:latin typeface="Söhne"/>
              </a:rPr>
              <a:t>Kodun </a:t>
            </a:r>
            <a:r>
              <a:rPr lang="tr-TR" sz="1700" b="0" i="0" dirty="0" err="1">
                <a:effectLst/>
                <a:latin typeface="Söhne"/>
              </a:rPr>
              <a:t>anlaşılabilirliğini</a:t>
            </a:r>
            <a:r>
              <a:rPr lang="tr-TR" sz="1700" b="0" i="0" dirty="0">
                <a:effectLst/>
                <a:latin typeface="Söhne"/>
              </a:rPr>
              <a:t> artırmak için yorumlar kullanılabilir.</a:t>
            </a:r>
            <a:endParaRPr lang="tr-TR" sz="1400" dirty="0">
              <a:effectLst/>
              <a:latin typeface="Söhne"/>
            </a:endParaRPr>
          </a:p>
          <a:p>
            <a:pPr marL="0" indent="0">
              <a:lnSpc>
                <a:spcPct val="110000"/>
              </a:lnSpc>
              <a:buNone/>
            </a:pPr>
            <a:r>
              <a:rPr lang="tr-TR" sz="1400" dirty="0">
                <a:solidFill>
                  <a:srgbClr val="FFFF00"/>
                </a:solidFill>
                <a:effectLst/>
                <a:latin typeface="Söhne"/>
              </a:rPr>
              <a:t>&lt;?</a:t>
            </a:r>
            <a:r>
              <a:rPr lang="tr-TR" sz="1400" dirty="0" err="1">
                <a:solidFill>
                  <a:srgbClr val="FFFF00"/>
                </a:solidFill>
                <a:effectLst/>
                <a:latin typeface="Söhne"/>
              </a:rPr>
              <a:t>php</a:t>
            </a:r>
            <a:endParaRPr lang="tr-TR" sz="1400" dirty="0">
              <a:solidFill>
                <a:srgbClr val="FFFF00"/>
              </a:solidFill>
              <a:effectLst/>
              <a:latin typeface="Söhne"/>
            </a:endParaRPr>
          </a:p>
          <a:p>
            <a:pPr marL="0" indent="0">
              <a:lnSpc>
                <a:spcPct val="110000"/>
              </a:lnSpc>
              <a:buNone/>
            </a:pPr>
            <a:r>
              <a:rPr lang="tr-TR" sz="1400" dirty="0">
                <a:solidFill>
                  <a:srgbClr val="FFFF00"/>
                </a:solidFill>
                <a:effectLst/>
                <a:latin typeface="Söhne"/>
              </a:rPr>
              <a:t>// Bu bir tek satırlık yorumdur</a:t>
            </a:r>
          </a:p>
          <a:p>
            <a:pPr marL="0" indent="0">
              <a:lnSpc>
                <a:spcPct val="110000"/>
              </a:lnSpc>
              <a:buNone/>
            </a:pPr>
            <a:r>
              <a:rPr lang="tr-TR" sz="1400" dirty="0">
                <a:solidFill>
                  <a:srgbClr val="FFFF00"/>
                </a:solidFill>
                <a:effectLst/>
                <a:latin typeface="Söhne"/>
              </a:rPr>
              <a:t># Bu da bir başka tek satırlık yorumdur</a:t>
            </a:r>
          </a:p>
          <a:p>
            <a:pPr marL="0" indent="0">
              <a:lnSpc>
                <a:spcPct val="110000"/>
              </a:lnSpc>
              <a:buNone/>
            </a:pPr>
            <a:endParaRPr lang="tr-TR" sz="1400" dirty="0">
              <a:solidFill>
                <a:srgbClr val="FFFF00"/>
              </a:solidFill>
              <a:effectLst/>
              <a:latin typeface="Söhne"/>
            </a:endParaRPr>
          </a:p>
          <a:p>
            <a:pPr marL="0" indent="0">
              <a:lnSpc>
                <a:spcPct val="110000"/>
              </a:lnSpc>
              <a:buNone/>
            </a:pPr>
            <a:r>
              <a:rPr lang="tr-TR" sz="1400" dirty="0">
                <a:solidFill>
                  <a:srgbClr val="FFFF00"/>
                </a:solidFill>
                <a:effectLst/>
                <a:latin typeface="Söhne"/>
              </a:rPr>
              <a:t>/* Bu bir çok satırlık</a:t>
            </a:r>
          </a:p>
          <a:p>
            <a:pPr marL="0" indent="0">
              <a:lnSpc>
                <a:spcPct val="110000"/>
              </a:lnSpc>
              <a:buNone/>
            </a:pPr>
            <a:r>
              <a:rPr lang="tr-TR" sz="1400" dirty="0">
                <a:solidFill>
                  <a:srgbClr val="FFFF00"/>
                </a:solidFill>
                <a:effectLst/>
                <a:latin typeface="Söhne"/>
              </a:rPr>
              <a:t>   yorum bloğudur</a:t>
            </a:r>
          </a:p>
          <a:p>
            <a:pPr marL="0" indent="0">
              <a:lnSpc>
                <a:spcPct val="110000"/>
              </a:lnSpc>
              <a:buNone/>
            </a:pPr>
            <a:r>
              <a:rPr lang="tr-TR" sz="1400" dirty="0">
                <a:solidFill>
                  <a:srgbClr val="FFFF00"/>
                </a:solidFill>
                <a:effectLst/>
                <a:latin typeface="Söhne"/>
              </a:rPr>
              <a:t>   ve birden fazla satırı kapsayabilir */</a:t>
            </a:r>
          </a:p>
          <a:p>
            <a:pPr marL="0" indent="0">
              <a:lnSpc>
                <a:spcPct val="110000"/>
              </a:lnSpc>
              <a:buNone/>
            </a:pPr>
            <a:r>
              <a:rPr lang="tr-TR" sz="1400" dirty="0">
                <a:solidFill>
                  <a:srgbClr val="FFFF00"/>
                </a:solidFill>
                <a:effectLst/>
                <a:latin typeface="Söhne"/>
              </a:rPr>
              <a:t>?&gt;</a:t>
            </a:r>
          </a:p>
          <a:p>
            <a:pPr marL="457200" lvl="1" indent="0">
              <a:lnSpc>
                <a:spcPct val="110000"/>
              </a:lnSpc>
              <a:buNone/>
            </a:pPr>
            <a:endParaRPr lang="tr-TR" sz="1400" dirty="0"/>
          </a:p>
          <a:p>
            <a:pPr>
              <a:lnSpc>
                <a:spcPct val="110000"/>
              </a:lnSpc>
            </a:pPr>
            <a:endParaRPr lang="tr-TR" sz="1400" dirty="0"/>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6871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c) Değişken tanımlama kuralları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211050"/>
            <a:ext cx="9436404" cy="3702565"/>
          </a:xfrm>
        </p:spPr>
        <p:txBody>
          <a:bodyPr>
            <a:normAutofit/>
          </a:bodyPr>
          <a:lstStyle/>
          <a:p>
            <a:pPr marL="0" indent="0">
              <a:lnSpc>
                <a:spcPct val="110000"/>
              </a:lnSpc>
              <a:buNone/>
            </a:pPr>
            <a:r>
              <a:rPr lang="tr-TR" sz="1600" b="0" i="0" dirty="0" err="1">
                <a:effectLst/>
                <a:latin typeface="Söhne"/>
              </a:rPr>
              <a:t>PHP'de</a:t>
            </a:r>
            <a:r>
              <a:rPr lang="tr-TR" sz="1600" b="0" i="0" dirty="0">
                <a:effectLst/>
                <a:latin typeface="Söhne"/>
              </a:rPr>
              <a:t> değişken tanımlama, verileri saklamak ve kod içinde bu verilere erişmek için kullanılır. Değişkenler, </a:t>
            </a:r>
            <a:r>
              <a:rPr lang="tr-TR" sz="1600" b="1" i="0" dirty="0">
                <a:effectLst/>
                <a:latin typeface="Söhne"/>
              </a:rPr>
              <a:t>$</a:t>
            </a:r>
            <a:r>
              <a:rPr lang="tr-TR" sz="1600" b="0" i="0" dirty="0">
                <a:effectLst/>
                <a:latin typeface="Söhne"/>
              </a:rPr>
              <a:t> işareti ile başlar ve ardından değişkenin adı gelir. </a:t>
            </a:r>
            <a:r>
              <a:rPr lang="tr-TR" sz="1600" b="0" i="0" dirty="0" err="1">
                <a:effectLst/>
                <a:latin typeface="Söhne"/>
              </a:rPr>
              <a:t>PHP'de</a:t>
            </a:r>
            <a:r>
              <a:rPr lang="tr-TR" sz="1600" b="0" i="0" dirty="0">
                <a:effectLst/>
                <a:latin typeface="Söhne"/>
              </a:rPr>
              <a:t> değişken tanımlarken uymanız gereken bazı temel kurallar ve pratikler vardır:</a:t>
            </a:r>
          </a:p>
          <a:p>
            <a:pPr marL="0" indent="0">
              <a:lnSpc>
                <a:spcPct val="110000"/>
              </a:lnSpc>
              <a:buNone/>
            </a:pPr>
            <a:r>
              <a:rPr lang="tr-TR" sz="1600" b="1" i="0" dirty="0">
                <a:solidFill>
                  <a:srgbClr val="FFFF00"/>
                </a:solidFill>
                <a:effectLst/>
                <a:latin typeface="Söhne"/>
              </a:rPr>
              <a:t>Değişken İsimlendirme Kuralları:</a:t>
            </a:r>
          </a:p>
          <a:p>
            <a:pPr>
              <a:lnSpc>
                <a:spcPct val="110000"/>
              </a:lnSpc>
              <a:buFont typeface="Arial" panose="020B0604020202020204" pitchFamily="34" charset="0"/>
              <a:buChar char="•"/>
            </a:pPr>
            <a:r>
              <a:rPr lang="tr-TR" sz="1600" b="1" i="0" dirty="0">
                <a:solidFill>
                  <a:srgbClr val="FFFF00"/>
                </a:solidFill>
                <a:effectLst/>
                <a:latin typeface="Söhne"/>
              </a:rPr>
              <a:t>Başlangıç</a:t>
            </a:r>
            <a:r>
              <a:rPr lang="tr-TR" sz="1600" b="0" i="0" dirty="0">
                <a:solidFill>
                  <a:srgbClr val="FFFF00"/>
                </a:solidFill>
                <a:effectLst/>
                <a:latin typeface="Söhne"/>
              </a:rPr>
              <a:t>: </a:t>
            </a:r>
            <a:r>
              <a:rPr lang="tr-TR" sz="1600" b="0" i="0" dirty="0">
                <a:effectLst/>
                <a:latin typeface="Söhne"/>
              </a:rPr>
              <a:t>Değişken isimleri bir harf (A-Z ya da a-z) veya alt çizgi (_) ile başlamalıdır.</a:t>
            </a:r>
          </a:p>
          <a:p>
            <a:pPr>
              <a:lnSpc>
                <a:spcPct val="110000"/>
              </a:lnSpc>
              <a:buFont typeface="Arial" panose="020B0604020202020204" pitchFamily="34" charset="0"/>
              <a:buChar char="•"/>
            </a:pPr>
            <a:r>
              <a:rPr lang="tr-TR" sz="1600" b="1" i="0" dirty="0">
                <a:solidFill>
                  <a:srgbClr val="FFFF00"/>
                </a:solidFill>
                <a:effectLst/>
                <a:latin typeface="Söhne"/>
              </a:rPr>
              <a:t>Karakterler</a:t>
            </a:r>
            <a:r>
              <a:rPr lang="tr-TR" sz="1600" b="0" i="0" dirty="0">
                <a:solidFill>
                  <a:srgbClr val="FFFF00"/>
                </a:solidFill>
                <a:effectLst/>
                <a:latin typeface="Söhne"/>
              </a:rPr>
              <a:t>: </a:t>
            </a:r>
            <a:r>
              <a:rPr lang="tr-TR" sz="1600" b="0" i="0" dirty="0">
                <a:effectLst/>
                <a:latin typeface="Söhne"/>
              </a:rPr>
              <a:t>Değişken isimlerinde harfler, rakamlar (0-9) ve alt çizgiler (_) kullanılabilir.</a:t>
            </a:r>
          </a:p>
          <a:p>
            <a:pPr>
              <a:lnSpc>
                <a:spcPct val="110000"/>
              </a:lnSpc>
              <a:buFont typeface="Arial" panose="020B0604020202020204" pitchFamily="34" charset="0"/>
              <a:buChar char="•"/>
            </a:pPr>
            <a:r>
              <a:rPr lang="tr-TR" sz="1600" b="1" i="0" dirty="0">
                <a:solidFill>
                  <a:srgbClr val="FFFF00"/>
                </a:solidFill>
                <a:effectLst/>
                <a:latin typeface="Söhne"/>
              </a:rPr>
              <a:t>Büyük/Küçük Harf Duyarlılığı</a:t>
            </a:r>
            <a:r>
              <a:rPr lang="tr-TR" sz="1600" b="0" i="0" dirty="0">
                <a:solidFill>
                  <a:srgbClr val="FFFF00"/>
                </a:solidFill>
                <a:effectLst/>
                <a:latin typeface="Söhne"/>
              </a:rPr>
              <a:t>: </a:t>
            </a:r>
            <a:r>
              <a:rPr lang="tr-TR" sz="1600" b="0" i="0" dirty="0">
                <a:effectLst/>
                <a:latin typeface="Söhne"/>
              </a:rPr>
              <a:t>PHP değişken isimlerinde büyük/küçük harfe duyarlıdır. Yani $yas ve $Yas </a:t>
            </a:r>
            <a:r>
              <a:rPr lang="tr-TR" sz="1600" b="0" i="0" dirty="0" err="1">
                <a:effectLst/>
                <a:latin typeface="Söhne"/>
              </a:rPr>
              <a:t>PHP'de</a:t>
            </a:r>
            <a:r>
              <a:rPr lang="tr-TR" sz="1600" b="0" i="0" dirty="0">
                <a:effectLst/>
                <a:latin typeface="Söhne"/>
              </a:rPr>
              <a:t> iki farklı değişkendir.</a:t>
            </a:r>
          </a:p>
          <a:p>
            <a:pPr>
              <a:lnSpc>
                <a:spcPct val="110000"/>
              </a:lnSpc>
              <a:buFont typeface="Arial" panose="020B0604020202020204" pitchFamily="34" charset="0"/>
              <a:buChar char="•"/>
            </a:pPr>
            <a:r>
              <a:rPr lang="tr-TR" sz="1600" b="1" i="0" dirty="0">
                <a:solidFill>
                  <a:srgbClr val="FFFF00"/>
                </a:solidFill>
                <a:effectLst/>
                <a:latin typeface="Söhne"/>
              </a:rPr>
              <a:t>Özel Karakterler</a:t>
            </a:r>
            <a:r>
              <a:rPr lang="tr-TR" sz="1600" b="0" i="0" dirty="0">
                <a:solidFill>
                  <a:srgbClr val="FFFF00"/>
                </a:solidFill>
                <a:effectLst/>
                <a:latin typeface="Söhne"/>
              </a:rPr>
              <a:t>: </a:t>
            </a:r>
            <a:r>
              <a:rPr lang="tr-TR" sz="1600" b="0" i="0" dirty="0">
                <a:effectLst/>
                <a:latin typeface="Söhne"/>
              </a:rPr>
              <a:t>Değişken isimlerinde boşluklar, noktalama işaretleri ve özel karakterler kullanılamaz.</a:t>
            </a: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10972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c) Değişken tanımlama kuralları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5"/>
            <a:ext cx="9436404" cy="3528103"/>
          </a:xfrm>
        </p:spPr>
        <p:txBody>
          <a:bodyPr>
            <a:normAutofit/>
          </a:bodyPr>
          <a:lstStyle/>
          <a:p>
            <a:pPr marL="0" indent="0">
              <a:lnSpc>
                <a:spcPct val="110000"/>
              </a:lnSpc>
              <a:buNone/>
            </a:pPr>
            <a:r>
              <a:rPr lang="tr-TR" sz="1600" b="1" i="0" dirty="0">
                <a:solidFill>
                  <a:srgbClr val="FFFF00"/>
                </a:solidFill>
                <a:effectLst/>
                <a:latin typeface="Söhne"/>
              </a:rPr>
              <a:t>Pratik Kurallar:</a:t>
            </a:r>
          </a:p>
          <a:p>
            <a:pPr>
              <a:lnSpc>
                <a:spcPct val="110000"/>
              </a:lnSpc>
              <a:buFont typeface="Arial" panose="020B0604020202020204" pitchFamily="34" charset="0"/>
              <a:buChar char="•"/>
            </a:pPr>
            <a:r>
              <a:rPr lang="tr-TR" sz="1600" b="1" i="0" dirty="0">
                <a:solidFill>
                  <a:srgbClr val="FFFF00"/>
                </a:solidFill>
                <a:effectLst/>
                <a:latin typeface="Söhne"/>
              </a:rPr>
              <a:t>Anlamlı İsimler</a:t>
            </a:r>
            <a:r>
              <a:rPr lang="tr-TR" sz="1600" b="0" i="0" dirty="0">
                <a:solidFill>
                  <a:srgbClr val="FFFF00"/>
                </a:solidFill>
                <a:effectLst/>
                <a:latin typeface="Söhne"/>
              </a:rPr>
              <a:t>: </a:t>
            </a:r>
            <a:r>
              <a:rPr lang="tr-TR" sz="1600" b="0" i="0" dirty="0">
                <a:effectLst/>
                <a:latin typeface="Söhne"/>
              </a:rPr>
              <a:t>Değişkenlerinize, içerdikleri veriyi açıkça yansıtan isimler verin. Örneğin, kullanıcının yaşını saklamak için $yas ya da bir kullanıcının adını saklamak için $</a:t>
            </a:r>
            <a:r>
              <a:rPr lang="tr-TR" sz="1600" b="0" i="0" dirty="0" err="1">
                <a:effectLst/>
                <a:latin typeface="Söhne"/>
              </a:rPr>
              <a:t>kullaniciAdi</a:t>
            </a:r>
            <a:r>
              <a:rPr lang="tr-TR" sz="1600" b="0" i="0" dirty="0">
                <a:effectLst/>
                <a:latin typeface="Söhne"/>
              </a:rPr>
              <a:t> gibi.</a:t>
            </a:r>
          </a:p>
          <a:p>
            <a:pPr>
              <a:lnSpc>
                <a:spcPct val="110000"/>
              </a:lnSpc>
              <a:buFont typeface="Arial" panose="020B0604020202020204" pitchFamily="34" charset="0"/>
              <a:buChar char="•"/>
            </a:pPr>
            <a:r>
              <a:rPr lang="tr-TR" sz="1600" b="1" i="0" dirty="0">
                <a:solidFill>
                  <a:srgbClr val="FFFF00"/>
                </a:solidFill>
                <a:effectLst/>
                <a:latin typeface="Söhne"/>
              </a:rPr>
              <a:t>Okunabilirlik</a:t>
            </a:r>
            <a:r>
              <a:rPr lang="tr-TR" sz="1600" b="0" i="0" dirty="0">
                <a:solidFill>
                  <a:srgbClr val="FFFF00"/>
                </a:solidFill>
                <a:effectLst/>
                <a:latin typeface="Söhne"/>
              </a:rPr>
              <a:t>: </a:t>
            </a:r>
            <a:r>
              <a:rPr lang="tr-TR" sz="1600" b="0" i="0" dirty="0">
                <a:effectLst/>
                <a:latin typeface="Söhne"/>
              </a:rPr>
              <a:t>Okunabilirliği artırmak için, birden fazla kelime içeren değişken isimlerinde </a:t>
            </a:r>
            <a:r>
              <a:rPr lang="tr-TR" sz="1600" b="0" i="0" dirty="0" err="1">
                <a:effectLst/>
                <a:latin typeface="Söhne"/>
              </a:rPr>
              <a:t>camelCase</a:t>
            </a:r>
            <a:r>
              <a:rPr lang="tr-TR" sz="1600" b="0" i="0" dirty="0">
                <a:effectLst/>
                <a:latin typeface="Söhne"/>
              </a:rPr>
              <a:t> ($</a:t>
            </a:r>
            <a:r>
              <a:rPr lang="tr-TR" sz="1600" b="0" i="0" dirty="0" err="1">
                <a:effectLst/>
                <a:latin typeface="Söhne"/>
              </a:rPr>
              <a:t>kullaniciAdi</a:t>
            </a:r>
            <a:r>
              <a:rPr lang="tr-TR" sz="1600" b="0" i="0" dirty="0">
                <a:effectLst/>
                <a:latin typeface="Söhne"/>
              </a:rPr>
              <a:t>) veya </a:t>
            </a:r>
            <a:r>
              <a:rPr lang="tr-TR" sz="1600" b="0" i="0" dirty="0" err="1">
                <a:effectLst/>
                <a:latin typeface="Söhne"/>
              </a:rPr>
              <a:t>snake_case</a:t>
            </a:r>
            <a:r>
              <a:rPr lang="tr-TR" sz="1600" b="0" i="0" dirty="0">
                <a:effectLst/>
                <a:latin typeface="Söhne"/>
              </a:rPr>
              <a:t> ($</a:t>
            </a:r>
            <a:r>
              <a:rPr lang="tr-TR" sz="1600" b="0" i="0" dirty="0" err="1">
                <a:effectLst/>
                <a:latin typeface="Söhne"/>
              </a:rPr>
              <a:t>kullanici_adi</a:t>
            </a:r>
            <a:r>
              <a:rPr lang="tr-TR" sz="1600" b="0" i="0" dirty="0">
                <a:effectLst/>
                <a:latin typeface="Söhne"/>
              </a:rPr>
              <a:t>) kullanılabilir.</a:t>
            </a:r>
          </a:p>
          <a:p>
            <a:pPr>
              <a:lnSpc>
                <a:spcPct val="110000"/>
              </a:lnSpc>
              <a:buFont typeface="Arial" panose="020B0604020202020204" pitchFamily="34" charset="0"/>
              <a:buChar char="•"/>
            </a:pPr>
            <a:r>
              <a:rPr lang="tr-TR" sz="1600" b="1" i="0" dirty="0">
                <a:solidFill>
                  <a:srgbClr val="FFFF00"/>
                </a:solidFill>
                <a:effectLst/>
                <a:latin typeface="Söhne"/>
              </a:rPr>
              <a:t>Kısaltmalardan Kaçının</a:t>
            </a:r>
            <a:r>
              <a:rPr lang="tr-TR" sz="1600" b="0" i="0" dirty="0">
                <a:solidFill>
                  <a:srgbClr val="FFFF00"/>
                </a:solidFill>
                <a:effectLst/>
                <a:latin typeface="Söhne"/>
              </a:rPr>
              <a:t>: </a:t>
            </a:r>
            <a:r>
              <a:rPr lang="tr-TR" sz="1600" b="0" i="0" dirty="0">
                <a:effectLst/>
                <a:latin typeface="Söhne"/>
              </a:rPr>
              <a:t>Mümkün olduğunca kısaltma kullanmaktan kaçının. Değişken isimlerinin açık ve anlaşılır olması önemlidir.</a:t>
            </a:r>
          </a:p>
          <a:p>
            <a:pPr marL="457200" lvl="1" indent="0">
              <a:lnSpc>
                <a:spcPct val="110000"/>
              </a:lnSpc>
              <a:buNone/>
            </a:pPr>
            <a:endParaRPr lang="tr-TR" sz="1300" dirty="0"/>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28673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07" name="Picture 10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9" name="Straight Connector 10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13" name="Rectangle 112">
            <a:extLst>
              <a:ext uri="{FF2B5EF4-FFF2-40B4-BE49-F238E27FC236}">
                <a16:creationId xmlns:a16="http://schemas.microsoft.com/office/drawing/2014/main" id="{9AB26DBC-1F7F-4AC0-A88C-69712701E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F099884-7695-4976-8EBD-ECB5AF053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F84FA65C-675C-CA1D-5BA1-988CA2975B47}"/>
              </a:ext>
            </a:extLst>
          </p:cNvPr>
          <p:cNvSpPr>
            <a:spLocks noGrp="1"/>
          </p:cNvSpPr>
          <p:nvPr>
            <p:ph type="title"/>
          </p:nvPr>
        </p:nvSpPr>
        <p:spPr>
          <a:xfrm>
            <a:off x="8673476" y="1468464"/>
            <a:ext cx="2858835" cy="1873219"/>
          </a:xfrm>
        </p:spPr>
        <p:txBody>
          <a:bodyPr vert="horz" lIns="91440" tIns="45720" rIns="91440" bIns="0" rtlCol="0" anchor="b">
            <a:normAutofit/>
          </a:bodyPr>
          <a:lstStyle/>
          <a:p>
            <a:r>
              <a:rPr lang="en-US" sz="3300" dirty="0"/>
              <a:t>ÖĞRENME KAYNAKLARI</a:t>
            </a:r>
            <a:br>
              <a:rPr lang="en-US" sz="3300" dirty="0"/>
            </a:br>
            <a:endParaRPr lang="en-US" sz="3300" dirty="0"/>
          </a:p>
        </p:txBody>
      </p:sp>
      <p:grpSp>
        <p:nvGrpSpPr>
          <p:cNvPr id="117" name="Group 116">
            <a:extLst>
              <a:ext uri="{FF2B5EF4-FFF2-40B4-BE49-F238E27FC236}">
                <a16:creationId xmlns:a16="http://schemas.microsoft.com/office/drawing/2014/main" id="{32F6B6B9-C579-41A6-A7D1-A7AB4AA6D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632237" y="482171"/>
            <a:chExt cx="7560115" cy="5149101"/>
          </a:xfrm>
        </p:grpSpPr>
        <p:sp>
          <p:nvSpPr>
            <p:cNvPr id="118" name="Rectangle 117">
              <a:extLst>
                <a:ext uri="{FF2B5EF4-FFF2-40B4-BE49-F238E27FC236}">
                  <a16:creationId xmlns:a16="http://schemas.microsoft.com/office/drawing/2014/main" id="{DC0B55B5-5A26-423B-ACDC-B151A280A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8AD2DF8D-6B65-43EB-86A8-9DB52572A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74163961-0280-48BA-BC84-97E03B00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20" y="977099"/>
            <a:ext cx="6598806"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a:extLst>
              <a:ext uri="{FF2B5EF4-FFF2-40B4-BE49-F238E27FC236}">
                <a16:creationId xmlns:a16="http://schemas.microsoft.com/office/drawing/2014/main" id="{A9CA99A1-1C2F-A995-B704-711154254AC2}"/>
              </a:ext>
            </a:extLst>
          </p:cNvPr>
          <p:cNvPicPr>
            <a:picLocks noChangeAspect="1"/>
          </p:cNvPicPr>
          <p:nvPr/>
        </p:nvPicPr>
        <p:blipFill>
          <a:blip r:embed="rId3"/>
          <a:stretch>
            <a:fillRect/>
          </a:stretch>
        </p:blipFill>
        <p:spPr>
          <a:xfrm>
            <a:off x="156454" y="464196"/>
            <a:ext cx="8502998" cy="4867966"/>
          </a:xfrm>
          <a:prstGeom prst="rect">
            <a:avLst/>
          </a:prstGeom>
        </p:spPr>
      </p:pic>
      <p:cxnSp>
        <p:nvCxnSpPr>
          <p:cNvPr id="123" name="Straight Connector 122">
            <a:extLst>
              <a:ext uri="{FF2B5EF4-FFF2-40B4-BE49-F238E27FC236}">
                <a16:creationId xmlns:a16="http://schemas.microsoft.com/office/drawing/2014/main" id="{BFAC20BB-5902-4D8F-9A2A-E4B516EF3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5" name="Picture 124">
            <a:extLst>
              <a:ext uri="{FF2B5EF4-FFF2-40B4-BE49-F238E27FC236}">
                <a16:creationId xmlns:a16="http://schemas.microsoft.com/office/drawing/2014/main" id="{FC7852F8-6371-4D0E-ADF1-AD67B8FD8F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7" name="Straight Connector 126">
            <a:extLst>
              <a:ext uri="{FF2B5EF4-FFF2-40B4-BE49-F238E27FC236}">
                <a16:creationId xmlns:a16="http://schemas.microsoft.com/office/drawing/2014/main" id="{60356817-A471-4572-AE96-579F6D6BFD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43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c) Değişken tanımlama kuralları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38" name="Straight Connector 37">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500" b="1" i="0" dirty="0">
                <a:effectLst/>
                <a:latin typeface="Söhne"/>
              </a:rPr>
              <a:t>Örnekler:</a:t>
            </a:r>
          </a:p>
          <a:p>
            <a:pPr marL="0" indent="0">
              <a:lnSpc>
                <a:spcPct val="110000"/>
              </a:lnSpc>
              <a:buNone/>
            </a:pPr>
            <a:r>
              <a:rPr lang="tr-TR" sz="1500" b="1" i="0" dirty="0">
                <a:solidFill>
                  <a:srgbClr val="FFFF00"/>
                </a:solidFill>
                <a:effectLst/>
                <a:latin typeface="Söhne"/>
              </a:rPr>
              <a:t>$ad = "Ahmet";           </a:t>
            </a:r>
            <a:r>
              <a:rPr lang="tr-TR" sz="1500" b="1" i="0" dirty="0">
                <a:effectLst/>
                <a:latin typeface="Söhne"/>
              </a:rPr>
              <a:t>// Geçerli</a:t>
            </a:r>
          </a:p>
          <a:p>
            <a:pPr marL="0" indent="0">
              <a:lnSpc>
                <a:spcPct val="110000"/>
              </a:lnSpc>
              <a:buNone/>
            </a:pPr>
            <a:r>
              <a:rPr lang="tr-TR" sz="1500" b="1" i="0" dirty="0">
                <a:solidFill>
                  <a:srgbClr val="FFFF00"/>
                </a:solidFill>
                <a:effectLst/>
                <a:latin typeface="Söhne"/>
              </a:rPr>
              <a:t>$_</a:t>
            </a:r>
            <a:r>
              <a:rPr lang="tr-TR" sz="1500" b="1" i="0" dirty="0" err="1">
                <a:solidFill>
                  <a:srgbClr val="FFFF00"/>
                </a:solidFill>
                <a:effectLst/>
                <a:latin typeface="Söhne"/>
              </a:rPr>
              <a:t>soyad</a:t>
            </a:r>
            <a:r>
              <a:rPr lang="tr-TR" sz="1500" b="1" i="0" dirty="0">
                <a:solidFill>
                  <a:srgbClr val="FFFF00"/>
                </a:solidFill>
                <a:effectLst/>
                <a:latin typeface="Söhne"/>
              </a:rPr>
              <a:t> = "Yılmaz";   </a:t>
            </a:r>
            <a:r>
              <a:rPr lang="tr-TR" sz="1500" b="1" i="0" dirty="0">
                <a:effectLst/>
                <a:latin typeface="Söhne"/>
              </a:rPr>
              <a:t>// Geçerli</a:t>
            </a:r>
          </a:p>
          <a:p>
            <a:pPr marL="0" indent="0">
              <a:lnSpc>
                <a:spcPct val="110000"/>
              </a:lnSpc>
              <a:buNone/>
            </a:pPr>
            <a:r>
              <a:rPr lang="tr-TR" sz="1500" b="1" i="0" dirty="0">
                <a:solidFill>
                  <a:srgbClr val="FFFF00"/>
                </a:solidFill>
                <a:effectLst/>
                <a:latin typeface="Söhne"/>
              </a:rPr>
              <a:t>$3yas = 25;                   </a:t>
            </a:r>
            <a:r>
              <a:rPr lang="tr-TR" sz="1500" b="1" i="0" dirty="0">
                <a:effectLst/>
                <a:latin typeface="Söhne"/>
              </a:rPr>
              <a:t>// Geçersiz, rakamla başlayamaz</a:t>
            </a:r>
          </a:p>
          <a:p>
            <a:pPr marL="0" indent="0">
              <a:lnSpc>
                <a:spcPct val="110000"/>
              </a:lnSpc>
              <a:buNone/>
            </a:pPr>
            <a:r>
              <a:rPr lang="tr-TR" sz="1500" b="1" i="0" dirty="0">
                <a:solidFill>
                  <a:srgbClr val="FFFF00"/>
                </a:solidFill>
                <a:effectLst/>
                <a:latin typeface="Söhne"/>
              </a:rPr>
              <a:t>$kul-</a:t>
            </a:r>
            <a:r>
              <a:rPr lang="tr-TR" sz="1500" b="1" i="0" dirty="0" err="1">
                <a:solidFill>
                  <a:srgbClr val="FFFF00"/>
                </a:solidFill>
                <a:effectLst/>
                <a:latin typeface="Söhne"/>
              </a:rPr>
              <a:t>lanici</a:t>
            </a:r>
            <a:r>
              <a:rPr lang="tr-TR" sz="1500" b="1" i="0" dirty="0">
                <a:solidFill>
                  <a:srgbClr val="FFFF00"/>
                </a:solidFill>
                <a:effectLst/>
                <a:latin typeface="Söhne"/>
              </a:rPr>
              <a:t> = "</a:t>
            </a:r>
            <a:r>
              <a:rPr lang="tr-TR" sz="1500" b="1" i="0" dirty="0" err="1">
                <a:solidFill>
                  <a:srgbClr val="FFFF00"/>
                </a:solidFill>
                <a:effectLst/>
                <a:latin typeface="Söhne"/>
              </a:rPr>
              <a:t>ayse</a:t>
            </a:r>
            <a:r>
              <a:rPr lang="tr-TR" sz="1500" b="1" i="0" dirty="0">
                <a:solidFill>
                  <a:srgbClr val="FFFF00"/>
                </a:solidFill>
                <a:effectLst/>
                <a:latin typeface="Söhne"/>
              </a:rPr>
              <a:t>";    </a:t>
            </a:r>
            <a:r>
              <a:rPr lang="tr-TR" sz="1500" b="1" i="0" dirty="0">
                <a:effectLst/>
                <a:latin typeface="Söhne"/>
              </a:rPr>
              <a:t>// Geçersiz, özel karakter içeriyor</a:t>
            </a:r>
          </a:p>
          <a:p>
            <a:pPr marL="0" indent="0">
              <a:lnSpc>
                <a:spcPct val="110000"/>
              </a:lnSpc>
              <a:buNone/>
            </a:pPr>
            <a:endParaRPr lang="tr-TR" sz="1500" b="0" i="0" dirty="0">
              <a:effectLst/>
              <a:latin typeface="Söhne"/>
            </a:endParaRPr>
          </a:p>
          <a:p>
            <a:pPr marL="0" indent="0">
              <a:lnSpc>
                <a:spcPct val="110000"/>
              </a:lnSpc>
              <a:buNone/>
            </a:pPr>
            <a:r>
              <a:rPr lang="tr-TR" sz="1500" b="0" i="0" dirty="0" err="1">
                <a:effectLst/>
                <a:latin typeface="Söhne"/>
              </a:rPr>
              <a:t>PHP'de</a:t>
            </a:r>
            <a:r>
              <a:rPr lang="tr-TR" sz="1500" b="0" i="0" dirty="0">
                <a:effectLst/>
                <a:latin typeface="Söhne"/>
              </a:rPr>
              <a:t> değişken tanımlarken bu kurallara ve pratiklere uyulması, kodun daha temiz, anlaşılır ve bakımı kolay olmasını sağlar.</a:t>
            </a:r>
            <a:endParaRPr lang="tr-TR" sz="1500" b="1" i="0" dirty="0">
              <a:effectLst/>
              <a:latin typeface="Söhne"/>
            </a:endParaRPr>
          </a:p>
          <a:p>
            <a:pPr marL="457200" lvl="1" indent="0">
              <a:lnSpc>
                <a:spcPct val="110000"/>
              </a:lnSpc>
              <a:buNone/>
            </a:pPr>
            <a:endParaRPr lang="tr-TR" sz="1500" dirty="0"/>
          </a:p>
        </p:txBody>
      </p:sp>
      <p:sp>
        <p:nvSpPr>
          <p:cNvPr id="40" name="Rectangle 39">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321636"/>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ç) Veri </a:t>
            </a:r>
            <a:r>
              <a:rPr lang="tr-TR" sz="2000" dirty="0" err="1">
                <a:effectLst/>
                <a:latin typeface="Helvetica" pitchFamily="2" charset="0"/>
              </a:rPr>
              <a:t>türleri</a:t>
            </a:r>
            <a:r>
              <a:rPr lang="tr-TR" sz="2000" dirty="0">
                <a:effectLst/>
                <a:latin typeface="Helvetica" pitchFamily="2" charset="0"/>
              </a:rPr>
              <a:t>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buNone/>
            </a:pPr>
            <a:r>
              <a:rPr lang="tr-TR" b="0" i="0">
                <a:effectLst/>
                <a:latin typeface="Söhne"/>
              </a:rPr>
              <a:t>PHP, farklı türde verileri işlemek için çeşitli veri türlerini destekler. Bu veri türleri, değişkenlerin içerebileceği değerlerin türünü belirler ve PHP'nin zengin bir dille olmasını sağlar.</a:t>
            </a:r>
            <a:br>
              <a:rPr lang="tr-TR"/>
            </a:br>
            <a:endParaRPr lang="tr-TR"/>
          </a:p>
          <a:p>
            <a:endParaRPr lang="tr-T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13657"/>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ç) Veri </a:t>
            </a:r>
            <a:r>
              <a:rPr lang="tr-TR" sz="2000" dirty="0" err="1">
                <a:effectLst/>
                <a:latin typeface="Helvetica" pitchFamily="2" charset="0"/>
              </a:rPr>
              <a:t>türleri</a:t>
            </a:r>
            <a:r>
              <a:rPr lang="tr-TR" sz="2000" dirty="0">
                <a:effectLst/>
                <a:latin typeface="Helvetica" pitchFamily="2" charset="0"/>
              </a:rPr>
              <a:t>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166079"/>
            <a:ext cx="9436404" cy="3755036"/>
          </a:xfrm>
        </p:spPr>
        <p:txBody>
          <a:bodyPr>
            <a:normAutofit/>
          </a:bodyPr>
          <a:lstStyle/>
          <a:p>
            <a:pPr marL="0" indent="0">
              <a:lnSpc>
                <a:spcPct val="110000"/>
              </a:lnSpc>
              <a:buNone/>
            </a:pPr>
            <a:r>
              <a:rPr lang="tr-TR" sz="1600" b="1" i="0" dirty="0" err="1">
                <a:solidFill>
                  <a:srgbClr val="FFFF00"/>
                </a:solidFill>
                <a:effectLst/>
                <a:latin typeface="Söhne"/>
              </a:rPr>
              <a:t>Boolean</a:t>
            </a:r>
            <a:r>
              <a:rPr lang="tr-TR" sz="1600" b="0" i="0" dirty="0">
                <a:solidFill>
                  <a:srgbClr val="FFFF00"/>
                </a:solidFill>
                <a:effectLst/>
                <a:latin typeface="Söhne"/>
              </a:rPr>
              <a:t>: </a:t>
            </a:r>
            <a:r>
              <a:rPr lang="tr-TR" sz="1600" b="0" i="0" dirty="0">
                <a:effectLst/>
                <a:latin typeface="Söhne"/>
              </a:rPr>
              <a:t>Bu, evet veya hayır gibi iki değerden birini alır. Mesela, bir soruya "evet" veya "hayır" ile cevap vermek gibi düşünebilirsin. Doğru (TRUE) veya yanlış (FALSE) değerlerini saklar. Genellikle koşullu ifadelerde kullanılır. </a:t>
            </a:r>
          </a:p>
          <a:p>
            <a:pPr marL="0" indent="0">
              <a:lnSpc>
                <a:spcPct val="110000"/>
              </a:lnSpc>
              <a:buNone/>
            </a:pPr>
            <a:r>
              <a:rPr lang="tr-TR" sz="1600" b="0" i="0" dirty="0">
                <a:solidFill>
                  <a:srgbClr val="FFFF00"/>
                </a:solidFill>
                <a:effectLst/>
                <a:latin typeface="Söhne"/>
              </a:rPr>
              <a:t>$</a:t>
            </a:r>
            <a:r>
              <a:rPr lang="tr-TR" sz="1600" b="0" i="0" dirty="0" err="1">
                <a:solidFill>
                  <a:srgbClr val="FFFF00"/>
                </a:solidFill>
                <a:effectLst/>
                <a:latin typeface="Söhne"/>
              </a:rPr>
              <a:t>dogru</a:t>
            </a:r>
            <a:r>
              <a:rPr lang="tr-TR" sz="1600" b="0" i="0" dirty="0">
                <a:solidFill>
                  <a:srgbClr val="FFFF00"/>
                </a:solidFill>
                <a:effectLst/>
                <a:latin typeface="Söhne"/>
              </a:rPr>
              <a:t> = TRUE;       </a:t>
            </a:r>
            <a:r>
              <a:rPr lang="tr-TR" sz="1600" b="0" i="0" dirty="0">
                <a:effectLst/>
                <a:latin typeface="Söhne"/>
              </a:rPr>
              <a:t>// veya $</a:t>
            </a:r>
            <a:r>
              <a:rPr lang="tr-TR" sz="1600" b="0" i="0" dirty="0" err="1">
                <a:effectLst/>
                <a:latin typeface="Söhne"/>
              </a:rPr>
              <a:t>dogru</a:t>
            </a:r>
            <a:r>
              <a:rPr lang="tr-TR" sz="1600" b="0" i="0" dirty="0">
                <a:effectLst/>
                <a:latin typeface="Söhne"/>
              </a:rPr>
              <a:t> = </a:t>
            </a:r>
            <a:r>
              <a:rPr lang="tr-TR" sz="1600" b="0" i="0" dirty="0" err="1">
                <a:effectLst/>
                <a:latin typeface="Söhne"/>
              </a:rPr>
              <a:t>true</a:t>
            </a:r>
            <a:r>
              <a:rPr lang="tr-TR" sz="1600" b="0" i="0" dirty="0">
                <a:effectLst/>
                <a:latin typeface="Söhne"/>
              </a:rPr>
              <a:t>;</a:t>
            </a:r>
          </a:p>
          <a:p>
            <a:pPr marL="0" indent="0">
              <a:lnSpc>
                <a:spcPct val="110000"/>
              </a:lnSpc>
              <a:buNone/>
            </a:pPr>
            <a:r>
              <a:rPr lang="tr-TR" sz="1600" b="0" i="0" dirty="0">
                <a:solidFill>
                  <a:srgbClr val="FFFF00"/>
                </a:solidFill>
                <a:effectLst/>
                <a:latin typeface="Söhne"/>
              </a:rPr>
              <a:t>$</a:t>
            </a:r>
            <a:r>
              <a:rPr lang="tr-TR" sz="1600" b="0" i="0" dirty="0" err="1">
                <a:solidFill>
                  <a:srgbClr val="FFFF00"/>
                </a:solidFill>
                <a:effectLst/>
                <a:latin typeface="Söhne"/>
              </a:rPr>
              <a:t>yanlis</a:t>
            </a:r>
            <a:r>
              <a:rPr lang="tr-TR" sz="1600" b="0" i="0" dirty="0">
                <a:solidFill>
                  <a:srgbClr val="FFFF00"/>
                </a:solidFill>
                <a:effectLst/>
                <a:latin typeface="Söhne"/>
              </a:rPr>
              <a:t> = FALSE;      </a:t>
            </a:r>
            <a:r>
              <a:rPr lang="tr-TR" sz="1600" b="0" i="0" dirty="0">
                <a:effectLst/>
                <a:latin typeface="Söhne"/>
              </a:rPr>
              <a:t>// veya $</a:t>
            </a:r>
            <a:r>
              <a:rPr lang="tr-TR" sz="1600" b="0" i="0" dirty="0" err="1">
                <a:effectLst/>
                <a:latin typeface="Söhne"/>
              </a:rPr>
              <a:t>yanlis</a:t>
            </a:r>
            <a:r>
              <a:rPr lang="tr-TR" sz="1600" b="0" i="0" dirty="0">
                <a:effectLst/>
                <a:latin typeface="Söhne"/>
              </a:rPr>
              <a:t> = </a:t>
            </a:r>
            <a:r>
              <a:rPr lang="tr-TR" sz="1600" b="0" i="0" dirty="0" err="1">
                <a:effectLst/>
                <a:latin typeface="Söhne"/>
              </a:rPr>
              <a:t>false</a:t>
            </a:r>
            <a:r>
              <a:rPr lang="tr-TR" sz="1600" b="0" i="0" dirty="0">
                <a:effectLst/>
                <a:latin typeface="Söhne"/>
              </a:rPr>
              <a:t>;</a:t>
            </a:r>
          </a:p>
          <a:p>
            <a:pPr marL="0" indent="0">
              <a:lnSpc>
                <a:spcPct val="110000"/>
              </a:lnSpc>
              <a:buNone/>
            </a:pPr>
            <a:endParaRPr lang="tr-TR" sz="1600" b="0" i="0" dirty="0">
              <a:effectLst/>
              <a:latin typeface="Söhne"/>
            </a:endParaRPr>
          </a:p>
          <a:p>
            <a:pPr marL="0" indent="0">
              <a:lnSpc>
                <a:spcPct val="110000"/>
              </a:lnSpc>
              <a:buNone/>
            </a:pPr>
            <a:r>
              <a:rPr lang="tr-TR" sz="1600" b="1" i="0" dirty="0" err="1">
                <a:solidFill>
                  <a:srgbClr val="FFFF00"/>
                </a:solidFill>
                <a:effectLst/>
                <a:latin typeface="Söhne"/>
              </a:rPr>
              <a:t>Integer</a:t>
            </a:r>
            <a:r>
              <a:rPr lang="tr-TR" sz="1600" b="0" i="0" dirty="0">
                <a:solidFill>
                  <a:srgbClr val="FFFF00"/>
                </a:solidFill>
                <a:effectLst/>
                <a:latin typeface="Söhne"/>
              </a:rPr>
              <a:t>: </a:t>
            </a:r>
            <a:r>
              <a:rPr lang="tr-TR" sz="1600" b="0" i="0" dirty="0">
                <a:effectLst/>
                <a:latin typeface="Söhne"/>
              </a:rPr>
              <a:t>Tam sayıları saklar. Negatif veya pozitif tam sayılar olabilir. Örneğin, yaşınız, sınıftaki öğrenci sayısı gibi sayılar tam sayıdır.</a:t>
            </a:r>
          </a:p>
          <a:p>
            <a:pPr marL="0" indent="0">
              <a:lnSpc>
                <a:spcPct val="110000"/>
              </a:lnSpc>
              <a:buNone/>
            </a:pPr>
            <a:r>
              <a:rPr lang="tr-TR" sz="1600" b="0" i="0" dirty="0">
                <a:solidFill>
                  <a:srgbClr val="FFFF00"/>
                </a:solidFill>
                <a:effectLst/>
                <a:latin typeface="Söhne"/>
              </a:rPr>
              <a:t>$yas = 21;</a:t>
            </a:r>
          </a:p>
          <a:p>
            <a:pPr marL="0" indent="0">
              <a:lnSpc>
                <a:spcPct val="110000"/>
              </a:lnSpc>
              <a:buNone/>
            </a:pPr>
            <a:r>
              <a:rPr lang="tr-TR" sz="1600" b="0" i="0" dirty="0">
                <a:solidFill>
                  <a:srgbClr val="FFFF00"/>
                </a:solidFill>
                <a:effectLst/>
                <a:latin typeface="Söhne"/>
              </a:rPr>
              <a:t>$miktar = 0;</a:t>
            </a:r>
          </a:p>
          <a:p>
            <a:pPr marL="0" indent="0">
              <a:lnSpc>
                <a:spcPct val="110000"/>
              </a:lnSpc>
              <a:buNone/>
            </a:pPr>
            <a:r>
              <a:rPr lang="tr-TR" sz="1600" b="0" i="0" dirty="0">
                <a:solidFill>
                  <a:srgbClr val="FFFF00"/>
                </a:solidFill>
                <a:effectLst/>
                <a:latin typeface="Söhne"/>
              </a:rPr>
              <a:t>$</a:t>
            </a:r>
            <a:r>
              <a:rPr lang="tr-TR" sz="1600" b="0" i="0" dirty="0" err="1">
                <a:solidFill>
                  <a:srgbClr val="FFFF00"/>
                </a:solidFill>
                <a:effectLst/>
                <a:latin typeface="Söhne"/>
              </a:rPr>
              <a:t>sicaklik</a:t>
            </a:r>
            <a:r>
              <a:rPr lang="tr-TR" sz="1600" b="0" i="0" dirty="0">
                <a:solidFill>
                  <a:srgbClr val="FFFF00"/>
                </a:solidFill>
                <a:effectLst/>
                <a:latin typeface="Söhne"/>
              </a:rPr>
              <a:t> = -10;</a:t>
            </a: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420957"/>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ç) Veri </a:t>
            </a:r>
            <a:r>
              <a:rPr lang="tr-TR" sz="2000" dirty="0" err="1">
                <a:effectLst/>
                <a:latin typeface="Helvetica" pitchFamily="2" charset="0"/>
              </a:rPr>
              <a:t>türleri</a:t>
            </a:r>
            <a:r>
              <a:rPr lang="tr-TR" sz="2000" dirty="0">
                <a:effectLst/>
                <a:latin typeface="Helvetica" pitchFamily="2" charset="0"/>
              </a:rPr>
              <a:t>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4" name="Straight Connector 1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700" b="1" i="0" dirty="0" err="1">
                <a:solidFill>
                  <a:srgbClr val="FFFF00"/>
                </a:solidFill>
                <a:effectLst/>
                <a:latin typeface="Söhne"/>
              </a:rPr>
              <a:t>Float</a:t>
            </a:r>
            <a:r>
              <a:rPr lang="tr-TR" sz="1700" b="0" i="0" dirty="0">
                <a:solidFill>
                  <a:srgbClr val="FFFF00"/>
                </a:solidFill>
                <a:effectLst/>
                <a:latin typeface="Söhne"/>
              </a:rPr>
              <a:t> (veya </a:t>
            </a:r>
            <a:r>
              <a:rPr lang="tr-TR" sz="1700" b="0" i="0" dirty="0" err="1">
                <a:solidFill>
                  <a:srgbClr val="FFFF00"/>
                </a:solidFill>
                <a:effectLst/>
                <a:latin typeface="Söhne"/>
              </a:rPr>
              <a:t>double</a:t>
            </a:r>
            <a:r>
              <a:rPr lang="tr-TR" sz="1700" b="0" i="0" dirty="0">
                <a:solidFill>
                  <a:srgbClr val="FFFF00"/>
                </a:solidFill>
                <a:effectLst/>
                <a:latin typeface="Söhne"/>
              </a:rPr>
              <a:t>): </a:t>
            </a:r>
            <a:r>
              <a:rPr lang="tr-TR" sz="1700" b="0" i="0" dirty="0">
                <a:effectLst/>
                <a:latin typeface="Söhne"/>
              </a:rPr>
              <a:t>Ondalık sayıları saklar. Daha büyük veya hassas sayısal değerler için kullanılır. </a:t>
            </a:r>
          </a:p>
          <a:p>
            <a:pPr marL="0" indent="0">
              <a:lnSpc>
                <a:spcPct val="110000"/>
              </a:lnSpc>
              <a:buNone/>
            </a:pPr>
            <a:r>
              <a:rPr lang="tr-TR" sz="1700" b="0" i="0" dirty="0">
                <a:solidFill>
                  <a:srgbClr val="FFFF00"/>
                </a:solidFill>
                <a:effectLst/>
                <a:latin typeface="Söhne"/>
              </a:rPr>
              <a:t>$fiyat = 10.99;</a:t>
            </a:r>
          </a:p>
          <a:p>
            <a:pPr marL="0" indent="0">
              <a:lnSpc>
                <a:spcPct val="110000"/>
              </a:lnSpc>
              <a:buNone/>
            </a:pPr>
            <a:r>
              <a:rPr lang="tr-TR" sz="1700" b="0" i="0" dirty="0">
                <a:solidFill>
                  <a:srgbClr val="FFFF00"/>
                </a:solidFill>
                <a:effectLst/>
                <a:latin typeface="Söhne"/>
              </a:rPr>
              <a:t>$ortalama = 3.14;</a:t>
            </a:r>
          </a:p>
          <a:p>
            <a:pPr marL="0" indent="0">
              <a:lnSpc>
                <a:spcPct val="110000"/>
              </a:lnSpc>
              <a:buNone/>
            </a:pPr>
            <a:endParaRPr lang="tr-TR" sz="1700" b="1" i="0" dirty="0">
              <a:effectLst/>
              <a:latin typeface="Söhne"/>
            </a:endParaRPr>
          </a:p>
          <a:p>
            <a:pPr marL="0" indent="0">
              <a:lnSpc>
                <a:spcPct val="110000"/>
              </a:lnSpc>
              <a:buNone/>
            </a:pPr>
            <a:r>
              <a:rPr lang="tr-TR" sz="1700" b="1" i="0" dirty="0" err="1">
                <a:solidFill>
                  <a:srgbClr val="FFFF00"/>
                </a:solidFill>
                <a:effectLst/>
                <a:latin typeface="Söhne"/>
              </a:rPr>
              <a:t>String</a:t>
            </a:r>
            <a:r>
              <a:rPr lang="tr-TR" sz="1700" b="0" i="0" dirty="0">
                <a:solidFill>
                  <a:srgbClr val="FFFF00"/>
                </a:solidFill>
                <a:effectLst/>
                <a:latin typeface="Söhne"/>
              </a:rPr>
              <a:t>: </a:t>
            </a:r>
            <a:r>
              <a:rPr lang="tr-TR" sz="1700" b="0" i="0" dirty="0">
                <a:effectLst/>
                <a:latin typeface="Söhne"/>
              </a:rPr>
              <a:t>Metin, kelime veya karakteri ifade eder. Tek tırnak (') veya çift tırnak (") ile çevrili olabilir. Adınız, adresiniz veya en sevdiğiniz kitabın adı birer metin örneğidir.</a:t>
            </a:r>
          </a:p>
          <a:p>
            <a:pPr marL="0" indent="0">
              <a:lnSpc>
                <a:spcPct val="110000"/>
              </a:lnSpc>
              <a:buNone/>
            </a:pPr>
            <a:r>
              <a:rPr lang="tr-TR" sz="1700" b="0" i="0" dirty="0">
                <a:solidFill>
                  <a:srgbClr val="FFFF00"/>
                </a:solidFill>
                <a:effectLst/>
                <a:latin typeface="Söhne"/>
              </a:rPr>
              <a:t>$isim = </a:t>
            </a:r>
            <a:r>
              <a:rPr lang="tr-TR" sz="1700" b="0" i="0" dirty="0">
                <a:effectLst/>
                <a:latin typeface="Söhne"/>
              </a:rPr>
              <a:t>'</a:t>
            </a:r>
            <a:r>
              <a:rPr lang="tr-TR" sz="1700" b="0" i="0" dirty="0">
                <a:solidFill>
                  <a:srgbClr val="FFFF00"/>
                </a:solidFill>
                <a:effectLst/>
                <a:latin typeface="Söhne"/>
              </a:rPr>
              <a:t>Duru</a:t>
            </a:r>
            <a:r>
              <a:rPr lang="tr-TR" sz="1700" b="0" i="0" dirty="0">
                <a:effectLst/>
                <a:latin typeface="Söhne"/>
              </a:rPr>
              <a:t>'</a:t>
            </a:r>
            <a:r>
              <a:rPr lang="tr-TR" sz="1700" b="0" i="0" dirty="0">
                <a:solidFill>
                  <a:srgbClr val="FFFF00"/>
                </a:solidFill>
                <a:effectLst/>
                <a:latin typeface="Söhne"/>
              </a:rPr>
              <a:t>;</a:t>
            </a:r>
          </a:p>
          <a:p>
            <a:pPr marL="0" indent="0">
              <a:lnSpc>
                <a:spcPct val="110000"/>
              </a:lnSpc>
              <a:buNone/>
            </a:pPr>
            <a:r>
              <a:rPr lang="tr-TR" sz="1700" b="0" i="0" dirty="0">
                <a:solidFill>
                  <a:srgbClr val="FFFF00"/>
                </a:solidFill>
                <a:effectLst/>
                <a:latin typeface="Söhne"/>
              </a:rPr>
              <a:t>$</a:t>
            </a:r>
            <a:r>
              <a:rPr lang="tr-TR" sz="1700" b="0" i="0" dirty="0" err="1">
                <a:solidFill>
                  <a:srgbClr val="FFFF00"/>
                </a:solidFill>
                <a:effectLst/>
                <a:latin typeface="Söhne"/>
              </a:rPr>
              <a:t>cumle</a:t>
            </a:r>
            <a:r>
              <a:rPr lang="tr-TR" sz="1700" b="0" i="0" dirty="0">
                <a:solidFill>
                  <a:srgbClr val="FFFF00"/>
                </a:solidFill>
                <a:effectLst/>
                <a:latin typeface="Söhne"/>
              </a:rPr>
              <a:t> = </a:t>
            </a:r>
            <a:r>
              <a:rPr lang="tr-TR" sz="1700" b="0" i="0" dirty="0">
                <a:effectLst/>
                <a:latin typeface="Söhne"/>
              </a:rPr>
              <a:t>"</a:t>
            </a:r>
            <a:r>
              <a:rPr lang="tr-TR" sz="1700" b="0" i="0" dirty="0">
                <a:solidFill>
                  <a:srgbClr val="FFFF00"/>
                </a:solidFill>
                <a:effectLst/>
                <a:latin typeface="Söhne"/>
              </a:rPr>
              <a:t>Merhaba, nasılsınız?</a:t>
            </a:r>
            <a:r>
              <a:rPr lang="tr-TR" sz="1700" b="0" i="0" dirty="0">
                <a:effectLst/>
                <a:latin typeface="Söhne"/>
              </a:rPr>
              <a:t> "</a:t>
            </a:r>
            <a:r>
              <a:rPr lang="tr-TR" sz="1700" b="0" i="0" dirty="0">
                <a:solidFill>
                  <a:srgbClr val="FFFF00"/>
                </a:solidFill>
                <a:effectLst/>
                <a:latin typeface="Söhne"/>
              </a:rPr>
              <a:t>;</a:t>
            </a:r>
          </a:p>
        </p:txBody>
      </p:sp>
      <p:sp>
        <p:nvSpPr>
          <p:cNvPr id="16" name="Rectangle 1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108902"/>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ç) Veri </a:t>
            </a:r>
            <a:r>
              <a:rPr lang="tr-TR" sz="2000" dirty="0" err="1">
                <a:effectLst/>
                <a:latin typeface="Helvetica" pitchFamily="2" charset="0"/>
              </a:rPr>
              <a:t>türleri</a:t>
            </a:r>
            <a:r>
              <a:rPr lang="tr-TR" sz="2000" dirty="0">
                <a:effectLst/>
                <a:latin typeface="Helvetica" pitchFamily="2" charset="0"/>
              </a:rPr>
              <a:t>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600" b="1" i="0" dirty="0" err="1">
                <a:solidFill>
                  <a:srgbClr val="FFFF00"/>
                </a:solidFill>
                <a:effectLst/>
                <a:latin typeface="Söhne"/>
              </a:rPr>
              <a:t>Array</a:t>
            </a:r>
            <a:r>
              <a:rPr lang="tr-TR" sz="1600" b="0" i="0" dirty="0">
                <a:solidFill>
                  <a:srgbClr val="FFFF00"/>
                </a:solidFill>
                <a:effectLst/>
                <a:latin typeface="Söhne"/>
              </a:rPr>
              <a:t>: </a:t>
            </a:r>
            <a:r>
              <a:rPr lang="tr-TR" sz="1600" b="0" i="0" dirty="0">
                <a:effectLst/>
                <a:latin typeface="Söhne"/>
              </a:rPr>
              <a:t>Bir dizi şeyi bir arada tutmanıza olanak tanır. Mesela, sınıftaki arkadaşlarınızın isimlerini bir listeye yazmak gibi düşünebilirsiniz. Bu liste, her bir öğrencinin ismini bir sırayla tutar. </a:t>
            </a:r>
          </a:p>
          <a:p>
            <a:pPr marL="0" indent="0">
              <a:lnSpc>
                <a:spcPct val="110000"/>
              </a:lnSpc>
              <a:buNone/>
            </a:pPr>
            <a:r>
              <a:rPr lang="tr-TR" sz="1600" b="0" i="0" dirty="0">
                <a:solidFill>
                  <a:srgbClr val="FFFF00"/>
                </a:solidFill>
                <a:effectLst/>
                <a:latin typeface="Söhne"/>
              </a:rPr>
              <a:t>$meyveler = </a:t>
            </a:r>
            <a:r>
              <a:rPr lang="tr-TR" sz="1600" b="0" i="0" dirty="0" err="1">
                <a:solidFill>
                  <a:srgbClr val="FFFF00"/>
                </a:solidFill>
                <a:effectLst/>
                <a:latin typeface="Söhne"/>
              </a:rPr>
              <a:t>array</a:t>
            </a:r>
            <a:r>
              <a:rPr lang="tr-TR" sz="1600" b="0" i="0" dirty="0">
                <a:solidFill>
                  <a:srgbClr val="FFFF00"/>
                </a:solidFill>
                <a:effectLst/>
                <a:latin typeface="Söhne"/>
              </a:rPr>
              <a:t>("Azra", "Defne", "Giray");</a:t>
            </a:r>
          </a:p>
          <a:p>
            <a:pPr marL="0" indent="0">
              <a:lnSpc>
                <a:spcPct val="110000"/>
              </a:lnSpc>
              <a:buNone/>
            </a:pPr>
            <a:r>
              <a:rPr lang="tr-TR" sz="1600" b="0" i="0" dirty="0">
                <a:effectLst/>
                <a:latin typeface="Söhne"/>
              </a:rPr>
              <a:t>// Veya PHP 5.4 ve sonrası için kısa dizi sözdizimi</a:t>
            </a:r>
          </a:p>
          <a:p>
            <a:pPr marL="0" indent="0">
              <a:lnSpc>
                <a:spcPct val="110000"/>
              </a:lnSpc>
              <a:buNone/>
            </a:pPr>
            <a:r>
              <a:rPr lang="tr-TR" sz="1600" b="0" i="0" dirty="0">
                <a:solidFill>
                  <a:srgbClr val="FFFF00"/>
                </a:solidFill>
                <a:effectLst/>
                <a:latin typeface="Söhne"/>
              </a:rPr>
              <a:t>$sebzeler = ["</a:t>
            </a:r>
            <a:r>
              <a:rPr lang="tr-TR" sz="1600" b="0" i="0" dirty="0" err="1">
                <a:solidFill>
                  <a:srgbClr val="FFFF00"/>
                </a:solidFill>
                <a:effectLst/>
                <a:latin typeface="Söhne"/>
              </a:rPr>
              <a:t>Patetes</a:t>
            </a:r>
            <a:r>
              <a:rPr lang="tr-TR" sz="1600" b="0" i="0" dirty="0">
                <a:solidFill>
                  <a:srgbClr val="FFFF00"/>
                </a:solidFill>
                <a:effectLst/>
                <a:latin typeface="Söhne"/>
              </a:rPr>
              <a:t>", "Havuç", "Soğan"];</a:t>
            </a:r>
          </a:p>
          <a:p>
            <a:pPr marL="0" indent="0">
              <a:lnSpc>
                <a:spcPct val="110000"/>
              </a:lnSpc>
              <a:buNone/>
            </a:pPr>
            <a:endParaRPr lang="tr-TR" sz="1600" b="0" i="0" dirty="0">
              <a:effectLst/>
              <a:latin typeface="Söhne"/>
            </a:endParaRPr>
          </a:p>
          <a:p>
            <a:pPr marL="0" indent="0">
              <a:lnSpc>
                <a:spcPct val="110000"/>
              </a:lnSpc>
              <a:buNone/>
            </a:pPr>
            <a:r>
              <a:rPr lang="tr-TR" sz="1600" b="1" i="0" dirty="0">
                <a:solidFill>
                  <a:srgbClr val="FFFF00"/>
                </a:solidFill>
                <a:effectLst/>
                <a:latin typeface="Söhne"/>
              </a:rPr>
              <a:t>Object (Nesne)</a:t>
            </a:r>
            <a:r>
              <a:rPr lang="tr-TR" sz="1600" b="0" i="0" dirty="0">
                <a:solidFill>
                  <a:srgbClr val="FFFF00"/>
                </a:solidFill>
                <a:effectLst/>
                <a:latin typeface="Söhne"/>
              </a:rPr>
              <a:t>: </a:t>
            </a:r>
            <a:r>
              <a:rPr lang="tr-TR" sz="1600" b="0" i="0" dirty="0">
                <a:effectLst/>
                <a:latin typeface="Söhne"/>
              </a:rPr>
              <a:t>Nesneleri saklar. </a:t>
            </a:r>
            <a:r>
              <a:rPr lang="tr-TR" sz="1600" b="0" i="0" dirty="0" err="1">
                <a:effectLst/>
                <a:latin typeface="Söhne"/>
              </a:rPr>
              <a:t>PHP'de</a:t>
            </a:r>
            <a:r>
              <a:rPr lang="tr-TR" sz="1600" b="0" i="0" dirty="0">
                <a:effectLst/>
                <a:latin typeface="Söhne"/>
              </a:rPr>
              <a:t> sınıflardan türetilen nesneler, özellikler (değişkenler) ve yöntemler (fonksiyonlar) içerebilir. Nesneler, daha karmaşık bilgileri saklamak için kullanılır. Bir telefonun markası, modeli, rengi gibi özellikleri bir arada tutmak istediğinizde bir nesne kullanabilirsiniz.</a:t>
            </a:r>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46398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64137E26-121D-D126-CC69-D5C033982E3B}"/>
              </a:ext>
            </a:extLst>
          </p:cNvPr>
          <p:cNvSpPr txBox="1"/>
          <p:nvPr/>
        </p:nvSpPr>
        <p:spPr>
          <a:xfrm>
            <a:off x="3339926" y="792032"/>
            <a:ext cx="6961542" cy="5509200"/>
          </a:xfrm>
          <a:prstGeom prst="rect">
            <a:avLst/>
          </a:prstGeom>
          <a:solidFill>
            <a:srgbClr val="FFFF00"/>
          </a:solidFill>
        </p:spPr>
        <p:txBody>
          <a:bodyPr wrap="square">
            <a:spAutoFit/>
          </a:bodyPr>
          <a:lstStyle/>
          <a:p>
            <a:r>
              <a:rPr lang="tr-TR" sz="2200" dirty="0" err="1"/>
              <a:t>class</a:t>
            </a:r>
            <a:r>
              <a:rPr lang="tr-TR" sz="2200" dirty="0"/>
              <a:t> Araba {</a:t>
            </a:r>
          </a:p>
          <a:p>
            <a:r>
              <a:rPr lang="tr-TR" sz="2200" dirty="0"/>
              <a:t>    </a:t>
            </a:r>
            <a:r>
              <a:rPr lang="tr-TR" sz="2200" dirty="0" err="1"/>
              <a:t>public</a:t>
            </a:r>
            <a:r>
              <a:rPr lang="tr-TR" sz="2200" dirty="0"/>
              <a:t> $renk;</a:t>
            </a:r>
          </a:p>
          <a:p>
            <a:r>
              <a:rPr lang="tr-TR" sz="2200" dirty="0"/>
              <a:t>    </a:t>
            </a:r>
            <a:r>
              <a:rPr lang="tr-TR" sz="2200" dirty="0" err="1"/>
              <a:t>public</a:t>
            </a:r>
            <a:r>
              <a:rPr lang="tr-TR" sz="2200" dirty="0"/>
              <a:t> $model;</a:t>
            </a:r>
          </a:p>
          <a:p>
            <a:r>
              <a:rPr lang="tr-TR" sz="2200" dirty="0"/>
              <a:t>    </a:t>
            </a:r>
          </a:p>
          <a:p>
            <a:r>
              <a:rPr lang="tr-TR" sz="2200" dirty="0"/>
              <a:t>    </a:t>
            </a:r>
            <a:r>
              <a:rPr lang="tr-TR" sz="2200" dirty="0" err="1"/>
              <a:t>public</a:t>
            </a:r>
            <a:r>
              <a:rPr lang="tr-TR" sz="2200" dirty="0"/>
              <a:t> </a:t>
            </a:r>
            <a:r>
              <a:rPr lang="tr-TR" sz="2200" dirty="0" err="1"/>
              <a:t>function</a:t>
            </a:r>
            <a:r>
              <a:rPr lang="tr-TR" sz="2200" dirty="0"/>
              <a:t> __</a:t>
            </a:r>
            <a:r>
              <a:rPr lang="tr-TR" sz="2200" dirty="0" err="1"/>
              <a:t>construct</a:t>
            </a:r>
            <a:r>
              <a:rPr lang="tr-TR" sz="2200" dirty="0"/>
              <a:t>($model, $renk) {</a:t>
            </a:r>
          </a:p>
          <a:p>
            <a:r>
              <a:rPr lang="tr-TR" sz="2200" dirty="0"/>
              <a:t>        $</a:t>
            </a:r>
            <a:r>
              <a:rPr lang="tr-TR" sz="2200" dirty="0" err="1"/>
              <a:t>this</a:t>
            </a:r>
            <a:r>
              <a:rPr lang="tr-TR" sz="2200" dirty="0"/>
              <a:t>-&gt;model = $model;</a:t>
            </a:r>
          </a:p>
          <a:p>
            <a:r>
              <a:rPr lang="tr-TR" sz="2200" dirty="0"/>
              <a:t>        $</a:t>
            </a:r>
            <a:r>
              <a:rPr lang="tr-TR" sz="2200" dirty="0" err="1"/>
              <a:t>this</a:t>
            </a:r>
            <a:r>
              <a:rPr lang="tr-TR" sz="2200" dirty="0"/>
              <a:t>-&gt;renk = $renk;</a:t>
            </a:r>
          </a:p>
          <a:p>
            <a:r>
              <a:rPr lang="tr-TR" sz="2200" dirty="0"/>
              <a:t>    }</a:t>
            </a:r>
          </a:p>
          <a:p>
            <a:r>
              <a:rPr lang="tr-TR" sz="2200" dirty="0"/>
              <a:t>    </a:t>
            </a:r>
          </a:p>
          <a:p>
            <a:r>
              <a:rPr lang="tr-TR" sz="2200" dirty="0"/>
              <a:t>    </a:t>
            </a:r>
            <a:r>
              <a:rPr lang="tr-TR" sz="2200" dirty="0" err="1"/>
              <a:t>public</a:t>
            </a:r>
            <a:r>
              <a:rPr lang="tr-TR" sz="2200" dirty="0"/>
              <a:t> </a:t>
            </a:r>
            <a:r>
              <a:rPr lang="tr-TR" sz="2200" dirty="0" err="1"/>
              <a:t>function</a:t>
            </a:r>
            <a:r>
              <a:rPr lang="tr-TR" sz="2200" dirty="0"/>
              <a:t> detaylar() {</a:t>
            </a:r>
          </a:p>
          <a:p>
            <a:r>
              <a:rPr lang="tr-TR" sz="2200" dirty="0"/>
              <a:t>        </a:t>
            </a:r>
            <a:r>
              <a:rPr lang="tr-TR" sz="2200" dirty="0" err="1"/>
              <a:t>return</a:t>
            </a:r>
            <a:r>
              <a:rPr lang="tr-TR" sz="2200" dirty="0"/>
              <a:t> "Bu bir $</a:t>
            </a:r>
            <a:r>
              <a:rPr lang="tr-TR" sz="2200" dirty="0" err="1"/>
              <a:t>this</a:t>
            </a:r>
            <a:r>
              <a:rPr lang="tr-TR" sz="2200" dirty="0"/>
              <a:t>-&gt;renk renkli $</a:t>
            </a:r>
            <a:r>
              <a:rPr lang="tr-TR" sz="2200" dirty="0" err="1"/>
              <a:t>this</a:t>
            </a:r>
            <a:r>
              <a:rPr lang="tr-TR" sz="2200" dirty="0"/>
              <a:t>-&gt;model.";</a:t>
            </a:r>
          </a:p>
          <a:p>
            <a:r>
              <a:rPr lang="tr-TR" sz="2200" dirty="0"/>
              <a:t>    }</a:t>
            </a:r>
          </a:p>
          <a:p>
            <a:r>
              <a:rPr lang="tr-TR" sz="2200" dirty="0"/>
              <a:t>}</a:t>
            </a:r>
          </a:p>
          <a:p>
            <a:endParaRPr lang="tr-TR" sz="2200" dirty="0"/>
          </a:p>
          <a:p>
            <a:r>
              <a:rPr lang="tr-TR" sz="2200" dirty="0"/>
              <a:t>$arabam = </a:t>
            </a:r>
            <a:r>
              <a:rPr lang="tr-TR" sz="2200" dirty="0" err="1"/>
              <a:t>new</a:t>
            </a:r>
            <a:r>
              <a:rPr lang="tr-TR" sz="2200" dirty="0"/>
              <a:t> Araba("Toyota", "Kırmızı");</a:t>
            </a:r>
          </a:p>
          <a:p>
            <a:r>
              <a:rPr lang="tr-TR" sz="2200" dirty="0" err="1"/>
              <a:t>echo</a:t>
            </a:r>
            <a:r>
              <a:rPr lang="tr-TR" sz="2200" dirty="0"/>
              <a:t> $arabam-&gt;detaylar();</a:t>
            </a:r>
          </a:p>
        </p:txBody>
      </p:sp>
      <p:sp>
        <p:nvSpPr>
          <p:cNvPr id="11" name="Metin kutusu 10">
            <a:extLst>
              <a:ext uri="{FF2B5EF4-FFF2-40B4-BE49-F238E27FC236}">
                <a16:creationId xmlns:a16="http://schemas.microsoft.com/office/drawing/2014/main" id="{6D204B8B-7512-C1FA-3B7C-F75E4A1EA22A}"/>
              </a:ext>
            </a:extLst>
          </p:cNvPr>
          <p:cNvSpPr txBox="1"/>
          <p:nvPr/>
        </p:nvSpPr>
        <p:spPr>
          <a:xfrm>
            <a:off x="1314357" y="187436"/>
            <a:ext cx="6102034" cy="369332"/>
          </a:xfrm>
          <a:prstGeom prst="rect">
            <a:avLst/>
          </a:prstGeom>
          <a:noFill/>
        </p:spPr>
        <p:txBody>
          <a:bodyPr wrap="square">
            <a:spAutoFit/>
          </a:bodyPr>
          <a:lstStyle/>
          <a:p>
            <a:r>
              <a:rPr lang="tr-TR" b="1" i="0" dirty="0">
                <a:effectLst/>
                <a:latin typeface="Söhne"/>
              </a:rPr>
              <a:t>Object (Nesne</a:t>
            </a:r>
            <a:r>
              <a:rPr lang="tr-TR" b="1" dirty="0">
                <a:latin typeface="Söhne"/>
                <a:sym typeface="Wingdings" pitchFamily="2" charset="2"/>
              </a:rPr>
              <a:t>) </a:t>
            </a:r>
            <a:r>
              <a:rPr lang="tr-TR" b="1" i="0" dirty="0">
                <a:effectLst/>
                <a:latin typeface="Söhne"/>
              </a:rPr>
              <a:t>örneği</a:t>
            </a:r>
            <a:r>
              <a:rPr lang="tr-TR" b="0" i="0" dirty="0">
                <a:effectLst/>
                <a:latin typeface="Söhne"/>
              </a:rPr>
              <a:t>: </a:t>
            </a:r>
            <a:endParaRPr lang="tr-TR" dirty="0"/>
          </a:p>
        </p:txBody>
      </p:sp>
      <p:cxnSp>
        <p:nvCxnSpPr>
          <p:cNvPr id="3" name="Düz Ok Bağlayıcısı 2">
            <a:extLst>
              <a:ext uri="{FF2B5EF4-FFF2-40B4-BE49-F238E27FC236}">
                <a16:creationId xmlns:a16="http://schemas.microsoft.com/office/drawing/2014/main" id="{6054AD63-4DD4-5955-5DA5-A52D78F4E94C}"/>
              </a:ext>
            </a:extLst>
          </p:cNvPr>
          <p:cNvCxnSpPr>
            <a:cxnSpLocks/>
          </p:cNvCxnSpPr>
          <p:nvPr/>
        </p:nvCxnSpPr>
        <p:spPr>
          <a:xfrm>
            <a:off x="2128603" y="4886794"/>
            <a:ext cx="1124262" cy="8394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Metin kutusu 5">
            <a:extLst>
              <a:ext uri="{FF2B5EF4-FFF2-40B4-BE49-F238E27FC236}">
                <a16:creationId xmlns:a16="http://schemas.microsoft.com/office/drawing/2014/main" id="{327D3F7A-3921-63DF-316E-066000D128EF}"/>
              </a:ext>
            </a:extLst>
          </p:cNvPr>
          <p:cNvSpPr txBox="1"/>
          <p:nvPr/>
        </p:nvSpPr>
        <p:spPr>
          <a:xfrm>
            <a:off x="950002" y="4517462"/>
            <a:ext cx="6097248" cy="369332"/>
          </a:xfrm>
          <a:prstGeom prst="rect">
            <a:avLst/>
          </a:prstGeom>
          <a:noFill/>
        </p:spPr>
        <p:txBody>
          <a:bodyPr wrap="square">
            <a:spAutoFit/>
          </a:bodyPr>
          <a:lstStyle/>
          <a:p>
            <a:r>
              <a:rPr lang="tr-TR" b="1" i="0" dirty="0">
                <a:effectLst/>
                <a:latin typeface="Söhne"/>
              </a:rPr>
              <a:t>Object (Nesne</a:t>
            </a:r>
            <a:r>
              <a:rPr lang="tr-TR" b="1" dirty="0">
                <a:latin typeface="Söhne"/>
                <a:sym typeface="Wingdings" pitchFamily="2" charset="2"/>
              </a:rPr>
              <a:t>) </a:t>
            </a:r>
            <a:endParaRPr lang="tr-TR" dirty="0"/>
          </a:p>
        </p:txBody>
      </p:sp>
    </p:spTree>
    <p:extLst>
      <p:ext uri="{BB962C8B-B14F-4D97-AF65-F5344CB8AC3E}">
        <p14:creationId xmlns:p14="http://schemas.microsoft.com/office/powerpoint/2010/main" val="976086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2.2. ç) Veri </a:t>
            </a:r>
            <a:r>
              <a:rPr lang="tr-TR" sz="2000" dirty="0" err="1">
                <a:effectLst/>
                <a:latin typeface="Helvetica" pitchFamily="2" charset="0"/>
              </a:rPr>
              <a:t>türleri</a:t>
            </a:r>
            <a:r>
              <a:rPr lang="tr-TR" sz="2000" dirty="0">
                <a:effectLst/>
                <a:latin typeface="Helvetica" pitchFamily="2" charset="0"/>
              </a:rPr>
              <a:t>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700" b="1" i="0" dirty="0">
                <a:solidFill>
                  <a:srgbClr val="FFFF00"/>
                </a:solidFill>
                <a:effectLst/>
                <a:latin typeface="Söhne"/>
              </a:rPr>
              <a:t>NULL</a:t>
            </a:r>
            <a:r>
              <a:rPr lang="tr-TR" sz="1700" b="0" i="0" dirty="0">
                <a:solidFill>
                  <a:srgbClr val="FFFF00"/>
                </a:solidFill>
                <a:effectLst/>
                <a:latin typeface="Söhne"/>
              </a:rPr>
              <a:t>: </a:t>
            </a:r>
            <a:r>
              <a:rPr lang="tr-TR" sz="1700" b="0" i="0" dirty="0">
                <a:effectLst/>
                <a:latin typeface="Söhne"/>
              </a:rPr>
              <a:t>Hiçbir şeyi ifade etmez. Bir kutunun boş olduğunu düşünün; işte o kutu </a:t>
            </a:r>
            <a:r>
              <a:rPr lang="tr-TR" sz="1700" b="0" i="0" dirty="0" err="1">
                <a:effectLst/>
                <a:latin typeface="Söhne"/>
              </a:rPr>
              <a:t>NULL'dır</a:t>
            </a:r>
            <a:r>
              <a:rPr lang="tr-TR" sz="1700" b="0" i="0" dirty="0">
                <a:effectLst/>
                <a:latin typeface="Söhne"/>
              </a:rPr>
              <a:t>. </a:t>
            </a:r>
          </a:p>
          <a:p>
            <a:pPr marL="0" indent="0">
              <a:lnSpc>
                <a:spcPct val="110000"/>
              </a:lnSpc>
              <a:buNone/>
            </a:pPr>
            <a:endParaRPr lang="tr-TR" sz="1600" b="0" i="0" dirty="0">
              <a:solidFill>
                <a:srgbClr val="ECECEC"/>
              </a:solidFill>
              <a:effectLst/>
              <a:latin typeface="Söhne"/>
            </a:endParaRPr>
          </a:p>
          <a:p>
            <a:pPr marL="0" indent="0">
              <a:lnSpc>
                <a:spcPct val="110000"/>
              </a:lnSpc>
              <a:buNone/>
            </a:pPr>
            <a:r>
              <a:rPr lang="tr-TR" sz="1600" dirty="0">
                <a:solidFill>
                  <a:srgbClr val="ECECEC"/>
                </a:solidFill>
                <a:latin typeface="Söhne"/>
              </a:rPr>
              <a:t>Örnek:</a:t>
            </a:r>
            <a:endParaRPr lang="tr-TR" sz="1700" b="0" i="0" dirty="0">
              <a:effectLst/>
              <a:latin typeface="Söhne"/>
            </a:endParaRPr>
          </a:p>
          <a:p>
            <a:pPr marL="0" indent="0">
              <a:lnSpc>
                <a:spcPct val="110000"/>
              </a:lnSpc>
              <a:buNone/>
            </a:pPr>
            <a:r>
              <a:rPr lang="tr-TR" sz="1700" dirty="0">
                <a:solidFill>
                  <a:srgbClr val="FFFF00"/>
                </a:solidFill>
              </a:rPr>
              <a:t>$</a:t>
            </a:r>
            <a:r>
              <a:rPr lang="tr-TR" sz="1700" dirty="0" err="1">
                <a:solidFill>
                  <a:srgbClr val="FFFF00"/>
                </a:solidFill>
              </a:rPr>
              <a:t>butce</a:t>
            </a:r>
            <a:r>
              <a:rPr lang="tr-TR" sz="1700" dirty="0">
                <a:solidFill>
                  <a:srgbClr val="FFFF00"/>
                </a:solidFill>
              </a:rPr>
              <a:t> = NULL; </a:t>
            </a:r>
          </a:p>
          <a:p>
            <a:pPr marL="0" indent="0">
              <a:lnSpc>
                <a:spcPct val="110000"/>
              </a:lnSpc>
              <a:buNone/>
            </a:pPr>
            <a:endParaRPr lang="tr-TR" sz="1700" dirty="0">
              <a:solidFill>
                <a:srgbClr val="FFFF00"/>
              </a:solidFill>
            </a:endParaRPr>
          </a:p>
          <a:p>
            <a:pPr marL="0" indent="0">
              <a:lnSpc>
                <a:spcPct val="110000"/>
              </a:lnSpc>
              <a:buNone/>
            </a:pPr>
            <a:r>
              <a:rPr lang="tr-TR" sz="1700" dirty="0">
                <a:solidFill>
                  <a:srgbClr val="FFFF00"/>
                </a:solidFill>
              </a:rPr>
              <a:t>Not: </a:t>
            </a:r>
            <a:r>
              <a:rPr lang="tr-TR" sz="1600" b="0" i="0" dirty="0" err="1">
                <a:solidFill>
                  <a:srgbClr val="ECECEC"/>
                </a:solidFill>
                <a:effectLst/>
                <a:latin typeface="Söhne"/>
              </a:rPr>
              <a:t>PHP'de</a:t>
            </a:r>
            <a:r>
              <a:rPr lang="tr-TR" sz="1600" b="0" i="0" dirty="0">
                <a:solidFill>
                  <a:srgbClr val="ECECEC"/>
                </a:solidFill>
                <a:effectLst/>
                <a:latin typeface="Söhne"/>
              </a:rPr>
              <a:t> büyük/küçük harf duyarlılığı olmadığı için </a:t>
            </a:r>
            <a:r>
              <a:rPr lang="tr-TR" sz="1600" dirty="0"/>
              <a:t>NULL</a:t>
            </a:r>
            <a:r>
              <a:rPr lang="tr-TR" sz="1600" b="0" i="0" dirty="0">
                <a:solidFill>
                  <a:srgbClr val="ECECEC"/>
                </a:solidFill>
                <a:effectLst/>
                <a:latin typeface="Söhne"/>
              </a:rPr>
              <a:t>, </a:t>
            </a:r>
            <a:r>
              <a:rPr lang="tr-TR" sz="1600" dirty="0" err="1"/>
              <a:t>null</a:t>
            </a:r>
            <a:r>
              <a:rPr lang="tr-TR" sz="1600" b="0" i="0" dirty="0">
                <a:solidFill>
                  <a:srgbClr val="ECECEC"/>
                </a:solidFill>
                <a:effectLst/>
                <a:latin typeface="Söhne"/>
              </a:rPr>
              <a:t> veya </a:t>
            </a:r>
            <a:r>
              <a:rPr lang="tr-TR" sz="1600" dirty="0" err="1"/>
              <a:t>Null</a:t>
            </a:r>
            <a:r>
              <a:rPr lang="tr-TR" sz="1600" b="0" i="0" dirty="0">
                <a:solidFill>
                  <a:srgbClr val="ECECEC"/>
                </a:solidFill>
                <a:effectLst/>
                <a:latin typeface="Söhne"/>
              </a:rPr>
              <a:t> olarak yazılabilir.</a:t>
            </a:r>
            <a:br>
              <a:rPr lang="tr-TR" sz="1700" dirty="0"/>
            </a:br>
            <a:endParaRPr lang="tr-TR" sz="1700" dirty="0"/>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042591"/>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400" dirty="0">
                <a:effectLst/>
                <a:latin typeface="Helvetica" pitchFamily="2" charset="0"/>
              </a:rPr>
              <a:t>2.2. ç) Veri </a:t>
            </a:r>
            <a:r>
              <a:rPr lang="tr-TR" sz="2400" dirty="0" err="1">
                <a:effectLst/>
                <a:latin typeface="Helvetica" pitchFamily="2" charset="0"/>
              </a:rPr>
              <a:t>türleri</a:t>
            </a:r>
            <a:r>
              <a:rPr lang="tr-TR" sz="2400" dirty="0">
                <a:effectLst/>
                <a:latin typeface="Helvetica" pitchFamily="2" charset="0"/>
              </a:rPr>
              <a:t> açıklanır.</a:t>
            </a:r>
            <a:br>
              <a:rPr lang="tr-TR" sz="2400" dirty="0">
                <a:effectLst/>
                <a:latin typeface="Helvetica" pitchFamily="2" charset="0"/>
              </a:rPr>
            </a:br>
            <a:br>
              <a:rPr lang="tr-TR" sz="2400" dirty="0">
                <a:effectLst/>
                <a:latin typeface="Helvetica" pitchFamily="2" charset="0"/>
              </a:rPr>
            </a:br>
            <a:br>
              <a:rPr lang="tr-TR" sz="2400" dirty="0">
                <a:effectLst/>
                <a:latin typeface="Helvetica" pitchFamily="2" charset="0"/>
              </a:rPr>
            </a:br>
            <a:br>
              <a:rPr lang="tr-TR" sz="2400" dirty="0">
                <a:effectLst/>
                <a:latin typeface="Helvetica" pitchFamily="2" charset="0"/>
              </a:rPr>
            </a:br>
            <a:endParaRPr lang="tr-TR" sz="2400" dirty="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r>
              <a:rPr lang="tr-TR" b="0" i="0" dirty="0" err="1">
                <a:effectLst/>
                <a:latin typeface="Söhne"/>
              </a:rPr>
              <a:t>PHP'de</a:t>
            </a:r>
            <a:r>
              <a:rPr lang="tr-TR" b="0" i="0" dirty="0">
                <a:effectLst/>
                <a:latin typeface="Söhne"/>
              </a:rPr>
              <a:t> değişkenlere başlangıçta bir tür ataması yapmanız gerekmez; </a:t>
            </a:r>
          </a:p>
          <a:p>
            <a:r>
              <a:rPr lang="tr-TR" b="0" i="0" dirty="0">
                <a:effectLst/>
                <a:latin typeface="Söhne"/>
              </a:rPr>
              <a:t>Değişkenin türü, ona atanan değere göre otomatik olarak belirlenir. </a:t>
            </a:r>
            <a:br>
              <a:rPr lang="tr-TR" dirty="0"/>
            </a:br>
            <a:endParaRPr lang="tr-TR" dirty="0"/>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595577"/>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804519"/>
            <a:ext cx="9603275" cy="1049235"/>
          </a:xfrm>
        </p:spPr>
        <p:txBody>
          <a:bodyPr>
            <a:noAutofit/>
          </a:bodyPr>
          <a:lstStyle/>
          <a:p>
            <a:r>
              <a:rPr lang="tr-TR" sz="2000" dirty="0">
                <a:effectLst/>
                <a:latin typeface="Helvetica" pitchFamily="2" charset="0"/>
              </a:rPr>
              <a:t>2.3. Yapılandırma ayarlarını uygular.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13" name="Straight Connector 12">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Rectangle 14">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İçerik Yer Tutucusu 4">
            <a:extLst>
              <a:ext uri="{FF2B5EF4-FFF2-40B4-BE49-F238E27FC236}">
                <a16:creationId xmlns:a16="http://schemas.microsoft.com/office/drawing/2014/main" id="{3915A12E-7D46-089E-BF5D-225ECCB30529}"/>
              </a:ext>
            </a:extLst>
          </p:cNvPr>
          <p:cNvGraphicFramePr>
            <a:graphicFrameLocks noGrp="1"/>
          </p:cNvGraphicFramePr>
          <p:nvPr>
            <p:ph idx="1"/>
            <p:extLst>
              <p:ext uri="{D42A27DB-BD31-4B8C-83A1-F6EECF244321}">
                <p14:modId xmlns:p14="http://schemas.microsoft.com/office/powerpoint/2010/main" val="1431725993"/>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254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2.3. a) </a:t>
            </a:r>
            <a:r>
              <a:rPr lang="tr-TR" sz="2000" dirty="0" err="1">
                <a:effectLst/>
                <a:latin typeface="Helvetica" pitchFamily="2" charset="0"/>
              </a:rPr>
              <a:t>Php.ini</a:t>
            </a:r>
            <a:r>
              <a:rPr lang="tr-TR" sz="2000" dirty="0">
                <a:effectLst/>
                <a:latin typeface="Helvetica" pitchFamily="2" charset="0"/>
              </a:rPr>
              <a:t> dosyasındaki ayarlar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1" name="Straight Connector 20">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600" b="0" i="0" dirty="0" err="1">
                <a:effectLst/>
                <a:latin typeface="Söhne"/>
              </a:rPr>
              <a:t>PHP.ini</a:t>
            </a:r>
            <a:r>
              <a:rPr lang="tr-TR" sz="1600" b="0" i="0" dirty="0">
                <a:effectLst/>
                <a:latin typeface="Söhne"/>
              </a:rPr>
              <a:t> dosyası, </a:t>
            </a:r>
            <a:r>
              <a:rPr lang="tr-TR" sz="1600" b="0" i="0" dirty="0" err="1">
                <a:effectLst/>
                <a:latin typeface="Söhne"/>
              </a:rPr>
              <a:t>PHP'nin</a:t>
            </a:r>
            <a:r>
              <a:rPr lang="tr-TR" sz="1600" b="0" i="0" dirty="0">
                <a:effectLst/>
                <a:latin typeface="Söhne"/>
              </a:rPr>
              <a:t> çalışma şeklini ayarlayan bir yapılandırma dosyasıdır. Bu dosyada birçok ayar bulunur ve </a:t>
            </a:r>
            <a:r>
              <a:rPr lang="tr-TR" sz="1600" b="0" i="0" dirty="0" err="1">
                <a:effectLst/>
                <a:latin typeface="Söhne"/>
              </a:rPr>
              <a:t>PHP'nin</a:t>
            </a:r>
            <a:r>
              <a:rPr lang="tr-TR" sz="1600" b="0" i="0" dirty="0">
                <a:effectLst/>
                <a:latin typeface="Söhne"/>
              </a:rPr>
              <a:t> performansını, güvenliğini ve davranışını etkileyebilir. </a:t>
            </a:r>
            <a:br>
              <a:rPr lang="tr-TR" sz="1600" b="0" i="0" dirty="0">
                <a:effectLst/>
                <a:latin typeface="Söhne"/>
              </a:rPr>
            </a:br>
            <a:endParaRPr lang="tr-TR" sz="1600" b="0" i="0" dirty="0">
              <a:effectLst/>
              <a:latin typeface="Söhne"/>
            </a:endParaRPr>
          </a:p>
          <a:p>
            <a:pPr marL="0" indent="0">
              <a:lnSpc>
                <a:spcPct val="110000"/>
              </a:lnSpc>
              <a:buNone/>
            </a:pPr>
            <a:r>
              <a:rPr lang="tr-TR" sz="1600" b="0" i="0" dirty="0" err="1">
                <a:effectLst/>
                <a:latin typeface="Söhne"/>
              </a:rPr>
              <a:t>PHP.ini</a:t>
            </a:r>
            <a:r>
              <a:rPr lang="tr-TR" sz="1600" b="0" i="0" dirty="0">
                <a:effectLst/>
                <a:latin typeface="Söhne"/>
              </a:rPr>
              <a:t> dosyasının yerini bulmak için, PHP yüklü bir sunucuda veya bilgisayarda komut satırını açıp </a:t>
            </a:r>
            <a:r>
              <a:rPr lang="tr-TR" sz="1600" dirty="0" err="1"/>
              <a:t>php</a:t>
            </a:r>
            <a:r>
              <a:rPr lang="tr-TR" sz="1600" dirty="0"/>
              <a:t> --ini</a:t>
            </a:r>
            <a:r>
              <a:rPr lang="tr-TR" sz="1600" b="0" i="0" dirty="0">
                <a:effectLst/>
                <a:latin typeface="Söhne"/>
              </a:rPr>
              <a:t> komutunu çalıştırabilirsiniz. Bu komut, </a:t>
            </a:r>
            <a:r>
              <a:rPr lang="tr-TR" sz="1600" b="0" i="0" dirty="0" err="1">
                <a:effectLst/>
                <a:latin typeface="Söhne"/>
              </a:rPr>
              <a:t>PHP.ini</a:t>
            </a:r>
            <a:r>
              <a:rPr lang="tr-TR" sz="1600" b="0" i="0" dirty="0">
                <a:effectLst/>
                <a:latin typeface="Söhne"/>
              </a:rPr>
              <a:t> dosyasının konumunu gösterir.</a:t>
            </a:r>
          </a:p>
          <a:p>
            <a:pPr marL="0" indent="0">
              <a:lnSpc>
                <a:spcPct val="110000"/>
              </a:lnSpc>
              <a:buNone/>
            </a:pPr>
            <a:endParaRPr lang="tr-TR" sz="1600" dirty="0">
              <a:latin typeface="Söhne"/>
            </a:endParaRPr>
          </a:p>
          <a:p>
            <a:pPr marL="0" indent="0">
              <a:lnSpc>
                <a:spcPct val="110000"/>
              </a:lnSpc>
              <a:buNone/>
            </a:pPr>
            <a:r>
              <a:rPr lang="tr-TR" sz="1600" b="0" i="0" dirty="0" err="1">
                <a:effectLst/>
                <a:latin typeface="Söhne"/>
              </a:rPr>
              <a:t>PHP.ini</a:t>
            </a:r>
            <a:r>
              <a:rPr lang="tr-TR" sz="1600" b="0" i="0" dirty="0">
                <a:effectLst/>
                <a:latin typeface="Söhne"/>
              </a:rPr>
              <a:t> dosyasını düzenlemek için, bir metin editörü kullanabilirsiniz. Windows'ta </a:t>
            </a:r>
            <a:r>
              <a:rPr lang="tr-TR" sz="1600" b="0" i="0" dirty="0" err="1">
                <a:effectLst/>
                <a:latin typeface="Söhne"/>
              </a:rPr>
              <a:t>Notepad</a:t>
            </a:r>
            <a:r>
              <a:rPr lang="tr-TR" sz="1600" b="0" i="0" dirty="0">
                <a:effectLst/>
                <a:latin typeface="Söhne"/>
              </a:rPr>
              <a:t> veya </a:t>
            </a:r>
            <a:r>
              <a:rPr lang="tr-TR" sz="1600" b="0" i="0" dirty="0" err="1">
                <a:effectLst/>
                <a:latin typeface="Söhne"/>
              </a:rPr>
              <a:t>Notepad</a:t>
            </a:r>
            <a:r>
              <a:rPr lang="tr-TR" sz="1600" b="0" i="0" dirty="0">
                <a:effectLst/>
                <a:latin typeface="Söhne"/>
              </a:rPr>
              <a:t>++, </a:t>
            </a:r>
            <a:r>
              <a:rPr lang="tr-TR" sz="1600" b="0" i="0" dirty="0" err="1">
                <a:effectLst/>
                <a:latin typeface="Söhne"/>
              </a:rPr>
              <a:t>macOS'ta</a:t>
            </a:r>
            <a:r>
              <a:rPr lang="tr-TR" sz="1600" b="0" i="0" dirty="0">
                <a:effectLst/>
                <a:latin typeface="Söhne"/>
              </a:rPr>
              <a:t> </a:t>
            </a:r>
            <a:r>
              <a:rPr lang="tr-TR" sz="1600" b="0" i="0" dirty="0" err="1">
                <a:effectLst/>
                <a:latin typeface="Söhne"/>
              </a:rPr>
              <a:t>TextEdit</a:t>
            </a:r>
            <a:r>
              <a:rPr lang="tr-TR" sz="1600" b="0" i="0" dirty="0">
                <a:effectLst/>
                <a:latin typeface="Söhne"/>
              </a:rPr>
              <a:t> veya başka bir metin editörü işinizi görecektir. Dosyayı açtıktan sonra, değiştirmek istediğiniz ayarları bulup düzenleyebilirsiniz.</a:t>
            </a:r>
            <a:br>
              <a:rPr lang="tr-TR" sz="1600" dirty="0"/>
            </a:br>
            <a:endParaRPr lang="tr-TR" sz="1600" dirty="0"/>
          </a:p>
        </p:txBody>
      </p:sp>
      <p:sp>
        <p:nvSpPr>
          <p:cNvPr id="23" name="Rectangle 22">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34591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5FF2FE21-05B3-2193-B688-1CDEAF706BE3}"/>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4800" dirty="0"/>
              <a:t>ÖĞRENME KAYNAKLARI</a:t>
            </a:r>
            <a:br>
              <a:rPr lang="en-US" sz="4800" dirty="0"/>
            </a:br>
            <a:endParaRPr lang="en-US" sz="4800" dirty="0"/>
          </a:p>
        </p:txBody>
      </p:sp>
      <p:pic>
        <p:nvPicPr>
          <p:cNvPr id="4" name="İçerik Yer Tutucusu 3">
            <a:extLst>
              <a:ext uri="{FF2B5EF4-FFF2-40B4-BE49-F238E27FC236}">
                <a16:creationId xmlns:a16="http://schemas.microsoft.com/office/drawing/2014/main" id="{CBA7AFF0-70BF-1875-5C23-92D63245E07A}"/>
              </a:ext>
            </a:extLst>
          </p:cNvPr>
          <p:cNvPicPr>
            <a:picLocks noGrp="1" noChangeAspect="1"/>
          </p:cNvPicPr>
          <p:nvPr>
            <p:ph idx="1"/>
          </p:nvPr>
        </p:nvPicPr>
        <p:blipFill>
          <a:blip r:embed="rId3"/>
          <a:stretch>
            <a:fillRect/>
          </a:stretch>
        </p:blipFill>
        <p:spPr>
          <a:xfrm>
            <a:off x="288780" y="804671"/>
            <a:ext cx="6185171" cy="4936827"/>
          </a:xfrm>
          <a:prstGeom prst="rect">
            <a:avLst/>
          </a:prstGeom>
        </p:spPr>
      </p:pic>
      <p:cxnSp>
        <p:nvCxnSpPr>
          <p:cNvPr id="21" name="Straight Connector 20">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Metin kutusu 5">
            <a:extLst>
              <a:ext uri="{FF2B5EF4-FFF2-40B4-BE49-F238E27FC236}">
                <a16:creationId xmlns:a16="http://schemas.microsoft.com/office/drawing/2014/main" id="{09B60166-633A-932C-768D-B84DD4BA57D0}"/>
              </a:ext>
            </a:extLst>
          </p:cNvPr>
          <p:cNvSpPr txBox="1"/>
          <p:nvPr/>
        </p:nvSpPr>
        <p:spPr>
          <a:xfrm>
            <a:off x="329555" y="267921"/>
            <a:ext cx="6103620" cy="461665"/>
          </a:xfrm>
          <a:prstGeom prst="rect">
            <a:avLst/>
          </a:prstGeom>
          <a:noFill/>
        </p:spPr>
        <p:txBody>
          <a:bodyPr wrap="square">
            <a:spAutoFit/>
          </a:bodyPr>
          <a:lstStyle/>
          <a:p>
            <a:r>
              <a:rPr lang="en-US" sz="2400" b="1" dirty="0"/>
              <a:t>w3schools.com</a:t>
            </a:r>
            <a:endParaRPr lang="tr-TR" sz="2400" b="1" dirty="0"/>
          </a:p>
        </p:txBody>
      </p:sp>
    </p:spTree>
    <p:extLst>
      <p:ext uri="{BB962C8B-B14F-4D97-AF65-F5344CB8AC3E}">
        <p14:creationId xmlns:p14="http://schemas.microsoft.com/office/powerpoint/2010/main" val="710232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12205" y="804519"/>
            <a:ext cx="3241820" cy="4431360"/>
          </a:xfrm>
        </p:spPr>
        <p:txBody>
          <a:bodyPr anchor="ctr">
            <a:normAutofit/>
          </a:bodyPr>
          <a:lstStyle/>
          <a:p>
            <a:r>
              <a:rPr lang="tr-TR" sz="2000" dirty="0">
                <a:effectLst/>
                <a:latin typeface="Helvetica" pitchFamily="2" charset="0"/>
              </a:rPr>
              <a:t>2.3. a) </a:t>
            </a:r>
            <a:r>
              <a:rPr lang="tr-TR" sz="2000" dirty="0" err="1">
                <a:effectLst/>
                <a:latin typeface="Helvetica" pitchFamily="2" charset="0"/>
              </a:rPr>
              <a:t>Php.ini</a:t>
            </a:r>
            <a:r>
              <a:rPr lang="tr-TR" sz="2000" dirty="0">
                <a:effectLst/>
                <a:latin typeface="Helvetica" pitchFamily="2" charset="0"/>
              </a:rPr>
              <a:t> dosyasındaki ayarlar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0" name="Straight Connector 1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636288" y="595570"/>
            <a:ext cx="6102559" cy="5161565"/>
          </a:xfrm>
        </p:spPr>
        <p:txBody>
          <a:bodyPr anchor="ctr">
            <a:normAutofit/>
          </a:bodyPr>
          <a:lstStyle/>
          <a:p>
            <a:pPr marL="0" indent="0">
              <a:lnSpc>
                <a:spcPct val="110000"/>
              </a:lnSpc>
              <a:buNone/>
            </a:pPr>
            <a:r>
              <a:rPr lang="tr-TR" sz="1400" b="1" i="0" dirty="0">
                <a:solidFill>
                  <a:srgbClr val="FFFF00"/>
                </a:solidFill>
                <a:effectLst/>
                <a:latin typeface="Söhne"/>
              </a:rPr>
              <a:t>Temel Ayarlar</a:t>
            </a:r>
          </a:p>
          <a:p>
            <a:pPr>
              <a:lnSpc>
                <a:spcPct val="110000"/>
              </a:lnSpc>
              <a:buFont typeface="Arial" panose="020B0604020202020204" pitchFamily="34" charset="0"/>
              <a:buChar char="•"/>
            </a:pPr>
            <a:r>
              <a:rPr lang="tr-TR" sz="1400" b="1" i="0" dirty="0" err="1">
                <a:effectLst/>
                <a:latin typeface="Söhne"/>
              </a:rPr>
              <a:t>short_open_tag</a:t>
            </a:r>
            <a:r>
              <a:rPr lang="tr-TR" sz="1400" b="0" i="0" dirty="0">
                <a:effectLst/>
                <a:latin typeface="Söhne"/>
              </a:rPr>
              <a:t>: PHP açılış etiketlerinin kısa versiyonu (&lt;? yerine &lt;?</a:t>
            </a:r>
            <a:r>
              <a:rPr lang="tr-TR" sz="1400" b="0" i="0" dirty="0" err="1">
                <a:effectLst/>
                <a:latin typeface="Söhne"/>
              </a:rPr>
              <a:t>php</a:t>
            </a:r>
            <a:r>
              <a:rPr lang="tr-TR" sz="1400" b="0" i="0" dirty="0">
                <a:effectLst/>
                <a:latin typeface="Söhne"/>
              </a:rPr>
              <a:t>) kullanılıp kullanılmayacağını belirler.</a:t>
            </a:r>
          </a:p>
          <a:p>
            <a:pPr>
              <a:lnSpc>
                <a:spcPct val="110000"/>
              </a:lnSpc>
              <a:buFont typeface="Arial" panose="020B0604020202020204" pitchFamily="34" charset="0"/>
              <a:buChar char="•"/>
            </a:pPr>
            <a:r>
              <a:rPr lang="tr-TR" sz="1400" b="1" i="0" dirty="0" err="1">
                <a:effectLst/>
                <a:latin typeface="Söhne"/>
              </a:rPr>
              <a:t>precision</a:t>
            </a:r>
            <a:r>
              <a:rPr lang="tr-TR" sz="1400" b="0" i="0" dirty="0">
                <a:effectLst/>
                <a:latin typeface="Söhne"/>
              </a:rPr>
              <a:t>: Kayan noktalı sayıların gösterimindeki maksimum basamak sayısını belirler.</a:t>
            </a:r>
          </a:p>
          <a:p>
            <a:pPr marL="0" indent="0">
              <a:lnSpc>
                <a:spcPct val="110000"/>
              </a:lnSpc>
              <a:buNone/>
            </a:pPr>
            <a:r>
              <a:rPr lang="tr-TR" sz="1400" b="1" i="0" dirty="0">
                <a:solidFill>
                  <a:srgbClr val="FFFF00"/>
                </a:solidFill>
                <a:effectLst/>
                <a:latin typeface="Söhne"/>
              </a:rPr>
              <a:t>Hata Ayarları</a:t>
            </a:r>
          </a:p>
          <a:p>
            <a:pPr>
              <a:lnSpc>
                <a:spcPct val="110000"/>
              </a:lnSpc>
              <a:buFont typeface="Arial" panose="020B0604020202020204" pitchFamily="34" charset="0"/>
              <a:buChar char="•"/>
            </a:pPr>
            <a:r>
              <a:rPr lang="tr-TR" sz="1400" b="1" i="0" dirty="0" err="1">
                <a:effectLst/>
                <a:latin typeface="Söhne"/>
              </a:rPr>
              <a:t>display_errors</a:t>
            </a:r>
            <a:r>
              <a:rPr lang="tr-TR" sz="1400" b="0" i="0" dirty="0">
                <a:effectLst/>
                <a:latin typeface="Söhne"/>
              </a:rPr>
              <a:t>: Hataların kullanıcıya gösterilip gösterilmeyeceğini belirler.</a:t>
            </a:r>
          </a:p>
          <a:p>
            <a:pPr>
              <a:lnSpc>
                <a:spcPct val="110000"/>
              </a:lnSpc>
              <a:buFont typeface="Arial" panose="020B0604020202020204" pitchFamily="34" charset="0"/>
              <a:buChar char="•"/>
            </a:pPr>
            <a:r>
              <a:rPr lang="tr-TR" sz="1400" b="1" i="0" dirty="0" err="1">
                <a:effectLst/>
                <a:latin typeface="Söhne"/>
              </a:rPr>
              <a:t>log_errors</a:t>
            </a:r>
            <a:r>
              <a:rPr lang="tr-TR" sz="1400" b="0" i="0" dirty="0">
                <a:effectLst/>
                <a:latin typeface="Söhne"/>
              </a:rPr>
              <a:t>: Hataların bir dosyaya kaydedilip kaydedilmeyeceğini belirler.</a:t>
            </a:r>
          </a:p>
          <a:p>
            <a:pPr>
              <a:lnSpc>
                <a:spcPct val="110000"/>
              </a:lnSpc>
              <a:buFont typeface="Arial" panose="020B0604020202020204" pitchFamily="34" charset="0"/>
              <a:buChar char="•"/>
            </a:pPr>
            <a:r>
              <a:rPr lang="tr-TR" sz="1400" b="1" i="0" dirty="0" err="1">
                <a:effectLst/>
                <a:latin typeface="Söhne"/>
              </a:rPr>
              <a:t>error_reporting</a:t>
            </a:r>
            <a:r>
              <a:rPr lang="tr-TR" sz="1400" b="0" i="0" dirty="0">
                <a:effectLst/>
                <a:latin typeface="Söhne"/>
              </a:rPr>
              <a:t>: Hangi tür hataların rapor edileceğini belirler.</a:t>
            </a:r>
          </a:p>
          <a:p>
            <a:pPr marL="0" indent="0">
              <a:lnSpc>
                <a:spcPct val="110000"/>
              </a:lnSpc>
              <a:buNone/>
            </a:pPr>
            <a:r>
              <a:rPr lang="tr-TR" sz="1400" b="1" i="0" dirty="0">
                <a:solidFill>
                  <a:srgbClr val="FFFF00"/>
                </a:solidFill>
                <a:effectLst/>
                <a:latin typeface="Söhne"/>
              </a:rPr>
              <a:t>Dosya Yükleme Ayarları</a:t>
            </a:r>
          </a:p>
          <a:p>
            <a:pPr>
              <a:lnSpc>
                <a:spcPct val="110000"/>
              </a:lnSpc>
              <a:buFont typeface="Arial" panose="020B0604020202020204" pitchFamily="34" charset="0"/>
              <a:buChar char="•"/>
            </a:pPr>
            <a:r>
              <a:rPr lang="tr-TR" sz="1400" b="1" i="0" dirty="0" err="1">
                <a:effectLst/>
                <a:latin typeface="Söhne"/>
              </a:rPr>
              <a:t>file_uploads</a:t>
            </a:r>
            <a:r>
              <a:rPr lang="tr-TR" sz="1400" b="0" i="0" dirty="0">
                <a:effectLst/>
                <a:latin typeface="Söhne"/>
              </a:rPr>
              <a:t>: PHP üzerinden dosya yükleme işleminin etkin olup olmadığını belirler.</a:t>
            </a:r>
          </a:p>
          <a:p>
            <a:pPr>
              <a:lnSpc>
                <a:spcPct val="110000"/>
              </a:lnSpc>
              <a:buFont typeface="Arial" panose="020B0604020202020204" pitchFamily="34" charset="0"/>
              <a:buChar char="•"/>
            </a:pPr>
            <a:r>
              <a:rPr lang="tr-TR" sz="1400" b="1" i="0" dirty="0" err="1">
                <a:effectLst/>
                <a:latin typeface="Söhne"/>
              </a:rPr>
              <a:t>upload_max_filesize</a:t>
            </a:r>
            <a:r>
              <a:rPr lang="tr-TR" sz="1400" b="0" i="0" dirty="0">
                <a:effectLst/>
                <a:latin typeface="Söhne"/>
              </a:rPr>
              <a:t>: PHP üzerinden yüklenebilecek maksimum dosya boyutunu belirler.</a:t>
            </a:r>
          </a:p>
          <a:p>
            <a:pPr>
              <a:lnSpc>
                <a:spcPct val="110000"/>
              </a:lnSpc>
              <a:buFont typeface="Arial" panose="020B0604020202020204" pitchFamily="34" charset="0"/>
              <a:buChar char="•"/>
            </a:pPr>
            <a:r>
              <a:rPr lang="tr-TR" sz="1400" b="1" i="0" dirty="0" err="1">
                <a:effectLst/>
                <a:latin typeface="Söhne"/>
              </a:rPr>
              <a:t>max_file_uploads</a:t>
            </a:r>
            <a:r>
              <a:rPr lang="tr-TR" sz="1400" b="0" i="0" dirty="0">
                <a:effectLst/>
                <a:latin typeface="Söhne"/>
              </a:rPr>
              <a:t>: Bir istekte yüklenebilecek maksimum dosya sayısını belirler.</a:t>
            </a:r>
            <a:endParaRPr lang="tr-TR" sz="1400" dirty="0"/>
          </a:p>
        </p:txBody>
      </p:sp>
      <p:pic>
        <p:nvPicPr>
          <p:cNvPr id="21" name="Picture 1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293715154"/>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2.3. a) </a:t>
            </a:r>
            <a:r>
              <a:rPr lang="tr-TR" sz="2000" dirty="0" err="1">
                <a:effectLst/>
                <a:latin typeface="Helvetica" pitchFamily="2" charset="0"/>
              </a:rPr>
              <a:t>Php.ini</a:t>
            </a:r>
            <a:r>
              <a:rPr lang="tr-TR" sz="2000" dirty="0">
                <a:effectLst/>
                <a:latin typeface="Helvetica" pitchFamily="2" charset="0"/>
              </a:rPr>
              <a:t> dosyasındaki ayarlar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4" name="Straight Connector 23">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nSpc>
                <a:spcPct val="110000"/>
              </a:lnSpc>
              <a:buNone/>
            </a:pPr>
            <a:r>
              <a:rPr lang="tr-TR" sz="1600" b="1" i="0" dirty="0">
                <a:solidFill>
                  <a:srgbClr val="FFFF00"/>
                </a:solidFill>
                <a:effectLst/>
                <a:latin typeface="Söhne"/>
              </a:rPr>
              <a:t>Zaman Aşımı ve Bellek Ayarları</a:t>
            </a:r>
          </a:p>
          <a:p>
            <a:pPr>
              <a:lnSpc>
                <a:spcPct val="110000"/>
              </a:lnSpc>
              <a:buFont typeface="Arial" panose="020B0604020202020204" pitchFamily="34" charset="0"/>
              <a:buChar char="•"/>
            </a:pPr>
            <a:r>
              <a:rPr lang="tr-TR" sz="1600" b="1" i="0" dirty="0" err="1">
                <a:effectLst/>
                <a:latin typeface="Söhne"/>
              </a:rPr>
              <a:t>max_execution_time</a:t>
            </a:r>
            <a:r>
              <a:rPr lang="tr-TR" sz="1600" b="0" i="0" dirty="0">
                <a:effectLst/>
                <a:latin typeface="Söhne"/>
              </a:rPr>
              <a:t>: Bir </a:t>
            </a:r>
            <a:r>
              <a:rPr lang="tr-TR" sz="1600" b="0" i="0" dirty="0" err="1">
                <a:effectLst/>
                <a:latin typeface="Söhne"/>
              </a:rPr>
              <a:t>scriptin</a:t>
            </a:r>
            <a:r>
              <a:rPr lang="tr-TR" sz="1600" b="0" i="0" dirty="0">
                <a:effectLst/>
                <a:latin typeface="Söhne"/>
              </a:rPr>
              <a:t> maksimum çalışma süresini saniye olarak belirler.</a:t>
            </a:r>
          </a:p>
          <a:p>
            <a:pPr>
              <a:lnSpc>
                <a:spcPct val="110000"/>
              </a:lnSpc>
              <a:buFont typeface="Arial" panose="020B0604020202020204" pitchFamily="34" charset="0"/>
              <a:buChar char="•"/>
            </a:pPr>
            <a:r>
              <a:rPr lang="tr-TR" sz="1600" b="1" i="0" dirty="0" err="1">
                <a:effectLst/>
                <a:latin typeface="Söhne"/>
              </a:rPr>
              <a:t>max_input_time</a:t>
            </a:r>
            <a:r>
              <a:rPr lang="tr-TR" sz="1600" b="0" i="0" dirty="0">
                <a:effectLst/>
                <a:latin typeface="Söhne"/>
              </a:rPr>
              <a:t>: Bir </a:t>
            </a:r>
            <a:r>
              <a:rPr lang="tr-TR" sz="1600" b="0" i="0" dirty="0" err="1">
                <a:effectLst/>
                <a:latin typeface="Söhne"/>
              </a:rPr>
              <a:t>scriptin</a:t>
            </a:r>
            <a:r>
              <a:rPr lang="tr-TR" sz="1600" b="0" i="0" dirty="0">
                <a:effectLst/>
                <a:latin typeface="Söhne"/>
              </a:rPr>
              <a:t> veri almak için harcayabileceği maksimum süreyi belirler.</a:t>
            </a:r>
          </a:p>
          <a:p>
            <a:pPr>
              <a:lnSpc>
                <a:spcPct val="110000"/>
              </a:lnSpc>
              <a:buFont typeface="Arial" panose="020B0604020202020204" pitchFamily="34" charset="0"/>
              <a:buChar char="•"/>
            </a:pPr>
            <a:r>
              <a:rPr lang="tr-TR" sz="1600" b="1" i="0" dirty="0" err="1">
                <a:effectLst/>
                <a:latin typeface="Söhne"/>
              </a:rPr>
              <a:t>memory_limit</a:t>
            </a:r>
            <a:r>
              <a:rPr lang="tr-TR" sz="1600" b="0" i="0" dirty="0">
                <a:effectLst/>
                <a:latin typeface="Söhne"/>
              </a:rPr>
              <a:t>: Bir </a:t>
            </a:r>
            <a:r>
              <a:rPr lang="tr-TR" sz="1600" b="0" i="0" dirty="0" err="1">
                <a:effectLst/>
                <a:latin typeface="Söhne"/>
              </a:rPr>
              <a:t>scriptin</a:t>
            </a:r>
            <a:r>
              <a:rPr lang="tr-TR" sz="1600" b="0" i="0" dirty="0">
                <a:effectLst/>
                <a:latin typeface="Söhne"/>
              </a:rPr>
              <a:t> kullanabileceği maksimum bellek miktarını belirler.</a:t>
            </a:r>
          </a:p>
          <a:p>
            <a:pPr marL="0" indent="0">
              <a:lnSpc>
                <a:spcPct val="110000"/>
              </a:lnSpc>
              <a:buNone/>
            </a:pPr>
            <a:endParaRPr lang="tr-TR" sz="1600" b="1" i="0" dirty="0">
              <a:effectLst/>
              <a:latin typeface="Söhne"/>
            </a:endParaRPr>
          </a:p>
          <a:p>
            <a:pPr marL="0" indent="0">
              <a:lnSpc>
                <a:spcPct val="110000"/>
              </a:lnSpc>
              <a:buNone/>
            </a:pPr>
            <a:r>
              <a:rPr lang="tr-TR" sz="1600" b="1" i="0" dirty="0" err="1">
                <a:solidFill>
                  <a:srgbClr val="FFFF00"/>
                </a:solidFill>
                <a:effectLst/>
                <a:latin typeface="Söhne"/>
              </a:rPr>
              <a:t>Veritabanı</a:t>
            </a:r>
            <a:r>
              <a:rPr lang="tr-TR" sz="1600" b="1" i="0" dirty="0">
                <a:solidFill>
                  <a:srgbClr val="FFFF00"/>
                </a:solidFill>
                <a:effectLst/>
                <a:latin typeface="Söhne"/>
              </a:rPr>
              <a:t> ve Ağ Ayarları</a:t>
            </a:r>
          </a:p>
          <a:p>
            <a:pPr>
              <a:lnSpc>
                <a:spcPct val="110000"/>
              </a:lnSpc>
              <a:buFont typeface="Arial" panose="020B0604020202020204" pitchFamily="34" charset="0"/>
              <a:buChar char="•"/>
            </a:pPr>
            <a:r>
              <a:rPr lang="tr-TR" sz="1600" b="1" i="0" dirty="0" err="1">
                <a:effectLst/>
                <a:latin typeface="Söhne"/>
              </a:rPr>
              <a:t>pdo_mysql.default_socket</a:t>
            </a:r>
            <a:r>
              <a:rPr lang="tr-TR" sz="1600" b="0" i="0" dirty="0">
                <a:effectLst/>
                <a:latin typeface="Söhne"/>
              </a:rPr>
              <a:t>: </a:t>
            </a:r>
            <a:r>
              <a:rPr lang="tr-TR" sz="1600" b="0" i="0" dirty="0" err="1">
                <a:effectLst/>
                <a:latin typeface="Söhne"/>
              </a:rPr>
              <a:t>PDO_MySQL</a:t>
            </a:r>
            <a:r>
              <a:rPr lang="tr-TR" sz="1600" b="0" i="0" dirty="0">
                <a:effectLst/>
                <a:latin typeface="Söhne"/>
              </a:rPr>
              <a:t> uzantısı için </a:t>
            </a:r>
            <a:r>
              <a:rPr lang="tr-TR" sz="1600" b="0" i="0" dirty="0" err="1">
                <a:effectLst/>
                <a:latin typeface="Söhne"/>
              </a:rPr>
              <a:t>MySQL</a:t>
            </a:r>
            <a:r>
              <a:rPr lang="tr-TR" sz="1600" b="0" i="0" dirty="0">
                <a:effectLst/>
                <a:latin typeface="Söhne"/>
              </a:rPr>
              <a:t> soketinin varsayılan yolu.</a:t>
            </a:r>
          </a:p>
          <a:p>
            <a:pPr>
              <a:lnSpc>
                <a:spcPct val="110000"/>
              </a:lnSpc>
              <a:buFont typeface="Arial" panose="020B0604020202020204" pitchFamily="34" charset="0"/>
              <a:buChar char="•"/>
            </a:pPr>
            <a:r>
              <a:rPr lang="tr-TR" sz="1600" b="1" i="0" dirty="0" err="1">
                <a:effectLst/>
                <a:latin typeface="Söhne"/>
              </a:rPr>
              <a:t>mysqli.default_port</a:t>
            </a:r>
            <a:r>
              <a:rPr lang="tr-TR" sz="1600" b="0" i="0" dirty="0">
                <a:effectLst/>
                <a:latin typeface="Söhne"/>
              </a:rPr>
              <a:t>: </a:t>
            </a:r>
            <a:r>
              <a:rPr lang="tr-TR" sz="1600" b="0" i="0" dirty="0" err="1">
                <a:effectLst/>
                <a:latin typeface="Söhne"/>
              </a:rPr>
              <a:t>MySQLi</a:t>
            </a:r>
            <a:r>
              <a:rPr lang="tr-TR" sz="1600" b="0" i="0" dirty="0">
                <a:effectLst/>
                <a:latin typeface="Söhne"/>
              </a:rPr>
              <a:t> uzantısı için varsayılan port numarası.</a:t>
            </a:r>
          </a:p>
        </p:txBody>
      </p:sp>
      <p:sp>
        <p:nvSpPr>
          <p:cNvPr id="26" name="Rectangle 25">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12890"/>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12205" y="804519"/>
            <a:ext cx="3241820" cy="4431360"/>
          </a:xfrm>
        </p:spPr>
        <p:txBody>
          <a:bodyPr anchor="ctr">
            <a:normAutofit/>
          </a:bodyPr>
          <a:lstStyle/>
          <a:p>
            <a:r>
              <a:rPr lang="tr-TR" sz="2000" dirty="0">
                <a:effectLst/>
                <a:latin typeface="Helvetica" pitchFamily="2" charset="0"/>
              </a:rPr>
              <a:t>2.3. a) </a:t>
            </a:r>
            <a:r>
              <a:rPr lang="tr-TR" sz="2000" dirty="0" err="1">
                <a:effectLst/>
                <a:latin typeface="Helvetica" pitchFamily="2" charset="0"/>
              </a:rPr>
              <a:t>Php.ini</a:t>
            </a:r>
            <a:r>
              <a:rPr lang="tr-TR" sz="2000" dirty="0">
                <a:effectLst/>
                <a:latin typeface="Helvetica" pitchFamily="2" charset="0"/>
              </a:rPr>
              <a:t> dosyasındaki ayarlar açıklanır.</a:t>
            </a:r>
            <a:br>
              <a:rPr lang="tr-TR" dirty="0">
                <a:effectLst/>
                <a:latin typeface="Helvetica" pitchFamily="2" charset="0"/>
              </a:rPr>
            </a:br>
            <a:br>
              <a:rPr lang="tr-TR" dirty="0">
                <a:effectLst/>
                <a:latin typeface="Helvetica" pitchFamily="2" charset="0"/>
              </a:rPr>
            </a:br>
            <a:br>
              <a:rPr lang="tr-TR" dirty="0">
                <a:effectLst/>
                <a:latin typeface="Helvetica" pitchFamily="2" charset="0"/>
              </a:rPr>
            </a:br>
            <a:br>
              <a:rPr lang="tr-TR" dirty="0">
                <a:effectLst/>
                <a:latin typeface="Helvetica" pitchFamily="2" charset="0"/>
              </a:rPr>
            </a:br>
            <a:endParaRPr lang="tr-TR" dirty="0">
              <a:effectLst/>
              <a:latin typeface="Helvetica" pitchFamily="2" charset="0"/>
            </a:endParaRPr>
          </a:p>
        </p:txBody>
      </p:sp>
      <p:cxnSp>
        <p:nvCxnSpPr>
          <p:cNvPr id="20" name="Straight Connector 1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636288" y="375556"/>
            <a:ext cx="6102559" cy="5486399"/>
          </a:xfrm>
        </p:spPr>
        <p:txBody>
          <a:bodyPr anchor="ctr">
            <a:normAutofit fontScale="92500" lnSpcReduction="10000"/>
          </a:bodyPr>
          <a:lstStyle/>
          <a:p>
            <a:pPr marL="0" indent="0">
              <a:lnSpc>
                <a:spcPct val="110000"/>
              </a:lnSpc>
              <a:buNone/>
            </a:pPr>
            <a:r>
              <a:rPr lang="tr-TR" sz="1600" b="1" i="0" dirty="0">
                <a:solidFill>
                  <a:srgbClr val="FFFF00"/>
                </a:solidFill>
                <a:effectLst/>
                <a:latin typeface="Söhne"/>
              </a:rPr>
              <a:t>Oturum (</a:t>
            </a:r>
            <a:r>
              <a:rPr lang="tr-TR" sz="1600" b="1" i="0" dirty="0" err="1">
                <a:solidFill>
                  <a:srgbClr val="FFFF00"/>
                </a:solidFill>
                <a:effectLst/>
                <a:latin typeface="Söhne"/>
              </a:rPr>
              <a:t>Session</a:t>
            </a:r>
            <a:r>
              <a:rPr lang="tr-TR" sz="1600" b="1" i="0" dirty="0">
                <a:solidFill>
                  <a:srgbClr val="FFFF00"/>
                </a:solidFill>
                <a:effectLst/>
                <a:latin typeface="Söhne"/>
              </a:rPr>
              <a:t>) Ayarları</a:t>
            </a:r>
          </a:p>
          <a:p>
            <a:pPr>
              <a:lnSpc>
                <a:spcPct val="110000"/>
              </a:lnSpc>
              <a:buFont typeface="Arial" panose="020B0604020202020204" pitchFamily="34" charset="0"/>
              <a:buChar char="•"/>
            </a:pPr>
            <a:r>
              <a:rPr lang="tr-TR" sz="1600" b="1" i="0" dirty="0" err="1">
                <a:effectLst/>
                <a:latin typeface="Söhne"/>
              </a:rPr>
              <a:t>session.save_handler</a:t>
            </a:r>
            <a:r>
              <a:rPr lang="tr-TR" sz="1600" b="0" i="0" dirty="0">
                <a:effectLst/>
                <a:latin typeface="Söhne"/>
              </a:rPr>
              <a:t>: Oturum bilgilerinin nasıl saklanacağını belirler (örneğin, dosyalar veya </a:t>
            </a:r>
            <a:r>
              <a:rPr lang="tr-TR" sz="1600" b="0" i="0" dirty="0" err="1">
                <a:effectLst/>
                <a:latin typeface="Söhne"/>
              </a:rPr>
              <a:t>veritabanları</a:t>
            </a:r>
            <a:r>
              <a:rPr lang="tr-TR" sz="1600" b="0" i="0" dirty="0">
                <a:effectLst/>
                <a:latin typeface="Söhne"/>
              </a:rPr>
              <a:t>).</a:t>
            </a:r>
          </a:p>
          <a:p>
            <a:pPr>
              <a:lnSpc>
                <a:spcPct val="110000"/>
              </a:lnSpc>
              <a:buFont typeface="Arial" panose="020B0604020202020204" pitchFamily="34" charset="0"/>
              <a:buChar char="•"/>
            </a:pPr>
            <a:r>
              <a:rPr lang="tr-TR" sz="1600" b="1" i="0" dirty="0" err="1">
                <a:effectLst/>
                <a:latin typeface="Söhne"/>
              </a:rPr>
              <a:t>session.save_path</a:t>
            </a:r>
            <a:r>
              <a:rPr lang="tr-TR" sz="1600" b="0" i="0" dirty="0">
                <a:effectLst/>
                <a:latin typeface="Söhne"/>
              </a:rPr>
              <a:t>: Oturum dosyalarının saklanacağı yol.</a:t>
            </a:r>
          </a:p>
          <a:p>
            <a:pPr>
              <a:lnSpc>
                <a:spcPct val="110000"/>
              </a:lnSpc>
              <a:buFont typeface="Arial" panose="020B0604020202020204" pitchFamily="34" charset="0"/>
              <a:buChar char="•"/>
            </a:pPr>
            <a:r>
              <a:rPr lang="tr-TR" sz="1600" b="1" i="0" dirty="0" err="1">
                <a:effectLst/>
                <a:latin typeface="Söhne"/>
              </a:rPr>
              <a:t>session.use_cookies</a:t>
            </a:r>
            <a:r>
              <a:rPr lang="tr-TR" sz="1600" b="0" i="0" dirty="0">
                <a:effectLst/>
                <a:latin typeface="Söhne"/>
              </a:rPr>
              <a:t>: Oturum kimliğinin </a:t>
            </a:r>
            <a:r>
              <a:rPr lang="tr-TR" sz="1600" b="0" i="0" dirty="0" err="1">
                <a:effectLst/>
                <a:latin typeface="Söhne"/>
              </a:rPr>
              <a:t>cookie'ler</a:t>
            </a:r>
            <a:r>
              <a:rPr lang="tr-TR" sz="1600" b="0" i="0" dirty="0">
                <a:effectLst/>
                <a:latin typeface="Söhne"/>
              </a:rPr>
              <a:t> aracılığıyla yönetilip yönetilmeyeceğini belirler.</a:t>
            </a:r>
          </a:p>
          <a:p>
            <a:pPr>
              <a:lnSpc>
                <a:spcPct val="110000"/>
              </a:lnSpc>
              <a:buFont typeface="Arial" panose="020B0604020202020204" pitchFamily="34" charset="0"/>
              <a:buChar char="•"/>
            </a:pPr>
            <a:r>
              <a:rPr lang="tr-TR" sz="1600" b="1" i="0" dirty="0" err="1">
                <a:effectLst/>
                <a:latin typeface="Söhne"/>
              </a:rPr>
              <a:t>session.use_trans_sid</a:t>
            </a:r>
            <a:r>
              <a:rPr lang="tr-TR" sz="1600" b="0" i="0" dirty="0">
                <a:effectLst/>
                <a:latin typeface="Söhne"/>
              </a:rPr>
              <a:t>: Şeffaf oturum kimliği yönetiminin etkin olup olmadığını belirler. Bu, </a:t>
            </a:r>
            <a:r>
              <a:rPr lang="tr-TR" sz="1600" b="0" i="0" dirty="0" err="1">
                <a:effectLst/>
                <a:latin typeface="Söhne"/>
              </a:rPr>
              <a:t>cookie</a:t>
            </a:r>
            <a:r>
              <a:rPr lang="tr-TR" sz="1600" b="0" i="0" dirty="0">
                <a:effectLst/>
                <a:latin typeface="Söhne"/>
              </a:rPr>
              <a:t> desteklemeyen tarayıcılarda oturum kimliğini URL üzerinden taşımak için kullanılabilir.</a:t>
            </a:r>
          </a:p>
          <a:p>
            <a:pPr>
              <a:lnSpc>
                <a:spcPct val="110000"/>
              </a:lnSpc>
              <a:buFont typeface="Arial" panose="020B0604020202020204" pitchFamily="34" charset="0"/>
              <a:buChar char="•"/>
            </a:pPr>
            <a:endParaRPr lang="tr-TR" sz="1600" b="0" i="0" dirty="0">
              <a:effectLst/>
              <a:latin typeface="Söhne"/>
            </a:endParaRPr>
          </a:p>
          <a:p>
            <a:pPr marL="0" indent="0">
              <a:lnSpc>
                <a:spcPct val="110000"/>
              </a:lnSpc>
              <a:buNone/>
            </a:pPr>
            <a:r>
              <a:rPr lang="tr-TR" sz="1600" b="1" i="0" dirty="0">
                <a:solidFill>
                  <a:srgbClr val="FFFF00"/>
                </a:solidFill>
                <a:effectLst/>
                <a:latin typeface="Söhne"/>
              </a:rPr>
              <a:t>Güvenlik Ayarları</a:t>
            </a:r>
          </a:p>
          <a:p>
            <a:pPr>
              <a:lnSpc>
                <a:spcPct val="110000"/>
              </a:lnSpc>
              <a:buFont typeface="Arial" panose="020B0604020202020204" pitchFamily="34" charset="0"/>
              <a:buChar char="•"/>
            </a:pPr>
            <a:r>
              <a:rPr lang="tr-TR" sz="1600" b="1" i="0" dirty="0" err="1">
                <a:effectLst/>
                <a:latin typeface="Söhne"/>
              </a:rPr>
              <a:t>expose_php</a:t>
            </a:r>
            <a:r>
              <a:rPr lang="tr-TR" sz="1600" b="0" i="0" dirty="0">
                <a:effectLst/>
                <a:latin typeface="Söhne"/>
              </a:rPr>
              <a:t>: </a:t>
            </a:r>
            <a:r>
              <a:rPr lang="tr-TR" sz="1600" b="0" i="0" dirty="0" err="1">
                <a:effectLst/>
                <a:latin typeface="Söhne"/>
              </a:rPr>
              <a:t>PHP'nin</a:t>
            </a:r>
            <a:r>
              <a:rPr lang="tr-TR" sz="1600" b="0" i="0" dirty="0">
                <a:effectLst/>
                <a:latin typeface="Söhne"/>
              </a:rPr>
              <a:t> kendisini ve sürümünü dışa vurup vurmayacağını belirler.</a:t>
            </a:r>
          </a:p>
          <a:p>
            <a:pPr>
              <a:lnSpc>
                <a:spcPct val="110000"/>
              </a:lnSpc>
              <a:buFont typeface="Arial" panose="020B0604020202020204" pitchFamily="34" charset="0"/>
              <a:buChar char="•"/>
            </a:pPr>
            <a:r>
              <a:rPr lang="tr-TR" sz="1600" b="1" i="0" dirty="0" err="1">
                <a:effectLst/>
                <a:latin typeface="Söhne"/>
              </a:rPr>
              <a:t>disable_functions</a:t>
            </a:r>
            <a:r>
              <a:rPr lang="tr-TR" sz="1600" b="0" i="0" dirty="0">
                <a:effectLst/>
                <a:latin typeface="Söhne"/>
              </a:rPr>
              <a:t>: Çalıştırılması yasaklanmış olan PHP fonksiyonlarının listesini belirler.</a:t>
            </a:r>
          </a:p>
          <a:p>
            <a:pPr>
              <a:lnSpc>
                <a:spcPct val="110000"/>
              </a:lnSpc>
              <a:buFont typeface="Arial" panose="020B0604020202020204" pitchFamily="34" charset="0"/>
              <a:buChar char="•"/>
            </a:pPr>
            <a:r>
              <a:rPr lang="tr-TR" sz="1600" b="1" i="0" dirty="0" err="1">
                <a:effectLst/>
                <a:latin typeface="Söhne"/>
              </a:rPr>
              <a:t>open_basedir</a:t>
            </a:r>
            <a:r>
              <a:rPr lang="tr-TR" sz="1600" b="0" i="0" dirty="0">
                <a:effectLst/>
                <a:latin typeface="Söhne"/>
              </a:rPr>
              <a:t>: </a:t>
            </a:r>
            <a:r>
              <a:rPr lang="tr-TR" sz="1600" b="0" i="0" dirty="0" err="1">
                <a:effectLst/>
                <a:latin typeface="Söhne"/>
              </a:rPr>
              <a:t>PHP'nin</a:t>
            </a:r>
            <a:r>
              <a:rPr lang="tr-TR" sz="1600" b="0" i="0" dirty="0">
                <a:effectLst/>
                <a:latin typeface="Söhne"/>
              </a:rPr>
              <a:t> erişebileceği dosya ve dizinlerin kökünü sınırlar.</a:t>
            </a:r>
          </a:p>
          <a:p>
            <a:pPr marL="0" indent="0">
              <a:lnSpc>
                <a:spcPct val="110000"/>
              </a:lnSpc>
              <a:buNone/>
            </a:pPr>
            <a:br>
              <a:rPr lang="tr-TR" sz="1100" dirty="0"/>
            </a:br>
            <a:br>
              <a:rPr lang="tr-TR" sz="1100" dirty="0"/>
            </a:br>
            <a:endParaRPr lang="tr-TR" sz="1100" dirty="0"/>
          </a:p>
        </p:txBody>
      </p:sp>
      <p:pic>
        <p:nvPicPr>
          <p:cNvPr id="21" name="Picture 1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1110863296"/>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Autofit/>
          </a:bodyPr>
          <a:lstStyle/>
          <a:p>
            <a:r>
              <a:rPr lang="tr-TR" sz="2000" dirty="0">
                <a:effectLst/>
                <a:latin typeface="Helvetica" pitchFamily="2" charset="0"/>
              </a:rPr>
              <a:t>2.3. a) </a:t>
            </a:r>
            <a:r>
              <a:rPr lang="tr-TR" sz="2000" dirty="0" err="1">
                <a:effectLst/>
                <a:latin typeface="Helvetica" pitchFamily="2" charset="0"/>
              </a:rPr>
              <a:t>Php.ini</a:t>
            </a:r>
            <a:r>
              <a:rPr lang="tr-TR" sz="2000" dirty="0">
                <a:effectLst/>
                <a:latin typeface="Helvetica" pitchFamily="2" charset="0"/>
              </a:rPr>
              <a:t> dosyasındaki ayarlar açıklanır.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buNone/>
            </a:pPr>
            <a:r>
              <a:rPr lang="tr-TR" b="1" i="0" dirty="0">
                <a:solidFill>
                  <a:srgbClr val="FFFF00"/>
                </a:solidFill>
                <a:effectLst/>
                <a:latin typeface="Söhne"/>
              </a:rPr>
              <a:t>Değişiklikleri Uygulama</a:t>
            </a:r>
          </a:p>
          <a:p>
            <a:r>
              <a:rPr lang="tr-TR" b="0" i="0" dirty="0" err="1">
                <a:effectLst/>
                <a:latin typeface="Söhne"/>
              </a:rPr>
              <a:t>PHP.ini</a:t>
            </a:r>
            <a:r>
              <a:rPr lang="tr-TR" b="0" i="0" dirty="0">
                <a:effectLst/>
                <a:latin typeface="Söhne"/>
              </a:rPr>
              <a:t> dosyasında yaptığınız değişikliklerin etkili olabilmesi için, </a:t>
            </a:r>
            <a:r>
              <a:rPr lang="tr-TR" b="0" i="0" dirty="0" err="1">
                <a:effectLst/>
                <a:latin typeface="Söhne"/>
              </a:rPr>
              <a:t>PHP'yi</a:t>
            </a:r>
            <a:r>
              <a:rPr lang="tr-TR" b="0" i="0" dirty="0">
                <a:effectLst/>
                <a:latin typeface="Söhne"/>
              </a:rPr>
              <a:t> (genellikle web sunucunuzu) yeniden başlatmanız gerekebilir. </a:t>
            </a:r>
          </a:p>
          <a:p>
            <a:pPr marL="0" indent="0">
              <a:buNone/>
            </a:pPr>
            <a:r>
              <a:rPr lang="tr-TR" b="1" i="0" dirty="0">
                <a:effectLst/>
                <a:latin typeface="Söhne"/>
              </a:rPr>
              <a:t>İpucu</a:t>
            </a:r>
          </a:p>
          <a:p>
            <a:pPr>
              <a:buFont typeface="Arial" panose="020B0604020202020204" pitchFamily="34" charset="0"/>
              <a:buChar char="•"/>
            </a:pPr>
            <a:r>
              <a:rPr lang="tr-TR" b="0" i="0" dirty="0" err="1">
                <a:effectLst/>
                <a:latin typeface="Söhne"/>
              </a:rPr>
              <a:t>PHP.ini</a:t>
            </a:r>
            <a:r>
              <a:rPr lang="tr-TR" b="0" i="0" dirty="0">
                <a:effectLst/>
                <a:latin typeface="Söhne"/>
              </a:rPr>
              <a:t> dosyasını düzenlerken, orijinal dosyanın bir yedeğini almak iyi bir fikirdir. Böylece bir sorunla karşılaşıldığında orijinal ayarlara kolayca geri dönülebilir.</a:t>
            </a:r>
            <a:endParaRPr lang="tr-TR" dirty="0"/>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422541"/>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26625" y="349437"/>
            <a:ext cx="9770533" cy="1325563"/>
          </a:xfrm>
        </p:spPr>
        <p:txBody>
          <a:bodyPr>
            <a:noAutofit/>
          </a:bodyPr>
          <a:lstStyle/>
          <a:p>
            <a:r>
              <a:rPr lang="tr-TR" sz="2000" dirty="0">
                <a:effectLst/>
                <a:latin typeface="Helvetica" pitchFamily="2" charset="0"/>
              </a:rPr>
              <a:t>2.3. b) Öğrencilerden uygulamalı olarak </a:t>
            </a:r>
            <a:r>
              <a:rPr lang="tr-TR" sz="2000" dirty="0" err="1">
                <a:effectLst/>
                <a:latin typeface="Helvetica" pitchFamily="2" charset="0"/>
              </a:rPr>
              <a:t>php.ini</a:t>
            </a:r>
            <a:r>
              <a:rPr lang="tr-TR" sz="2000" dirty="0">
                <a:effectLst/>
                <a:latin typeface="Helvetica" pitchFamily="2" charset="0"/>
              </a:rPr>
              <a:t> dosyasında farklı ayarlar yapmaları istenir.</a:t>
            </a: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br>
              <a:rPr lang="tr-TR" sz="2000" dirty="0">
                <a:effectLst/>
                <a:latin typeface="Helvetica" pitchFamily="2" charset="0"/>
              </a:rPr>
            </a:br>
            <a:endParaRPr lang="tr-TR" sz="2000" dirty="0">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190190" y="1012218"/>
            <a:ext cx="10071013" cy="4907666"/>
          </a:xfrm>
          <a:gradFill>
            <a:gsLst>
              <a:gs pos="0">
                <a:schemeClr val="bg2">
                  <a:tint val="94000"/>
                  <a:satMod val="80000"/>
                  <a:lumMod val="106000"/>
                </a:schemeClr>
              </a:gs>
              <a:gs pos="100000">
                <a:schemeClr val="bg2">
                  <a:shade val="80000"/>
                </a:schemeClr>
              </a:gs>
            </a:gsLst>
            <a:path path="circle">
              <a:fillToRect l="50000" t="50000" r="50000" b="50000"/>
            </a:path>
          </a:gradFill>
        </p:spPr>
        <p:txBody>
          <a:bodyPr>
            <a:normAutofit fontScale="85000" lnSpcReduction="20000"/>
          </a:bodyPr>
          <a:lstStyle/>
          <a:p>
            <a:pPr marL="0" indent="0" algn="l">
              <a:buNone/>
            </a:pPr>
            <a:r>
              <a:rPr lang="tr-TR" b="1" i="0" dirty="0">
                <a:effectLst/>
                <a:latin typeface="Söhne"/>
              </a:rPr>
              <a:t>Öğrenciye değişikliği hemen görülebilmesi adına </a:t>
            </a:r>
            <a:r>
              <a:rPr lang="tr-TR" b="1" i="0" dirty="0" err="1">
                <a:solidFill>
                  <a:srgbClr val="FF0000"/>
                </a:solidFill>
                <a:effectLst/>
                <a:latin typeface="Söhne"/>
              </a:rPr>
              <a:t>short_open_tag</a:t>
            </a:r>
            <a:r>
              <a:rPr lang="tr-TR" b="1" i="0" dirty="0">
                <a:solidFill>
                  <a:srgbClr val="FF0000"/>
                </a:solidFill>
                <a:effectLst/>
                <a:latin typeface="Söhne"/>
              </a:rPr>
              <a:t> </a:t>
            </a:r>
            <a:r>
              <a:rPr lang="tr-TR" b="1" i="0" dirty="0">
                <a:effectLst/>
                <a:latin typeface="Söhne"/>
              </a:rPr>
              <a:t>ayarı yaptırılabilir.</a:t>
            </a:r>
          </a:p>
          <a:p>
            <a:pPr marL="0" indent="0" algn="l">
              <a:buNone/>
            </a:pPr>
            <a:r>
              <a:rPr lang="tr-TR" b="1" dirty="0" err="1">
                <a:latin typeface="Söhne"/>
              </a:rPr>
              <a:t>index.php</a:t>
            </a:r>
            <a:r>
              <a:rPr lang="tr-TR" b="1" dirty="0">
                <a:latin typeface="Söhne"/>
              </a:rPr>
              <a:t> dosyasında ilk önce aşağıdaki kod yazılır</a:t>
            </a:r>
          </a:p>
          <a:p>
            <a:pPr marL="0" indent="0">
              <a:buNone/>
            </a:pPr>
            <a:r>
              <a:rPr lang="tr-TR" b="0" dirty="0">
                <a:solidFill>
                  <a:srgbClr val="569CD6"/>
                </a:solidFill>
                <a:effectLst/>
                <a:latin typeface="Menlo" panose="020B0609030804020204" pitchFamily="49" charset="0"/>
              </a:rPr>
              <a:t>&lt;?</a:t>
            </a:r>
            <a:br>
              <a:rPr lang="tr-TR" b="0" dirty="0">
                <a:solidFill>
                  <a:srgbClr val="CCCCCC"/>
                </a:solidFill>
                <a:effectLst/>
                <a:latin typeface="Menlo" panose="020B0609030804020204" pitchFamily="49" charset="0"/>
              </a:rPr>
            </a:br>
            <a:r>
              <a:rPr lang="tr-TR" b="0" dirty="0" err="1">
                <a:effectLst/>
                <a:latin typeface="Menlo" panose="020B0609030804020204" pitchFamily="49" charset="0"/>
              </a:rPr>
              <a:t>print</a:t>
            </a:r>
            <a:r>
              <a:rPr lang="tr-TR" b="0" dirty="0">
                <a:effectLst/>
                <a:latin typeface="Menlo" panose="020B0609030804020204" pitchFamily="49" charset="0"/>
              </a:rPr>
              <a:t>("Merhaba"); </a:t>
            </a:r>
          </a:p>
          <a:p>
            <a:pPr marL="0" indent="0">
              <a:buNone/>
            </a:pPr>
            <a:r>
              <a:rPr lang="tr-TR" b="0" dirty="0">
                <a:solidFill>
                  <a:srgbClr val="569CD6"/>
                </a:solidFill>
                <a:effectLst/>
                <a:latin typeface="Menlo" panose="020B0609030804020204" pitchFamily="49" charset="0"/>
              </a:rPr>
              <a:t>?&gt;</a:t>
            </a:r>
            <a:br>
              <a:rPr lang="tr-TR" b="0" dirty="0">
                <a:solidFill>
                  <a:srgbClr val="569CD6"/>
                </a:solidFill>
                <a:effectLst/>
                <a:latin typeface="Menlo" panose="020B0609030804020204" pitchFamily="49" charset="0"/>
              </a:rPr>
            </a:br>
            <a:endParaRPr lang="tr-TR" b="0" dirty="0">
              <a:solidFill>
                <a:srgbClr val="569CD6"/>
              </a:solidFill>
              <a:effectLst/>
              <a:latin typeface="Menlo" panose="020B0609030804020204" pitchFamily="49" charset="0"/>
            </a:endParaRPr>
          </a:p>
          <a:p>
            <a:pPr marL="0" indent="0">
              <a:buNone/>
            </a:pPr>
            <a:r>
              <a:rPr lang="tr-TR" b="0" dirty="0">
                <a:effectLst/>
                <a:latin typeface="Menlo" panose="020B0609030804020204" pitchFamily="49" charset="0"/>
              </a:rPr>
              <a:t>Bu kodların çalışmadığı görülür. Öğrenciye </a:t>
            </a:r>
            <a:r>
              <a:rPr lang="tr-TR" b="0" dirty="0" err="1">
                <a:effectLst/>
                <a:latin typeface="Menlo" panose="020B0609030804020204" pitchFamily="49" charset="0"/>
              </a:rPr>
              <a:t>php.ini</a:t>
            </a:r>
            <a:r>
              <a:rPr lang="tr-TR" b="0" dirty="0">
                <a:effectLst/>
                <a:latin typeface="Menlo" panose="020B0609030804020204" pitchFamily="49" charset="0"/>
              </a:rPr>
              <a:t> dosyası açtırılır. </a:t>
            </a:r>
          </a:p>
          <a:p>
            <a:pPr marL="0" indent="0">
              <a:buNone/>
            </a:pPr>
            <a:endParaRPr lang="tr-TR" b="0" dirty="0">
              <a:solidFill>
                <a:srgbClr val="569CD6"/>
              </a:solidFill>
              <a:effectLst/>
              <a:latin typeface="Menlo" panose="020B0609030804020204" pitchFamily="49" charset="0"/>
            </a:endParaRPr>
          </a:p>
          <a:p>
            <a:pPr marL="0" indent="0">
              <a:buNone/>
            </a:pPr>
            <a:r>
              <a:rPr lang="tr-TR" b="0" dirty="0" err="1">
                <a:effectLst/>
                <a:latin typeface="Menlo" panose="020B0609030804020204" pitchFamily="49" charset="0"/>
              </a:rPr>
              <a:t>short_open_tag</a:t>
            </a:r>
            <a:r>
              <a:rPr lang="tr-TR" b="0" dirty="0">
                <a:effectLst/>
                <a:latin typeface="Menlo" panose="020B0609030804020204" pitchFamily="49" charset="0"/>
              </a:rPr>
              <a:t> = </a:t>
            </a:r>
            <a:r>
              <a:rPr lang="tr-TR" dirty="0" err="1">
                <a:solidFill>
                  <a:srgbClr val="FF0000"/>
                </a:solidFill>
                <a:latin typeface="Menlo" panose="020B0609030804020204" pitchFamily="49" charset="0"/>
              </a:rPr>
              <a:t>Off</a:t>
            </a:r>
            <a:r>
              <a:rPr lang="tr-TR" dirty="0">
                <a:solidFill>
                  <a:srgbClr val="FF0000"/>
                </a:solidFill>
                <a:latin typeface="Menlo" panose="020B0609030804020204" pitchFamily="49" charset="0"/>
              </a:rPr>
              <a:t>   </a:t>
            </a:r>
          </a:p>
          <a:p>
            <a:pPr marL="0" indent="0">
              <a:buNone/>
            </a:pPr>
            <a:r>
              <a:rPr lang="tr-TR" dirty="0">
                <a:solidFill>
                  <a:srgbClr val="00B050"/>
                </a:solidFill>
                <a:latin typeface="Menlo" panose="020B0609030804020204" pitchFamily="49" charset="0"/>
              </a:rPr>
              <a:t>//Bu ayar aşağıdaki şekilde değiştirilir.</a:t>
            </a:r>
          </a:p>
          <a:p>
            <a:pPr marL="0" indent="0">
              <a:buNone/>
            </a:pPr>
            <a:r>
              <a:rPr lang="tr-TR" b="0" dirty="0" err="1">
                <a:effectLst/>
                <a:latin typeface="Menlo" panose="020B0609030804020204" pitchFamily="49" charset="0"/>
              </a:rPr>
              <a:t>short_open_tag</a:t>
            </a:r>
            <a:r>
              <a:rPr lang="tr-TR" b="0" dirty="0">
                <a:effectLst/>
                <a:latin typeface="Menlo" panose="020B0609030804020204" pitchFamily="49" charset="0"/>
              </a:rPr>
              <a:t> = </a:t>
            </a:r>
            <a:r>
              <a:rPr lang="tr-TR" dirty="0">
                <a:solidFill>
                  <a:srgbClr val="FF0000"/>
                </a:solidFill>
                <a:latin typeface="Menlo" panose="020B0609030804020204" pitchFamily="49" charset="0"/>
              </a:rPr>
              <a:t>On</a:t>
            </a:r>
          </a:p>
          <a:p>
            <a:pPr marL="0" indent="0">
              <a:buNone/>
            </a:pPr>
            <a:endParaRPr lang="tr-TR" dirty="0">
              <a:solidFill>
                <a:srgbClr val="FF0000"/>
              </a:solidFill>
              <a:latin typeface="Menlo" panose="020B0609030804020204" pitchFamily="49" charset="0"/>
            </a:endParaRPr>
          </a:p>
          <a:p>
            <a:pPr marL="0" indent="0">
              <a:buNone/>
            </a:pPr>
            <a:r>
              <a:rPr lang="tr-TR" dirty="0">
                <a:solidFill>
                  <a:srgbClr val="FF0000"/>
                </a:solidFill>
                <a:latin typeface="Menlo" panose="020B0609030804020204" pitchFamily="49" charset="0"/>
              </a:rPr>
              <a:t>Aynı kodlar tekrar çalıştırılır ve tarayıcıda</a:t>
            </a:r>
            <a:r>
              <a:rPr lang="tr-TR" dirty="0">
                <a:latin typeface="Menlo" panose="020B0609030804020204" pitchFamily="49" charset="0"/>
              </a:rPr>
              <a:t> Merhaba </a:t>
            </a:r>
            <a:r>
              <a:rPr lang="tr-TR" dirty="0">
                <a:solidFill>
                  <a:srgbClr val="FF0000"/>
                </a:solidFill>
                <a:latin typeface="Menlo" panose="020B0609030804020204" pitchFamily="49" charset="0"/>
              </a:rPr>
              <a:t>yazısı görülür.</a:t>
            </a:r>
          </a:p>
          <a:p>
            <a:pPr marL="0" indent="0">
              <a:buNone/>
            </a:pPr>
            <a:endParaRPr lang="tr-TR" dirty="0">
              <a:solidFill>
                <a:srgbClr val="FF0000"/>
              </a:solidFill>
              <a:latin typeface="Menlo" panose="020B0609030804020204" pitchFamily="49" charset="0"/>
            </a:endParaRPr>
          </a:p>
          <a:p>
            <a:pPr marL="0" indent="0">
              <a:buNone/>
            </a:pPr>
            <a:endParaRPr lang="tr-TR" dirty="0"/>
          </a:p>
        </p:txBody>
      </p:sp>
    </p:spTree>
    <p:extLst>
      <p:ext uri="{BB962C8B-B14F-4D97-AF65-F5344CB8AC3E}">
        <p14:creationId xmlns:p14="http://schemas.microsoft.com/office/powerpoint/2010/main" val="1763049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6" name="Picture 15" descr="Ekranda bilgisayar betiği">
            <a:extLst>
              <a:ext uri="{FF2B5EF4-FFF2-40B4-BE49-F238E27FC236}">
                <a16:creationId xmlns:a16="http://schemas.microsoft.com/office/drawing/2014/main" id="{9CF8DC87-080C-6B18-B147-93D9F7BBE61F}"/>
              </a:ext>
            </a:extLst>
          </p:cNvPr>
          <p:cNvPicPr>
            <a:picLocks noChangeAspect="1"/>
          </p:cNvPicPr>
          <p:nvPr/>
        </p:nvPicPr>
        <p:blipFill rotWithShape="1">
          <a:blip r:embed="rId2"/>
          <a:srcRect t="9386" r="9090" b="14003"/>
          <a:stretch/>
        </p:blipFill>
        <p:spPr>
          <a:xfrm>
            <a:off x="305" y="10"/>
            <a:ext cx="12191695" cy="6857990"/>
          </a:xfrm>
          <a:prstGeom prst="rect">
            <a:avLst/>
          </a:prstGeom>
        </p:spPr>
      </p:pic>
      <p:sp>
        <p:nvSpPr>
          <p:cNvPr id="50" name="Rectangle 34">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1304017" y="804520"/>
            <a:ext cx="6815731" cy="1049235"/>
          </a:xfrm>
        </p:spPr>
        <p:txBody>
          <a:bodyPr>
            <a:normAutofit/>
          </a:bodyPr>
          <a:lstStyle/>
          <a:p>
            <a:r>
              <a:rPr lang="tr-TR" sz="2200">
                <a:solidFill>
                  <a:srgbClr val="FFFFFE"/>
                </a:solidFill>
                <a:latin typeface="Helvetica" pitchFamily="2" charset="0"/>
              </a:rPr>
              <a:t>3</a:t>
            </a:r>
            <a:r>
              <a:rPr lang="tr-TR" sz="2200">
                <a:solidFill>
                  <a:srgbClr val="FFFFFE"/>
                </a:solidFill>
                <a:effectLst/>
                <a:latin typeface="Helvetica" pitchFamily="2" charset="0"/>
              </a:rPr>
              <a:t>. ÜNİTE: PHP FONKSİYONLARI, ARİTMETİKSEL VE MANTIKSAL İŞLEMLER</a:t>
            </a:r>
            <a:br>
              <a:rPr lang="tr-TR" sz="2200">
                <a:solidFill>
                  <a:srgbClr val="FFFFFE"/>
                </a:solidFill>
                <a:effectLst/>
                <a:latin typeface="Helvetica" pitchFamily="2" charset="0"/>
              </a:rPr>
            </a:br>
            <a:endParaRPr lang="tr-TR" sz="2200">
              <a:solidFill>
                <a:srgbClr val="FFFFFE"/>
              </a:solidFill>
              <a:effectLst/>
              <a:latin typeface="Helvetica" pitchFamily="2" charset="0"/>
            </a:endParaRPr>
          </a:p>
        </p:txBody>
      </p:sp>
      <p:cxnSp>
        <p:nvCxnSpPr>
          <p:cNvPr id="51" name="Straight Connector 36">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02D4F0"/>
            </a:solidFill>
          </a:ln>
        </p:spPr>
        <p:style>
          <a:lnRef idx="3">
            <a:schemeClr val="accent1"/>
          </a:lnRef>
          <a:fillRef idx="0">
            <a:schemeClr val="accent1"/>
          </a:fillRef>
          <a:effectRef idx="2">
            <a:schemeClr val="accent1"/>
          </a:effectRef>
          <a:fontRef idx="minor">
            <a:schemeClr val="tx1"/>
          </a:fontRef>
        </p:style>
      </p:cxn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1304017" y="2015733"/>
            <a:ext cx="6815731" cy="4021267"/>
          </a:xfrm>
        </p:spPr>
        <p:txBody>
          <a:bodyPr>
            <a:normAutofit/>
          </a:bodyPr>
          <a:lstStyle/>
          <a:p>
            <a:pPr marL="0" indent="0">
              <a:lnSpc>
                <a:spcPct val="110000"/>
              </a:lnSpc>
              <a:buClr>
                <a:srgbClr val="02D4F0"/>
              </a:buClr>
              <a:buNone/>
            </a:pPr>
            <a:r>
              <a:rPr lang="tr-TR" sz="1600">
                <a:solidFill>
                  <a:srgbClr val="FFFFFE"/>
                </a:solidFill>
                <a:effectLst/>
                <a:latin typeface="Helvetica" pitchFamily="2" charset="0"/>
              </a:rPr>
              <a:t>Ünite Açıklaması</a:t>
            </a:r>
          </a:p>
          <a:p>
            <a:pPr>
              <a:lnSpc>
                <a:spcPct val="110000"/>
              </a:lnSpc>
              <a:buClr>
                <a:srgbClr val="02D4F0"/>
              </a:buClr>
            </a:pPr>
            <a:r>
              <a:rPr lang="tr-TR" sz="1600">
                <a:solidFill>
                  <a:srgbClr val="FFFFFE"/>
                </a:solidFill>
                <a:effectLst/>
                <a:latin typeface="Helvetica" pitchFamily="2" charset="0"/>
              </a:rPr>
              <a:t>Bu ünitede, PHP programlama dilinde kullanılan matematiksel ve metinsel fonksiyonların kullanımı, koşul yapılarıyla mantıksal ve aritmetiksel işlemler, döngü yapılarının çalışma şekilleri konularına değinilmiştir.</a:t>
            </a:r>
          </a:p>
          <a:p>
            <a:pPr marL="0" indent="0">
              <a:lnSpc>
                <a:spcPct val="110000"/>
              </a:lnSpc>
              <a:buClr>
                <a:srgbClr val="02D4F0"/>
              </a:buClr>
              <a:buNone/>
            </a:pPr>
            <a:r>
              <a:rPr lang="tr-TR" sz="1600">
                <a:solidFill>
                  <a:srgbClr val="FFFFFE"/>
                </a:solidFill>
                <a:effectLst/>
                <a:latin typeface="Helvetica" pitchFamily="2" charset="0"/>
              </a:rPr>
              <a:t>Değerler</a:t>
            </a:r>
          </a:p>
          <a:p>
            <a:pPr>
              <a:lnSpc>
                <a:spcPct val="110000"/>
              </a:lnSpc>
              <a:buClr>
                <a:srgbClr val="02D4F0"/>
              </a:buClr>
            </a:pPr>
            <a:r>
              <a:rPr lang="tr-TR" sz="1600">
                <a:solidFill>
                  <a:srgbClr val="FFFFFE"/>
                </a:solidFill>
                <a:effectLst/>
                <a:latin typeface="Helvetica" pitchFamily="2" charset="0"/>
              </a:rPr>
              <a:t>Öz denetim (Kazanım 3.1., 3.2.)</a:t>
            </a:r>
          </a:p>
          <a:p>
            <a:pPr>
              <a:lnSpc>
                <a:spcPct val="110000"/>
              </a:lnSpc>
              <a:buClr>
                <a:srgbClr val="02D4F0"/>
              </a:buClr>
            </a:pPr>
            <a:r>
              <a:rPr lang="tr-TR" sz="1600">
                <a:solidFill>
                  <a:srgbClr val="FFFFFE"/>
                </a:solidFill>
                <a:effectLst/>
                <a:latin typeface="Helvetica" pitchFamily="2" charset="0"/>
              </a:rPr>
              <a:t>Sorumluluk (Kazanım 3.1., 3.2., 3.3.)</a:t>
            </a:r>
          </a:p>
          <a:p>
            <a:pPr marL="0" indent="0">
              <a:lnSpc>
                <a:spcPct val="110000"/>
              </a:lnSpc>
              <a:buClr>
                <a:srgbClr val="02D4F0"/>
              </a:buClr>
              <a:buNone/>
            </a:pPr>
            <a:r>
              <a:rPr lang="tr-TR" sz="1600">
                <a:solidFill>
                  <a:srgbClr val="FFFFFE"/>
                </a:solidFill>
                <a:effectLst/>
                <a:latin typeface="Helvetica" pitchFamily="2" charset="0"/>
              </a:rPr>
              <a:t>Alan Becerileri</a:t>
            </a:r>
          </a:p>
          <a:p>
            <a:pPr>
              <a:lnSpc>
                <a:spcPct val="110000"/>
              </a:lnSpc>
              <a:buClr>
                <a:srgbClr val="02D4F0"/>
              </a:buClr>
            </a:pPr>
            <a:r>
              <a:rPr lang="tr-TR" sz="1600">
                <a:solidFill>
                  <a:srgbClr val="FFFFFE"/>
                </a:solidFill>
                <a:effectLst/>
                <a:latin typeface="Helvetica" pitchFamily="2" charset="0"/>
              </a:rPr>
              <a:t>Genelleme Becerisi (Kazanım 3.1., 3.2.)</a:t>
            </a:r>
          </a:p>
          <a:p>
            <a:pPr>
              <a:lnSpc>
                <a:spcPct val="110000"/>
              </a:lnSpc>
              <a:buClr>
                <a:srgbClr val="02D4F0"/>
              </a:buClr>
            </a:pPr>
            <a:r>
              <a:rPr lang="tr-TR" sz="1600">
                <a:solidFill>
                  <a:srgbClr val="FFFFFE"/>
                </a:solidFill>
                <a:effectLst/>
                <a:latin typeface="Helvetica" pitchFamily="2" charset="0"/>
              </a:rPr>
              <a:t>Kodlama, Programlama Becerisi (Kazanım 3.2., 3.3.)</a:t>
            </a:r>
          </a:p>
          <a:p>
            <a:pPr>
              <a:lnSpc>
                <a:spcPct val="110000"/>
              </a:lnSpc>
              <a:buClr>
                <a:srgbClr val="02D4F0"/>
              </a:buClr>
            </a:pPr>
            <a:endParaRPr lang="tr-TR" sz="1600">
              <a:solidFill>
                <a:srgbClr val="FFFFFE"/>
              </a:solidFill>
              <a:effectLst/>
              <a:latin typeface="Helvetica" pitchFamily="2" charset="0"/>
            </a:endParaRPr>
          </a:p>
          <a:p>
            <a:pPr marL="0" indent="0">
              <a:lnSpc>
                <a:spcPct val="110000"/>
              </a:lnSpc>
              <a:buClr>
                <a:srgbClr val="02D4F0"/>
              </a:buClr>
              <a:buNone/>
            </a:pPr>
            <a:endParaRPr lang="tr-TR" sz="1600">
              <a:solidFill>
                <a:srgbClr val="FFFFFE"/>
              </a:solidFill>
              <a:effectLst/>
              <a:latin typeface="Helvetica" pitchFamily="2" charset="0"/>
            </a:endParaRPr>
          </a:p>
          <a:p>
            <a:pPr>
              <a:lnSpc>
                <a:spcPct val="110000"/>
              </a:lnSpc>
              <a:buClr>
                <a:srgbClr val="02D4F0"/>
              </a:buClr>
            </a:pPr>
            <a:endParaRPr lang="tr-TR" sz="1600">
              <a:solidFill>
                <a:srgbClr val="FFFFFE"/>
              </a:solidFill>
            </a:endParaRPr>
          </a:p>
        </p:txBody>
      </p:sp>
    </p:spTree>
    <p:extLst>
      <p:ext uri="{BB962C8B-B14F-4D97-AF65-F5344CB8AC3E}">
        <p14:creationId xmlns:p14="http://schemas.microsoft.com/office/powerpoint/2010/main" val="4092833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400" dirty="0">
                <a:effectLst/>
                <a:latin typeface="Helvetica" pitchFamily="2" charset="0"/>
              </a:rPr>
              <a:t>3.1. PHP programlama dili fonksiyonlarını tanır.</a:t>
            </a: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buNone/>
            </a:pPr>
            <a:r>
              <a:rPr lang="tr-TR" dirty="0">
                <a:effectLst/>
                <a:latin typeface="Helvetica" pitchFamily="2" charset="0"/>
              </a:rPr>
              <a:t>a) Fonksiyonların işlevi anlatılır.</a:t>
            </a:r>
          </a:p>
          <a:p>
            <a:pPr marL="0" indent="0">
              <a:buNone/>
            </a:pPr>
            <a:r>
              <a:rPr lang="tr-TR" dirty="0">
                <a:effectLst/>
                <a:latin typeface="Helvetica" pitchFamily="2" charset="0"/>
              </a:rPr>
              <a:t>b) Fonksiyonların kullanım gereksinimi nedenleriyle açıklanır.</a:t>
            </a:r>
          </a:p>
          <a:p>
            <a:pPr marL="0" indent="0">
              <a:buNone/>
            </a:pPr>
            <a:r>
              <a:rPr lang="tr-TR" dirty="0">
                <a:effectLst/>
                <a:latin typeface="Helvetica" pitchFamily="2" charset="0"/>
              </a:rPr>
              <a:t>c) Fonksiyon kullanarak ve fonksiyon kullanmadan kod yazım örnekleri verilerek fonksiyonların avantajlarına değinilir.</a:t>
            </a:r>
          </a:p>
          <a:p>
            <a:pPr marL="0" indent="0">
              <a:buNone/>
            </a:pPr>
            <a:r>
              <a:rPr lang="tr-TR" dirty="0">
                <a:effectLst/>
                <a:latin typeface="Helvetica" pitchFamily="2" charset="0"/>
              </a:rPr>
              <a:t>ç) Matematiksel ve </a:t>
            </a:r>
            <a:r>
              <a:rPr lang="tr-TR" dirty="0" err="1">
                <a:effectLst/>
                <a:latin typeface="Helvetica" pitchFamily="2" charset="0"/>
              </a:rPr>
              <a:t>metinsel</a:t>
            </a:r>
            <a:r>
              <a:rPr lang="tr-TR" dirty="0">
                <a:effectLst/>
                <a:latin typeface="Helvetica" pitchFamily="2" charset="0"/>
              </a:rPr>
              <a:t> fonksiyonlar anlatılır.</a:t>
            </a:r>
          </a:p>
          <a:p>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106719"/>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effectLst/>
                <a:latin typeface="Helvetica" pitchFamily="2" charset="0"/>
              </a:rPr>
              <a:t>3.1. a) Fonksiyonların işlevi anlatılır.</a:t>
            </a:r>
            <a:br>
              <a:rPr lang="tr-TR" sz="22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gn="l">
              <a:buNone/>
            </a:pPr>
            <a:r>
              <a:rPr lang="tr-TR" b="1" i="0" dirty="0">
                <a:solidFill>
                  <a:srgbClr val="FFFF00"/>
                </a:solidFill>
                <a:effectLst/>
                <a:latin typeface="Söhne"/>
              </a:rPr>
              <a:t>Fonksiyon Nedir?</a:t>
            </a:r>
            <a:r>
              <a:rPr lang="tr-TR" b="0" i="0" dirty="0">
                <a:solidFill>
                  <a:srgbClr val="FFFF00"/>
                </a:solidFill>
                <a:effectLst/>
                <a:latin typeface="Söhne"/>
              </a:rPr>
              <a:t> </a:t>
            </a:r>
            <a:r>
              <a:rPr lang="tr-TR" b="0" i="0" dirty="0">
                <a:effectLst/>
                <a:latin typeface="Söhne"/>
              </a:rPr>
              <a:t>Hayal et, içine bir şey koyduğun sihirli bir kutun var ve bu kutu bir şeyler yapıyor ve sana bir şey veriyor. İşte </a:t>
            </a:r>
            <a:r>
              <a:rPr lang="tr-TR" b="0" i="0" dirty="0" err="1">
                <a:effectLst/>
                <a:latin typeface="Söhne"/>
              </a:rPr>
              <a:t>PHP'deki</a:t>
            </a:r>
            <a:r>
              <a:rPr lang="tr-TR" b="0" i="0" dirty="0">
                <a:effectLst/>
                <a:latin typeface="Söhne"/>
              </a:rPr>
              <a:t> fonksiyonlar da tam olarak böyle çalışır.</a:t>
            </a:r>
          </a:p>
          <a:p>
            <a:pPr marL="0" indent="0" algn="l">
              <a:buNone/>
            </a:pPr>
            <a:endParaRPr lang="tr-TR" b="0" i="0" dirty="0">
              <a:effectLst/>
              <a:latin typeface="Söhne"/>
            </a:endParaRPr>
          </a:p>
          <a:p>
            <a:pPr marL="0" indent="0" algn="l">
              <a:buNone/>
            </a:pPr>
            <a:r>
              <a:rPr lang="tr-TR" b="1" i="0" dirty="0">
                <a:solidFill>
                  <a:srgbClr val="FFFF00"/>
                </a:solidFill>
                <a:effectLst/>
                <a:latin typeface="Söhne"/>
              </a:rPr>
              <a:t>Fonksiyonlara Neden İhtiyacımız Var?</a:t>
            </a:r>
            <a:r>
              <a:rPr lang="tr-TR" b="0" i="0" dirty="0">
                <a:solidFill>
                  <a:srgbClr val="FFFF00"/>
                </a:solidFill>
                <a:effectLst/>
                <a:latin typeface="Söhne"/>
              </a:rPr>
              <a:t> </a:t>
            </a:r>
            <a:r>
              <a:rPr lang="tr-TR" b="0" i="0" dirty="0">
                <a:effectLst/>
                <a:latin typeface="Söhne"/>
              </a:rPr>
              <a:t>Fonksiyonlar, büyük bir program içindeki küçük programlar gibidir. Kodumuzu daha iyi düzenlememize yardımcı olur. Aynı kodu defalarca tekrar yazmak yerine, onu bir fonksiyona koyabilir ve ihtiyacımız olduğunda kullanabiliriz.</a:t>
            </a:r>
          </a:p>
          <a:p>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427974"/>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effectLst/>
                <a:latin typeface="Helvetica" pitchFamily="2" charset="0"/>
              </a:rPr>
              <a:t>3.1. a) Fonksiyonların işlevi anlatılır.</a:t>
            </a:r>
            <a:br>
              <a:rPr lang="tr-TR" sz="22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lnSpcReduction="10000"/>
          </a:bodyPr>
          <a:lstStyle/>
          <a:p>
            <a:pPr marL="0" indent="0" algn="l">
              <a:buNone/>
            </a:pPr>
            <a:r>
              <a:rPr lang="tr-TR" b="1" i="0" dirty="0">
                <a:solidFill>
                  <a:srgbClr val="FFFF00"/>
                </a:solidFill>
                <a:effectLst/>
                <a:latin typeface="Söhne"/>
              </a:rPr>
              <a:t> Fonksiyonlar Nasıl Çalışır?</a:t>
            </a:r>
            <a:r>
              <a:rPr lang="tr-TR" b="0" i="0" dirty="0">
                <a:solidFill>
                  <a:srgbClr val="FFFF00"/>
                </a:solidFill>
                <a:effectLst/>
                <a:latin typeface="Söhne"/>
              </a:rPr>
              <a:t> </a:t>
            </a:r>
            <a:r>
              <a:rPr lang="tr-TR" b="0" i="0" dirty="0">
                <a:effectLst/>
                <a:latin typeface="Söhne"/>
              </a:rPr>
              <a:t>Bir fonksiyonun bir ismi vardır, mesela "</a:t>
            </a:r>
            <a:r>
              <a:rPr lang="tr-TR" b="0" i="0" dirty="0" err="1">
                <a:effectLst/>
                <a:latin typeface="Söhne"/>
              </a:rPr>
              <a:t>toplaSayılar</a:t>
            </a:r>
            <a:r>
              <a:rPr lang="tr-TR" b="0" i="0" dirty="0">
                <a:effectLst/>
                <a:latin typeface="Söhne"/>
              </a:rPr>
              <a:t>()" veya "</a:t>
            </a:r>
            <a:r>
              <a:rPr lang="tr-TR" b="0" i="0" dirty="0" err="1">
                <a:effectLst/>
                <a:latin typeface="Söhne"/>
              </a:rPr>
              <a:t>alanHesapla</a:t>
            </a:r>
            <a:r>
              <a:rPr lang="tr-TR" b="0" i="0" dirty="0">
                <a:effectLst/>
                <a:latin typeface="Söhne"/>
              </a:rPr>
              <a:t>()". Bir fonksiyonu kullanmak istediğinizde, adını çağırırsınız ve ona bazı girdiler </a:t>
            </a:r>
            <a:r>
              <a:rPr lang="tr-TR" b="0" i="0" dirty="0" err="1">
                <a:effectLst/>
                <a:latin typeface="Söhne"/>
              </a:rPr>
              <a:t>verirsiniZ</a:t>
            </a:r>
            <a:r>
              <a:rPr lang="tr-TR" b="0" i="0" dirty="0">
                <a:effectLst/>
                <a:latin typeface="Söhne"/>
              </a:rPr>
              <a:t>. Fonksiyon daha sonra işini yapar ve size bir çıktı verir.</a:t>
            </a:r>
          </a:p>
          <a:p>
            <a:pPr marL="0" indent="0" algn="l">
              <a:buNone/>
            </a:pPr>
            <a:endParaRPr lang="tr-TR" b="0" i="0" dirty="0">
              <a:effectLst/>
              <a:latin typeface="Söhne"/>
            </a:endParaRPr>
          </a:p>
          <a:p>
            <a:pPr marL="0" indent="0" algn="l">
              <a:buNone/>
            </a:pPr>
            <a:r>
              <a:rPr lang="tr-TR" b="1" i="0" dirty="0">
                <a:solidFill>
                  <a:srgbClr val="FFFF00"/>
                </a:solidFill>
                <a:effectLst/>
                <a:latin typeface="Söhne"/>
              </a:rPr>
              <a:t>Fonksiyonlar Ne İşe Yarar?</a:t>
            </a:r>
            <a:r>
              <a:rPr lang="tr-TR" b="0" i="0" dirty="0">
                <a:solidFill>
                  <a:srgbClr val="FFFF00"/>
                </a:solidFill>
                <a:effectLst/>
                <a:latin typeface="Söhne"/>
              </a:rPr>
              <a:t> </a:t>
            </a:r>
            <a:r>
              <a:rPr lang="tr-TR" b="0" i="0" dirty="0">
                <a:effectLst/>
                <a:latin typeface="Söhne"/>
              </a:rPr>
              <a:t>Fonksiyonlar her türlü işi yapabilir. Sayıları toplayabilir, bir şifrenin doğru olup olmadığını kontrol edebilir veya hatta yeni bir resim oluşturabilir. Temelde, programınızın yapmasını istediğiniz herhangi bir şeyi düşünebiliyorsanız, muhtemelen bunun için bir fonksiyon yazabilirsiniz.</a:t>
            </a:r>
          </a:p>
          <a:p>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053097"/>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effectLst/>
                <a:latin typeface="Helvetica" pitchFamily="2" charset="0"/>
              </a:rPr>
              <a:t>3.1. b) Fonksiyonların kullanım gereksinimi nedenleriyle açıklanır.</a:t>
            </a:r>
            <a:br>
              <a:rPr lang="tr-TR" sz="1600" dirty="0">
                <a:effectLst/>
                <a:latin typeface="Helvetica" pitchFamily="2" charset="0"/>
              </a:rPr>
            </a:br>
            <a:br>
              <a:rPr lang="tr-TR" sz="22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algn="l">
              <a:buFont typeface="+mj-lt"/>
              <a:buAutoNum type="arabicPeriod"/>
            </a:pPr>
            <a:r>
              <a:rPr lang="tr-TR" b="1" i="0" dirty="0">
                <a:solidFill>
                  <a:srgbClr val="FFFF00"/>
                </a:solidFill>
                <a:effectLst/>
                <a:latin typeface="Söhne"/>
              </a:rPr>
              <a:t>Daha Az Kod Yazmak İçin:</a:t>
            </a:r>
            <a:r>
              <a:rPr lang="tr-TR" b="0" i="0" dirty="0">
                <a:solidFill>
                  <a:srgbClr val="FFFF00"/>
                </a:solidFill>
                <a:effectLst/>
                <a:latin typeface="Söhne"/>
              </a:rPr>
              <a:t> </a:t>
            </a:r>
            <a:r>
              <a:rPr lang="tr-TR" b="0" i="0" dirty="0">
                <a:effectLst/>
                <a:latin typeface="Söhne"/>
              </a:rPr>
              <a:t>Fonksiyonlar, aynı kodu tekrar tekrar yazmaktan kaçınmanıza yardımcı olur. Örneğin, bir web sitesindeki tüm sayfaların başlığını değiştirmek istiyorsanız, bunu her sayfa için ayrı ayrı yapmak yerine bir fonksiyon oluşturabilir ve her sayfada bu fonksiyonu çağırabilirsiniz.</a:t>
            </a:r>
          </a:p>
          <a:p>
            <a:pPr algn="l">
              <a:buFont typeface="+mj-lt"/>
              <a:buAutoNum type="arabicPeriod"/>
            </a:pPr>
            <a:r>
              <a:rPr lang="tr-TR" b="1" i="0" dirty="0">
                <a:solidFill>
                  <a:srgbClr val="FFFF00"/>
                </a:solidFill>
                <a:effectLst/>
                <a:latin typeface="Söhne"/>
              </a:rPr>
              <a:t>Kodunuzu Daha Kolay Anlaşılır Hale Getirir:</a:t>
            </a:r>
            <a:r>
              <a:rPr lang="tr-TR" b="0" i="0" dirty="0">
                <a:solidFill>
                  <a:srgbClr val="FFFF00"/>
                </a:solidFill>
                <a:effectLst/>
                <a:latin typeface="Söhne"/>
              </a:rPr>
              <a:t> </a:t>
            </a:r>
            <a:r>
              <a:rPr lang="tr-TR" b="0" i="0" dirty="0">
                <a:effectLst/>
                <a:latin typeface="Söhne"/>
              </a:rPr>
              <a:t>Fonksiyonlar, kodunuzu daha modüler hale getirir. Yani, kodunuzda bir sorun olduğunda, hatayı bulmak ve düzeltmek daha kolay olur. Çünkü her işlevin (fonksiyonun) belirli bir görevi vardır ve bu görevi yerine getirirken diğer kod parçalarından bağımsızdır.</a:t>
            </a:r>
          </a:p>
          <a:p>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00089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9BA794-02A9-BFA4-2DF2-AD47540B2782}"/>
              </a:ext>
            </a:extLst>
          </p:cNvPr>
          <p:cNvSpPr>
            <a:spLocks noGrp="1"/>
          </p:cNvSpPr>
          <p:nvPr>
            <p:ph type="title"/>
          </p:nvPr>
        </p:nvSpPr>
        <p:spPr>
          <a:xfrm>
            <a:off x="1451579" y="804519"/>
            <a:ext cx="9603275" cy="1049235"/>
          </a:xfrm>
        </p:spPr>
        <p:txBody>
          <a:bodyPr>
            <a:normAutofit/>
          </a:bodyPr>
          <a:lstStyle/>
          <a:p>
            <a:r>
              <a:rPr lang="tr-TR"/>
              <a:t>PHP</a:t>
            </a:r>
          </a:p>
        </p:txBody>
      </p:sp>
      <p:sp>
        <p:nvSpPr>
          <p:cNvPr id="3" name="İçerik Yer Tutucusu 2">
            <a:extLst>
              <a:ext uri="{FF2B5EF4-FFF2-40B4-BE49-F238E27FC236}">
                <a16:creationId xmlns:a16="http://schemas.microsoft.com/office/drawing/2014/main" id="{8B946A9D-98DC-74BE-D96A-8990AB6F34F8}"/>
              </a:ext>
            </a:extLst>
          </p:cNvPr>
          <p:cNvSpPr>
            <a:spLocks noGrp="1"/>
          </p:cNvSpPr>
          <p:nvPr>
            <p:ph idx="1"/>
          </p:nvPr>
        </p:nvSpPr>
        <p:spPr>
          <a:xfrm>
            <a:off x="1451579" y="2015732"/>
            <a:ext cx="9603275" cy="3450613"/>
          </a:xfrm>
        </p:spPr>
        <p:txBody>
          <a:bodyPr>
            <a:normAutofit/>
          </a:bodyPr>
          <a:lstStyle/>
          <a:p>
            <a:pPr marL="0" indent="0">
              <a:buNone/>
            </a:pPr>
            <a:br>
              <a:rPr lang="tr-TR"/>
            </a:br>
            <a:r>
              <a:rPr lang="tr-TR" b="0" i="0">
                <a:effectLst/>
              </a:rPr>
              <a:t>PHP (</a:t>
            </a:r>
            <a:r>
              <a:rPr lang="tr-TR" b="0" i="0" err="1">
                <a:effectLst/>
              </a:rPr>
              <a:t>Hypertext</a:t>
            </a:r>
            <a:r>
              <a:rPr lang="tr-TR" b="0" i="0">
                <a:effectLst/>
              </a:rPr>
              <a:t> </a:t>
            </a:r>
            <a:r>
              <a:rPr lang="tr-TR" b="0" i="0" err="1">
                <a:effectLst/>
              </a:rPr>
              <a:t>Preprocessor</a:t>
            </a:r>
            <a:r>
              <a:rPr lang="tr-TR" b="0" i="0">
                <a:effectLst/>
              </a:rPr>
              <a:t>), dinamik ve etkileşimli web sayfaları oluşturmak için kullanılan popüler bir genel amaçlı betik (</a:t>
            </a:r>
            <a:r>
              <a:rPr lang="tr-TR" b="0" i="0" err="1">
                <a:effectLst/>
              </a:rPr>
              <a:t>script</a:t>
            </a:r>
            <a:r>
              <a:rPr lang="tr-TR" b="0" i="0">
                <a:effectLst/>
              </a:rPr>
              <a:t>) dilidir. </a:t>
            </a:r>
            <a:br>
              <a:rPr lang="tr-TR"/>
            </a:br>
            <a:endParaRPr lang="tr-TR" b="0" i="0">
              <a:effectLst/>
            </a:endParaRPr>
          </a:p>
          <a:p>
            <a:endParaRPr lang="tr-TR" dirty="0"/>
          </a:p>
        </p:txBody>
      </p:sp>
    </p:spTree>
    <p:extLst>
      <p:ext uri="{BB962C8B-B14F-4D97-AF65-F5344CB8AC3E}">
        <p14:creationId xmlns:p14="http://schemas.microsoft.com/office/powerpoint/2010/main" val="3982515083"/>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effectLst/>
                <a:latin typeface="Helvetica" pitchFamily="2" charset="0"/>
              </a:rPr>
              <a:t>3.1. b) Fonksiyonların kullanım gereksinimi nedenleriyle açıklanır.</a:t>
            </a:r>
            <a:br>
              <a:rPr lang="tr-TR" sz="1600" dirty="0">
                <a:effectLst/>
                <a:latin typeface="Helvetica" pitchFamily="2" charset="0"/>
              </a:rPr>
            </a:br>
            <a:br>
              <a:rPr lang="tr-TR" sz="22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457200" indent="-457200" algn="l">
              <a:buFont typeface="+mj-lt"/>
              <a:buAutoNum type="arabicPeriod" startAt="3"/>
            </a:pPr>
            <a:r>
              <a:rPr lang="tr-TR" b="1" i="0" dirty="0">
                <a:solidFill>
                  <a:srgbClr val="FFFF00"/>
                </a:solidFill>
                <a:effectLst/>
                <a:latin typeface="Söhne"/>
              </a:rPr>
              <a:t>Kodunuzu Daha Düzenli Hale Getirir:</a:t>
            </a:r>
            <a:r>
              <a:rPr lang="tr-TR" b="0" i="0" dirty="0">
                <a:solidFill>
                  <a:srgbClr val="FFFF00"/>
                </a:solidFill>
                <a:effectLst/>
                <a:latin typeface="Söhne"/>
              </a:rPr>
              <a:t> </a:t>
            </a:r>
            <a:r>
              <a:rPr lang="tr-TR" b="0" i="0" dirty="0">
                <a:effectLst/>
                <a:latin typeface="Söhne"/>
              </a:rPr>
              <a:t>Fonksiyonlar, kodunuzu daha düzenli hale getirir. Özellikle büyük projelerde, kodunuzda kaybolmamak ve düzeni korumak önemlidir. Fonksiyonlar, kodunuzu daha organize bir şekilde tutmanıza yardımcı olur.</a:t>
            </a:r>
          </a:p>
          <a:p>
            <a:pPr marL="457200" indent="-457200" algn="l">
              <a:buFont typeface="+mj-lt"/>
              <a:buAutoNum type="arabicPeriod" startAt="3"/>
            </a:pPr>
            <a:r>
              <a:rPr lang="tr-TR" b="1" i="0" dirty="0">
                <a:solidFill>
                  <a:srgbClr val="FFFF00"/>
                </a:solidFill>
                <a:effectLst/>
                <a:latin typeface="Söhne"/>
              </a:rPr>
              <a:t>Tekrar Kullanılabilirlik:</a:t>
            </a:r>
            <a:r>
              <a:rPr lang="tr-TR" b="0" i="0" dirty="0">
                <a:solidFill>
                  <a:srgbClr val="FFFF00"/>
                </a:solidFill>
                <a:effectLst/>
                <a:latin typeface="Söhne"/>
              </a:rPr>
              <a:t> </a:t>
            </a:r>
            <a:r>
              <a:rPr lang="tr-TR" b="0" i="0" dirty="0">
                <a:solidFill>
                  <a:schemeClr val="tx1">
                    <a:lumMod val="95000"/>
                  </a:schemeClr>
                </a:solidFill>
                <a:effectLst/>
                <a:latin typeface="Söhne"/>
              </a:rPr>
              <a:t>Bir fonksiyonu bir kez yazdıktan sonra, ihtiyacınız olduğunda tekrar tekrar kullanabilirsiniz. Bu, zaman kazanmanıza ve daha verimli bir şekilde çalışmanıza olanak tanır.</a:t>
            </a:r>
          </a:p>
          <a:p>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116941"/>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effectLst/>
                <a:latin typeface="Helvetica" pitchFamily="2" charset="0"/>
              </a:rPr>
              <a:t>3.1. b) Fonksiyonların kullanım gereksinimi nedenleriyle açıklanır.</a:t>
            </a:r>
            <a:br>
              <a:rPr lang="tr-TR" sz="1600" dirty="0">
                <a:effectLst/>
                <a:latin typeface="Helvetica" pitchFamily="2" charset="0"/>
              </a:rPr>
            </a:br>
            <a:br>
              <a:rPr lang="tr-TR" sz="22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algn="l">
              <a:buFont typeface="+mj-lt"/>
              <a:buAutoNum type="arabicPeriod"/>
            </a:pPr>
            <a:r>
              <a:rPr lang="tr-TR" b="1" i="0" dirty="0">
                <a:solidFill>
                  <a:srgbClr val="FFFF00"/>
                </a:solidFill>
                <a:effectLst/>
                <a:latin typeface="Söhne"/>
              </a:rPr>
              <a:t>Hata Ayıklamayı Kolaylaştırır:</a:t>
            </a:r>
            <a:r>
              <a:rPr lang="tr-TR" b="0" i="0" dirty="0">
                <a:solidFill>
                  <a:srgbClr val="FFFF00"/>
                </a:solidFill>
                <a:effectLst/>
                <a:latin typeface="Söhne"/>
              </a:rPr>
              <a:t> </a:t>
            </a:r>
            <a:r>
              <a:rPr lang="tr-TR" b="0" i="0" dirty="0">
                <a:solidFill>
                  <a:schemeClr val="tx1">
                    <a:lumMod val="95000"/>
                  </a:schemeClr>
                </a:solidFill>
                <a:effectLst/>
                <a:latin typeface="Söhne"/>
              </a:rPr>
              <a:t>Fonksiyonlar, kodunuzu parçalara ayırdığı için hata ayıklamayı kolaylaştırır. Her fonksiyonun belirli bir amacı olduğu için, hataları bulmak ve düzeltmek daha kolaydır.</a:t>
            </a:r>
          </a:p>
          <a:p>
            <a:pPr algn="l">
              <a:buFont typeface="+mj-lt"/>
              <a:buAutoNum type="arabicPeriod"/>
            </a:pPr>
            <a:r>
              <a:rPr lang="tr-TR" b="1" i="0" dirty="0">
                <a:solidFill>
                  <a:srgbClr val="FFFF00"/>
                </a:solidFill>
                <a:effectLst/>
                <a:latin typeface="Söhne"/>
              </a:rPr>
              <a:t>Kodunuzun Daha Taşınabilir Olmasını Sağlar:</a:t>
            </a:r>
            <a:r>
              <a:rPr lang="tr-TR" b="0" i="0" dirty="0">
                <a:solidFill>
                  <a:srgbClr val="FFFF00"/>
                </a:solidFill>
                <a:effectLst/>
                <a:latin typeface="Söhne"/>
              </a:rPr>
              <a:t> </a:t>
            </a:r>
            <a:r>
              <a:rPr lang="tr-TR" b="0" i="0" dirty="0">
                <a:solidFill>
                  <a:schemeClr val="tx1">
                    <a:lumMod val="95000"/>
                  </a:schemeClr>
                </a:solidFill>
                <a:effectLst/>
                <a:latin typeface="Söhne"/>
              </a:rPr>
              <a:t>Bir fonksiyonu bir kez yazdıktan sonra, farklı projelerde veya farklı dosyalarda kolayca kullanabilirsiniz. Bu, kodunuzu daha taşınabilir hale getirir ve tekrar kullanılabilirliği artırır.</a:t>
            </a:r>
            <a:br>
              <a:rPr lang="tr-TR" dirty="0"/>
            </a:br>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329350"/>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effectLst/>
                <a:latin typeface="Helvetica" pitchFamily="2" charset="0"/>
              </a:rPr>
              <a:t>3.1. c) Fonksiyon kullanarak ve fonksiyon kullanmadan kod yazım örnekleri verilerek fonksiyonların avantajlarına değinilir.</a:t>
            </a:r>
            <a:br>
              <a:rPr lang="tr-TR" sz="1600" dirty="0">
                <a:effectLst/>
                <a:latin typeface="Helvetica" pitchFamily="2" charset="0"/>
              </a:rPr>
            </a:br>
            <a:br>
              <a:rPr lang="tr-TR" sz="22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marL="0" indent="0" algn="l">
              <a:buNone/>
            </a:pPr>
            <a:r>
              <a:rPr lang="tr-TR" b="0" i="0" dirty="0">
                <a:effectLst/>
                <a:latin typeface="Söhne"/>
              </a:rPr>
              <a:t>Bir dizedeki harf sayısını hesaplayan bir fonksiyon yazalım.</a:t>
            </a:r>
          </a:p>
          <a:p>
            <a:pPr marL="0" indent="0" algn="l">
              <a:buNone/>
            </a:pPr>
            <a:r>
              <a:rPr lang="tr-TR" dirty="0" err="1">
                <a:solidFill>
                  <a:srgbClr val="FFFF00"/>
                </a:solidFill>
                <a:effectLst/>
                <a:latin typeface="Helvetica" pitchFamily="2" charset="0"/>
              </a:rPr>
              <a:t>function</a:t>
            </a:r>
            <a:r>
              <a:rPr lang="tr-TR" dirty="0">
                <a:solidFill>
                  <a:srgbClr val="FFFF00"/>
                </a:solidFill>
                <a:effectLst/>
                <a:latin typeface="Helvetica" pitchFamily="2" charset="0"/>
              </a:rPr>
              <a:t> </a:t>
            </a:r>
            <a:r>
              <a:rPr lang="tr-TR" dirty="0" err="1">
                <a:solidFill>
                  <a:srgbClr val="FFFF00"/>
                </a:solidFill>
                <a:effectLst/>
                <a:latin typeface="Helvetica" pitchFamily="2" charset="0"/>
              </a:rPr>
              <a:t>harfSayisi</a:t>
            </a:r>
            <a:r>
              <a:rPr lang="tr-TR" dirty="0">
                <a:solidFill>
                  <a:srgbClr val="FFFF00"/>
                </a:solidFill>
                <a:effectLst/>
                <a:latin typeface="Helvetica" pitchFamily="2" charset="0"/>
              </a:rPr>
              <a:t>($dize) {</a:t>
            </a:r>
          </a:p>
          <a:p>
            <a:pPr marL="0" indent="0" algn="l">
              <a:buNone/>
            </a:pPr>
            <a:r>
              <a:rPr lang="tr-TR" dirty="0">
                <a:solidFill>
                  <a:srgbClr val="FFFF00"/>
                </a:solidFill>
                <a:effectLst/>
                <a:latin typeface="Helvetica" pitchFamily="2" charset="0"/>
              </a:rPr>
              <a:t>    </a:t>
            </a:r>
            <a:r>
              <a:rPr lang="tr-TR" dirty="0" err="1">
                <a:solidFill>
                  <a:srgbClr val="FFFF00"/>
                </a:solidFill>
                <a:effectLst/>
                <a:latin typeface="Helvetica" pitchFamily="2" charset="0"/>
              </a:rPr>
              <a:t>return</a:t>
            </a:r>
            <a:r>
              <a:rPr lang="tr-TR" dirty="0">
                <a:solidFill>
                  <a:srgbClr val="FFFF00"/>
                </a:solidFill>
                <a:effectLst/>
                <a:latin typeface="Helvetica" pitchFamily="2" charset="0"/>
              </a:rPr>
              <a:t> </a:t>
            </a:r>
            <a:r>
              <a:rPr lang="tr-TR" dirty="0" err="1">
                <a:solidFill>
                  <a:srgbClr val="FFFF00"/>
                </a:solidFill>
                <a:effectLst/>
                <a:latin typeface="Helvetica" pitchFamily="2" charset="0"/>
              </a:rPr>
              <a:t>strlen</a:t>
            </a:r>
            <a:r>
              <a:rPr lang="tr-TR" dirty="0">
                <a:solidFill>
                  <a:srgbClr val="FFFF00"/>
                </a:solidFill>
                <a:effectLst/>
                <a:latin typeface="Helvetica" pitchFamily="2" charset="0"/>
              </a:rPr>
              <a:t>($dize);</a:t>
            </a:r>
          </a:p>
          <a:p>
            <a:pPr marL="0" indent="0" algn="l">
              <a:buNone/>
            </a:pPr>
            <a:r>
              <a:rPr lang="tr-TR" dirty="0">
                <a:solidFill>
                  <a:srgbClr val="FFFF00"/>
                </a:solidFill>
                <a:effectLst/>
                <a:latin typeface="Helvetica" pitchFamily="2" charset="0"/>
              </a:rPr>
              <a:t>}</a:t>
            </a:r>
          </a:p>
          <a:p>
            <a:pPr marL="0" indent="0" algn="l">
              <a:buNone/>
            </a:pPr>
            <a:r>
              <a:rPr lang="tr-TR" dirty="0">
                <a:solidFill>
                  <a:srgbClr val="FFFF00"/>
                </a:solidFill>
                <a:effectLst/>
                <a:latin typeface="Helvetica" pitchFamily="2" charset="0"/>
              </a:rPr>
              <a:t>$dize = "Merhaba Dünya";</a:t>
            </a:r>
          </a:p>
          <a:p>
            <a:pPr marL="0" indent="0" algn="l">
              <a:buNone/>
            </a:pPr>
            <a:r>
              <a:rPr lang="tr-TR" dirty="0" err="1">
                <a:solidFill>
                  <a:srgbClr val="FFFF00"/>
                </a:solidFill>
                <a:effectLst/>
                <a:latin typeface="Helvetica" pitchFamily="2" charset="0"/>
              </a:rPr>
              <a:t>echo</a:t>
            </a:r>
            <a:r>
              <a:rPr lang="tr-TR" dirty="0">
                <a:solidFill>
                  <a:srgbClr val="FFFF00"/>
                </a:solidFill>
                <a:effectLst/>
                <a:latin typeface="Helvetica" pitchFamily="2" charset="0"/>
              </a:rPr>
              <a:t> "Dizedeki harf sayısı: " . </a:t>
            </a:r>
            <a:r>
              <a:rPr lang="tr-TR" dirty="0" err="1">
                <a:solidFill>
                  <a:srgbClr val="FFFF00"/>
                </a:solidFill>
                <a:effectLst/>
                <a:latin typeface="Helvetica" pitchFamily="2" charset="0"/>
              </a:rPr>
              <a:t>harfSayisi</a:t>
            </a:r>
            <a:r>
              <a:rPr lang="tr-TR" dirty="0">
                <a:solidFill>
                  <a:srgbClr val="FFFF00"/>
                </a:solidFill>
                <a:effectLst/>
                <a:latin typeface="Helvetica" pitchFamily="2" charset="0"/>
              </a:rPr>
              <a:t>($dize);</a:t>
            </a:r>
          </a:p>
          <a:p>
            <a:pPr marL="0" indent="0" algn="l">
              <a:buNone/>
            </a:pPr>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85883"/>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1040302"/>
            <a:ext cx="9603275" cy="1020229"/>
          </a:xfrm>
        </p:spPr>
        <p:txBody>
          <a:bodyPr>
            <a:normAutofit fontScale="90000"/>
          </a:bodyPr>
          <a:lstStyle/>
          <a:p>
            <a:r>
              <a:rPr lang="tr-TR" sz="2200" dirty="0">
                <a:effectLst/>
                <a:latin typeface="Helvetica" pitchFamily="2" charset="0"/>
              </a:rPr>
              <a:t>3.1. c) Fonksiyon kullanarak ve fonksiyon kullanmadan kod yazım örnekleri verilerek fonksiyonların avantajlarına değinilir.</a:t>
            </a:r>
            <a:br>
              <a:rPr lang="tr-TR" sz="1600" dirty="0">
                <a:effectLst/>
                <a:latin typeface="Helvetica" pitchFamily="2" charset="0"/>
              </a:rPr>
            </a:br>
            <a:br>
              <a:rPr lang="tr-TR" sz="2200" dirty="0">
                <a:effectLst/>
                <a:latin typeface="Helvetica" pitchFamily="2" charset="0"/>
              </a:rPr>
            </a:br>
            <a:br>
              <a:rPr lang="tr-TR" sz="2400" dirty="0">
                <a:effectLst/>
                <a:latin typeface="Helvetica" pitchFamily="2" charset="0"/>
              </a:rPr>
            </a:br>
            <a:br>
              <a:rPr lang="tr-TR" sz="1300" dirty="0">
                <a:effectLst/>
                <a:latin typeface="Helvetica" pitchFamily="2" charset="0"/>
              </a:rPr>
            </a:br>
            <a:br>
              <a:rPr lang="tr-TR" sz="1300" dirty="0">
                <a:effectLst/>
                <a:latin typeface="Helvetica" pitchFamily="2" charset="0"/>
              </a:rPr>
            </a:br>
            <a:br>
              <a:rPr lang="tr-TR" sz="1300" dirty="0">
                <a:effectLst/>
                <a:latin typeface="Helvetica" pitchFamily="2" charset="0"/>
              </a:rPr>
            </a:br>
            <a:endParaRPr lang="tr-TR" sz="1300" dirty="0">
              <a:effectLst/>
              <a:latin typeface="Helvetica" pitchFamily="2" charset="0"/>
            </a:endParaRPr>
          </a:p>
        </p:txBody>
      </p:sp>
      <p:cxnSp>
        <p:nvCxnSpPr>
          <p:cNvPr id="26" name="Straight Connector 25">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1451580" y="2355536"/>
            <a:ext cx="9436404" cy="3215530"/>
          </a:xfrm>
        </p:spPr>
        <p:txBody>
          <a:bodyPr>
            <a:normAutofit/>
          </a:bodyPr>
          <a:lstStyle/>
          <a:p>
            <a:pPr algn="l"/>
            <a:r>
              <a:rPr lang="tr-TR" b="1" i="0" dirty="0">
                <a:effectLst/>
                <a:latin typeface="Söhne"/>
              </a:rPr>
              <a:t>Fonksiyon </a:t>
            </a:r>
            <a:r>
              <a:rPr lang="tr-TR" b="1" dirty="0">
                <a:latin typeface="Söhne"/>
              </a:rPr>
              <a:t>k</a:t>
            </a:r>
            <a:r>
              <a:rPr lang="tr-TR" b="1" i="0" dirty="0">
                <a:effectLst/>
                <a:latin typeface="Söhne"/>
              </a:rPr>
              <a:t>ullanmadan </a:t>
            </a:r>
            <a:r>
              <a:rPr lang="tr-TR" dirty="0">
                <a:latin typeface="Söhne"/>
              </a:rPr>
              <a:t>ö</a:t>
            </a:r>
            <a:r>
              <a:rPr lang="tr-TR" b="0" i="0" dirty="0">
                <a:effectLst/>
                <a:latin typeface="Söhne"/>
              </a:rPr>
              <a:t>rnek bir dizedeki harf sayısını doğrudan hesaplayalım.</a:t>
            </a:r>
          </a:p>
          <a:p>
            <a:pPr marL="0" indent="0" algn="l">
              <a:buNone/>
            </a:pPr>
            <a:endParaRPr lang="tr-TR" dirty="0">
              <a:effectLst/>
              <a:latin typeface="Helvetica" pitchFamily="2" charset="0"/>
            </a:endParaRPr>
          </a:p>
          <a:p>
            <a:pPr marL="0" indent="0" algn="l">
              <a:buNone/>
            </a:pPr>
            <a:r>
              <a:rPr lang="tr-TR" dirty="0">
                <a:solidFill>
                  <a:srgbClr val="FFFF00"/>
                </a:solidFill>
                <a:effectLst/>
                <a:latin typeface="Helvetica" pitchFamily="2" charset="0"/>
              </a:rPr>
              <a:t>$dize = "Merhaba Dünya";</a:t>
            </a:r>
          </a:p>
          <a:p>
            <a:pPr marL="0" indent="0" algn="l">
              <a:buNone/>
            </a:pPr>
            <a:r>
              <a:rPr lang="tr-TR" dirty="0">
                <a:solidFill>
                  <a:srgbClr val="FFFF00"/>
                </a:solidFill>
                <a:effectLst/>
                <a:latin typeface="Helvetica" pitchFamily="2" charset="0"/>
              </a:rPr>
              <a:t>$</a:t>
            </a:r>
            <a:r>
              <a:rPr lang="tr-TR" dirty="0" err="1">
                <a:solidFill>
                  <a:srgbClr val="FFFF00"/>
                </a:solidFill>
                <a:effectLst/>
                <a:latin typeface="Helvetica" pitchFamily="2" charset="0"/>
              </a:rPr>
              <a:t>harfSayısı</a:t>
            </a:r>
            <a:r>
              <a:rPr lang="tr-TR" dirty="0">
                <a:solidFill>
                  <a:srgbClr val="FFFF00"/>
                </a:solidFill>
                <a:effectLst/>
                <a:latin typeface="Helvetica" pitchFamily="2" charset="0"/>
              </a:rPr>
              <a:t> = </a:t>
            </a:r>
            <a:r>
              <a:rPr lang="tr-TR" dirty="0" err="1">
                <a:solidFill>
                  <a:srgbClr val="FFFF00"/>
                </a:solidFill>
                <a:effectLst/>
                <a:latin typeface="Helvetica" pitchFamily="2" charset="0"/>
              </a:rPr>
              <a:t>strlen</a:t>
            </a:r>
            <a:r>
              <a:rPr lang="tr-TR" dirty="0">
                <a:solidFill>
                  <a:srgbClr val="FFFF00"/>
                </a:solidFill>
                <a:effectLst/>
                <a:latin typeface="Helvetica" pitchFamily="2" charset="0"/>
              </a:rPr>
              <a:t>($dize);</a:t>
            </a:r>
          </a:p>
          <a:p>
            <a:pPr marL="0" indent="0" algn="l">
              <a:buNone/>
            </a:pPr>
            <a:r>
              <a:rPr lang="tr-TR" dirty="0" err="1">
                <a:solidFill>
                  <a:srgbClr val="FFFF00"/>
                </a:solidFill>
                <a:effectLst/>
                <a:latin typeface="Helvetica" pitchFamily="2" charset="0"/>
              </a:rPr>
              <a:t>echo</a:t>
            </a:r>
            <a:r>
              <a:rPr lang="tr-TR" dirty="0">
                <a:solidFill>
                  <a:srgbClr val="FFFF00"/>
                </a:solidFill>
                <a:effectLst/>
                <a:latin typeface="Helvetica" pitchFamily="2" charset="0"/>
              </a:rPr>
              <a:t> "Dizedeki harf sayısı: " . $</a:t>
            </a:r>
            <a:r>
              <a:rPr lang="tr-TR" dirty="0" err="1">
                <a:solidFill>
                  <a:srgbClr val="FFFF00"/>
                </a:solidFill>
                <a:effectLst/>
                <a:latin typeface="Helvetica" pitchFamily="2" charset="0"/>
              </a:rPr>
              <a:t>harfSayısı</a:t>
            </a:r>
            <a:r>
              <a:rPr lang="tr-TR" dirty="0">
                <a:solidFill>
                  <a:srgbClr val="FFFF00"/>
                </a:solidFill>
                <a:effectLst/>
                <a:latin typeface="Helvetica" pitchFamily="2" charset="0"/>
              </a:rPr>
              <a:t>;</a:t>
            </a:r>
          </a:p>
          <a:p>
            <a:pPr marL="0" indent="0" algn="l">
              <a:buNone/>
            </a:pPr>
            <a:endParaRPr lang="tr-TR" dirty="0">
              <a:effectLst/>
              <a:latin typeface="Helvetica" pitchFamily="2" charset="0"/>
            </a:endParaRPr>
          </a:p>
        </p:txBody>
      </p:sp>
      <p:sp>
        <p:nvSpPr>
          <p:cNvPr id="28" name="Rectangle 27">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96579"/>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23"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5" name="Rectangle 15">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79572615-3918-E311-D6E0-0513EEB7DE52}"/>
              </a:ext>
            </a:extLst>
          </p:cNvPr>
          <p:cNvSpPr>
            <a:spLocks/>
          </p:cNvSpPr>
          <p:nvPr/>
        </p:nvSpPr>
        <p:spPr>
          <a:xfrm>
            <a:off x="135792" y="1131075"/>
            <a:ext cx="5777947" cy="700681"/>
          </a:xfrm>
          <a:prstGeom prst="rect">
            <a:avLst/>
          </a:prstGeom>
          <a:solidFill>
            <a:schemeClr val="accent1"/>
          </a:solidFill>
        </p:spPr>
        <p:txBody>
          <a:bodyPr/>
          <a:lstStyle/>
          <a:p>
            <a:pPr defTabSz="516636">
              <a:spcAft>
                <a:spcPts val="600"/>
              </a:spcAft>
            </a:pPr>
            <a:r>
              <a:rPr lang="tr-TR" sz="1600" kern="1200" dirty="0">
                <a:solidFill>
                  <a:schemeClr val="bg1"/>
                </a:solidFill>
                <a:latin typeface="Helvetica" pitchFamily="2" charset="0"/>
                <a:ea typeface="+mn-ea"/>
                <a:cs typeface="+mn-cs"/>
              </a:rPr>
              <a:t>$dize = "Merhaba Dünya";</a:t>
            </a:r>
          </a:p>
          <a:p>
            <a:pPr defTabSz="516636">
              <a:spcAft>
                <a:spcPts val="600"/>
              </a:spcAft>
            </a:pPr>
            <a:r>
              <a:rPr lang="tr-TR" sz="1600" kern="1200" dirty="0" err="1">
                <a:solidFill>
                  <a:schemeClr val="bg1"/>
                </a:solidFill>
                <a:latin typeface="Helvetica" pitchFamily="2" charset="0"/>
                <a:ea typeface="+mn-ea"/>
                <a:cs typeface="+mn-cs"/>
              </a:rPr>
              <a:t>echo</a:t>
            </a:r>
            <a:r>
              <a:rPr lang="tr-TR" sz="1600" kern="1200" dirty="0">
                <a:solidFill>
                  <a:schemeClr val="bg1"/>
                </a:solidFill>
                <a:latin typeface="Helvetica" pitchFamily="2" charset="0"/>
                <a:ea typeface="+mn-ea"/>
                <a:cs typeface="+mn-cs"/>
              </a:rPr>
              <a:t> "Dizedeki harf sayısı: " . </a:t>
            </a:r>
            <a:r>
              <a:rPr lang="tr-TR" sz="1600" kern="1200" dirty="0" err="1">
                <a:solidFill>
                  <a:schemeClr val="bg1"/>
                </a:solidFill>
                <a:latin typeface="Helvetica" pitchFamily="2" charset="0"/>
                <a:ea typeface="+mn-ea"/>
                <a:cs typeface="+mn-cs"/>
              </a:rPr>
              <a:t>harfSayisi</a:t>
            </a:r>
            <a:r>
              <a:rPr lang="tr-TR" sz="1600" kern="1200" dirty="0">
                <a:solidFill>
                  <a:schemeClr val="bg1"/>
                </a:solidFill>
                <a:latin typeface="Helvetica" pitchFamily="2" charset="0"/>
                <a:ea typeface="+mn-ea"/>
                <a:cs typeface="+mn-cs"/>
              </a:rPr>
              <a:t>($dize);</a:t>
            </a:r>
          </a:p>
          <a:p>
            <a:pPr defTabSz="516636">
              <a:spcAft>
                <a:spcPts val="600"/>
              </a:spcAft>
            </a:pPr>
            <a:endParaRPr lang="tr-TR" sz="1600" dirty="0">
              <a:solidFill>
                <a:schemeClr val="bg1"/>
              </a:solidFill>
              <a:latin typeface="Helvetica" pitchFamily="2" charset="0"/>
            </a:endParaRPr>
          </a:p>
          <a:p>
            <a:pPr defTabSz="516636">
              <a:spcAft>
                <a:spcPts val="600"/>
              </a:spcAft>
            </a:pPr>
            <a:endParaRPr lang="tr-TR" sz="1600" kern="1200" dirty="0">
              <a:solidFill>
                <a:schemeClr val="bg1"/>
              </a:solidFill>
              <a:latin typeface="Helvetica" pitchFamily="2" charset="0"/>
              <a:ea typeface="+mn-ea"/>
              <a:cs typeface="+mn-cs"/>
            </a:endParaRPr>
          </a:p>
          <a:p>
            <a:pPr>
              <a:spcAft>
                <a:spcPts val="600"/>
              </a:spcAft>
            </a:pPr>
            <a:endParaRPr lang="tr-TR" dirty="0"/>
          </a:p>
        </p:txBody>
      </p:sp>
      <p:sp>
        <p:nvSpPr>
          <p:cNvPr id="4" name="İçerik Yer Tutucusu 3">
            <a:extLst>
              <a:ext uri="{FF2B5EF4-FFF2-40B4-BE49-F238E27FC236}">
                <a16:creationId xmlns:a16="http://schemas.microsoft.com/office/drawing/2014/main" id="{17937060-4285-73D7-99CF-2C9F85E316A2}"/>
              </a:ext>
            </a:extLst>
          </p:cNvPr>
          <p:cNvSpPr>
            <a:spLocks/>
          </p:cNvSpPr>
          <p:nvPr/>
        </p:nvSpPr>
        <p:spPr>
          <a:xfrm>
            <a:off x="6278262" y="1131076"/>
            <a:ext cx="5656645" cy="1142998"/>
          </a:xfrm>
          <a:prstGeom prst="rect">
            <a:avLst/>
          </a:prstGeom>
          <a:solidFill>
            <a:schemeClr val="accent5"/>
          </a:solidFill>
        </p:spPr>
        <p:txBody>
          <a:bodyPr/>
          <a:lstStyle/>
          <a:p>
            <a:pPr defTabSz="516636">
              <a:spcAft>
                <a:spcPts val="600"/>
              </a:spcAft>
            </a:pPr>
            <a:r>
              <a:rPr lang="tr-TR" sz="1600" kern="1200" dirty="0">
                <a:solidFill>
                  <a:schemeClr val="bg1"/>
                </a:solidFill>
                <a:latin typeface="Helvetica" pitchFamily="2" charset="0"/>
                <a:ea typeface="+mn-ea"/>
                <a:cs typeface="+mn-cs"/>
              </a:rPr>
              <a:t>$dize = "Merhaba Dünya";</a:t>
            </a:r>
          </a:p>
          <a:p>
            <a:pPr defTabSz="516636">
              <a:spcAft>
                <a:spcPts val="600"/>
              </a:spcAft>
            </a:pPr>
            <a:r>
              <a:rPr lang="tr-TR" sz="1600" kern="1200" dirty="0">
                <a:solidFill>
                  <a:schemeClr val="bg1"/>
                </a:solidFill>
                <a:latin typeface="Helvetica" pitchFamily="2" charset="0"/>
                <a:ea typeface="+mn-ea"/>
                <a:cs typeface="+mn-cs"/>
              </a:rPr>
              <a:t>$</a:t>
            </a:r>
            <a:r>
              <a:rPr lang="tr-TR" sz="1600" kern="1200" dirty="0" err="1">
                <a:solidFill>
                  <a:schemeClr val="bg1"/>
                </a:solidFill>
                <a:latin typeface="Helvetica" pitchFamily="2" charset="0"/>
                <a:ea typeface="+mn-ea"/>
                <a:cs typeface="+mn-cs"/>
              </a:rPr>
              <a:t>harfSayısı</a:t>
            </a:r>
            <a:r>
              <a:rPr lang="tr-TR" sz="1600" kern="1200" dirty="0">
                <a:solidFill>
                  <a:schemeClr val="bg1"/>
                </a:solidFill>
                <a:latin typeface="Helvetica" pitchFamily="2" charset="0"/>
                <a:ea typeface="+mn-ea"/>
                <a:cs typeface="+mn-cs"/>
              </a:rPr>
              <a:t> = </a:t>
            </a:r>
            <a:r>
              <a:rPr lang="tr-TR" sz="1600" kern="1200" dirty="0" err="1">
                <a:solidFill>
                  <a:schemeClr val="bg1"/>
                </a:solidFill>
                <a:latin typeface="Helvetica" pitchFamily="2" charset="0"/>
                <a:ea typeface="+mn-ea"/>
                <a:cs typeface="+mn-cs"/>
              </a:rPr>
              <a:t>strlen</a:t>
            </a:r>
            <a:r>
              <a:rPr lang="tr-TR" sz="1600" kern="1200" dirty="0">
                <a:solidFill>
                  <a:schemeClr val="bg1"/>
                </a:solidFill>
                <a:latin typeface="Helvetica" pitchFamily="2" charset="0"/>
                <a:ea typeface="+mn-ea"/>
                <a:cs typeface="+mn-cs"/>
              </a:rPr>
              <a:t>($dize);</a:t>
            </a:r>
          </a:p>
          <a:p>
            <a:pPr defTabSz="516636">
              <a:spcAft>
                <a:spcPts val="600"/>
              </a:spcAft>
            </a:pPr>
            <a:r>
              <a:rPr lang="tr-TR" sz="1600" kern="1200" dirty="0" err="1">
                <a:solidFill>
                  <a:schemeClr val="bg1"/>
                </a:solidFill>
                <a:latin typeface="Helvetica" pitchFamily="2" charset="0"/>
                <a:ea typeface="+mn-ea"/>
                <a:cs typeface="+mn-cs"/>
              </a:rPr>
              <a:t>echo</a:t>
            </a:r>
            <a:r>
              <a:rPr lang="tr-TR" sz="1600" kern="1200" dirty="0">
                <a:solidFill>
                  <a:schemeClr val="bg1"/>
                </a:solidFill>
                <a:latin typeface="Helvetica" pitchFamily="2" charset="0"/>
                <a:ea typeface="+mn-ea"/>
                <a:cs typeface="+mn-cs"/>
              </a:rPr>
              <a:t> "Dizedeki harf sayısı: " . $</a:t>
            </a:r>
            <a:r>
              <a:rPr lang="tr-TR" sz="1600" kern="1200" dirty="0" err="1">
                <a:solidFill>
                  <a:schemeClr val="bg1"/>
                </a:solidFill>
                <a:latin typeface="Helvetica" pitchFamily="2" charset="0"/>
                <a:ea typeface="+mn-ea"/>
                <a:cs typeface="+mn-cs"/>
              </a:rPr>
              <a:t>harfSayısı</a:t>
            </a:r>
            <a:r>
              <a:rPr lang="tr-TR" sz="1600" kern="1200" dirty="0">
                <a:solidFill>
                  <a:schemeClr val="bg1"/>
                </a:solidFill>
                <a:latin typeface="Helvetica" pitchFamily="2" charset="0"/>
                <a:ea typeface="+mn-ea"/>
                <a:cs typeface="+mn-cs"/>
              </a:rPr>
              <a:t>;</a:t>
            </a:r>
          </a:p>
          <a:p>
            <a:pPr>
              <a:spcAft>
                <a:spcPts val="600"/>
              </a:spcAft>
            </a:pPr>
            <a:endParaRPr lang="tr-TR" dirty="0"/>
          </a:p>
        </p:txBody>
      </p:sp>
      <p:sp>
        <p:nvSpPr>
          <p:cNvPr id="5" name="Yuvarlatılmış Dikdörtgen 4">
            <a:extLst>
              <a:ext uri="{FF2B5EF4-FFF2-40B4-BE49-F238E27FC236}">
                <a16:creationId xmlns:a16="http://schemas.microsoft.com/office/drawing/2014/main" id="{B234529E-B6CB-B6B2-4E65-A1F00740ED8F}"/>
              </a:ext>
            </a:extLst>
          </p:cNvPr>
          <p:cNvSpPr/>
          <p:nvPr/>
        </p:nvSpPr>
        <p:spPr>
          <a:xfrm>
            <a:off x="1470285" y="452308"/>
            <a:ext cx="3108960" cy="4910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FONKSİYON YAZIMI</a:t>
            </a:r>
          </a:p>
        </p:txBody>
      </p:sp>
      <p:sp>
        <p:nvSpPr>
          <p:cNvPr id="6" name="Yuvarlatılmış Dikdörtgen 5">
            <a:extLst>
              <a:ext uri="{FF2B5EF4-FFF2-40B4-BE49-F238E27FC236}">
                <a16:creationId xmlns:a16="http://schemas.microsoft.com/office/drawing/2014/main" id="{94A00753-23F4-E162-CFAF-3513CC6F8834}"/>
              </a:ext>
            </a:extLst>
          </p:cNvPr>
          <p:cNvSpPr/>
          <p:nvPr/>
        </p:nvSpPr>
        <p:spPr>
          <a:xfrm>
            <a:off x="7552104" y="399608"/>
            <a:ext cx="3108960" cy="49104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FONKSİYON YAZILMADAN</a:t>
            </a:r>
          </a:p>
        </p:txBody>
      </p:sp>
      <p:sp>
        <p:nvSpPr>
          <p:cNvPr id="7" name="Tek Köşesi Kesik Dikdörtgen 6">
            <a:extLst>
              <a:ext uri="{FF2B5EF4-FFF2-40B4-BE49-F238E27FC236}">
                <a16:creationId xmlns:a16="http://schemas.microsoft.com/office/drawing/2014/main" id="{D222165D-3749-37CA-5B19-FB871BC71621}"/>
              </a:ext>
            </a:extLst>
          </p:cNvPr>
          <p:cNvSpPr/>
          <p:nvPr/>
        </p:nvSpPr>
        <p:spPr>
          <a:xfrm>
            <a:off x="1176793" y="2840474"/>
            <a:ext cx="9724445" cy="2021515"/>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tr-TR" b="1" i="0" dirty="0">
                <a:solidFill>
                  <a:schemeClr val="bg1"/>
                </a:solidFill>
                <a:effectLst/>
                <a:latin typeface="Söhne"/>
              </a:rPr>
              <a:t>FONKSİYON YAZMANIN AVANTAJLARI </a:t>
            </a:r>
          </a:p>
          <a:p>
            <a:pPr algn="l"/>
            <a:endParaRPr lang="tr-TR" b="1" dirty="0">
              <a:solidFill>
                <a:srgbClr val="0D0D0D"/>
              </a:solidFill>
              <a:latin typeface="Söhne"/>
            </a:endParaRPr>
          </a:p>
          <a:p>
            <a:pPr algn="l"/>
            <a:r>
              <a:rPr lang="tr-TR" b="1" i="0" dirty="0">
                <a:solidFill>
                  <a:srgbClr val="FFFF00"/>
                </a:solidFill>
                <a:effectLst/>
                <a:latin typeface="Söhne"/>
              </a:rPr>
              <a:t>Daha Az Kod Yazma</a:t>
            </a:r>
            <a:endParaRPr lang="tr-TR" b="0" i="0" dirty="0">
              <a:solidFill>
                <a:srgbClr val="FFFF00"/>
              </a:solidFill>
              <a:effectLst/>
              <a:latin typeface="Söhne"/>
            </a:endParaRPr>
          </a:p>
          <a:p>
            <a:pPr algn="l"/>
            <a:r>
              <a:rPr lang="tr-TR" b="1" dirty="0">
                <a:solidFill>
                  <a:srgbClr val="FFFF00"/>
                </a:solidFill>
                <a:latin typeface="Söhne"/>
              </a:rPr>
              <a:t>Daha Modüler Kod</a:t>
            </a:r>
            <a:endParaRPr lang="tr-TR" dirty="0">
              <a:solidFill>
                <a:srgbClr val="FFFF00"/>
              </a:solidFill>
              <a:latin typeface="Söhne"/>
            </a:endParaRPr>
          </a:p>
          <a:p>
            <a:pPr algn="l"/>
            <a:r>
              <a:rPr lang="tr-TR" b="1" i="0" dirty="0">
                <a:solidFill>
                  <a:srgbClr val="FFFF00"/>
                </a:solidFill>
                <a:effectLst/>
                <a:latin typeface="Söhne"/>
              </a:rPr>
              <a:t>Tekrar Kullanılabilirlik</a:t>
            </a:r>
            <a:endParaRPr lang="tr-TR" b="0" i="0" dirty="0">
              <a:solidFill>
                <a:srgbClr val="FFFF00"/>
              </a:solidFill>
              <a:effectLst/>
              <a:latin typeface="Söhne"/>
            </a:endParaRPr>
          </a:p>
        </p:txBody>
      </p:sp>
    </p:spTree>
    <p:extLst>
      <p:ext uri="{BB962C8B-B14F-4D97-AF65-F5344CB8AC3E}">
        <p14:creationId xmlns:p14="http://schemas.microsoft.com/office/powerpoint/2010/main" val="2569608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1240077"/>
            <a:ext cx="6034827" cy="4916465"/>
          </a:xfrm>
        </p:spPr>
        <p:txBody>
          <a:bodyPr anchor="t">
            <a:normAutofit/>
          </a:bodyPr>
          <a:lstStyle/>
          <a:p>
            <a:pPr marL="0" indent="0">
              <a:buNone/>
            </a:pPr>
            <a:r>
              <a:rPr lang="tr-TR" b="1" i="0" dirty="0">
                <a:effectLst/>
                <a:latin typeface="Söhne"/>
              </a:rPr>
              <a:t>Matematiksel Fonksiyonlar:</a:t>
            </a:r>
            <a:endParaRPr lang="tr-TR" dirty="0">
              <a:latin typeface="Söhne"/>
            </a:endParaRPr>
          </a:p>
          <a:p>
            <a:pPr marL="0" indent="0">
              <a:buNone/>
            </a:pPr>
            <a:r>
              <a:rPr lang="tr-TR" b="1" i="0" dirty="0">
                <a:effectLst/>
                <a:latin typeface="Söhne"/>
              </a:rPr>
              <a:t>Toplama ve Çıkarma:</a:t>
            </a:r>
            <a:r>
              <a:rPr lang="tr-TR" b="0" i="0" dirty="0">
                <a:effectLst/>
                <a:latin typeface="Söhne"/>
              </a:rPr>
              <a:t> Matematiksel fonksiyonlar, sayılarla çalışır ve genellikle işlemleri gerçekleştirmek için kullanılır. Örneğin, toplama ve çıkarma işlemleri yapmak için kullanılabilirler.</a:t>
            </a:r>
            <a:br>
              <a:rPr lang="tr-TR" b="0" i="0" dirty="0">
                <a:effectLst/>
                <a:latin typeface="Söhne"/>
              </a:rPr>
            </a:br>
            <a:endParaRPr lang="tr-TR" b="0" i="0" dirty="0">
              <a:effectLst/>
              <a:latin typeface="Söhne"/>
            </a:endParaRPr>
          </a:p>
          <a:p>
            <a:pPr marL="0" indent="0">
              <a:buNone/>
            </a:pPr>
            <a:r>
              <a:rPr lang="tr-TR" b="0" i="0" dirty="0">
                <a:solidFill>
                  <a:srgbClr val="7030A0"/>
                </a:solidFill>
                <a:effectLst/>
                <a:latin typeface="Söhne"/>
              </a:rPr>
              <a:t>$toplam = 5 + 3; </a:t>
            </a:r>
            <a:endParaRPr lang="tr-TR" dirty="0">
              <a:solidFill>
                <a:srgbClr val="7030A0"/>
              </a:solidFill>
              <a:latin typeface="Söhne"/>
            </a:endParaRPr>
          </a:p>
          <a:p>
            <a:pPr marL="0" indent="0">
              <a:buNone/>
            </a:pPr>
            <a:r>
              <a:rPr lang="tr-TR" b="0" i="0" dirty="0">
                <a:solidFill>
                  <a:srgbClr val="7030A0"/>
                </a:solidFill>
                <a:effectLst/>
                <a:latin typeface="Söhne"/>
              </a:rPr>
              <a:t>$fark = 7 - 2; </a:t>
            </a: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482284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1240077"/>
            <a:ext cx="6034827" cy="4916465"/>
          </a:xfrm>
        </p:spPr>
        <p:txBody>
          <a:bodyPr anchor="t">
            <a:normAutofit/>
          </a:bodyPr>
          <a:lstStyle/>
          <a:p>
            <a:pPr marL="0" indent="0">
              <a:buNone/>
            </a:pPr>
            <a:r>
              <a:rPr lang="tr-TR" b="1" i="0" dirty="0">
                <a:effectLst/>
                <a:latin typeface="Söhne"/>
              </a:rPr>
              <a:t>Matematiksel Fonksiyonlar:</a:t>
            </a:r>
            <a:endParaRPr lang="tr-TR" b="0" i="0" dirty="0">
              <a:effectLst/>
              <a:latin typeface="Söhne"/>
            </a:endParaRPr>
          </a:p>
          <a:p>
            <a:pPr marL="0" indent="0">
              <a:buNone/>
            </a:pPr>
            <a:r>
              <a:rPr lang="tr-TR" b="1" i="0" dirty="0">
                <a:solidFill>
                  <a:srgbClr val="0D0D0D"/>
                </a:solidFill>
                <a:effectLst/>
                <a:latin typeface="Söhne"/>
              </a:rPr>
              <a:t>Çarpma ve Bölme:</a:t>
            </a:r>
            <a:r>
              <a:rPr lang="tr-TR" b="0" i="0" dirty="0">
                <a:solidFill>
                  <a:srgbClr val="0D0D0D"/>
                </a:solidFill>
                <a:effectLst/>
                <a:latin typeface="Söhne"/>
              </a:rPr>
              <a:t> Çarpma ve bölme işlemleri için de matematiksel fonksiyonlar kullanılabilir.</a:t>
            </a:r>
          </a:p>
          <a:p>
            <a:pPr marL="0" indent="0">
              <a:buNone/>
            </a:pPr>
            <a:endParaRPr lang="tr-TR" dirty="0">
              <a:solidFill>
                <a:srgbClr val="0D0D0D"/>
              </a:solidFill>
              <a:latin typeface="Söhne"/>
            </a:endParaRPr>
          </a:p>
          <a:p>
            <a:pPr marL="0" indent="0">
              <a:buNone/>
            </a:pPr>
            <a:r>
              <a:rPr lang="tr-TR" b="0" i="0" dirty="0">
                <a:solidFill>
                  <a:srgbClr val="7030A0"/>
                </a:solidFill>
                <a:effectLst/>
                <a:latin typeface="Söhne"/>
              </a:rPr>
              <a:t>$</a:t>
            </a:r>
            <a:r>
              <a:rPr lang="tr-TR" b="0" i="0" dirty="0" err="1">
                <a:solidFill>
                  <a:srgbClr val="7030A0"/>
                </a:solidFill>
                <a:effectLst/>
                <a:latin typeface="Söhne"/>
              </a:rPr>
              <a:t>carpim</a:t>
            </a:r>
            <a:r>
              <a:rPr lang="tr-TR" b="0" i="0" dirty="0">
                <a:solidFill>
                  <a:srgbClr val="7030A0"/>
                </a:solidFill>
                <a:effectLst/>
                <a:latin typeface="Söhne"/>
              </a:rPr>
              <a:t> = 4 * 6; </a:t>
            </a:r>
            <a:endParaRPr lang="tr-TR" dirty="0">
              <a:solidFill>
                <a:srgbClr val="7030A0"/>
              </a:solidFill>
              <a:latin typeface="Söhne"/>
            </a:endParaRPr>
          </a:p>
          <a:p>
            <a:pPr marL="0" indent="0">
              <a:buNone/>
            </a:pPr>
            <a:r>
              <a:rPr lang="tr-TR" b="0" i="0" dirty="0">
                <a:solidFill>
                  <a:srgbClr val="7030A0"/>
                </a:solidFill>
                <a:effectLst/>
                <a:latin typeface="Söhne"/>
              </a:rPr>
              <a:t>$bolum = 10 / 2; </a:t>
            </a: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39798531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562470" y="572167"/>
            <a:ext cx="6034827" cy="5852487"/>
          </a:xfrm>
        </p:spPr>
        <p:txBody>
          <a:bodyPr anchor="t">
            <a:normAutofit lnSpcReduction="10000"/>
          </a:bodyPr>
          <a:lstStyle/>
          <a:p>
            <a:pPr marL="0" indent="0">
              <a:buNone/>
            </a:pPr>
            <a:r>
              <a:rPr lang="tr-TR" b="1" i="0" dirty="0">
                <a:effectLst/>
                <a:latin typeface="Söhne"/>
              </a:rPr>
              <a:t>Matematiksel Fonksiyonlar:</a:t>
            </a:r>
          </a:p>
          <a:p>
            <a:pPr marL="0" indent="0">
              <a:buNone/>
            </a:pPr>
            <a:endParaRPr lang="tr-TR" b="1" i="0" dirty="0">
              <a:effectLst/>
              <a:latin typeface="Söhne"/>
            </a:endParaRPr>
          </a:p>
          <a:p>
            <a:pPr marL="0" indent="0">
              <a:buNone/>
            </a:pPr>
            <a:r>
              <a:rPr lang="tr-TR" b="1" dirty="0">
                <a:latin typeface="Söhne"/>
              </a:rPr>
              <a:t>Dizilerden </a:t>
            </a:r>
            <a:r>
              <a:rPr lang="tr-TR" b="1" dirty="0" err="1">
                <a:latin typeface="Söhne"/>
              </a:rPr>
              <a:t>minumum</a:t>
            </a:r>
            <a:r>
              <a:rPr lang="tr-TR" b="1" dirty="0">
                <a:latin typeface="Söhne"/>
              </a:rPr>
              <a:t> ve maksimum sayı elde etme:</a:t>
            </a:r>
            <a:endParaRPr lang="tr-TR" b="0" i="0" dirty="0">
              <a:effectLst/>
              <a:latin typeface="Söhne"/>
            </a:endParaRPr>
          </a:p>
          <a:p>
            <a:pPr marL="0" indent="0">
              <a:buNone/>
            </a:pPr>
            <a:r>
              <a:rPr lang="tr-TR" b="1" i="0" dirty="0" err="1">
                <a:solidFill>
                  <a:srgbClr val="7030A0"/>
                </a:solidFill>
                <a:effectLst/>
                <a:latin typeface="Söhne"/>
              </a:rPr>
              <a:t>echo</a:t>
            </a:r>
            <a:r>
              <a:rPr lang="tr-TR" b="1" i="0" dirty="0">
                <a:solidFill>
                  <a:srgbClr val="7030A0"/>
                </a:solidFill>
                <a:effectLst/>
                <a:latin typeface="Söhne"/>
              </a:rPr>
              <a:t>(</a:t>
            </a:r>
            <a:r>
              <a:rPr lang="tr-TR" b="1" i="0" dirty="0" err="1">
                <a:solidFill>
                  <a:srgbClr val="7030A0"/>
                </a:solidFill>
                <a:effectLst/>
                <a:latin typeface="Söhne"/>
              </a:rPr>
              <a:t>min</a:t>
            </a:r>
            <a:r>
              <a:rPr lang="tr-TR" b="1" i="0" dirty="0">
                <a:solidFill>
                  <a:srgbClr val="7030A0"/>
                </a:solidFill>
                <a:effectLst/>
                <a:latin typeface="Söhne"/>
              </a:rPr>
              <a:t>(0, 150, 30, 20, -8, -200) ;</a:t>
            </a:r>
          </a:p>
          <a:p>
            <a:pPr marL="0" indent="0">
              <a:buNone/>
            </a:pPr>
            <a:r>
              <a:rPr lang="tr-TR" b="1" dirty="0">
                <a:solidFill>
                  <a:srgbClr val="0D0D0D"/>
                </a:solidFill>
                <a:latin typeface="Söhne"/>
              </a:rPr>
              <a:t>Çıktı: </a:t>
            </a:r>
            <a:r>
              <a:rPr lang="tr-TR" dirty="0">
                <a:solidFill>
                  <a:srgbClr val="0D0D0D"/>
                </a:solidFill>
                <a:latin typeface="Söhne"/>
              </a:rPr>
              <a:t>-200</a:t>
            </a:r>
          </a:p>
          <a:p>
            <a:pPr marL="0" indent="0">
              <a:buNone/>
            </a:pPr>
            <a:endParaRPr lang="tr-TR" b="1" dirty="0">
              <a:solidFill>
                <a:srgbClr val="0D0D0D"/>
              </a:solidFill>
              <a:latin typeface="Söhne"/>
            </a:endParaRPr>
          </a:p>
          <a:p>
            <a:pPr marL="0" indent="0">
              <a:buNone/>
            </a:pPr>
            <a:r>
              <a:rPr lang="tr-TR" b="1" i="0" dirty="0" err="1">
                <a:solidFill>
                  <a:srgbClr val="7030A0"/>
                </a:solidFill>
                <a:effectLst/>
                <a:latin typeface="Söhne"/>
              </a:rPr>
              <a:t>echo</a:t>
            </a:r>
            <a:r>
              <a:rPr lang="tr-TR" b="1" i="0" dirty="0">
                <a:solidFill>
                  <a:srgbClr val="7030A0"/>
                </a:solidFill>
                <a:effectLst/>
                <a:latin typeface="Söhne"/>
              </a:rPr>
              <a:t>(</a:t>
            </a:r>
            <a:r>
              <a:rPr lang="tr-TR" b="1" i="0" dirty="0" err="1">
                <a:solidFill>
                  <a:srgbClr val="7030A0"/>
                </a:solidFill>
                <a:effectLst/>
                <a:latin typeface="Söhne"/>
              </a:rPr>
              <a:t>max</a:t>
            </a:r>
            <a:r>
              <a:rPr lang="tr-TR" b="1" i="0" dirty="0">
                <a:solidFill>
                  <a:srgbClr val="7030A0"/>
                </a:solidFill>
                <a:effectLst/>
                <a:latin typeface="Söhne"/>
              </a:rPr>
              <a:t>(0, 150, 30, 20, -8, -200));</a:t>
            </a:r>
          </a:p>
          <a:p>
            <a:pPr marL="0" indent="0">
              <a:buNone/>
            </a:pPr>
            <a:r>
              <a:rPr lang="tr-TR" b="1" dirty="0">
                <a:solidFill>
                  <a:srgbClr val="0D0D0D"/>
                </a:solidFill>
                <a:latin typeface="Söhne"/>
              </a:rPr>
              <a:t>Çıktı: </a:t>
            </a:r>
            <a:r>
              <a:rPr lang="tr-TR" dirty="0">
                <a:solidFill>
                  <a:srgbClr val="0D0D0D"/>
                </a:solidFill>
                <a:latin typeface="Söhne"/>
              </a:rPr>
              <a:t>150</a:t>
            </a:r>
          </a:p>
          <a:p>
            <a:pPr marL="0" indent="0">
              <a:buNone/>
            </a:pPr>
            <a:endParaRPr lang="tr-TR" b="0" i="0" dirty="0">
              <a:effectLst/>
              <a:latin typeface="Söhne"/>
            </a:endParaRPr>
          </a:p>
          <a:p>
            <a:pPr marL="0" indent="0">
              <a:buNone/>
            </a:pPr>
            <a:r>
              <a:rPr lang="tr-TR" b="1" dirty="0">
                <a:effectLst/>
                <a:latin typeface="Helvetica" pitchFamily="2" charset="0"/>
              </a:rPr>
              <a:t>Pi sayısını elde etme:</a:t>
            </a:r>
          </a:p>
          <a:p>
            <a:pPr marL="0" indent="0">
              <a:buNone/>
            </a:pPr>
            <a:r>
              <a:rPr lang="tr-TR" b="1" dirty="0" err="1">
                <a:solidFill>
                  <a:srgbClr val="7030A0"/>
                </a:solidFill>
                <a:effectLst/>
                <a:latin typeface="Helvetica" pitchFamily="2" charset="0"/>
              </a:rPr>
              <a:t>echo</a:t>
            </a:r>
            <a:r>
              <a:rPr lang="tr-TR" b="1" dirty="0">
                <a:solidFill>
                  <a:srgbClr val="7030A0"/>
                </a:solidFill>
                <a:effectLst/>
                <a:latin typeface="Helvetica" pitchFamily="2" charset="0"/>
              </a:rPr>
              <a:t>(pi());</a:t>
            </a:r>
          </a:p>
          <a:p>
            <a:pPr marL="0" indent="0">
              <a:buNone/>
            </a:pPr>
            <a:r>
              <a:rPr lang="tr-TR" b="1" dirty="0">
                <a:solidFill>
                  <a:srgbClr val="0D0D0D"/>
                </a:solidFill>
                <a:latin typeface="Söhne"/>
              </a:rPr>
              <a:t>Çıktı: </a:t>
            </a:r>
            <a:r>
              <a:rPr lang="tr-TR" b="0" i="0" dirty="0">
                <a:solidFill>
                  <a:srgbClr val="000000"/>
                </a:solidFill>
                <a:effectLst/>
                <a:latin typeface="Times"/>
              </a:rPr>
              <a:t>3.1415926535898</a:t>
            </a:r>
            <a:endParaRPr lang="tr-TR" b="1" dirty="0">
              <a:solidFill>
                <a:srgbClr val="0D0D0D"/>
              </a:solidFill>
              <a:latin typeface="Söhne"/>
            </a:endParaRPr>
          </a:p>
          <a:p>
            <a:pPr marL="0" indent="0">
              <a:buNone/>
            </a:pPr>
            <a:endParaRPr lang="tr-TR" b="1" dirty="0">
              <a:effectLst/>
              <a:latin typeface="Helvetica" pitchFamily="2" charset="0"/>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3096027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426876" y="332325"/>
            <a:ext cx="6034827" cy="5852487"/>
          </a:xfrm>
        </p:spPr>
        <p:txBody>
          <a:bodyPr anchor="t">
            <a:normAutofit fontScale="92500" lnSpcReduction="20000"/>
          </a:bodyPr>
          <a:lstStyle/>
          <a:p>
            <a:pPr marL="0" indent="0">
              <a:buNone/>
            </a:pPr>
            <a:r>
              <a:rPr lang="tr-TR" b="1" i="0" dirty="0">
                <a:effectLst/>
                <a:latin typeface="Söhne"/>
              </a:rPr>
              <a:t>Matematiksel Fonksiyonlar:</a:t>
            </a:r>
          </a:p>
          <a:p>
            <a:pPr marL="0" indent="0">
              <a:buNone/>
            </a:pPr>
            <a:endParaRPr lang="tr-TR" b="1" dirty="0">
              <a:latin typeface="Söhne"/>
            </a:endParaRPr>
          </a:p>
          <a:p>
            <a:pPr marL="0" indent="0">
              <a:buNone/>
            </a:pPr>
            <a:r>
              <a:rPr lang="tr-TR" b="1" dirty="0">
                <a:latin typeface="Söhne"/>
              </a:rPr>
              <a:t>Karekök alma:</a:t>
            </a:r>
            <a:endParaRPr lang="tr-TR" b="0" i="0" dirty="0">
              <a:effectLst/>
              <a:latin typeface="Söhne"/>
            </a:endParaRPr>
          </a:p>
          <a:p>
            <a:pPr marL="0" indent="0">
              <a:buNone/>
            </a:pPr>
            <a:r>
              <a:rPr lang="tr-TR" b="1" i="0" dirty="0" err="1">
                <a:solidFill>
                  <a:schemeClr val="accent4"/>
                </a:solidFill>
                <a:effectLst/>
                <a:latin typeface="Söhne"/>
              </a:rPr>
              <a:t>echo</a:t>
            </a:r>
            <a:r>
              <a:rPr lang="tr-TR" b="1" i="0" dirty="0">
                <a:solidFill>
                  <a:schemeClr val="accent4"/>
                </a:solidFill>
                <a:effectLst/>
                <a:latin typeface="Söhne"/>
              </a:rPr>
              <a:t>(</a:t>
            </a:r>
            <a:r>
              <a:rPr lang="tr-TR" b="1" i="0" dirty="0" err="1">
                <a:solidFill>
                  <a:schemeClr val="accent4"/>
                </a:solidFill>
                <a:effectLst/>
                <a:latin typeface="Söhne"/>
              </a:rPr>
              <a:t>sqrt</a:t>
            </a:r>
            <a:r>
              <a:rPr lang="tr-TR" b="1" i="0" dirty="0">
                <a:solidFill>
                  <a:schemeClr val="accent4"/>
                </a:solidFill>
                <a:effectLst/>
                <a:latin typeface="Söhne"/>
              </a:rPr>
              <a:t>(64));</a:t>
            </a:r>
          </a:p>
          <a:p>
            <a:pPr marL="0" indent="0">
              <a:buNone/>
            </a:pPr>
            <a:r>
              <a:rPr lang="tr-TR" b="1" dirty="0">
                <a:solidFill>
                  <a:srgbClr val="0D0D0D"/>
                </a:solidFill>
                <a:latin typeface="Söhne"/>
              </a:rPr>
              <a:t>Çıktı: </a:t>
            </a:r>
            <a:r>
              <a:rPr lang="tr-TR" dirty="0">
                <a:solidFill>
                  <a:srgbClr val="0D0D0D"/>
                </a:solidFill>
                <a:latin typeface="Söhne"/>
              </a:rPr>
              <a:t>8</a:t>
            </a:r>
          </a:p>
          <a:p>
            <a:pPr marL="0" indent="0">
              <a:buNone/>
            </a:pPr>
            <a:endParaRPr lang="tr-TR" b="1" dirty="0">
              <a:solidFill>
                <a:srgbClr val="0D0D0D"/>
              </a:solidFill>
              <a:latin typeface="Söhne"/>
            </a:endParaRPr>
          </a:p>
          <a:p>
            <a:pPr marL="0" indent="0">
              <a:buNone/>
            </a:pPr>
            <a:r>
              <a:rPr lang="tr-TR" b="1" i="0" dirty="0">
                <a:solidFill>
                  <a:srgbClr val="0D0D0D"/>
                </a:solidFill>
                <a:effectLst/>
                <a:latin typeface="Söhne"/>
              </a:rPr>
              <a:t>Mutlak değer alma:</a:t>
            </a:r>
          </a:p>
          <a:p>
            <a:pPr marL="0" indent="0">
              <a:buNone/>
            </a:pPr>
            <a:r>
              <a:rPr lang="tr-TR" b="1" i="0" dirty="0" err="1">
                <a:solidFill>
                  <a:srgbClr val="7030A0"/>
                </a:solidFill>
                <a:effectLst/>
                <a:latin typeface="Söhne"/>
              </a:rPr>
              <a:t>echo</a:t>
            </a:r>
            <a:r>
              <a:rPr lang="tr-TR" b="1" i="0" dirty="0">
                <a:solidFill>
                  <a:srgbClr val="7030A0"/>
                </a:solidFill>
                <a:effectLst/>
                <a:latin typeface="Söhne"/>
              </a:rPr>
              <a:t>(</a:t>
            </a:r>
            <a:r>
              <a:rPr lang="tr-TR" b="1" i="0" dirty="0" err="1">
                <a:solidFill>
                  <a:srgbClr val="7030A0"/>
                </a:solidFill>
                <a:effectLst/>
                <a:latin typeface="Söhne"/>
              </a:rPr>
              <a:t>abs</a:t>
            </a:r>
            <a:r>
              <a:rPr lang="tr-TR" b="1" i="0" dirty="0">
                <a:solidFill>
                  <a:srgbClr val="7030A0"/>
                </a:solidFill>
                <a:effectLst/>
                <a:latin typeface="Söhne"/>
              </a:rPr>
              <a:t>(-100));</a:t>
            </a:r>
          </a:p>
          <a:p>
            <a:pPr marL="0" indent="0">
              <a:buNone/>
            </a:pPr>
            <a:r>
              <a:rPr lang="tr-TR" b="1" dirty="0">
                <a:solidFill>
                  <a:srgbClr val="0D0D0D"/>
                </a:solidFill>
                <a:latin typeface="Söhne"/>
              </a:rPr>
              <a:t>Çıktı: </a:t>
            </a:r>
            <a:r>
              <a:rPr lang="tr-TR" dirty="0">
                <a:solidFill>
                  <a:srgbClr val="0D0D0D"/>
                </a:solidFill>
                <a:latin typeface="Söhne"/>
              </a:rPr>
              <a:t>100</a:t>
            </a:r>
          </a:p>
          <a:p>
            <a:pPr marL="0" indent="0">
              <a:buNone/>
            </a:pPr>
            <a:endParaRPr lang="tr-TR" b="0" i="0" dirty="0">
              <a:effectLst/>
              <a:latin typeface="Söhne"/>
            </a:endParaRPr>
          </a:p>
          <a:p>
            <a:pPr marL="0" indent="0">
              <a:buNone/>
            </a:pPr>
            <a:r>
              <a:rPr lang="tr-TR" b="1" dirty="0">
                <a:effectLst/>
                <a:latin typeface="Helvetica" pitchFamily="2" charset="0"/>
              </a:rPr>
              <a:t>Yuvarlama fonksiyonu:</a:t>
            </a:r>
          </a:p>
          <a:p>
            <a:pPr marL="0" indent="0">
              <a:buNone/>
            </a:pPr>
            <a:r>
              <a:rPr lang="tr-TR" b="1" dirty="0" err="1">
                <a:solidFill>
                  <a:srgbClr val="7030A0"/>
                </a:solidFill>
                <a:effectLst/>
                <a:latin typeface="Helvetica" pitchFamily="2" charset="0"/>
              </a:rPr>
              <a:t>echo</a:t>
            </a:r>
            <a:r>
              <a:rPr lang="tr-TR" b="1" dirty="0">
                <a:solidFill>
                  <a:srgbClr val="7030A0"/>
                </a:solidFill>
                <a:effectLst/>
                <a:latin typeface="Helvetica" pitchFamily="2" charset="0"/>
              </a:rPr>
              <a:t>(</a:t>
            </a:r>
            <a:r>
              <a:rPr lang="tr-TR" b="1" dirty="0" err="1">
                <a:solidFill>
                  <a:srgbClr val="7030A0"/>
                </a:solidFill>
                <a:effectLst/>
                <a:latin typeface="Helvetica" pitchFamily="2" charset="0"/>
              </a:rPr>
              <a:t>round</a:t>
            </a:r>
            <a:r>
              <a:rPr lang="tr-TR" b="1" dirty="0">
                <a:solidFill>
                  <a:srgbClr val="7030A0"/>
                </a:solidFill>
                <a:effectLst/>
                <a:latin typeface="Helvetica" pitchFamily="2" charset="0"/>
              </a:rPr>
              <a:t>(0.60);         </a:t>
            </a:r>
            <a:r>
              <a:rPr lang="tr-TR" b="1" dirty="0">
                <a:latin typeface="Söhne"/>
              </a:rPr>
              <a:t>Çıktı: </a:t>
            </a:r>
            <a:r>
              <a:rPr lang="tr-TR" i="0" dirty="0">
                <a:effectLst/>
                <a:latin typeface="Times"/>
              </a:rPr>
              <a:t>1</a:t>
            </a:r>
            <a:endParaRPr lang="tr-TR" dirty="0">
              <a:effectLst/>
              <a:latin typeface="Helvetica" pitchFamily="2" charset="0"/>
            </a:endParaRPr>
          </a:p>
          <a:p>
            <a:pPr marL="0" indent="0">
              <a:buNone/>
            </a:pPr>
            <a:r>
              <a:rPr lang="tr-TR" b="1" dirty="0" err="1">
                <a:solidFill>
                  <a:srgbClr val="7030A0"/>
                </a:solidFill>
                <a:effectLst/>
                <a:latin typeface="Helvetica" pitchFamily="2" charset="0"/>
              </a:rPr>
              <a:t>echo</a:t>
            </a:r>
            <a:r>
              <a:rPr lang="tr-TR" b="1" dirty="0">
                <a:solidFill>
                  <a:srgbClr val="7030A0"/>
                </a:solidFill>
                <a:effectLst/>
                <a:latin typeface="Helvetica" pitchFamily="2" charset="0"/>
              </a:rPr>
              <a:t>(</a:t>
            </a:r>
            <a:r>
              <a:rPr lang="tr-TR" b="1" dirty="0" err="1">
                <a:solidFill>
                  <a:srgbClr val="7030A0"/>
                </a:solidFill>
                <a:effectLst/>
                <a:latin typeface="Helvetica" pitchFamily="2" charset="0"/>
              </a:rPr>
              <a:t>round</a:t>
            </a:r>
            <a:r>
              <a:rPr lang="tr-TR" b="1" dirty="0">
                <a:solidFill>
                  <a:srgbClr val="7030A0"/>
                </a:solidFill>
                <a:effectLst/>
                <a:latin typeface="Helvetica" pitchFamily="2" charset="0"/>
              </a:rPr>
              <a:t>(0.50);         </a:t>
            </a:r>
            <a:r>
              <a:rPr lang="tr-TR" b="1" dirty="0">
                <a:latin typeface="Söhne"/>
              </a:rPr>
              <a:t>Çıktı: </a:t>
            </a:r>
            <a:r>
              <a:rPr lang="tr-TR" dirty="0">
                <a:latin typeface="Times"/>
              </a:rPr>
              <a:t>1</a:t>
            </a:r>
            <a:endParaRPr lang="tr-TR" dirty="0">
              <a:effectLst/>
              <a:latin typeface="Helvetica" pitchFamily="2" charset="0"/>
            </a:endParaRPr>
          </a:p>
          <a:p>
            <a:pPr marL="0" indent="0">
              <a:buNone/>
            </a:pPr>
            <a:r>
              <a:rPr lang="tr-TR" b="1" dirty="0" err="1">
                <a:solidFill>
                  <a:srgbClr val="7030A0"/>
                </a:solidFill>
                <a:effectLst/>
                <a:latin typeface="Helvetica" pitchFamily="2" charset="0"/>
              </a:rPr>
              <a:t>echo</a:t>
            </a:r>
            <a:r>
              <a:rPr lang="tr-TR" b="1" dirty="0">
                <a:solidFill>
                  <a:srgbClr val="7030A0"/>
                </a:solidFill>
                <a:effectLst/>
                <a:latin typeface="Helvetica" pitchFamily="2" charset="0"/>
              </a:rPr>
              <a:t>(</a:t>
            </a:r>
            <a:r>
              <a:rPr lang="tr-TR" b="1" dirty="0" err="1">
                <a:solidFill>
                  <a:srgbClr val="7030A0"/>
                </a:solidFill>
                <a:effectLst/>
                <a:latin typeface="Helvetica" pitchFamily="2" charset="0"/>
              </a:rPr>
              <a:t>round</a:t>
            </a:r>
            <a:r>
              <a:rPr lang="tr-TR" b="1" dirty="0">
                <a:solidFill>
                  <a:srgbClr val="7030A0"/>
                </a:solidFill>
                <a:effectLst/>
                <a:latin typeface="Helvetica" pitchFamily="2" charset="0"/>
              </a:rPr>
              <a:t>(0.49);         </a:t>
            </a:r>
            <a:r>
              <a:rPr lang="tr-TR" b="1" dirty="0">
                <a:latin typeface="Söhne"/>
              </a:rPr>
              <a:t>Çıktı: </a:t>
            </a:r>
            <a:r>
              <a:rPr lang="tr-TR" dirty="0">
                <a:latin typeface="Times"/>
              </a:rPr>
              <a:t>0</a:t>
            </a:r>
            <a:endParaRPr lang="tr-TR" dirty="0">
              <a:effectLst/>
              <a:latin typeface="Helvetica" pitchFamily="2" charset="0"/>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493719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562470" y="572167"/>
            <a:ext cx="6034827" cy="5852487"/>
          </a:xfrm>
        </p:spPr>
        <p:txBody>
          <a:bodyPr anchor="t">
            <a:normAutofit/>
          </a:bodyPr>
          <a:lstStyle/>
          <a:p>
            <a:pPr marL="0" indent="0">
              <a:buNone/>
            </a:pPr>
            <a:r>
              <a:rPr lang="tr-TR" b="1" i="0" dirty="0">
                <a:effectLst/>
                <a:latin typeface="Söhne"/>
              </a:rPr>
              <a:t>Matematiksel Fonksiyonlar:</a:t>
            </a:r>
          </a:p>
          <a:p>
            <a:pPr marL="0" indent="0">
              <a:buNone/>
            </a:pPr>
            <a:endParaRPr lang="tr-TR" b="1" dirty="0">
              <a:latin typeface="Söhne"/>
            </a:endParaRPr>
          </a:p>
          <a:p>
            <a:pPr marL="0" indent="0">
              <a:buNone/>
            </a:pPr>
            <a:r>
              <a:rPr lang="tr-TR" b="1" dirty="0">
                <a:latin typeface="Söhne"/>
              </a:rPr>
              <a:t>Rastgele tamsayı üretme</a:t>
            </a:r>
            <a:endParaRPr lang="tr-TR" b="0" i="0" dirty="0">
              <a:effectLst/>
              <a:latin typeface="Söhne"/>
            </a:endParaRPr>
          </a:p>
          <a:p>
            <a:pPr marL="0" indent="0">
              <a:buNone/>
            </a:pPr>
            <a:r>
              <a:rPr lang="tr-TR" b="1" i="0" dirty="0" err="1">
                <a:solidFill>
                  <a:schemeClr val="accent4"/>
                </a:solidFill>
                <a:effectLst/>
                <a:latin typeface="Söhne"/>
              </a:rPr>
              <a:t>echo</a:t>
            </a:r>
            <a:r>
              <a:rPr lang="tr-TR" b="1" i="0" dirty="0">
                <a:solidFill>
                  <a:schemeClr val="accent4"/>
                </a:solidFill>
                <a:effectLst/>
                <a:latin typeface="Söhne"/>
              </a:rPr>
              <a:t>(</a:t>
            </a:r>
            <a:r>
              <a:rPr lang="tr-TR" b="1" i="0" dirty="0" err="1">
                <a:solidFill>
                  <a:schemeClr val="accent4"/>
                </a:solidFill>
                <a:effectLst/>
                <a:latin typeface="Söhne"/>
              </a:rPr>
              <a:t>rand</a:t>
            </a:r>
            <a:r>
              <a:rPr lang="tr-TR" b="1" i="0" dirty="0">
                <a:solidFill>
                  <a:schemeClr val="accent4"/>
                </a:solidFill>
                <a:effectLst/>
                <a:latin typeface="Söhne"/>
              </a:rPr>
              <a:t>(10, 100)); </a:t>
            </a:r>
          </a:p>
          <a:p>
            <a:pPr marL="0" indent="0">
              <a:buNone/>
            </a:pPr>
            <a:r>
              <a:rPr lang="tr-TR" dirty="0">
                <a:solidFill>
                  <a:srgbClr val="0D0D0D"/>
                </a:solidFill>
                <a:latin typeface="Söhne"/>
              </a:rPr>
              <a:t>//10 ve 100 arasında rastgele tamsayı üretir.</a:t>
            </a:r>
            <a:endParaRPr lang="tr-TR" i="0" dirty="0">
              <a:solidFill>
                <a:srgbClr val="0D0D0D"/>
              </a:solidFill>
              <a:effectLst/>
              <a:latin typeface="Söhne"/>
            </a:endParaRPr>
          </a:p>
          <a:p>
            <a:pPr marL="0" indent="0">
              <a:buNone/>
            </a:pPr>
            <a:r>
              <a:rPr lang="tr-TR" b="1" dirty="0">
                <a:solidFill>
                  <a:srgbClr val="0D0D0D"/>
                </a:solidFill>
                <a:latin typeface="Söhne"/>
              </a:rPr>
              <a:t>Çıktı: </a:t>
            </a:r>
            <a:r>
              <a:rPr lang="tr-TR" dirty="0">
                <a:solidFill>
                  <a:srgbClr val="0D0D0D"/>
                </a:solidFill>
                <a:latin typeface="Söhne"/>
              </a:rPr>
              <a:t>74 (Her </a:t>
            </a:r>
            <a:r>
              <a:rPr lang="tr-TR" dirty="0" err="1">
                <a:solidFill>
                  <a:srgbClr val="0D0D0D"/>
                </a:solidFill>
                <a:latin typeface="Söhne"/>
              </a:rPr>
              <a:t>run</a:t>
            </a:r>
            <a:r>
              <a:rPr lang="tr-TR" dirty="0">
                <a:solidFill>
                  <a:srgbClr val="0D0D0D"/>
                </a:solidFill>
                <a:latin typeface="Söhne"/>
              </a:rPr>
              <a:t> işleminde farklı sonuçlar çıkacaktır.)</a:t>
            </a:r>
          </a:p>
          <a:p>
            <a:pPr marL="0" indent="0">
              <a:buNone/>
            </a:pPr>
            <a:endParaRPr lang="tr-TR" b="1" dirty="0">
              <a:solidFill>
                <a:srgbClr val="0D0D0D"/>
              </a:solidFill>
              <a:latin typeface="Söhne"/>
            </a:endParaRPr>
          </a:p>
          <a:p>
            <a:pPr marL="0" indent="0">
              <a:buNone/>
            </a:pPr>
            <a:r>
              <a:rPr lang="tr-TR" dirty="0">
                <a:effectLst/>
                <a:latin typeface="Helvetica" pitchFamily="2" charset="0"/>
              </a:rPr>
              <a:t>Tüm matematik fonksiyonları için aşağıdaki web adresine bakılabilir.</a:t>
            </a:r>
            <a:endParaRPr lang="tr-TR" dirty="0">
              <a:latin typeface="Helvetica" pitchFamily="2" charset="0"/>
            </a:endParaRPr>
          </a:p>
          <a:p>
            <a:pPr marL="0" indent="0">
              <a:buNone/>
            </a:pPr>
            <a:r>
              <a:rPr lang="tr-TR" dirty="0">
                <a:effectLst/>
                <a:latin typeface="Helvetica" pitchFamily="2" charset="0"/>
                <a:hlinkClick r:id="rId2"/>
              </a:rPr>
              <a:t>https://www.w3schools.com/php/php_ref_math.asp</a:t>
            </a:r>
            <a:r>
              <a:rPr lang="tr-TR" dirty="0">
                <a:effectLst/>
                <a:latin typeface="Helvetica" pitchFamily="2" charset="0"/>
              </a:rPr>
              <a:t> </a:t>
            </a:r>
          </a:p>
        </p:txBody>
      </p:sp>
    </p:spTree>
    <p:extLst>
      <p:ext uri="{BB962C8B-B14F-4D97-AF65-F5344CB8AC3E}">
        <p14:creationId xmlns:p14="http://schemas.microsoft.com/office/powerpoint/2010/main" val="2178296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kranda bilgisayar betiği">
            <a:extLst>
              <a:ext uri="{FF2B5EF4-FFF2-40B4-BE49-F238E27FC236}">
                <a16:creationId xmlns:a16="http://schemas.microsoft.com/office/drawing/2014/main" id="{D1CA337D-6938-29C5-842F-A429AC3DD490}"/>
              </a:ext>
            </a:extLst>
          </p:cNvPr>
          <p:cNvPicPr>
            <a:picLocks noChangeAspect="1"/>
          </p:cNvPicPr>
          <p:nvPr/>
        </p:nvPicPr>
        <p:blipFill rotWithShape="1">
          <a:blip r:embed="rId2">
            <a:alphaModFix amt="50000"/>
          </a:blip>
          <a:srcRect t="5980" r="-1" b="9748"/>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F875DB5E-922E-5B10-8FDB-0FE58870BEE5}"/>
              </a:ext>
            </a:extLst>
          </p:cNvPr>
          <p:cNvSpPr>
            <a:spLocks noGrp="1"/>
          </p:cNvSpPr>
          <p:nvPr>
            <p:ph type="title"/>
          </p:nvPr>
        </p:nvSpPr>
        <p:spPr>
          <a:xfrm>
            <a:off x="1130271" y="1193800"/>
            <a:ext cx="3193050" cy="4699000"/>
          </a:xfrm>
        </p:spPr>
        <p:txBody>
          <a:bodyPr anchor="ctr">
            <a:normAutofit/>
          </a:bodyPr>
          <a:lstStyle/>
          <a:p>
            <a:r>
              <a:rPr lang="tr-TR" dirty="0"/>
              <a:t>PHP</a:t>
            </a:r>
            <a:br>
              <a:rPr lang="tr-TR" dirty="0"/>
            </a:br>
            <a:r>
              <a:rPr lang="tr-TR" dirty="0"/>
              <a:t>MODÜLÜNÜN AMACI</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1AEB8FAA-13AF-E4EA-DE15-4F3924822EE0}"/>
              </a:ext>
            </a:extLst>
          </p:cNvPr>
          <p:cNvSpPr>
            <a:spLocks noGrp="1"/>
          </p:cNvSpPr>
          <p:nvPr>
            <p:ph idx="1"/>
          </p:nvPr>
        </p:nvSpPr>
        <p:spPr>
          <a:xfrm>
            <a:off x="4976636" y="1193800"/>
            <a:ext cx="6085091" cy="4699000"/>
          </a:xfrm>
        </p:spPr>
        <p:txBody>
          <a:bodyPr anchor="ctr">
            <a:normAutofit/>
          </a:bodyPr>
          <a:lstStyle/>
          <a:p>
            <a:r>
              <a:rPr lang="tr-TR" dirty="0">
                <a:effectLst/>
                <a:latin typeface="Helvetica" pitchFamily="2" charset="0"/>
              </a:rPr>
              <a:t>PHP programlama dilinde temel kavramlar, çalışma mantığı, yazım kuralları, fonksiyonlar ve veri tabanı işlemleri gibi konuların ayrıntılı biçimde ele alınması amaçlanmaktadır.</a:t>
            </a:r>
          </a:p>
          <a:p>
            <a:endParaRPr lang="tr-TR" dirty="0"/>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211955538"/>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500">
                <a:solidFill>
                  <a:srgbClr val="FFFFFF"/>
                </a:solidFill>
                <a:effectLst/>
                <a:latin typeface="Helvetica" pitchFamily="2" charset="0"/>
              </a:rPr>
              <a:t>3.1. ç) Matematiksel ve metinsel fonksiyonlar anlatılır.</a:t>
            </a:r>
            <a:br>
              <a:rPr lang="tr-TR" sz="2500">
                <a:solidFill>
                  <a:srgbClr val="FFFFFF"/>
                </a:solidFill>
                <a:effectLst/>
                <a:latin typeface="Helvetica" pitchFamily="2" charset="0"/>
              </a:rPr>
            </a:br>
            <a:br>
              <a:rPr lang="tr-TR" sz="2500">
                <a:solidFill>
                  <a:srgbClr val="FFFFFF"/>
                </a:solidFill>
                <a:effectLst/>
                <a:latin typeface="Helvetica" pitchFamily="2" charset="0"/>
              </a:rPr>
            </a:br>
            <a:br>
              <a:rPr lang="tr-TR" sz="2500">
                <a:solidFill>
                  <a:srgbClr val="FFFFFF"/>
                </a:solidFill>
                <a:effectLst/>
                <a:latin typeface="Helvetica" pitchFamily="2" charset="0"/>
              </a:rPr>
            </a:br>
            <a:br>
              <a:rPr lang="tr-TR" sz="2500">
                <a:solidFill>
                  <a:srgbClr val="FFFFFF"/>
                </a:solidFill>
                <a:effectLst/>
                <a:latin typeface="Helvetica" pitchFamily="2" charset="0"/>
              </a:rPr>
            </a:br>
            <a:br>
              <a:rPr lang="tr-TR" sz="2500">
                <a:solidFill>
                  <a:srgbClr val="FFFFFF"/>
                </a:solidFill>
                <a:effectLst/>
                <a:latin typeface="Helvetica" pitchFamily="2" charset="0"/>
              </a:rPr>
            </a:br>
            <a:br>
              <a:rPr lang="tr-TR" sz="2500">
                <a:solidFill>
                  <a:srgbClr val="FFFFFF"/>
                </a:solidFill>
                <a:effectLst/>
                <a:latin typeface="Helvetica" pitchFamily="2" charset="0"/>
              </a:rPr>
            </a:br>
            <a:br>
              <a:rPr lang="tr-TR" sz="2500">
                <a:solidFill>
                  <a:srgbClr val="FFFFFF"/>
                </a:solidFill>
                <a:effectLst/>
                <a:latin typeface="Helvetica" pitchFamily="2" charset="0"/>
              </a:rPr>
            </a:br>
            <a:endParaRPr lang="tr-TR" sz="250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426876" y="926516"/>
            <a:ext cx="6034827" cy="4916465"/>
          </a:xfrm>
        </p:spPr>
        <p:txBody>
          <a:bodyPr anchor="t">
            <a:normAutofit/>
          </a:bodyPr>
          <a:lstStyle/>
          <a:p>
            <a:pPr marL="0" indent="0" algn="l">
              <a:buNone/>
            </a:pPr>
            <a:r>
              <a:rPr lang="tr-TR" b="1" i="0" dirty="0" err="1">
                <a:solidFill>
                  <a:srgbClr val="0D0D0D"/>
                </a:solidFill>
                <a:effectLst/>
                <a:latin typeface="Söhne"/>
              </a:rPr>
              <a:t>Metinsel</a:t>
            </a:r>
            <a:r>
              <a:rPr lang="tr-TR" b="1" i="0" dirty="0">
                <a:solidFill>
                  <a:srgbClr val="0D0D0D"/>
                </a:solidFill>
                <a:effectLst/>
                <a:latin typeface="Söhne"/>
              </a:rPr>
              <a:t> Fonksiyonlar:</a:t>
            </a:r>
          </a:p>
          <a:p>
            <a:pPr marL="0" indent="0" algn="l">
              <a:buNone/>
            </a:pPr>
            <a:endParaRPr lang="tr-TR" b="0" i="0" dirty="0">
              <a:solidFill>
                <a:srgbClr val="0D0D0D"/>
              </a:solidFill>
              <a:effectLst/>
              <a:latin typeface="Söhne"/>
            </a:endParaRPr>
          </a:p>
          <a:p>
            <a:pPr marL="0" indent="0" algn="l">
              <a:buNone/>
            </a:pPr>
            <a:r>
              <a:rPr lang="tr-TR" b="1" i="0" dirty="0">
                <a:solidFill>
                  <a:srgbClr val="0D0D0D"/>
                </a:solidFill>
                <a:effectLst/>
                <a:latin typeface="Söhne"/>
              </a:rPr>
              <a:t>Dize Uzunluğu:</a:t>
            </a:r>
            <a:r>
              <a:rPr lang="tr-TR" b="0" i="0" dirty="0">
                <a:solidFill>
                  <a:srgbClr val="0D0D0D"/>
                </a:solidFill>
                <a:effectLst/>
                <a:latin typeface="Söhne"/>
              </a:rPr>
              <a:t> Bir dizenin uzunluğunu bulmak için kullanılabilirler.</a:t>
            </a:r>
            <a:br>
              <a:rPr lang="tr-TR" b="0" i="0" dirty="0">
                <a:solidFill>
                  <a:srgbClr val="0D0D0D"/>
                </a:solidFill>
                <a:effectLst/>
                <a:latin typeface="Söhne"/>
              </a:rPr>
            </a:br>
            <a:endParaRPr lang="tr-TR" b="0" i="0" dirty="0">
              <a:solidFill>
                <a:srgbClr val="0D0D0D"/>
              </a:solidFill>
              <a:effectLst/>
              <a:latin typeface="Söhne"/>
            </a:endParaRPr>
          </a:p>
          <a:p>
            <a:pPr marL="0" indent="0" algn="l">
              <a:buNone/>
            </a:pPr>
            <a:r>
              <a:rPr lang="tr-TR" b="0" i="0" dirty="0">
                <a:solidFill>
                  <a:schemeClr val="accent4"/>
                </a:solidFill>
                <a:effectLst/>
                <a:latin typeface="Söhne"/>
              </a:rPr>
              <a:t>$dize = "Merhaba Dünya";</a:t>
            </a:r>
          </a:p>
          <a:p>
            <a:pPr marL="0" indent="0" algn="l">
              <a:buNone/>
            </a:pPr>
            <a:r>
              <a:rPr lang="tr-TR" b="0" i="0" dirty="0">
                <a:solidFill>
                  <a:schemeClr val="accent4"/>
                </a:solidFill>
                <a:effectLst/>
                <a:latin typeface="Söhne"/>
              </a:rPr>
              <a:t>$uzunluk = </a:t>
            </a:r>
            <a:r>
              <a:rPr lang="tr-TR" b="0" i="0" dirty="0" err="1">
                <a:solidFill>
                  <a:schemeClr val="accent4"/>
                </a:solidFill>
                <a:effectLst/>
                <a:latin typeface="Söhne"/>
              </a:rPr>
              <a:t>strlen</a:t>
            </a:r>
            <a:r>
              <a:rPr lang="tr-TR" b="0" i="0" dirty="0">
                <a:solidFill>
                  <a:schemeClr val="accent4"/>
                </a:solidFill>
                <a:effectLst/>
                <a:latin typeface="Söhne"/>
              </a:rPr>
              <a:t>($dize); </a:t>
            </a:r>
            <a:endParaRPr lang="tr-TR" dirty="0">
              <a:solidFill>
                <a:schemeClr val="accent4"/>
              </a:solidFill>
              <a:latin typeface="Söhne"/>
            </a:endParaRPr>
          </a:p>
          <a:p>
            <a:pPr marL="0" indent="0" algn="l">
              <a:buNone/>
            </a:pPr>
            <a:endParaRPr lang="tr-TR" dirty="0">
              <a:solidFill>
                <a:srgbClr val="0D0D0D"/>
              </a:solidFill>
              <a:latin typeface="Söhne"/>
            </a:endParaRPr>
          </a:p>
          <a:p>
            <a:pPr marL="0" indent="0" algn="l">
              <a:buNone/>
            </a:pPr>
            <a:r>
              <a:rPr lang="tr-TR" b="1" i="0" dirty="0">
                <a:effectLst/>
                <a:latin typeface="Söhne"/>
              </a:rPr>
              <a:t>Çıktı: 13</a:t>
            </a:r>
          </a:p>
          <a:p>
            <a:pPr marL="0" indent="0" algn="l">
              <a:buNone/>
            </a:pPr>
            <a:endParaRPr lang="tr-TR" b="0" i="0" dirty="0">
              <a:solidFill>
                <a:srgbClr val="0D0D0D"/>
              </a:solidFill>
              <a:effectLst/>
              <a:latin typeface="Söhne"/>
            </a:endParaRPr>
          </a:p>
          <a:p>
            <a:pPr marL="0" indent="0">
              <a:buNone/>
            </a:pPr>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3258419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578178" y="1074106"/>
            <a:ext cx="6034827" cy="4916465"/>
          </a:xfrm>
        </p:spPr>
        <p:txBody>
          <a:bodyPr anchor="t">
            <a:normAutofit/>
          </a:bodyPr>
          <a:lstStyle/>
          <a:p>
            <a:pPr marL="0" indent="0" algn="l">
              <a:buNone/>
            </a:pPr>
            <a:r>
              <a:rPr lang="tr-TR" b="1" i="0" dirty="0" err="1">
                <a:solidFill>
                  <a:srgbClr val="0D0D0D"/>
                </a:solidFill>
                <a:effectLst/>
                <a:latin typeface="Söhne"/>
              </a:rPr>
              <a:t>Metinsel</a:t>
            </a:r>
            <a:r>
              <a:rPr lang="tr-TR" b="1" i="0" dirty="0">
                <a:solidFill>
                  <a:srgbClr val="0D0D0D"/>
                </a:solidFill>
                <a:effectLst/>
                <a:latin typeface="Söhne"/>
              </a:rPr>
              <a:t> Fonksiyonlar:</a:t>
            </a:r>
          </a:p>
          <a:p>
            <a:pPr marL="0" indent="0" algn="l">
              <a:buNone/>
            </a:pPr>
            <a:endParaRPr lang="tr-TR" b="0" i="0" dirty="0">
              <a:solidFill>
                <a:srgbClr val="0D0D0D"/>
              </a:solidFill>
              <a:effectLst/>
              <a:latin typeface="Söhne"/>
            </a:endParaRPr>
          </a:p>
          <a:p>
            <a:pPr marL="0" indent="0" algn="l">
              <a:buNone/>
            </a:pPr>
            <a:r>
              <a:rPr lang="tr-TR" b="1" i="0" dirty="0">
                <a:solidFill>
                  <a:srgbClr val="0D0D0D"/>
                </a:solidFill>
                <a:effectLst/>
                <a:latin typeface="Söhne"/>
              </a:rPr>
              <a:t>Kelime Uzunluğu:</a:t>
            </a:r>
            <a:r>
              <a:rPr lang="tr-TR" b="0" i="0" dirty="0">
                <a:solidFill>
                  <a:srgbClr val="0D0D0D"/>
                </a:solidFill>
                <a:effectLst/>
                <a:latin typeface="Söhne"/>
              </a:rPr>
              <a:t> Bir dizenin kelime sayısını bulmak için kullanılabilirler.</a:t>
            </a:r>
            <a:br>
              <a:rPr lang="tr-TR" b="0" i="0" dirty="0">
                <a:solidFill>
                  <a:srgbClr val="0D0D0D"/>
                </a:solidFill>
                <a:effectLst/>
                <a:latin typeface="Söhne"/>
              </a:rPr>
            </a:br>
            <a:endParaRPr lang="tr-TR" b="0" i="0" dirty="0">
              <a:solidFill>
                <a:srgbClr val="0D0D0D"/>
              </a:solidFill>
              <a:effectLst/>
              <a:latin typeface="Söhne"/>
            </a:endParaRPr>
          </a:p>
          <a:p>
            <a:pPr marL="0" indent="0" algn="l">
              <a:buNone/>
            </a:pPr>
            <a:r>
              <a:rPr lang="tr-TR" dirty="0" err="1">
                <a:solidFill>
                  <a:schemeClr val="accent4"/>
                </a:solidFill>
                <a:effectLst/>
              </a:rPr>
              <a:t>echo</a:t>
            </a:r>
            <a:r>
              <a:rPr lang="tr-TR" dirty="0">
                <a:solidFill>
                  <a:schemeClr val="accent4"/>
                </a:solidFill>
                <a:effectLst/>
              </a:rPr>
              <a:t> </a:t>
            </a:r>
            <a:r>
              <a:rPr lang="tr-TR" b="1" dirty="0" err="1">
                <a:solidFill>
                  <a:schemeClr val="accent4"/>
                </a:solidFill>
                <a:effectLst/>
              </a:rPr>
              <a:t>str_word_count</a:t>
            </a:r>
            <a:r>
              <a:rPr lang="tr-TR" dirty="0">
                <a:solidFill>
                  <a:schemeClr val="accent4"/>
                </a:solidFill>
                <a:effectLst/>
              </a:rPr>
              <a:t>("Merhaba PHP")</a:t>
            </a:r>
            <a:r>
              <a:rPr lang="tr-TR" dirty="0">
                <a:solidFill>
                  <a:schemeClr val="accent4"/>
                </a:solidFill>
              </a:rPr>
              <a:t>;</a:t>
            </a:r>
          </a:p>
          <a:p>
            <a:pPr marL="0" indent="0" algn="l">
              <a:buNone/>
            </a:pPr>
            <a:endParaRPr lang="tr-TR" b="0" i="0" dirty="0">
              <a:solidFill>
                <a:srgbClr val="0D0D0D"/>
              </a:solidFill>
              <a:effectLst/>
              <a:latin typeface="Söhne"/>
            </a:endParaRPr>
          </a:p>
          <a:p>
            <a:pPr marL="0" indent="0" algn="l">
              <a:buNone/>
            </a:pPr>
            <a:r>
              <a:rPr lang="tr-TR" b="1" dirty="0">
                <a:latin typeface="Söhne"/>
              </a:rPr>
              <a:t>Çıktı: 2</a:t>
            </a:r>
            <a:endParaRPr lang="tr-TR" b="1" i="0" dirty="0">
              <a:effectLst/>
              <a:latin typeface="Söhne"/>
            </a:endParaRPr>
          </a:p>
          <a:p>
            <a:pPr marL="0" indent="0">
              <a:buNone/>
            </a:pPr>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1371957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143463" y="1074106"/>
            <a:ext cx="6034827" cy="4916465"/>
          </a:xfrm>
        </p:spPr>
        <p:txBody>
          <a:bodyPr anchor="t">
            <a:normAutofit fontScale="92500" lnSpcReduction="10000"/>
          </a:bodyPr>
          <a:lstStyle/>
          <a:p>
            <a:pPr marL="0" indent="0" algn="l">
              <a:buNone/>
            </a:pPr>
            <a:r>
              <a:rPr lang="tr-TR" b="1" i="0" dirty="0" err="1">
                <a:solidFill>
                  <a:srgbClr val="0D0D0D"/>
                </a:solidFill>
                <a:effectLst/>
                <a:latin typeface="Söhne"/>
              </a:rPr>
              <a:t>Metinsel</a:t>
            </a:r>
            <a:r>
              <a:rPr lang="tr-TR" b="1" i="0" dirty="0">
                <a:solidFill>
                  <a:srgbClr val="0D0D0D"/>
                </a:solidFill>
                <a:effectLst/>
                <a:latin typeface="Söhne"/>
              </a:rPr>
              <a:t> Fonksiyonlar:</a:t>
            </a:r>
          </a:p>
          <a:p>
            <a:pPr marL="0" indent="0" algn="l">
              <a:buNone/>
            </a:pPr>
            <a:endParaRPr lang="tr-TR" b="0" i="0" dirty="0">
              <a:solidFill>
                <a:srgbClr val="0D0D0D"/>
              </a:solidFill>
              <a:effectLst/>
              <a:latin typeface="Söhne"/>
            </a:endParaRPr>
          </a:p>
          <a:p>
            <a:pPr marL="0" indent="0">
              <a:buNone/>
            </a:pPr>
            <a:r>
              <a:rPr lang="tr-TR" b="1" dirty="0">
                <a:effectLst/>
                <a:latin typeface="Noto Sans Zawgyi" panose="020B0502040504020204" pitchFamily="34" charset="0"/>
                <a:cs typeface="Noto Sans Zawgyi" panose="020B0502040504020204" pitchFamily="34" charset="0"/>
              </a:rPr>
              <a:t>Dize Birleştirme:</a:t>
            </a:r>
            <a:r>
              <a:rPr lang="tr-TR" dirty="0">
                <a:effectLst/>
                <a:latin typeface="Noto Sans Zawgyi" panose="020B0502040504020204" pitchFamily="34" charset="0"/>
                <a:cs typeface="Noto Sans Zawgyi" panose="020B0502040504020204" pitchFamily="34" charset="0"/>
              </a:rPr>
              <a:t> İki veya daha fazla diziyi birleştirmek için </a:t>
            </a:r>
            <a:r>
              <a:rPr lang="tr-TR" dirty="0" err="1">
                <a:effectLst/>
                <a:latin typeface="Noto Sans Zawgyi" panose="020B0502040504020204" pitchFamily="34" charset="0"/>
                <a:cs typeface="Noto Sans Zawgyi" panose="020B0502040504020204" pitchFamily="34" charset="0"/>
              </a:rPr>
              <a:t>metinsel</a:t>
            </a:r>
            <a:r>
              <a:rPr lang="tr-TR" dirty="0">
                <a:effectLst/>
                <a:latin typeface="Noto Sans Zawgyi" panose="020B0502040504020204" pitchFamily="34" charset="0"/>
                <a:cs typeface="Noto Sans Zawgyi" panose="020B0502040504020204" pitchFamily="34" charset="0"/>
              </a:rPr>
              <a:t> fonksiyonlar kullanılabilir.</a:t>
            </a:r>
          </a:p>
          <a:p>
            <a:pPr marL="0" indent="0">
              <a:buNone/>
            </a:pPr>
            <a:endParaRPr lang="tr-TR" dirty="0">
              <a:effectLst/>
              <a:latin typeface="Noto Sans Zawgyi" panose="020B0502040504020204" pitchFamily="34" charset="0"/>
              <a:cs typeface="Noto Sans Zawgyi" panose="020B0502040504020204" pitchFamily="34" charset="0"/>
            </a:endParaRPr>
          </a:p>
          <a:p>
            <a:pPr marL="0" indent="0">
              <a:buNone/>
            </a:pPr>
            <a:r>
              <a:rPr lang="tr-TR" b="0" i="0" dirty="0">
                <a:solidFill>
                  <a:schemeClr val="accent4"/>
                </a:solidFill>
                <a:effectLst/>
                <a:latin typeface="Söhne"/>
              </a:rPr>
              <a:t>$ad = "Sezer";</a:t>
            </a:r>
          </a:p>
          <a:p>
            <a:pPr marL="0" indent="0">
              <a:buNone/>
            </a:pPr>
            <a:r>
              <a:rPr lang="tr-TR" b="0" i="0" dirty="0">
                <a:solidFill>
                  <a:schemeClr val="accent4"/>
                </a:solidFill>
                <a:effectLst/>
                <a:latin typeface="Söhne"/>
              </a:rPr>
              <a:t>$</a:t>
            </a:r>
            <a:r>
              <a:rPr lang="tr-TR" b="0" i="0" dirty="0" err="1">
                <a:solidFill>
                  <a:schemeClr val="accent4"/>
                </a:solidFill>
                <a:effectLst/>
                <a:latin typeface="Söhne"/>
              </a:rPr>
              <a:t>soyad</a:t>
            </a:r>
            <a:r>
              <a:rPr lang="tr-TR" b="0" i="0" dirty="0">
                <a:solidFill>
                  <a:schemeClr val="accent4"/>
                </a:solidFill>
                <a:effectLst/>
                <a:latin typeface="Söhne"/>
              </a:rPr>
              <a:t> = "Yılmaz";</a:t>
            </a:r>
          </a:p>
          <a:p>
            <a:pPr marL="0" indent="0">
              <a:buNone/>
            </a:pPr>
            <a:r>
              <a:rPr lang="tr-TR" b="0" i="0" dirty="0">
                <a:solidFill>
                  <a:schemeClr val="accent4"/>
                </a:solidFill>
                <a:effectLst/>
                <a:latin typeface="Söhne"/>
              </a:rPr>
              <a:t>$</a:t>
            </a:r>
            <a:r>
              <a:rPr lang="tr-TR" b="0" i="0" dirty="0" err="1">
                <a:solidFill>
                  <a:schemeClr val="accent4"/>
                </a:solidFill>
                <a:effectLst/>
                <a:latin typeface="Söhne"/>
              </a:rPr>
              <a:t>tamAd</a:t>
            </a:r>
            <a:r>
              <a:rPr lang="tr-TR" b="0" i="0" dirty="0">
                <a:solidFill>
                  <a:schemeClr val="accent4"/>
                </a:solidFill>
                <a:effectLst/>
                <a:latin typeface="Söhne"/>
              </a:rPr>
              <a:t> = $ad . " " . $</a:t>
            </a:r>
            <a:r>
              <a:rPr lang="tr-TR" b="0" i="0" dirty="0" err="1">
                <a:solidFill>
                  <a:schemeClr val="accent4"/>
                </a:solidFill>
                <a:effectLst/>
                <a:latin typeface="Söhne"/>
              </a:rPr>
              <a:t>soyad</a:t>
            </a:r>
            <a:r>
              <a:rPr lang="tr-TR" b="0" i="0" dirty="0">
                <a:solidFill>
                  <a:schemeClr val="accent4"/>
                </a:solidFill>
                <a:effectLst/>
                <a:latin typeface="Söhne"/>
              </a:rPr>
              <a:t>; </a:t>
            </a:r>
          </a:p>
          <a:p>
            <a:pPr marL="0" indent="0">
              <a:buNone/>
            </a:pPr>
            <a:r>
              <a:rPr lang="tr-TR" dirty="0" err="1">
                <a:solidFill>
                  <a:schemeClr val="accent4"/>
                </a:solidFill>
                <a:latin typeface="Söhne"/>
              </a:rPr>
              <a:t>e</a:t>
            </a:r>
            <a:r>
              <a:rPr lang="tr-TR" b="0" i="0" dirty="0" err="1">
                <a:solidFill>
                  <a:schemeClr val="accent4"/>
                </a:solidFill>
                <a:effectLst/>
                <a:latin typeface="Söhne"/>
              </a:rPr>
              <a:t>cho</a:t>
            </a:r>
            <a:r>
              <a:rPr lang="tr-TR" b="0" i="0" dirty="0">
                <a:solidFill>
                  <a:schemeClr val="accent4"/>
                </a:solidFill>
                <a:effectLst/>
                <a:latin typeface="Söhne"/>
              </a:rPr>
              <a:t> ($</a:t>
            </a:r>
            <a:r>
              <a:rPr lang="tr-TR" b="0" i="0" dirty="0" err="1">
                <a:solidFill>
                  <a:schemeClr val="accent4"/>
                </a:solidFill>
                <a:effectLst/>
                <a:latin typeface="Söhne"/>
              </a:rPr>
              <a:t>tamAd</a:t>
            </a:r>
            <a:r>
              <a:rPr lang="tr-TR" b="0" i="0" dirty="0">
                <a:solidFill>
                  <a:schemeClr val="accent4"/>
                </a:solidFill>
                <a:effectLst/>
                <a:latin typeface="Söhne"/>
              </a:rPr>
              <a:t>)</a:t>
            </a:r>
          </a:p>
          <a:p>
            <a:pPr marL="0" indent="0">
              <a:buNone/>
            </a:pPr>
            <a:endParaRPr lang="tr-TR" dirty="0">
              <a:latin typeface="Söhne"/>
            </a:endParaRPr>
          </a:p>
          <a:p>
            <a:pPr marL="0" indent="0">
              <a:buNone/>
            </a:pPr>
            <a:r>
              <a:rPr lang="tr-TR" b="1" dirty="0">
                <a:latin typeface="Söhne"/>
              </a:rPr>
              <a:t>Çıktı: Sezer Yılmaz</a:t>
            </a:r>
          </a:p>
          <a:p>
            <a:pPr marL="0" indent="0">
              <a:buNone/>
            </a:pPr>
            <a:endParaRPr lang="tr-TR" b="0" i="0" dirty="0">
              <a:effectLst/>
              <a:latin typeface="Söhne"/>
            </a:endParaRPr>
          </a:p>
          <a:p>
            <a:pPr marL="0" indent="0">
              <a:buNone/>
            </a:pPr>
            <a:endParaRPr lang="tr-TR" b="0" i="0" dirty="0">
              <a:effectLst/>
              <a:latin typeface="Söhne"/>
            </a:endParaRPr>
          </a:p>
          <a:p>
            <a:pPr marL="0" indent="0">
              <a:buNone/>
            </a:pPr>
            <a:endParaRPr lang="tr-TR" b="0" i="0" dirty="0">
              <a:solidFill>
                <a:srgbClr val="0D0D0D"/>
              </a:solidFill>
              <a:effectLst/>
              <a:latin typeface="Söhne"/>
            </a:endParaRPr>
          </a:p>
          <a:p>
            <a:pPr marL="0" indent="0">
              <a:buNone/>
            </a:pPr>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32696098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63384" y="919021"/>
            <a:ext cx="6034827" cy="4916465"/>
          </a:xfrm>
        </p:spPr>
        <p:txBody>
          <a:bodyPr anchor="t">
            <a:normAutofit fontScale="85000" lnSpcReduction="20000"/>
          </a:bodyPr>
          <a:lstStyle/>
          <a:p>
            <a:pPr marL="0" indent="0" algn="l">
              <a:buNone/>
            </a:pPr>
            <a:r>
              <a:rPr lang="tr-TR" b="1" i="0" dirty="0" err="1">
                <a:solidFill>
                  <a:srgbClr val="0D0D0D"/>
                </a:solidFill>
                <a:effectLst/>
                <a:latin typeface="Söhne"/>
              </a:rPr>
              <a:t>Metinsel</a:t>
            </a:r>
            <a:r>
              <a:rPr lang="tr-TR" b="1" i="0" dirty="0">
                <a:solidFill>
                  <a:srgbClr val="0D0D0D"/>
                </a:solidFill>
                <a:effectLst/>
                <a:latin typeface="Söhne"/>
              </a:rPr>
              <a:t> Fonksiyonlar:</a:t>
            </a:r>
            <a:endParaRPr lang="tr-TR" b="0" i="0" dirty="0">
              <a:solidFill>
                <a:srgbClr val="0D0D0D"/>
              </a:solidFill>
              <a:effectLst/>
              <a:latin typeface="Söhne"/>
            </a:endParaRPr>
          </a:p>
          <a:p>
            <a:pPr marL="0" indent="0" algn="l">
              <a:buNone/>
            </a:pPr>
            <a:endParaRPr lang="tr-TR" b="0" i="0" dirty="0">
              <a:solidFill>
                <a:srgbClr val="343A40"/>
              </a:solidFill>
              <a:effectLst/>
              <a:latin typeface="Rubik"/>
            </a:endParaRPr>
          </a:p>
          <a:p>
            <a:pPr marL="0" indent="0" algn="l">
              <a:buNone/>
            </a:pPr>
            <a:r>
              <a:rPr lang="tr-TR" b="0" i="0" dirty="0" err="1">
                <a:solidFill>
                  <a:schemeClr val="accent4"/>
                </a:solidFill>
                <a:effectLst/>
                <a:latin typeface="Rubik"/>
              </a:rPr>
              <a:t>strpos</a:t>
            </a:r>
            <a:r>
              <a:rPr lang="tr-TR" b="0" i="0" dirty="0">
                <a:solidFill>
                  <a:schemeClr val="accent4"/>
                </a:solidFill>
                <a:effectLst/>
                <a:latin typeface="Rubik"/>
              </a:rPr>
              <a:t>() Fonksiyonu</a:t>
            </a:r>
          </a:p>
          <a:p>
            <a:pPr marL="0" indent="0" algn="l">
              <a:buNone/>
            </a:pPr>
            <a:endParaRPr lang="tr-TR" b="0" i="0" dirty="0">
              <a:solidFill>
                <a:srgbClr val="343A40"/>
              </a:solidFill>
              <a:effectLst/>
              <a:latin typeface="Rubik"/>
            </a:endParaRPr>
          </a:p>
          <a:p>
            <a:pPr algn="l"/>
            <a:r>
              <a:rPr lang="tr-TR" b="0" i="0" dirty="0" err="1">
                <a:solidFill>
                  <a:srgbClr val="495057"/>
                </a:solidFill>
                <a:effectLst/>
                <a:latin typeface="Rubik"/>
              </a:rPr>
              <a:t>strpos</a:t>
            </a:r>
            <a:r>
              <a:rPr lang="tr-TR" b="0" i="0" dirty="0">
                <a:solidFill>
                  <a:srgbClr val="495057"/>
                </a:solidFill>
                <a:effectLst/>
                <a:latin typeface="Rubik"/>
              </a:rPr>
              <a:t>() fonksiyonuna ilk parametre olarak gönderilen </a:t>
            </a:r>
            <a:r>
              <a:rPr lang="tr-TR" b="0" i="0" dirty="0" err="1">
                <a:solidFill>
                  <a:srgbClr val="495057"/>
                </a:solidFill>
                <a:effectLst/>
                <a:latin typeface="Rubik"/>
              </a:rPr>
              <a:t>string</a:t>
            </a:r>
            <a:r>
              <a:rPr lang="tr-TR" b="0" i="0" dirty="0">
                <a:solidFill>
                  <a:srgbClr val="495057"/>
                </a:solidFill>
                <a:effectLst/>
                <a:latin typeface="Rubik"/>
              </a:rPr>
              <a:t> içerisinde ikinci parametre olarak gönderilen </a:t>
            </a:r>
            <a:r>
              <a:rPr lang="tr-TR" b="0" i="0" dirty="0" err="1">
                <a:solidFill>
                  <a:srgbClr val="495057"/>
                </a:solidFill>
                <a:effectLst/>
                <a:latin typeface="Rubik"/>
              </a:rPr>
              <a:t>string</a:t>
            </a:r>
            <a:r>
              <a:rPr lang="tr-TR" b="0" i="0" dirty="0">
                <a:solidFill>
                  <a:srgbClr val="495057"/>
                </a:solidFill>
                <a:effectLst/>
                <a:latin typeface="Rubik"/>
              </a:rPr>
              <a:t> aranır. Eğer </a:t>
            </a:r>
            <a:r>
              <a:rPr lang="tr-TR" b="0" i="0" dirty="0" err="1">
                <a:solidFill>
                  <a:srgbClr val="495057"/>
                </a:solidFill>
                <a:effectLst/>
                <a:latin typeface="Rubik"/>
              </a:rPr>
              <a:t>string</a:t>
            </a:r>
            <a:r>
              <a:rPr lang="tr-TR" b="0" i="0" dirty="0">
                <a:solidFill>
                  <a:srgbClr val="495057"/>
                </a:solidFill>
                <a:effectLst/>
                <a:latin typeface="Rubik"/>
              </a:rPr>
              <a:t> veri bulunursa aranan </a:t>
            </a:r>
            <a:r>
              <a:rPr lang="tr-TR" b="0" i="0" dirty="0" err="1">
                <a:solidFill>
                  <a:srgbClr val="495057"/>
                </a:solidFill>
                <a:effectLst/>
                <a:latin typeface="Rubik"/>
              </a:rPr>
              <a:t>string</a:t>
            </a:r>
            <a:r>
              <a:rPr lang="tr-TR" b="0" i="0" dirty="0">
                <a:solidFill>
                  <a:srgbClr val="495057"/>
                </a:solidFill>
                <a:effectLst/>
                <a:latin typeface="Rubik"/>
              </a:rPr>
              <a:t> verinin ilk karakterinin indis numarası döndürülür eğer bulamazsa </a:t>
            </a:r>
            <a:r>
              <a:rPr lang="tr-TR" b="0" i="0" dirty="0" err="1">
                <a:solidFill>
                  <a:srgbClr val="495057"/>
                </a:solidFill>
                <a:effectLst/>
                <a:latin typeface="Rubik"/>
              </a:rPr>
              <a:t>False</a:t>
            </a:r>
            <a:r>
              <a:rPr lang="tr-TR" b="0" i="0" dirty="0">
                <a:solidFill>
                  <a:srgbClr val="495057"/>
                </a:solidFill>
                <a:effectLst/>
                <a:latin typeface="Rubik"/>
              </a:rPr>
              <a:t> bilgi gönderilir.</a:t>
            </a:r>
          </a:p>
          <a:p>
            <a:pPr algn="l"/>
            <a:endParaRPr lang="tr-TR" b="0" i="0" dirty="0">
              <a:solidFill>
                <a:srgbClr val="495057"/>
              </a:solidFill>
              <a:effectLst/>
              <a:latin typeface="Rubik"/>
            </a:endParaRPr>
          </a:p>
          <a:p>
            <a:pPr marL="0" indent="0">
              <a:buNone/>
            </a:pPr>
            <a:r>
              <a:rPr lang="tr-TR" dirty="0" err="1">
                <a:solidFill>
                  <a:schemeClr val="accent4"/>
                </a:solidFill>
                <a:effectLst/>
              </a:rPr>
              <a:t>echo</a:t>
            </a:r>
            <a:r>
              <a:rPr lang="tr-TR" dirty="0">
                <a:solidFill>
                  <a:schemeClr val="accent4"/>
                </a:solidFill>
                <a:effectLst/>
              </a:rPr>
              <a:t> </a:t>
            </a:r>
            <a:r>
              <a:rPr lang="tr-TR" b="1" dirty="0" err="1">
                <a:solidFill>
                  <a:schemeClr val="accent4"/>
                </a:solidFill>
                <a:effectLst/>
              </a:rPr>
              <a:t>strpos</a:t>
            </a:r>
            <a:r>
              <a:rPr lang="tr-TR" dirty="0">
                <a:solidFill>
                  <a:schemeClr val="accent4"/>
                </a:solidFill>
                <a:effectLst/>
              </a:rPr>
              <a:t>("Merhaba PHP", "PHP")</a:t>
            </a:r>
            <a:r>
              <a:rPr lang="tr-TR" dirty="0">
                <a:solidFill>
                  <a:schemeClr val="accent4"/>
                </a:solidFill>
              </a:rPr>
              <a:t>; </a:t>
            </a:r>
          </a:p>
          <a:p>
            <a:pPr marL="0" indent="0">
              <a:buNone/>
            </a:pPr>
            <a:endParaRPr lang="tr-TR" dirty="0"/>
          </a:p>
          <a:p>
            <a:pPr marL="0" indent="0">
              <a:buNone/>
            </a:pPr>
            <a:r>
              <a:rPr lang="tr-TR" b="1" dirty="0"/>
              <a:t>Çıktı: 8</a:t>
            </a:r>
            <a:endParaRPr lang="tr-TR" b="0" i="0" dirty="0">
              <a:effectLst/>
              <a:latin typeface="Söhne"/>
            </a:endParaRPr>
          </a:p>
          <a:p>
            <a:pPr marL="0" indent="0">
              <a:buNone/>
            </a:pPr>
            <a:br>
              <a:rPr lang="tr-TR" b="0" i="0" dirty="0">
                <a:solidFill>
                  <a:srgbClr val="B4B4B4"/>
                </a:solidFill>
                <a:effectLst/>
                <a:latin typeface="Söhne"/>
              </a:rPr>
            </a:br>
            <a:endParaRPr lang="tr-TR" dirty="0">
              <a:effectLst/>
              <a:latin typeface="Söhne"/>
            </a:endParaRPr>
          </a:p>
          <a:p>
            <a:pPr marL="0" indent="0" algn="l">
              <a:buNone/>
            </a:pPr>
            <a:endParaRPr lang="tr-TR" b="0" i="0" dirty="0">
              <a:solidFill>
                <a:srgbClr val="0D0D0D"/>
              </a:solidFill>
              <a:effectLst/>
              <a:latin typeface="Söhne"/>
            </a:endParaRPr>
          </a:p>
          <a:p>
            <a:pPr marL="0" indent="0">
              <a:buNone/>
            </a:pPr>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22638887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426876" y="1074106"/>
            <a:ext cx="6034827" cy="4916465"/>
          </a:xfrm>
        </p:spPr>
        <p:txBody>
          <a:bodyPr anchor="t">
            <a:normAutofit fontScale="77500" lnSpcReduction="20000"/>
          </a:bodyPr>
          <a:lstStyle/>
          <a:p>
            <a:pPr marL="0" indent="0" algn="l">
              <a:buNone/>
            </a:pPr>
            <a:r>
              <a:rPr lang="tr-TR" b="1" i="0" dirty="0" err="1">
                <a:solidFill>
                  <a:srgbClr val="0D0D0D"/>
                </a:solidFill>
                <a:effectLst/>
                <a:latin typeface="Söhne"/>
              </a:rPr>
              <a:t>Metinsel</a:t>
            </a:r>
            <a:r>
              <a:rPr lang="tr-TR" b="1" i="0" dirty="0">
                <a:solidFill>
                  <a:srgbClr val="0D0D0D"/>
                </a:solidFill>
                <a:effectLst/>
                <a:latin typeface="Söhne"/>
              </a:rPr>
              <a:t> Fonksiyonlar:</a:t>
            </a:r>
            <a:endParaRPr lang="tr-TR" b="0" i="0" dirty="0">
              <a:solidFill>
                <a:srgbClr val="0D0D0D"/>
              </a:solidFill>
              <a:effectLst/>
              <a:latin typeface="Söhne"/>
            </a:endParaRPr>
          </a:p>
          <a:p>
            <a:pPr marL="0" indent="0" algn="l">
              <a:buNone/>
            </a:pPr>
            <a:endParaRPr lang="tr-TR" b="0" i="0" dirty="0">
              <a:solidFill>
                <a:srgbClr val="343A40"/>
              </a:solidFill>
              <a:effectLst/>
              <a:latin typeface="Rubik"/>
            </a:endParaRPr>
          </a:p>
          <a:p>
            <a:pPr marL="0" indent="0" algn="l">
              <a:buNone/>
            </a:pPr>
            <a:r>
              <a:rPr lang="tr-TR" b="0" i="0" dirty="0" err="1">
                <a:solidFill>
                  <a:schemeClr val="accent4"/>
                </a:solidFill>
                <a:effectLst/>
                <a:latin typeface="Rubik"/>
              </a:rPr>
              <a:t>str_replace</a:t>
            </a:r>
            <a:r>
              <a:rPr lang="tr-TR" b="0" i="0" dirty="0">
                <a:solidFill>
                  <a:schemeClr val="accent4"/>
                </a:solidFill>
                <a:effectLst/>
                <a:latin typeface="Rubik"/>
              </a:rPr>
              <a:t>() Fonksiyonu</a:t>
            </a:r>
          </a:p>
          <a:p>
            <a:pPr marL="0" indent="0" algn="l">
              <a:buNone/>
            </a:pPr>
            <a:endParaRPr lang="tr-TR" b="0" i="0" dirty="0">
              <a:solidFill>
                <a:srgbClr val="343A40"/>
              </a:solidFill>
              <a:effectLst/>
              <a:latin typeface="Rubik"/>
            </a:endParaRPr>
          </a:p>
          <a:p>
            <a:pPr algn="l"/>
            <a:r>
              <a:rPr lang="tr-TR" b="0" i="0" dirty="0" err="1">
                <a:solidFill>
                  <a:srgbClr val="495057"/>
                </a:solidFill>
                <a:effectLst/>
                <a:latin typeface="Rubik"/>
              </a:rPr>
              <a:t>str_replace</a:t>
            </a:r>
            <a:r>
              <a:rPr lang="tr-TR" b="0" i="0" dirty="0">
                <a:solidFill>
                  <a:srgbClr val="495057"/>
                </a:solidFill>
                <a:effectLst/>
                <a:latin typeface="Rubik"/>
              </a:rPr>
              <a:t>() fonksiyonu ile bir </a:t>
            </a:r>
            <a:r>
              <a:rPr lang="tr-TR" b="0" i="0" dirty="0" err="1">
                <a:solidFill>
                  <a:srgbClr val="495057"/>
                </a:solidFill>
                <a:effectLst/>
                <a:latin typeface="Rubik"/>
              </a:rPr>
              <a:t>string</a:t>
            </a:r>
            <a:r>
              <a:rPr lang="tr-TR" b="0" i="0" dirty="0">
                <a:solidFill>
                  <a:srgbClr val="495057"/>
                </a:solidFill>
                <a:effectLst/>
                <a:latin typeface="Rubik"/>
              </a:rPr>
              <a:t> içerisinde istenen karakter ya da karakterler güncellenir.</a:t>
            </a:r>
          </a:p>
          <a:p>
            <a:pPr algn="l"/>
            <a:endParaRPr lang="tr-TR" b="0" i="0" dirty="0">
              <a:solidFill>
                <a:srgbClr val="495057"/>
              </a:solidFill>
              <a:effectLst/>
              <a:latin typeface="Rubik"/>
            </a:endParaRPr>
          </a:p>
          <a:p>
            <a:pPr marL="0" indent="0" algn="l">
              <a:buNone/>
            </a:pPr>
            <a:r>
              <a:rPr lang="tr-TR" dirty="0" err="1">
                <a:solidFill>
                  <a:schemeClr val="accent4"/>
                </a:solidFill>
                <a:effectLst/>
              </a:rPr>
              <a:t>echo</a:t>
            </a:r>
            <a:r>
              <a:rPr lang="tr-TR" dirty="0">
                <a:solidFill>
                  <a:schemeClr val="accent4"/>
                </a:solidFill>
                <a:effectLst/>
              </a:rPr>
              <a:t> </a:t>
            </a:r>
            <a:r>
              <a:rPr lang="tr-TR" b="1" dirty="0" err="1">
                <a:solidFill>
                  <a:schemeClr val="accent4"/>
                </a:solidFill>
                <a:effectLst/>
              </a:rPr>
              <a:t>str_replace</a:t>
            </a:r>
            <a:r>
              <a:rPr lang="tr-TR" dirty="0">
                <a:solidFill>
                  <a:schemeClr val="accent4"/>
                </a:solidFill>
                <a:effectLst/>
              </a:rPr>
              <a:t>("PHP", "</a:t>
            </a:r>
            <a:r>
              <a:rPr lang="tr-TR" dirty="0" err="1">
                <a:solidFill>
                  <a:schemeClr val="accent4"/>
                </a:solidFill>
                <a:effectLst/>
              </a:rPr>
              <a:t>Javascript</a:t>
            </a:r>
            <a:r>
              <a:rPr lang="tr-TR" dirty="0">
                <a:solidFill>
                  <a:schemeClr val="accent4"/>
                </a:solidFill>
                <a:effectLst/>
              </a:rPr>
              <a:t>", "</a:t>
            </a:r>
            <a:r>
              <a:rPr lang="tr-TR" dirty="0" err="1">
                <a:solidFill>
                  <a:schemeClr val="accent4"/>
                </a:solidFill>
                <a:effectLst/>
              </a:rPr>
              <a:t>Hello</a:t>
            </a:r>
            <a:r>
              <a:rPr lang="tr-TR" dirty="0">
                <a:solidFill>
                  <a:schemeClr val="accent4"/>
                </a:solidFill>
                <a:effectLst/>
              </a:rPr>
              <a:t> PHP")</a:t>
            </a:r>
            <a:r>
              <a:rPr lang="tr-TR" dirty="0">
                <a:solidFill>
                  <a:schemeClr val="accent4"/>
                </a:solidFill>
              </a:rPr>
              <a:t>;  </a:t>
            </a:r>
          </a:p>
          <a:p>
            <a:pPr marL="0" indent="0" algn="l">
              <a:buNone/>
            </a:pPr>
            <a:endParaRPr lang="tr-TR" b="0" i="0" dirty="0">
              <a:solidFill>
                <a:srgbClr val="495057"/>
              </a:solidFill>
              <a:effectLst/>
              <a:latin typeface="Rubik"/>
            </a:endParaRPr>
          </a:p>
          <a:p>
            <a:pPr marL="0" indent="0" algn="l">
              <a:buNone/>
            </a:pPr>
            <a:r>
              <a:rPr lang="tr-TR" b="0" i="0" dirty="0">
                <a:solidFill>
                  <a:srgbClr val="495057"/>
                </a:solidFill>
                <a:effectLst/>
                <a:latin typeface="Rubik"/>
              </a:rPr>
              <a:t>"</a:t>
            </a:r>
            <a:r>
              <a:rPr lang="tr-TR" b="0" i="0" dirty="0" err="1">
                <a:solidFill>
                  <a:srgbClr val="495057"/>
                </a:solidFill>
                <a:effectLst/>
                <a:latin typeface="Rubik"/>
              </a:rPr>
              <a:t>Hello</a:t>
            </a:r>
            <a:r>
              <a:rPr lang="tr-TR" b="0" i="0" dirty="0">
                <a:solidFill>
                  <a:srgbClr val="495057"/>
                </a:solidFill>
                <a:effectLst/>
                <a:latin typeface="Rubik"/>
              </a:rPr>
              <a:t> PHP" içerisinde PHP karakterleri aranır ve yerine </a:t>
            </a:r>
            <a:r>
              <a:rPr lang="tr-TR" b="0" i="0" dirty="0" err="1">
                <a:solidFill>
                  <a:srgbClr val="495057"/>
                </a:solidFill>
                <a:effectLst/>
                <a:latin typeface="Rubik"/>
              </a:rPr>
              <a:t>Javascript</a:t>
            </a:r>
            <a:r>
              <a:rPr lang="tr-TR" b="0" i="0" dirty="0">
                <a:solidFill>
                  <a:srgbClr val="495057"/>
                </a:solidFill>
                <a:effectLst/>
                <a:latin typeface="Rubik"/>
              </a:rPr>
              <a:t> bilgisi yazdırılır. </a:t>
            </a:r>
          </a:p>
          <a:p>
            <a:pPr marL="0" indent="0" algn="l">
              <a:buNone/>
            </a:pPr>
            <a:endParaRPr lang="tr-TR" dirty="0"/>
          </a:p>
          <a:p>
            <a:pPr marL="0" indent="0">
              <a:buNone/>
            </a:pPr>
            <a:r>
              <a:rPr lang="tr-TR" b="1" dirty="0"/>
              <a:t>Çıktı:  </a:t>
            </a:r>
            <a:r>
              <a:rPr lang="tr-TR" b="1" i="0" dirty="0" err="1">
                <a:effectLst/>
                <a:latin typeface="Rubik"/>
              </a:rPr>
              <a:t>Hello</a:t>
            </a:r>
            <a:r>
              <a:rPr lang="tr-TR" b="1" i="0" dirty="0">
                <a:effectLst/>
                <a:latin typeface="Rubik"/>
              </a:rPr>
              <a:t> </a:t>
            </a:r>
            <a:r>
              <a:rPr lang="tr-TR" b="1" i="0" dirty="0" err="1">
                <a:effectLst/>
                <a:latin typeface="Rubik"/>
              </a:rPr>
              <a:t>Javascript</a:t>
            </a:r>
            <a:br>
              <a:rPr lang="tr-TR" dirty="0"/>
            </a:br>
            <a:endParaRPr lang="tr-TR" b="0" i="0" dirty="0">
              <a:effectLst/>
              <a:latin typeface="Söhne"/>
            </a:endParaRPr>
          </a:p>
          <a:p>
            <a:pPr marL="0" indent="0">
              <a:buNone/>
            </a:pPr>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149988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91964" y="908138"/>
            <a:ext cx="6034827" cy="4916465"/>
          </a:xfrm>
        </p:spPr>
        <p:txBody>
          <a:bodyPr anchor="t">
            <a:normAutofit fontScale="77500" lnSpcReduction="20000"/>
          </a:bodyPr>
          <a:lstStyle/>
          <a:p>
            <a:pPr marL="0" indent="0" algn="l">
              <a:buNone/>
            </a:pPr>
            <a:r>
              <a:rPr lang="tr-TR" b="1" i="0" dirty="0" err="1">
                <a:solidFill>
                  <a:srgbClr val="0D0D0D"/>
                </a:solidFill>
                <a:effectLst/>
                <a:latin typeface="Söhne"/>
              </a:rPr>
              <a:t>Metinsel</a:t>
            </a:r>
            <a:r>
              <a:rPr lang="tr-TR" b="1" i="0" dirty="0">
                <a:solidFill>
                  <a:srgbClr val="0D0D0D"/>
                </a:solidFill>
                <a:effectLst/>
                <a:latin typeface="Söhne"/>
              </a:rPr>
              <a:t> Fonksiyonlar:</a:t>
            </a:r>
          </a:p>
          <a:p>
            <a:pPr marL="0" indent="0" algn="l">
              <a:buNone/>
            </a:pPr>
            <a:endParaRPr lang="tr-TR" b="0" i="0" dirty="0">
              <a:solidFill>
                <a:srgbClr val="0D0D0D"/>
              </a:solidFill>
              <a:effectLst/>
              <a:latin typeface="Söhne"/>
            </a:endParaRPr>
          </a:p>
          <a:p>
            <a:pPr marL="0" indent="0" algn="l">
              <a:buNone/>
            </a:pPr>
            <a:r>
              <a:rPr lang="tr-TR" b="0" i="0" dirty="0" err="1">
                <a:solidFill>
                  <a:schemeClr val="accent4"/>
                </a:solidFill>
                <a:effectLst/>
                <a:latin typeface="Rubik"/>
              </a:rPr>
              <a:t>substr</a:t>
            </a:r>
            <a:r>
              <a:rPr lang="tr-TR" b="0" i="0" dirty="0">
                <a:solidFill>
                  <a:schemeClr val="accent4"/>
                </a:solidFill>
                <a:effectLst/>
                <a:latin typeface="Rubik"/>
              </a:rPr>
              <a:t>() Fonksiyonu</a:t>
            </a:r>
          </a:p>
          <a:p>
            <a:pPr marL="0" indent="0" algn="l">
              <a:buNone/>
            </a:pPr>
            <a:endParaRPr lang="tr-TR" b="0" i="0" dirty="0">
              <a:solidFill>
                <a:schemeClr val="accent4"/>
              </a:solidFill>
              <a:effectLst/>
              <a:latin typeface="Rubik"/>
            </a:endParaRPr>
          </a:p>
          <a:p>
            <a:pPr algn="l"/>
            <a:r>
              <a:rPr lang="tr-TR" b="0" i="0" dirty="0" err="1">
                <a:solidFill>
                  <a:srgbClr val="495057"/>
                </a:solidFill>
                <a:effectLst/>
                <a:latin typeface="Rubik"/>
              </a:rPr>
              <a:t>substr</a:t>
            </a:r>
            <a:r>
              <a:rPr lang="tr-TR" b="0" i="0" dirty="0">
                <a:solidFill>
                  <a:srgbClr val="495057"/>
                </a:solidFill>
                <a:effectLst/>
                <a:latin typeface="Rubik"/>
              </a:rPr>
              <a:t>() fonksiyonu ile bir </a:t>
            </a:r>
            <a:r>
              <a:rPr lang="tr-TR" b="0" i="0" dirty="0" err="1">
                <a:solidFill>
                  <a:srgbClr val="495057"/>
                </a:solidFill>
                <a:effectLst/>
                <a:latin typeface="Rubik"/>
              </a:rPr>
              <a:t>string</a:t>
            </a:r>
            <a:r>
              <a:rPr lang="tr-TR" b="0" i="0" dirty="0">
                <a:solidFill>
                  <a:srgbClr val="495057"/>
                </a:solidFill>
                <a:effectLst/>
                <a:latin typeface="Rubik"/>
              </a:rPr>
              <a:t> verinin istenilen bölümü alınır.</a:t>
            </a:r>
          </a:p>
          <a:p>
            <a:pPr marL="0" indent="0" algn="l">
              <a:buNone/>
            </a:pPr>
            <a:r>
              <a:rPr lang="tr-TR" dirty="0" err="1">
                <a:solidFill>
                  <a:schemeClr val="accent4"/>
                </a:solidFill>
                <a:effectLst/>
              </a:rPr>
              <a:t>echo</a:t>
            </a:r>
            <a:r>
              <a:rPr lang="tr-TR" dirty="0">
                <a:solidFill>
                  <a:schemeClr val="accent4"/>
                </a:solidFill>
                <a:effectLst/>
              </a:rPr>
              <a:t> </a:t>
            </a:r>
            <a:r>
              <a:rPr lang="tr-TR" b="1" dirty="0" err="1">
                <a:solidFill>
                  <a:schemeClr val="accent4"/>
                </a:solidFill>
                <a:effectLst/>
              </a:rPr>
              <a:t>substr</a:t>
            </a:r>
            <a:r>
              <a:rPr lang="tr-TR" dirty="0">
                <a:solidFill>
                  <a:schemeClr val="accent4"/>
                </a:solidFill>
                <a:effectLst/>
              </a:rPr>
              <a:t>("Merhaba PHP", 8)</a:t>
            </a:r>
            <a:r>
              <a:rPr lang="tr-TR" dirty="0">
                <a:solidFill>
                  <a:schemeClr val="accent4"/>
                </a:solidFill>
              </a:rPr>
              <a:t>; </a:t>
            </a:r>
            <a:endParaRPr lang="tr-TR" b="0" i="0" dirty="0">
              <a:solidFill>
                <a:schemeClr val="accent4"/>
              </a:solidFill>
              <a:effectLst/>
              <a:latin typeface="Rubik"/>
            </a:endParaRPr>
          </a:p>
          <a:p>
            <a:pPr marL="0" indent="0" algn="l">
              <a:buNone/>
            </a:pPr>
            <a:r>
              <a:rPr lang="tr-TR" b="0" i="0" dirty="0">
                <a:solidFill>
                  <a:srgbClr val="495057"/>
                </a:solidFill>
                <a:effectLst/>
                <a:latin typeface="Rubik"/>
              </a:rPr>
              <a:t>8.karakterden itibaren tüm karakterleri alır ve ekrana </a:t>
            </a:r>
            <a:r>
              <a:rPr lang="tr-TR" b="1" i="0" dirty="0">
                <a:solidFill>
                  <a:srgbClr val="495057"/>
                </a:solidFill>
                <a:effectLst/>
                <a:latin typeface="Rubik"/>
              </a:rPr>
              <a:t>"PHP" </a:t>
            </a:r>
            <a:r>
              <a:rPr lang="tr-TR" b="0" i="0" dirty="0">
                <a:solidFill>
                  <a:srgbClr val="495057"/>
                </a:solidFill>
                <a:effectLst/>
                <a:latin typeface="Rubik"/>
              </a:rPr>
              <a:t>yazar.</a:t>
            </a:r>
          </a:p>
          <a:p>
            <a:pPr marL="0" indent="0" algn="l">
              <a:buNone/>
            </a:pPr>
            <a:endParaRPr lang="tr-TR" b="0" i="0" dirty="0">
              <a:solidFill>
                <a:srgbClr val="495057"/>
              </a:solidFill>
              <a:effectLst/>
              <a:latin typeface="Rubik"/>
            </a:endParaRPr>
          </a:p>
          <a:p>
            <a:pPr algn="l"/>
            <a:r>
              <a:rPr lang="tr-TR" b="0" i="0" dirty="0" err="1">
                <a:solidFill>
                  <a:srgbClr val="495057"/>
                </a:solidFill>
                <a:effectLst/>
                <a:latin typeface="Rubik"/>
              </a:rPr>
              <a:t>Substr</a:t>
            </a:r>
            <a:r>
              <a:rPr lang="tr-TR" b="0" i="0" dirty="0">
                <a:solidFill>
                  <a:srgbClr val="495057"/>
                </a:solidFill>
                <a:effectLst/>
                <a:latin typeface="Rubik"/>
              </a:rPr>
              <a:t>() fonksiyonuna gönderilen 3.parametreyle kaç karakter seçileceğini belirtebiliriz.</a:t>
            </a:r>
          </a:p>
          <a:p>
            <a:pPr marL="0" indent="0" algn="l">
              <a:buNone/>
            </a:pPr>
            <a:r>
              <a:rPr lang="tr-TR" dirty="0" err="1">
                <a:solidFill>
                  <a:schemeClr val="accent4"/>
                </a:solidFill>
                <a:effectLst/>
              </a:rPr>
              <a:t>echo</a:t>
            </a:r>
            <a:r>
              <a:rPr lang="tr-TR" dirty="0">
                <a:solidFill>
                  <a:schemeClr val="accent4"/>
                </a:solidFill>
                <a:effectLst/>
              </a:rPr>
              <a:t> </a:t>
            </a:r>
            <a:r>
              <a:rPr lang="tr-TR" b="1" dirty="0" err="1">
                <a:solidFill>
                  <a:schemeClr val="accent4"/>
                </a:solidFill>
                <a:effectLst/>
              </a:rPr>
              <a:t>substr</a:t>
            </a:r>
            <a:r>
              <a:rPr lang="tr-TR" dirty="0">
                <a:solidFill>
                  <a:schemeClr val="accent4"/>
                </a:solidFill>
                <a:effectLst/>
              </a:rPr>
              <a:t>("Merhaba PHP", 0, 7)</a:t>
            </a:r>
            <a:r>
              <a:rPr lang="tr-TR" dirty="0">
                <a:solidFill>
                  <a:schemeClr val="accent4"/>
                </a:solidFill>
              </a:rPr>
              <a:t>; </a:t>
            </a:r>
            <a:endParaRPr lang="tr-TR" b="0" i="0" dirty="0">
              <a:solidFill>
                <a:schemeClr val="accent4"/>
              </a:solidFill>
              <a:effectLst/>
              <a:latin typeface="Rubik"/>
            </a:endParaRPr>
          </a:p>
          <a:p>
            <a:pPr marL="0" indent="0" algn="l">
              <a:buNone/>
            </a:pPr>
            <a:r>
              <a:rPr lang="tr-TR" b="0" i="0" dirty="0">
                <a:solidFill>
                  <a:srgbClr val="495057"/>
                </a:solidFill>
                <a:effectLst/>
                <a:latin typeface="Rubik"/>
              </a:rPr>
              <a:t>0. karakterden başlar 7 karakter alır ve ekrana </a:t>
            </a:r>
            <a:r>
              <a:rPr lang="tr-TR" b="1" i="0" dirty="0">
                <a:solidFill>
                  <a:srgbClr val="495057"/>
                </a:solidFill>
                <a:effectLst/>
                <a:latin typeface="Rubik"/>
              </a:rPr>
              <a:t>"Merhaba" </a:t>
            </a:r>
            <a:r>
              <a:rPr lang="tr-TR" b="0" i="0" dirty="0">
                <a:solidFill>
                  <a:srgbClr val="495057"/>
                </a:solidFill>
                <a:effectLst/>
                <a:latin typeface="Rubik"/>
              </a:rPr>
              <a:t>yazar.</a:t>
            </a:r>
            <a:endParaRPr lang="tr-TR" dirty="0"/>
          </a:p>
          <a:p>
            <a:pPr marL="0" indent="0">
              <a:buNone/>
            </a:pPr>
            <a:br>
              <a:rPr lang="tr-TR" dirty="0"/>
            </a:br>
            <a:endParaRPr lang="tr-TR" b="0" i="0" dirty="0">
              <a:effectLst/>
              <a:latin typeface="Söhne"/>
            </a:endParaRPr>
          </a:p>
          <a:p>
            <a:pPr marL="0" indent="0">
              <a:buNone/>
            </a:pPr>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1347550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3.1. ç) Matematiksel ve </a:t>
            </a:r>
            <a:r>
              <a:rPr lang="tr-TR" sz="2000" dirty="0" err="1">
                <a:solidFill>
                  <a:srgbClr val="FFFFFF"/>
                </a:solidFill>
                <a:effectLst/>
                <a:latin typeface="Helvetica" pitchFamily="2" charset="0"/>
              </a:rPr>
              <a:t>metinsel</a:t>
            </a:r>
            <a:r>
              <a:rPr lang="tr-TR" sz="2000" dirty="0">
                <a:solidFill>
                  <a:srgbClr val="FFFFFF"/>
                </a:solidFill>
                <a:effectLst/>
                <a:latin typeface="Helvetica" pitchFamily="2" charset="0"/>
              </a:rPr>
              <a:t> fonksiyonlar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1240077"/>
            <a:ext cx="6034827" cy="4916465"/>
          </a:xfrm>
        </p:spPr>
        <p:txBody>
          <a:bodyPr anchor="t">
            <a:normAutofit/>
          </a:bodyPr>
          <a:lstStyle/>
          <a:p>
            <a:pPr marL="0" indent="0">
              <a:buNone/>
            </a:pPr>
            <a:r>
              <a:rPr lang="tr-TR" sz="1800" dirty="0">
                <a:effectLst/>
                <a:latin typeface="Helvetica" pitchFamily="2" charset="0"/>
              </a:rPr>
              <a:t>Tüm </a:t>
            </a:r>
            <a:r>
              <a:rPr lang="tr-TR" sz="1800" dirty="0" err="1">
                <a:effectLst/>
                <a:latin typeface="Helvetica" pitchFamily="2" charset="0"/>
              </a:rPr>
              <a:t>metinsel</a:t>
            </a:r>
            <a:r>
              <a:rPr lang="tr-TR" sz="1800" dirty="0">
                <a:effectLst/>
                <a:latin typeface="Helvetica" pitchFamily="2" charset="0"/>
              </a:rPr>
              <a:t> fonksiyonlar için aşağıdaki web adresine bakılabilir.</a:t>
            </a:r>
          </a:p>
          <a:p>
            <a:pPr marL="0" indent="0" algn="l">
              <a:buNone/>
            </a:pPr>
            <a:r>
              <a:rPr lang="tr-TR" b="1" i="0" dirty="0">
                <a:solidFill>
                  <a:srgbClr val="002060"/>
                </a:solidFill>
                <a:effectLst/>
                <a:latin typeface="Söhne"/>
                <a:hlinkClick r:id="rId2"/>
              </a:rPr>
              <a:t>https://www.w3schools.com/php/php_ref_string.asp</a:t>
            </a:r>
            <a:r>
              <a:rPr lang="tr-TR" b="1" i="0" dirty="0">
                <a:solidFill>
                  <a:srgbClr val="002060"/>
                </a:solidFill>
                <a:effectLst/>
                <a:latin typeface="Söhne"/>
              </a:rPr>
              <a:t> </a:t>
            </a:r>
            <a:endParaRPr lang="tr-TR" b="1" dirty="0">
              <a:solidFill>
                <a:srgbClr val="002060"/>
              </a:solidFill>
              <a:latin typeface="Söhne"/>
            </a:endParaRPr>
          </a:p>
          <a:p>
            <a:pPr marL="0" indent="0" algn="l">
              <a:buNone/>
            </a:pPr>
            <a:endParaRPr lang="tr-TR" b="1" dirty="0">
              <a:solidFill>
                <a:srgbClr val="002060"/>
              </a:solidFill>
              <a:latin typeface="Söhne"/>
            </a:endParaRPr>
          </a:p>
          <a:p>
            <a:pPr marL="0" indent="0" algn="l">
              <a:buNone/>
            </a:pPr>
            <a:r>
              <a:rPr lang="tr-TR" b="1" dirty="0">
                <a:solidFill>
                  <a:srgbClr val="002060"/>
                </a:solidFill>
                <a:effectLst/>
                <a:latin typeface="Söhne"/>
              </a:rPr>
              <a:t>Youtube kanal önerisi: </a:t>
            </a:r>
            <a:r>
              <a:rPr lang="tr-TR" b="1" dirty="0">
                <a:effectLst/>
                <a:latin typeface="Söhne"/>
              </a:rPr>
              <a:t>Fehmi Uyar</a:t>
            </a:r>
          </a:p>
          <a:p>
            <a:pPr marL="0" indent="0" algn="l">
              <a:buNone/>
            </a:pPr>
            <a:r>
              <a:rPr lang="tr-TR" dirty="0">
                <a:effectLst/>
                <a:latin typeface="Helvetica" pitchFamily="2" charset="0"/>
                <a:hlinkClick r:id="rId3"/>
              </a:rPr>
              <a:t>https://www.youtube.com/watch?v=CPcpcqaQRvw&amp;list=PLY20HpFruiK2RxKOaKIirxjlYAA3dB6J6</a:t>
            </a:r>
            <a:r>
              <a:rPr lang="tr-TR" dirty="0">
                <a:effectLst/>
                <a:latin typeface="Helvetica" pitchFamily="2" charset="0"/>
              </a:rPr>
              <a:t> </a:t>
            </a:r>
          </a:p>
        </p:txBody>
      </p:sp>
    </p:spTree>
    <p:extLst>
      <p:ext uri="{BB962C8B-B14F-4D97-AF65-F5344CB8AC3E}">
        <p14:creationId xmlns:p14="http://schemas.microsoft.com/office/powerpoint/2010/main" val="9080524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3.2. PHP programlama dilinde mantıksal ve aritmetiksel işlemleri kavrar.</a:t>
            </a:r>
            <a:br>
              <a:rPr lang="tr-TR" sz="2000" dirty="0">
                <a:solidFill>
                  <a:schemeClr val="bg1"/>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323345" y="1464931"/>
            <a:ext cx="6034827" cy="2859732"/>
          </a:xfrm>
        </p:spPr>
        <p:txBody>
          <a:bodyPr anchor="t">
            <a:normAutofit/>
          </a:bodyPr>
          <a:lstStyle/>
          <a:p>
            <a:r>
              <a:rPr lang="tr-TR" sz="2000" dirty="0">
                <a:effectLst/>
                <a:latin typeface="Helvetica" pitchFamily="2" charset="0"/>
              </a:rPr>
              <a:t>a) Karar yapıları anlatılır.</a:t>
            </a:r>
            <a:endParaRPr lang="tr-TR" dirty="0">
              <a:effectLst/>
              <a:latin typeface="Helvetica" pitchFamily="2" charset="0"/>
            </a:endParaRPr>
          </a:p>
          <a:p>
            <a:r>
              <a:rPr lang="tr-TR" dirty="0">
                <a:effectLst/>
                <a:latin typeface="Helvetica" pitchFamily="2" charset="0"/>
              </a:rPr>
              <a:t>b) Mantıksal ve aritmetiksel operatörler açıklanır.</a:t>
            </a:r>
          </a:p>
          <a:p>
            <a:r>
              <a:rPr lang="tr-TR" dirty="0">
                <a:effectLst/>
                <a:latin typeface="Helvetica" pitchFamily="2" charset="0"/>
              </a:rPr>
              <a:t>c) Örnekler verilerek hangi </a:t>
            </a:r>
            <a:r>
              <a:rPr lang="tr-TR" dirty="0" err="1">
                <a:effectLst/>
                <a:latin typeface="Helvetica" pitchFamily="2" charset="0"/>
              </a:rPr>
              <a:t>operatörün</a:t>
            </a:r>
            <a:r>
              <a:rPr lang="tr-TR" dirty="0">
                <a:effectLst/>
                <a:latin typeface="Helvetica" pitchFamily="2" charset="0"/>
              </a:rPr>
              <a:t> kullanılacağı sorulur.</a:t>
            </a:r>
          </a:p>
          <a:p>
            <a:pPr marL="0" indent="0">
              <a:buNone/>
            </a:pPr>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4833046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3.2. </a:t>
            </a:r>
            <a:br>
              <a:rPr lang="tr-TR" sz="2000" dirty="0">
                <a:solidFill>
                  <a:schemeClr val="bg1"/>
                </a:solidFill>
                <a:effectLst/>
                <a:latin typeface="Helvetica" pitchFamily="2" charset="0"/>
              </a:rPr>
            </a:br>
            <a:r>
              <a:rPr lang="tr-TR" sz="2000" dirty="0">
                <a:solidFill>
                  <a:schemeClr val="bg1"/>
                </a:solidFill>
                <a:effectLst/>
                <a:latin typeface="Helvetica" pitchFamily="2" charset="0"/>
              </a:rPr>
              <a:t>a) Karar yapıları anlatılır.</a:t>
            </a:r>
            <a:br>
              <a:rPr lang="tr-TR" sz="2000" dirty="0">
                <a:solidFill>
                  <a:schemeClr val="bg1"/>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490909" y="1240076"/>
            <a:ext cx="6034827" cy="4916465"/>
          </a:xfrm>
        </p:spPr>
        <p:txBody>
          <a:bodyPr anchor="t">
            <a:normAutofit/>
          </a:bodyPr>
          <a:lstStyle/>
          <a:p>
            <a:endParaRPr lang="tr-TR" b="0" i="0" dirty="0">
              <a:effectLst/>
              <a:latin typeface="Söhne"/>
            </a:endParaRPr>
          </a:p>
          <a:p>
            <a:pPr algn="l"/>
            <a:r>
              <a:rPr lang="tr-TR" b="0" i="0" dirty="0">
                <a:effectLst/>
                <a:latin typeface="Söhne"/>
              </a:rPr>
              <a:t>Karar yapıları, programların belirli koşullara göre farklı yollar izlemesini sağlar. Yani, bir karar alır ve buna göre hareket ederler. Bu, programların esnek ve dinamik olmasını sağlar.</a:t>
            </a:r>
          </a:p>
          <a:p>
            <a:pPr marL="0" indent="0">
              <a:buNone/>
            </a:pPr>
            <a:br>
              <a:rPr lang="tr-TR" dirty="0"/>
            </a:br>
            <a:endParaRPr lang="tr-TR" dirty="0">
              <a:effectLst/>
              <a:latin typeface="Helvetica" pitchFamily="2" charset="0"/>
            </a:endParaRPr>
          </a:p>
        </p:txBody>
      </p:sp>
    </p:spTree>
    <p:extLst>
      <p:ext uri="{BB962C8B-B14F-4D97-AF65-F5344CB8AC3E}">
        <p14:creationId xmlns:p14="http://schemas.microsoft.com/office/powerpoint/2010/main" val="1548590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3.2. </a:t>
            </a:r>
            <a:br>
              <a:rPr lang="tr-TR" sz="2000" dirty="0">
                <a:solidFill>
                  <a:schemeClr val="bg1"/>
                </a:solidFill>
                <a:effectLst/>
                <a:latin typeface="Helvetica" pitchFamily="2" charset="0"/>
              </a:rPr>
            </a:br>
            <a:r>
              <a:rPr lang="tr-TR" sz="2000" dirty="0">
                <a:solidFill>
                  <a:schemeClr val="bg1"/>
                </a:solidFill>
                <a:effectLst/>
                <a:latin typeface="Helvetica" pitchFamily="2" charset="0"/>
              </a:rPr>
              <a:t>a) Karar yapıları anlatılır.</a:t>
            </a:r>
            <a:br>
              <a:rPr lang="tr-TR" sz="2000" dirty="0">
                <a:solidFill>
                  <a:schemeClr val="bg1"/>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490909" y="509666"/>
            <a:ext cx="6034827" cy="6235908"/>
          </a:xfrm>
        </p:spPr>
        <p:txBody>
          <a:bodyPr anchor="t">
            <a:normAutofit fontScale="70000" lnSpcReduction="20000"/>
          </a:bodyPr>
          <a:lstStyle/>
          <a:p>
            <a:pPr marL="0" indent="0">
              <a:buNone/>
            </a:pPr>
            <a:r>
              <a:rPr lang="tr-TR" b="1" i="0" dirty="0">
                <a:effectLst/>
                <a:latin typeface="Söhne"/>
              </a:rPr>
              <a:t>Karşılaştırma operatörleri:</a:t>
            </a:r>
          </a:p>
          <a:p>
            <a:pPr marL="0" indent="0" algn="l">
              <a:buNone/>
            </a:pPr>
            <a:r>
              <a:rPr lang="tr-TR" b="1" i="0" dirty="0">
                <a:solidFill>
                  <a:srgbClr val="0D0D0D"/>
                </a:solidFill>
                <a:effectLst/>
                <a:latin typeface="Söhne"/>
              </a:rPr>
              <a:t>Eşitlik (==)</a:t>
            </a:r>
          </a:p>
          <a:p>
            <a:pPr algn="l"/>
            <a:r>
              <a:rPr lang="tr-TR" b="0" i="0" dirty="0">
                <a:solidFill>
                  <a:srgbClr val="0D0D0D"/>
                </a:solidFill>
                <a:effectLst/>
                <a:latin typeface="Söhne"/>
              </a:rPr>
              <a:t>İki değerin eşit olup olmadığını kontrol eder. Değerler eşitse TRUE döner.</a:t>
            </a:r>
            <a:endParaRPr lang="tr-TR" dirty="0">
              <a:solidFill>
                <a:srgbClr val="2E95D3"/>
              </a:solidFill>
              <a:latin typeface="Söhne"/>
            </a:endParaRPr>
          </a:p>
          <a:p>
            <a:r>
              <a:rPr lang="tr-TR" dirty="0" err="1">
                <a:solidFill>
                  <a:srgbClr val="2E95D3"/>
                </a:solidFill>
                <a:effectLst/>
              </a:rPr>
              <a:t>if</a:t>
            </a:r>
            <a:r>
              <a:rPr lang="tr-TR" dirty="0">
                <a:effectLst/>
              </a:rPr>
              <a:t> (</a:t>
            </a:r>
            <a:r>
              <a:rPr lang="tr-TR" dirty="0">
                <a:solidFill>
                  <a:srgbClr val="DF3079"/>
                </a:solidFill>
                <a:effectLst/>
              </a:rPr>
              <a:t>$a</a:t>
            </a:r>
            <a:r>
              <a:rPr lang="tr-TR" dirty="0">
                <a:effectLst/>
              </a:rPr>
              <a:t> == </a:t>
            </a:r>
            <a:r>
              <a:rPr lang="tr-TR" dirty="0">
                <a:solidFill>
                  <a:srgbClr val="DF3079"/>
                </a:solidFill>
                <a:effectLst/>
              </a:rPr>
              <a:t>$b</a:t>
            </a:r>
            <a:r>
              <a:rPr lang="tr-TR" dirty="0">
                <a:effectLst/>
              </a:rPr>
              <a:t>) // $a ve $b değer olarak eşitse </a:t>
            </a:r>
          </a:p>
          <a:p>
            <a:pPr marL="0" indent="0">
              <a:buNone/>
            </a:pPr>
            <a:endParaRPr lang="tr-TR" dirty="0">
              <a:effectLst/>
            </a:endParaRPr>
          </a:p>
          <a:p>
            <a:pPr marL="0" indent="0" algn="l">
              <a:buNone/>
            </a:pPr>
            <a:r>
              <a:rPr lang="tr-TR" b="1" i="0" dirty="0">
                <a:solidFill>
                  <a:srgbClr val="0D0D0D"/>
                </a:solidFill>
                <a:effectLst/>
                <a:latin typeface="Söhne"/>
              </a:rPr>
              <a:t>Özdeşlik (===)</a:t>
            </a:r>
          </a:p>
          <a:p>
            <a:pPr algn="l"/>
            <a:r>
              <a:rPr lang="tr-TR" b="0" i="0" dirty="0">
                <a:solidFill>
                  <a:srgbClr val="0D0D0D"/>
                </a:solidFill>
                <a:effectLst/>
                <a:latin typeface="Söhne"/>
              </a:rPr>
              <a:t>İki değerin hem değer olarak hem de tür olarak eşit olup olmadığını kontrol eder. Her ikisi de eşitse TRUE döner.</a:t>
            </a:r>
          </a:p>
          <a:p>
            <a:pPr marL="0" indent="0">
              <a:buNone/>
            </a:pPr>
            <a:r>
              <a:rPr lang="tr-TR" dirty="0" err="1">
                <a:solidFill>
                  <a:srgbClr val="2E95D3"/>
                </a:solidFill>
                <a:effectLst/>
              </a:rPr>
              <a:t>if</a:t>
            </a:r>
            <a:r>
              <a:rPr lang="tr-TR" dirty="0">
                <a:effectLst/>
              </a:rPr>
              <a:t> (</a:t>
            </a:r>
            <a:r>
              <a:rPr lang="tr-TR" dirty="0">
                <a:solidFill>
                  <a:srgbClr val="DF3079"/>
                </a:solidFill>
                <a:effectLst/>
              </a:rPr>
              <a:t>$a</a:t>
            </a:r>
            <a:r>
              <a:rPr lang="tr-TR" dirty="0">
                <a:effectLst/>
              </a:rPr>
              <a:t> === </a:t>
            </a:r>
            <a:r>
              <a:rPr lang="tr-TR" dirty="0">
                <a:solidFill>
                  <a:srgbClr val="DF3079"/>
                </a:solidFill>
                <a:effectLst/>
              </a:rPr>
              <a:t>$b</a:t>
            </a:r>
            <a:r>
              <a:rPr lang="tr-TR" dirty="0">
                <a:effectLst/>
              </a:rPr>
              <a:t>) // $a ve $b değer ve tür olarak eşitse </a:t>
            </a:r>
          </a:p>
          <a:p>
            <a:pPr marL="0" indent="0">
              <a:buNone/>
            </a:pPr>
            <a:endParaRPr lang="tr-TR" dirty="0">
              <a:effectLst/>
            </a:endParaRPr>
          </a:p>
          <a:p>
            <a:pPr marL="0" indent="0" algn="l">
              <a:buNone/>
            </a:pPr>
            <a:r>
              <a:rPr lang="tr-TR" b="1" i="0" dirty="0">
                <a:solidFill>
                  <a:srgbClr val="0D0D0D"/>
                </a:solidFill>
                <a:effectLst/>
                <a:latin typeface="Söhne"/>
              </a:rPr>
              <a:t>Eşit Değil (!= veya &lt;&gt;)</a:t>
            </a:r>
          </a:p>
          <a:p>
            <a:pPr algn="l"/>
            <a:r>
              <a:rPr lang="tr-TR" b="0" i="0" dirty="0">
                <a:solidFill>
                  <a:srgbClr val="0D0D0D"/>
                </a:solidFill>
                <a:effectLst/>
                <a:latin typeface="Söhne"/>
              </a:rPr>
              <a:t>İki değerin eşit olmadığını kontrol eder. Değerler eşit değilse TRUE döner.</a:t>
            </a:r>
          </a:p>
          <a:p>
            <a:r>
              <a:rPr lang="tr-TR" dirty="0" err="1">
                <a:solidFill>
                  <a:srgbClr val="2E95D3"/>
                </a:solidFill>
                <a:effectLst/>
              </a:rPr>
              <a:t>if</a:t>
            </a:r>
            <a:r>
              <a:rPr lang="tr-TR" dirty="0">
                <a:effectLst/>
              </a:rPr>
              <a:t> (</a:t>
            </a:r>
            <a:r>
              <a:rPr lang="tr-TR" dirty="0">
                <a:solidFill>
                  <a:srgbClr val="DF3079"/>
                </a:solidFill>
                <a:effectLst/>
              </a:rPr>
              <a:t>$a</a:t>
            </a:r>
            <a:r>
              <a:rPr lang="tr-TR" dirty="0">
                <a:effectLst/>
              </a:rPr>
              <a:t> != </a:t>
            </a:r>
            <a:r>
              <a:rPr lang="tr-TR" dirty="0">
                <a:solidFill>
                  <a:srgbClr val="DF3079"/>
                </a:solidFill>
                <a:effectLst/>
              </a:rPr>
              <a:t>$b</a:t>
            </a:r>
            <a:r>
              <a:rPr lang="tr-TR" dirty="0">
                <a:effectLst/>
              </a:rPr>
              <a:t>) // $a ve $b değer olarak eşit değilse </a:t>
            </a:r>
          </a:p>
          <a:p>
            <a:endParaRPr lang="tr-TR" dirty="0">
              <a:effectLst/>
            </a:endParaRPr>
          </a:p>
          <a:p>
            <a:pPr marL="0" indent="0" algn="l">
              <a:buNone/>
            </a:pPr>
            <a:r>
              <a:rPr lang="tr-TR" b="1" i="0" dirty="0">
                <a:solidFill>
                  <a:srgbClr val="0D0D0D"/>
                </a:solidFill>
                <a:effectLst/>
                <a:latin typeface="Söhne"/>
              </a:rPr>
              <a:t>Özdeş Olmayan (!==)</a:t>
            </a:r>
          </a:p>
          <a:p>
            <a:pPr algn="l"/>
            <a:r>
              <a:rPr lang="tr-TR" b="0" i="0" dirty="0">
                <a:solidFill>
                  <a:srgbClr val="0D0D0D"/>
                </a:solidFill>
                <a:effectLst/>
                <a:latin typeface="Söhne"/>
              </a:rPr>
              <a:t>İki değerin hem değer olarak hem de tür olarak eşit olmadığını kontrol eder. Her ikisi de eşit değilse TRUE döner.</a:t>
            </a:r>
          </a:p>
          <a:p>
            <a:r>
              <a:rPr lang="tr-TR" dirty="0" err="1">
                <a:solidFill>
                  <a:srgbClr val="2E95D3"/>
                </a:solidFill>
                <a:effectLst/>
              </a:rPr>
              <a:t>if</a:t>
            </a:r>
            <a:r>
              <a:rPr lang="tr-TR" dirty="0">
                <a:effectLst/>
              </a:rPr>
              <a:t> (</a:t>
            </a:r>
            <a:r>
              <a:rPr lang="tr-TR" dirty="0">
                <a:solidFill>
                  <a:srgbClr val="DF3079"/>
                </a:solidFill>
                <a:effectLst/>
              </a:rPr>
              <a:t>$a</a:t>
            </a:r>
            <a:r>
              <a:rPr lang="tr-TR" dirty="0">
                <a:effectLst/>
              </a:rPr>
              <a:t> !== </a:t>
            </a:r>
            <a:r>
              <a:rPr lang="tr-TR" dirty="0">
                <a:solidFill>
                  <a:srgbClr val="DF3079"/>
                </a:solidFill>
                <a:effectLst/>
              </a:rPr>
              <a:t>$b</a:t>
            </a:r>
            <a:r>
              <a:rPr lang="tr-TR" dirty="0">
                <a:effectLst/>
              </a:rPr>
              <a:t>) // $a ve $b hem değer hem de tür olarak eşit değilse </a:t>
            </a:r>
          </a:p>
          <a:p>
            <a:endParaRPr lang="tr-TR" b="0" i="0" dirty="0">
              <a:effectLst/>
              <a:latin typeface="Söhne"/>
            </a:endParaRPr>
          </a:p>
          <a:p>
            <a:pPr marL="0" indent="0">
              <a:buNone/>
            </a:pPr>
            <a:endParaRPr lang="tr-TR" dirty="0">
              <a:effectLst/>
              <a:latin typeface="Helvetica" pitchFamily="2" charset="0"/>
            </a:endParaRPr>
          </a:p>
        </p:txBody>
      </p:sp>
    </p:spTree>
    <p:extLst>
      <p:ext uri="{BB962C8B-B14F-4D97-AF65-F5344CB8AC3E}">
        <p14:creationId xmlns:p14="http://schemas.microsoft.com/office/powerpoint/2010/main" val="70738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0A87A6-2C90-9A9C-CF33-301924ECB7C6}"/>
              </a:ext>
            </a:extLst>
          </p:cNvPr>
          <p:cNvSpPr>
            <a:spLocks noGrp="1"/>
          </p:cNvSpPr>
          <p:nvPr>
            <p:ph type="title"/>
          </p:nvPr>
        </p:nvSpPr>
        <p:spPr>
          <a:xfrm>
            <a:off x="1451579" y="804519"/>
            <a:ext cx="9603275" cy="1049235"/>
          </a:xfrm>
        </p:spPr>
        <p:txBody>
          <a:bodyPr>
            <a:normAutofit/>
          </a:bodyPr>
          <a:lstStyle/>
          <a:p>
            <a:r>
              <a:rPr lang="tr-TR" b="1"/>
              <a:t>PHP</a:t>
            </a:r>
          </a:p>
        </p:txBody>
      </p:sp>
      <p:sp>
        <p:nvSpPr>
          <p:cNvPr id="3" name="İçerik Yer Tutucusu 2">
            <a:extLst>
              <a:ext uri="{FF2B5EF4-FFF2-40B4-BE49-F238E27FC236}">
                <a16:creationId xmlns:a16="http://schemas.microsoft.com/office/drawing/2014/main" id="{500A1E70-3E5B-DE2C-42A1-1B21C781CAE9}"/>
              </a:ext>
            </a:extLst>
          </p:cNvPr>
          <p:cNvSpPr>
            <a:spLocks noGrp="1"/>
          </p:cNvSpPr>
          <p:nvPr>
            <p:ph idx="1"/>
          </p:nvPr>
        </p:nvSpPr>
        <p:spPr>
          <a:xfrm>
            <a:off x="1451579" y="2015732"/>
            <a:ext cx="9603275" cy="3450613"/>
          </a:xfrm>
        </p:spPr>
        <p:txBody>
          <a:bodyPr>
            <a:normAutofit/>
          </a:bodyPr>
          <a:lstStyle/>
          <a:p>
            <a:pPr marL="0" indent="0">
              <a:buNone/>
            </a:pPr>
            <a:r>
              <a:rPr lang="tr-TR" sz="4000" dirty="0"/>
              <a:t>ÜNİTE - KAZANIM VE AÇIKLAMALARI</a:t>
            </a:r>
          </a:p>
          <a:p>
            <a:endParaRPr lang="tr-TR" dirty="0"/>
          </a:p>
        </p:txBody>
      </p:sp>
    </p:spTree>
    <p:extLst>
      <p:ext uri="{BB962C8B-B14F-4D97-AF65-F5344CB8AC3E}">
        <p14:creationId xmlns:p14="http://schemas.microsoft.com/office/powerpoint/2010/main" val="2462446696"/>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4">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chemeClr val="bg1"/>
                </a:solidFill>
                <a:effectLst/>
                <a:latin typeface="Helvetica" pitchFamily="2" charset="0"/>
              </a:rPr>
              <a:t>3.2. </a:t>
            </a:r>
            <a:br>
              <a:rPr lang="tr-TR" sz="2000" dirty="0">
                <a:solidFill>
                  <a:schemeClr val="bg1"/>
                </a:solidFill>
                <a:effectLst/>
                <a:latin typeface="Helvetica" pitchFamily="2" charset="0"/>
              </a:rPr>
            </a:br>
            <a:r>
              <a:rPr lang="tr-TR" sz="2000" dirty="0">
                <a:solidFill>
                  <a:schemeClr val="bg1"/>
                </a:solidFill>
                <a:effectLst/>
                <a:latin typeface="Helvetica" pitchFamily="2" charset="0"/>
              </a:rPr>
              <a:t>a) Karar yapıları anlatılır.</a:t>
            </a:r>
            <a:br>
              <a:rPr lang="tr-TR" sz="2000" dirty="0">
                <a:solidFill>
                  <a:schemeClr val="bg1"/>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5"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324400" y="278867"/>
            <a:ext cx="6034827" cy="6300263"/>
          </a:xfrm>
        </p:spPr>
        <p:txBody>
          <a:bodyPr anchor="t">
            <a:normAutofit fontScale="70000" lnSpcReduction="20000"/>
          </a:bodyPr>
          <a:lstStyle/>
          <a:p>
            <a:pPr marL="0" indent="0">
              <a:buNone/>
            </a:pPr>
            <a:r>
              <a:rPr lang="tr-TR" b="1" i="0" dirty="0">
                <a:effectLst/>
                <a:latin typeface="Söhne"/>
              </a:rPr>
              <a:t>Karşılaştırma operatörleri:</a:t>
            </a:r>
          </a:p>
          <a:p>
            <a:pPr marL="0" indent="0" algn="l">
              <a:buNone/>
            </a:pPr>
            <a:r>
              <a:rPr lang="tr-TR" b="1" i="0" dirty="0">
                <a:solidFill>
                  <a:srgbClr val="0D0D0D"/>
                </a:solidFill>
                <a:effectLst/>
                <a:latin typeface="Söhne"/>
              </a:rPr>
              <a:t>Büyüktür (&gt;)</a:t>
            </a:r>
          </a:p>
          <a:p>
            <a:pPr algn="l"/>
            <a:r>
              <a:rPr lang="tr-TR" b="0" i="0" dirty="0">
                <a:solidFill>
                  <a:srgbClr val="0D0D0D"/>
                </a:solidFill>
                <a:effectLst/>
                <a:latin typeface="Söhne"/>
              </a:rPr>
              <a:t>Bir değerin diğer değerden büyük olup olmadığını kontrol eder.</a:t>
            </a:r>
          </a:p>
          <a:p>
            <a:r>
              <a:rPr lang="tr-TR" dirty="0" err="1">
                <a:solidFill>
                  <a:srgbClr val="2E95D3"/>
                </a:solidFill>
                <a:effectLst/>
              </a:rPr>
              <a:t>if</a:t>
            </a:r>
            <a:r>
              <a:rPr lang="tr-TR" dirty="0">
                <a:effectLst/>
              </a:rPr>
              <a:t> (</a:t>
            </a:r>
            <a:r>
              <a:rPr lang="tr-TR" dirty="0">
                <a:solidFill>
                  <a:srgbClr val="DF3079"/>
                </a:solidFill>
                <a:effectLst/>
              </a:rPr>
              <a:t>$a</a:t>
            </a:r>
            <a:r>
              <a:rPr lang="tr-TR" dirty="0">
                <a:effectLst/>
              </a:rPr>
              <a:t> &gt; </a:t>
            </a:r>
            <a:r>
              <a:rPr lang="tr-TR" dirty="0">
                <a:solidFill>
                  <a:srgbClr val="DF3079"/>
                </a:solidFill>
                <a:effectLst/>
              </a:rPr>
              <a:t>$b</a:t>
            </a:r>
            <a:r>
              <a:rPr lang="tr-TR" dirty="0">
                <a:effectLst/>
              </a:rPr>
              <a:t>) // $a, $b'den büyükse </a:t>
            </a:r>
          </a:p>
          <a:p>
            <a:endParaRPr lang="tr-TR" dirty="0">
              <a:effectLst/>
            </a:endParaRPr>
          </a:p>
          <a:p>
            <a:pPr marL="0" indent="0" algn="l">
              <a:buNone/>
            </a:pPr>
            <a:r>
              <a:rPr lang="tr-TR" b="1" i="0" dirty="0">
                <a:solidFill>
                  <a:srgbClr val="0D0D0D"/>
                </a:solidFill>
                <a:effectLst/>
                <a:latin typeface="Söhne"/>
              </a:rPr>
              <a:t>Küçüktür (&lt;)</a:t>
            </a:r>
          </a:p>
          <a:p>
            <a:pPr algn="l"/>
            <a:r>
              <a:rPr lang="tr-TR" b="0" i="0" dirty="0">
                <a:solidFill>
                  <a:srgbClr val="0D0D0D"/>
                </a:solidFill>
                <a:effectLst/>
                <a:latin typeface="Söhne"/>
              </a:rPr>
              <a:t>Bir değerin diğer değerden küçük olup olmadığını kontrol eder.</a:t>
            </a:r>
          </a:p>
          <a:p>
            <a:r>
              <a:rPr lang="tr-TR" dirty="0" err="1">
                <a:solidFill>
                  <a:srgbClr val="2E95D3"/>
                </a:solidFill>
                <a:effectLst/>
              </a:rPr>
              <a:t>if</a:t>
            </a:r>
            <a:r>
              <a:rPr lang="tr-TR" dirty="0">
                <a:effectLst/>
              </a:rPr>
              <a:t> (</a:t>
            </a:r>
            <a:r>
              <a:rPr lang="tr-TR" dirty="0">
                <a:solidFill>
                  <a:srgbClr val="DF3079"/>
                </a:solidFill>
                <a:effectLst/>
              </a:rPr>
              <a:t>$a</a:t>
            </a:r>
            <a:r>
              <a:rPr lang="tr-TR" dirty="0">
                <a:effectLst/>
              </a:rPr>
              <a:t> &lt; </a:t>
            </a:r>
            <a:r>
              <a:rPr lang="tr-TR" dirty="0">
                <a:solidFill>
                  <a:srgbClr val="DF3079"/>
                </a:solidFill>
                <a:effectLst/>
              </a:rPr>
              <a:t>$b</a:t>
            </a:r>
            <a:r>
              <a:rPr lang="tr-TR" dirty="0">
                <a:effectLst/>
              </a:rPr>
              <a:t>) // $a, $b'den küçükse </a:t>
            </a:r>
          </a:p>
          <a:p>
            <a:endParaRPr lang="tr-TR" dirty="0">
              <a:effectLst/>
            </a:endParaRPr>
          </a:p>
          <a:p>
            <a:pPr marL="0" indent="0" algn="l">
              <a:buNone/>
            </a:pPr>
            <a:r>
              <a:rPr lang="tr-TR" b="1" i="0" dirty="0">
                <a:solidFill>
                  <a:srgbClr val="0D0D0D"/>
                </a:solidFill>
                <a:effectLst/>
                <a:latin typeface="Söhne"/>
              </a:rPr>
              <a:t>Büyük Eşittir (&gt;=)</a:t>
            </a:r>
          </a:p>
          <a:p>
            <a:pPr algn="l"/>
            <a:r>
              <a:rPr lang="tr-TR" b="0" i="0" dirty="0">
                <a:solidFill>
                  <a:srgbClr val="0D0D0D"/>
                </a:solidFill>
                <a:effectLst/>
                <a:latin typeface="Söhne"/>
              </a:rPr>
              <a:t>Bir değerin diğer değerden büyük veya ona eşit olup olmadığını kontrol eder.</a:t>
            </a:r>
          </a:p>
          <a:p>
            <a:r>
              <a:rPr lang="tr-TR" dirty="0" err="1">
                <a:solidFill>
                  <a:srgbClr val="2E95D3"/>
                </a:solidFill>
                <a:effectLst/>
              </a:rPr>
              <a:t>if</a:t>
            </a:r>
            <a:r>
              <a:rPr lang="tr-TR" dirty="0">
                <a:effectLst/>
              </a:rPr>
              <a:t> (</a:t>
            </a:r>
            <a:r>
              <a:rPr lang="tr-TR" dirty="0">
                <a:solidFill>
                  <a:srgbClr val="DF3079"/>
                </a:solidFill>
                <a:effectLst/>
              </a:rPr>
              <a:t>$a</a:t>
            </a:r>
            <a:r>
              <a:rPr lang="tr-TR" dirty="0">
                <a:effectLst/>
              </a:rPr>
              <a:t> &gt;= </a:t>
            </a:r>
            <a:r>
              <a:rPr lang="tr-TR" dirty="0">
                <a:solidFill>
                  <a:srgbClr val="DF3079"/>
                </a:solidFill>
                <a:effectLst/>
              </a:rPr>
              <a:t>$b</a:t>
            </a:r>
            <a:r>
              <a:rPr lang="tr-TR" dirty="0">
                <a:effectLst/>
              </a:rPr>
              <a:t>) // $a, $b'den büyük veya ona eşitse </a:t>
            </a:r>
          </a:p>
          <a:p>
            <a:endParaRPr lang="tr-TR" dirty="0">
              <a:effectLst/>
            </a:endParaRPr>
          </a:p>
          <a:p>
            <a:pPr marL="0" indent="0" algn="l">
              <a:buNone/>
            </a:pPr>
            <a:r>
              <a:rPr lang="tr-TR" b="1" i="0" dirty="0">
                <a:solidFill>
                  <a:srgbClr val="0D0D0D"/>
                </a:solidFill>
                <a:effectLst/>
                <a:latin typeface="Söhne"/>
              </a:rPr>
              <a:t>Küçük Eşittir (&lt;=)</a:t>
            </a:r>
          </a:p>
          <a:p>
            <a:pPr algn="l"/>
            <a:r>
              <a:rPr lang="tr-TR" b="0" i="0" dirty="0">
                <a:solidFill>
                  <a:srgbClr val="0D0D0D"/>
                </a:solidFill>
                <a:effectLst/>
                <a:latin typeface="Söhne"/>
              </a:rPr>
              <a:t>Bir değerin diğer değerden küçük veya ona eşit olup olmadığını kontrol eder.</a:t>
            </a:r>
          </a:p>
          <a:p>
            <a:r>
              <a:rPr lang="tr-TR" dirty="0" err="1">
                <a:solidFill>
                  <a:srgbClr val="2E95D3"/>
                </a:solidFill>
                <a:effectLst/>
              </a:rPr>
              <a:t>if</a:t>
            </a:r>
            <a:r>
              <a:rPr lang="tr-TR" dirty="0">
                <a:effectLst/>
              </a:rPr>
              <a:t> (</a:t>
            </a:r>
            <a:r>
              <a:rPr lang="tr-TR" dirty="0">
                <a:solidFill>
                  <a:srgbClr val="DF3079"/>
                </a:solidFill>
                <a:effectLst/>
              </a:rPr>
              <a:t>$a</a:t>
            </a:r>
            <a:r>
              <a:rPr lang="tr-TR" dirty="0">
                <a:effectLst/>
              </a:rPr>
              <a:t> &lt;= </a:t>
            </a:r>
            <a:r>
              <a:rPr lang="tr-TR" dirty="0">
                <a:solidFill>
                  <a:srgbClr val="DF3079"/>
                </a:solidFill>
                <a:effectLst/>
              </a:rPr>
              <a:t>$b</a:t>
            </a:r>
            <a:r>
              <a:rPr lang="tr-TR" dirty="0">
                <a:effectLst/>
              </a:rPr>
              <a:t>) // $a, $b'den küçük veya ona eşitse</a:t>
            </a:r>
          </a:p>
        </p:txBody>
      </p:sp>
    </p:spTree>
    <p:extLst>
      <p:ext uri="{BB962C8B-B14F-4D97-AF65-F5344CB8AC3E}">
        <p14:creationId xmlns:p14="http://schemas.microsoft.com/office/powerpoint/2010/main" val="16162000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dirty="0">
                <a:solidFill>
                  <a:srgbClr val="FFFFFF"/>
                </a:solidFill>
                <a:effectLst/>
                <a:latin typeface="Helvetica" pitchFamily="2" charset="0"/>
              </a:rPr>
              <a:t>a) Karar yapıları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1240077"/>
            <a:ext cx="6034827" cy="4916465"/>
          </a:xfrm>
        </p:spPr>
        <p:txBody>
          <a:bodyPr anchor="t">
            <a:normAutofit/>
          </a:bodyPr>
          <a:lstStyle/>
          <a:p>
            <a:pPr marL="0" indent="0">
              <a:lnSpc>
                <a:spcPct val="110000"/>
              </a:lnSpc>
              <a:buNone/>
            </a:pPr>
            <a:r>
              <a:rPr lang="tr-TR" sz="1700" b="1" i="0" dirty="0" err="1">
                <a:effectLst/>
                <a:latin typeface="Söhne"/>
              </a:rPr>
              <a:t>If</a:t>
            </a:r>
            <a:r>
              <a:rPr lang="tr-TR" sz="1700" b="1" i="0" dirty="0">
                <a:effectLst/>
                <a:latin typeface="Söhne"/>
              </a:rPr>
              <a:t>-Else Yapısı:</a:t>
            </a:r>
            <a:r>
              <a:rPr lang="tr-TR" sz="1700" b="0" i="0" dirty="0">
                <a:effectLst/>
                <a:latin typeface="Söhne"/>
              </a:rPr>
              <a:t> </a:t>
            </a:r>
            <a:r>
              <a:rPr lang="tr-TR" sz="1700" b="0" i="0" dirty="0" err="1">
                <a:effectLst/>
                <a:latin typeface="Söhne"/>
              </a:rPr>
              <a:t>If</a:t>
            </a:r>
            <a:r>
              <a:rPr lang="tr-TR" sz="1700" b="0" i="0" dirty="0">
                <a:effectLst/>
                <a:latin typeface="Söhne"/>
              </a:rPr>
              <a:t>-else yapısı, belirli bir koşulun doğru veya yanlış olmasına bağlı olarak farklı kod bloklarının çalıştırılmasını sağlar. Örneğin, bir öğrencinin sınav notuna göre başarılı veya başarısız olduğunu belirleyebiliriz:</a:t>
            </a:r>
          </a:p>
          <a:p>
            <a:pPr marL="0" indent="0">
              <a:lnSpc>
                <a:spcPct val="110000"/>
              </a:lnSpc>
              <a:buNone/>
            </a:pPr>
            <a:endParaRPr lang="tr-TR" sz="1700" dirty="0"/>
          </a:p>
          <a:p>
            <a:pPr marL="0" indent="0">
              <a:lnSpc>
                <a:spcPct val="110000"/>
              </a:lnSpc>
              <a:buNone/>
            </a:pPr>
            <a:r>
              <a:rPr lang="tr-TR" sz="1700" dirty="0"/>
              <a:t>$</a:t>
            </a:r>
            <a:r>
              <a:rPr lang="tr-TR" sz="1700" dirty="0" err="1"/>
              <a:t>sınav_notu</a:t>
            </a:r>
            <a:r>
              <a:rPr lang="tr-TR" sz="1700" dirty="0"/>
              <a:t> = 75;</a:t>
            </a:r>
          </a:p>
          <a:p>
            <a:pPr marL="0" indent="0">
              <a:lnSpc>
                <a:spcPct val="110000"/>
              </a:lnSpc>
              <a:buNone/>
            </a:pPr>
            <a:r>
              <a:rPr lang="tr-TR" sz="1700" dirty="0" err="1">
                <a:solidFill>
                  <a:schemeClr val="accent4"/>
                </a:solidFill>
              </a:rPr>
              <a:t>if</a:t>
            </a:r>
            <a:r>
              <a:rPr lang="tr-TR" sz="1700" dirty="0">
                <a:solidFill>
                  <a:schemeClr val="accent4"/>
                </a:solidFill>
              </a:rPr>
              <a:t> (</a:t>
            </a:r>
            <a:r>
              <a:rPr lang="tr-TR" sz="1700" dirty="0"/>
              <a:t>$</a:t>
            </a:r>
            <a:r>
              <a:rPr lang="tr-TR" sz="1700" dirty="0" err="1"/>
              <a:t>sınav_notu</a:t>
            </a:r>
            <a:r>
              <a:rPr lang="tr-TR" sz="1700" dirty="0"/>
              <a:t> &gt;= 50</a:t>
            </a:r>
            <a:r>
              <a:rPr lang="tr-TR" sz="1700" dirty="0">
                <a:solidFill>
                  <a:schemeClr val="accent4"/>
                </a:solidFill>
              </a:rPr>
              <a:t>)</a:t>
            </a:r>
            <a:r>
              <a:rPr lang="tr-TR" sz="1700" dirty="0"/>
              <a:t> </a:t>
            </a:r>
            <a:r>
              <a:rPr lang="tr-TR" sz="1700" dirty="0">
                <a:solidFill>
                  <a:schemeClr val="accent4"/>
                </a:solidFill>
              </a:rPr>
              <a:t>{</a:t>
            </a:r>
          </a:p>
          <a:p>
            <a:pPr marL="0" indent="0">
              <a:lnSpc>
                <a:spcPct val="110000"/>
              </a:lnSpc>
              <a:buNone/>
            </a:pPr>
            <a:r>
              <a:rPr lang="tr-TR" sz="1700" dirty="0"/>
              <a:t>    </a:t>
            </a:r>
            <a:r>
              <a:rPr lang="tr-TR" sz="1700" dirty="0" err="1">
                <a:solidFill>
                  <a:srgbClr val="FF0000"/>
                </a:solidFill>
              </a:rPr>
              <a:t>echo</a:t>
            </a:r>
            <a:r>
              <a:rPr lang="tr-TR" sz="1700" dirty="0">
                <a:solidFill>
                  <a:srgbClr val="FF0000"/>
                </a:solidFill>
              </a:rPr>
              <a:t> "Tebrikler, sınavı geçtin!";</a:t>
            </a:r>
          </a:p>
          <a:p>
            <a:pPr marL="0" indent="0">
              <a:lnSpc>
                <a:spcPct val="110000"/>
              </a:lnSpc>
              <a:buNone/>
            </a:pPr>
            <a:r>
              <a:rPr lang="tr-TR" sz="1700" dirty="0">
                <a:solidFill>
                  <a:schemeClr val="accent4"/>
                </a:solidFill>
              </a:rPr>
              <a:t>} else {</a:t>
            </a:r>
          </a:p>
          <a:p>
            <a:pPr marL="0" indent="0">
              <a:lnSpc>
                <a:spcPct val="110000"/>
              </a:lnSpc>
              <a:buNone/>
            </a:pPr>
            <a:r>
              <a:rPr lang="tr-TR" sz="1700" dirty="0">
                <a:solidFill>
                  <a:schemeClr val="accent4"/>
                </a:solidFill>
              </a:rPr>
              <a:t>    </a:t>
            </a:r>
            <a:r>
              <a:rPr lang="tr-TR" sz="1700" dirty="0" err="1">
                <a:solidFill>
                  <a:srgbClr val="FF0000"/>
                </a:solidFill>
              </a:rPr>
              <a:t>echo</a:t>
            </a:r>
            <a:r>
              <a:rPr lang="tr-TR" sz="1700" dirty="0">
                <a:solidFill>
                  <a:srgbClr val="FF0000"/>
                </a:solidFill>
              </a:rPr>
              <a:t> "Üzgünüm, sınavı geçemedin.";</a:t>
            </a:r>
          </a:p>
          <a:p>
            <a:pPr marL="0" indent="0">
              <a:lnSpc>
                <a:spcPct val="110000"/>
              </a:lnSpc>
              <a:buNone/>
            </a:pPr>
            <a:r>
              <a:rPr lang="tr-TR" sz="1700" dirty="0">
                <a:solidFill>
                  <a:schemeClr val="accent4"/>
                </a:solidFill>
              </a:rPr>
              <a:t>}</a:t>
            </a:r>
          </a:p>
          <a:p>
            <a:pPr marL="0" indent="0">
              <a:lnSpc>
                <a:spcPct val="110000"/>
              </a:lnSpc>
              <a:buNone/>
            </a:pPr>
            <a:br>
              <a:rPr lang="tr-TR" sz="1700" dirty="0"/>
            </a:br>
            <a:endParaRPr lang="tr-TR" sz="1700" dirty="0">
              <a:effectLst/>
              <a:latin typeface="Helvetica" pitchFamily="2" charset="0"/>
            </a:endParaRPr>
          </a:p>
        </p:txBody>
      </p:sp>
    </p:spTree>
    <p:extLst>
      <p:ext uri="{BB962C8B-B14F-4D97-AF65-F5344CB8AC3E}">
        <p14:creationId xmlns:p14="http://schemas.microsoft.com/office/powerpoint/2010/main" val="21215849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dirty="0">
                <a:solidFill>
                  <a:srgbClr val="FFFFFF"/>
                </a:solidFill>
                <a:effectLst/>
                <a:latin typeface="Helvetica" pitchFamily="2" charset="0"/>
              </a:rPr>
              <a:t>a) Karar yapıları anlatılır.</a:t>
            </a: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286247"/>
            <a:ext cx="6034827" cy="5870295"/>
          </a:xfrm>
        </p:spPr>
        <p:txBody>
          <a:bodyPr anchor="t">
            <a:normAutofit fontScale="85000" lnSpcReduction="20000"/>
          </a:bodyPr>
          <a:lstStyle/>
          <a:p>
            <a:pPr marL="0" indent="0" algn="l">
              <a:buNone/>
            </a:pPr>
            <a:r>
              <a:rPr lang="tr-TR" sz="1600" b="1" i="0" dirty="0">
                <a:effectLst/>
                <a:latin typeface="Söhne"/>
              </a:rPr>
              <a:t>Switch-Case Yapısı:</a:t>
            </a:r>
            <a:r>
              <a:rPr lang="tr-TR" sz="1600" b="0" i="0" dirty="0">
                <a:effectLst/>
                <a:latin typeface="Söhne"/>
              </a:rPr>
              <a:t> Switch-</a:t>
            </a:r>
            <a:r>
              <a:rPr lang="tr-TR" sz="1600" b="0" i="0" dirty="0" err="1">
                <a:effectLst/>
                <a:latin typeface="Söhne"/>
              </a:rPr>
              <a:t>case</a:t>
            </a:r>
            <a:r>
              <a:rPr lang="tr-TR" sz="1600" b="0" i="0" dirty="0">
                <a:effectLst/>
                <a:latin typeface="Söhne"/>
              </a:rPr>
              <a:t> yapısı, bir değişkenin farklı değerlerine göre farklı kod bloklarının çalıştırılmasını sağlar. Örneğin, bir ayın kaç gün olduğunu belirleyebiliriz:</a:t>
            </a:r>
          </a:p>
          <a:p>
            <a:pPr marL="0" indent="0">
              <a:lnSpc>
                <a:spcPct val="110000"/>
              </a:lnSpc>
              <a:buNone/>
            </a:pPr>
            <a:endParaRPr lang="tr-TR" sz="1700" dirty="0"/>
          </a:p>
          <a:p>
            <a:pPr marL="0" indent="0">
              <a:lnSpc>
                <a:spcPct val="110000"/>
              </a:lnSpc>
              <a:buNone/>
            </a:pPr>
            <a:r>
              <a:rPr lang="tr-TR" sz="1700" dirty="0">
                <a:solidFill>
                  <a:schemeClr val="accent4"/>
                </a:solidFill>
              </a:rPr>
              <a:t>$ay = "Şubat";</a:t>
            </a:r>
          </a:p>
          <a:p>
            <a:pPr marL="0" indent="0">
              <a:lnSpc>
                <a:spcPct val="110000"/>
              </a:lnSpc>
              <a:buNone/>
            </a:pPr>
            <a:r>
              <a:rPr lang="tr-TR" sz="1700" dirty="0" err="1">
                <a:solidFill>
                  <a:schemeClr val="accent4"/>
                </a:solidFill>
              </a:rPr>
              <a:t>switch</a:t>
            </a:r>
            <a:r>
              <a:rPr lang="tr-TR" sz="1700" dirty="0">
                <a:solidFill>
                  <a:schemeClr val="accent4"/>
                </a:solidFill>
              </a:rPr>
              <a:t> ($ay) {</a:t>
            </a:r>
          </a:p>
          <a:p>
            <a:pPr marL="0" indent="0">
              <a:lnSpc>
                <a:spcPct val="110000"/>
              </a:lnSpc>
              <a:buNone/>
            </a:pPr>
            <a:r>
              <a:rPr lang="tr-TR" sz="1700" dirty="0">
                <a:solidFill>
                  <a:schemeClr val="accent4"/>
                </a:solidFill>
              </a:rPr>
              <a:t>    </a:t>
            </a:r>
            <a:r>
              <a:rPr lang="tr-TR" sz="1700" dirty="0" err="1">
                <a:solidFill>
                  <a:schemeClr val="accent4"/>
                </a:solidFill>
              </a:rPr>
              <a:t>case</a:t>
            </a:r>
            <a:r>
              <a:rPr lang="tr-TR" sz="1700" dirty="0">
                <a:solidFill>
                  <a:schemeClr val="accent4"/>
                </a:solidFill>
              </a:rPr>
              <a:t> "Nisan":</a:t>
            </a:r>
          </a:p>
          <a:p>
            <a:pPr marL="0" indent="0">
              <a:lnSpc>
                <a:spcPct val="110000"/>
              </a:lnSpc>
              <a:buNone/>
            </a:pPr>
            <a:r>
              <a:rPr lang="tr-TR" sz="1700" dirty="0">
                <a:solidFill>
                  <a:schemeClr val="accent4"/>
                </a:solidFill>
              </a:rPr>
              <a:t>    </a:t>
            </a:r>
            <a:r>
              <a:rPr lang="tr-TR" sz="1700" dirty="0" err="1">
                <a:solidFill>
                  <a:schemeClr val="accent4"/>
                </a:solidFill>
              </a:rPr>
              <a:t>case</a:t>
            </a:r>
            <a:r>
              <a:rPr lang="tr-TR" sz="1700" dirty="0">
                <a:solidFill>
                  <a:schemeClr val="accent4"/>
                </a:solidFill>
              </a:rPr>
              <a:t> "Haziran":</a:t>
            </a:r>
          </a:p>
          <a:p>
            <a:pPr marL="0" indent="0">
              <a:lnSpc>
                <a:spcPct val="110000"/>
              </a:lnSpc>
              <a:buNone/>
            </a:pPr>
            <a:r>
              <a:rPr lang="tr-TR" sz="1700" dirty="0">
                <a:solidFill>
                  <a:schemeClr val="accent4"/>
                </a:solidFill>
              </a:rPr>
              <a:t>    </a:t>
            </a:r>
            <a:r>
              <a:rPr lang="tr-TR" sz="1700" dirty="0" err="1">
                <a:solidFill>
                  <a:schemeClr val="accent4"/>
                </a:solidFill>
              </a:rPr>
              <a:t>case</a:t>
            </a:r>
            <a:r>
              <a:rPr lang="tr-TR" sz="1700" dirty="0">
                <a:solidFill>
                  <a:schemeClr val="accent4"/>
                </a:solidFill>
              </a:rPr>
              <a:t> "Eylül":</a:t>
            </a:r>
          </a:p>
          <a:p>
            <a:pPr marL="0" indent="0">
              <a:lnSpc>
                <a:spcPct val="110000"/>
              </a:lnSpc>
              <a:buNone/>
            </a:pPr>
            <a:r>
              <a:rPr lang="tr-TR" sz="1700" dirty="0">
                <a:solidFill>
                  <a:schemeClr val="accent4"/>
                </a:solidFill>
              </a:rPr>
              <a:t>    </a:t>
            </a:r>
            <a:r>
              <a:rPr lang="tr-TR" sz="1700" dirty="0" err="1">
                <a:solidFill>
                  <a:schemeClr val="accent4"/>
                </a:solidFill>
              </a:rPr>
              <a:t>case</a:t>
            </a:r>
            <a:r>
              <a:rPr lang="tr-TR" sz="1700" dirty="0">
                <a:solidFill>
                  <a:schemeClr val="accent4"/>
                </a:solidFill>
              </a:rPr>
              <a:t> "Kasım":</a:t>
            </a:r>
          </a:p>
          <a:p>
            <a:pPr marL="0" indent="0">
              <a:lnSpc>
                <a:spcPct val="110000"/>
              </a:lnSpc>
              <a:buNone/>
            </a:pPr>
            <a:r>
              <a:rPr lang="tr-TR" sz="1700" dirty="0">
                <a:solidFill>
                  <a:schemeClr val="accent4"/>
                </a:solidFill>
              </a:rPr>
              <a:t>        </a:t>
            </a:r>
            <a:r>
              <a:rPr lang="tr-TR" sz="1700" dirty="0" err="1">
                <a:solidFill>
                  <a:schemeClr val="accent4"/>
                </a:solidFill>
              </a:rPr>
              <a:t>echo</a:t>
            </a:r>
            <a:r>
              <a:rPr lang="tr-TR" sz="1700" dirty="0">
                <a:solidFill>
                  <a:schemeClr val="accent4"/>
                </a:solidFill>
              </a:rPr>
              <a:t> "Bu ay 30 gün.";</a:t>
            </a:r>
          </a:p>
          <a:p>
            <a:pPr marL="0" indent="0">
              <a:lnSpc>
                <a:spcPct val="110000"/>
              </a:lnSpc>
              <a:buNone/>
            </a:pPr>
            <a:r>
              <a:rPr lang="tr-TR" sz="1700" dirty="0">
                <a:solidFill>
                  <a:schemeClr val="accent4"/>
                </a:solidFill>
              </a:rPr>
              <a:t>        break;</a:t>
            </a:r>
          </a:p>
          <a:p>
            <a:pPr marL="0" indent="0">
              <a:lnSpc>
                <a:spcPct val="110000"/>
              </a:lnSpc>
              <a:buNone/>
            </a:pPr>
            <a:r>
              <a:rPr lang="tr-TR" sz="1700" dirty="0">
                <a:solidFill>
                  <a:schemeClr val="accent4"/>
                </a:solidFill>
              </a:rPr>
              <a:t>    </a:t>
            </a:r>
            <a:r>
              <a:rPr lang="tr-TR" sz="1700" dirty="0" err="1">
                <a:solidFill>
                  <a:schemeClr val="accent4"/>
                </a:solidFill>
              </a:rPr>
              <a:t>case</a:t>
            </a:r>
            <a:r>
              <a:rPr lang="tr-TR" sz="1700" dirty="0">
                <a:solidFill>
                  <a:schemeClr val="accent4"/>
                </a:solidFill>
              </a:rPr>
              <a:t> "Şubat":</a:t>
            </a:r>
          </a:p>
          <a:p>
            <a:pPr marL="0" indent="0">
              <a:lnSpc>
                <a:spcPct val="110000"/>
              </a:lnSpc>
              <a:buNone/>
            </a:pPr>
            <a:r>
              <a:rPr lang="tr-TR" sz="1700" dirty="0">
                <a:solidFill>
                  <a:schemeClr val="accent4"/>
                </a:solidFill>
              </a:rPr>
              <a:t>        </a:t>
            </a:r>
            <a:r>
              <a:rPr lang="tr-TR" sz="1700" dirty="0" err="1">
                <a:solidFill>
                  <a:schemeClr val="accent4"/>
                </a:solidFill>
              </a:rPr>
              <a:t>echo</a:t>
            </a:r>
            <a:r>
              <a:rPr lang="tr-TR" sz="1700" dirty="0">
                <a:solidFill>
                  <a:schemeClr val="accent4"/>
                </a:solidFill>
              </a:rPr>
              <a:t> "Bu ay 28 veya 29 gün.";</a:t>
            </a:r>
          </a:p>
          <a:p>
            <a:pPr marL="0" indent="0">
              <a:lnSpc>
                <a:spcPct val="110000"/>
              </a:lnSpc>
              <a:buNone/>
            </a:pPr>
            <a:r>
              <a:rPr lang="tr-TR" sz="1700" dirty="0">
                <a:solidFill>
                  <a:schemeClr val="accent4"/>
                </a:solidFill>
              </a:rPr>
              <a:t>        break;</a:t>
            </a:r>
          </a:p>
          <a:p>
            <a:pPr marL="0" indent="0">
              <a:lnSpc>
                <a:spcPct val="110000"/>
              </a:lnSpc>
              <a:buNone/>
            </a:pPr>
            <a:r>
              <a:rPr lang="tr-TR" sz="1700" dirty="0">
                <a:solidFill>
                  <a:schemeClr val="accent4"/>
                </a:solidFill>
              </a:rPr>
              <a:t>    </a:t>
            </a:r>
            <a:r>
              <a:rPr lang="tr-TR" sz="1700" dirty="0" err="1">
                <a:solidFill>
                  <a:schemeClr val="accent4"/>
                </a:solidFill>
              </a:rPr>
              <a:t>default</a:t>
            </a:r>
            <a:r>
              <a:rPr lang="tr-TR" sz="1700" dirty="0">
                <a:solidFill>
                  <a:schemeClr val="accent4"/>
                </a:solidFill>
              </a:rPr>
              <a:t>:</a:t>
            </a:r>
          </a:p>
          <a:p>
            <a:pPr marL="0" indent="0">
              <a:lnSpc>
                <a:spcPct val="110000"/>
              </a:lnSpc>
              <a:buNone/>
            </a:pPr>
            <a:r>
              <a:rPr lang="tr-TR" sz="1700" dirty="0">
                <a:solidFill>
                  <a:schemeClr val="accent4"/>
                </a:solidFill>
              </a:rPr>
              <a:t>        </a:t>
            </a:r>
            <a:r>
              <a:rPr lang="tr-TR" sz="1700" dirty="0" err="1">
                <a:solidFill>
                  <a:schemeClr val="accent4"/>
                </a:solidFill>
              </a:rPr>
              <a:t>echo</a:t>
            </a:r>
            <a:r>
              <a:rPr lang="tr-TR" sz="1700" dirty="0">
                <a:solidFill>
                  <a:schemeClr val="accent4"/>
                </a:solidFill>
              </a:rPr>
              <a:t> "Bu ay 31 gün.";</a:t>
            </a:r>
          </a:p>
          <a:p>
            <a:pPr marL="0" indent="0">
              <a:lnSpc>
                <a:spcPct val="110000"/>
              </a:lnSpc>
              <a:buNone/>
            </a:pPr>
            <a:r>
              <a:rPr lang="tr-TR" sz="1700" dirty="0">
                <a:solidFill>
                  <a:schemeClr val="accent4"/>
                </a:solidFill>
              </a:rPr>
              <a:t>        break;</a:t>
            </a:r>
          </a:p>
          <a:p>
            <a:pPr marL="0" indent="0">
              <a:lnSpc>
                <a:spcPct val="110000"/>
              </a:lnSpc>
              <a:buNone/>
            </a:pPr>
            <a:r>
              <a:rPr lang="tr-TR" sz="1700" dirty="0">
                <a:solidFill>
                  <a:schemeClr val="accent4"/>
                </a:solidFill>
              </a:rPr>
              <a:t>}</a:t>
            </a:r>
          </a:p>
          <a:p>
            <a:pPr marL="0" indent="0">
              <a:lnSpc>
                <a:spcPct val="110000"/>
              </a:lnSpc>
              <a:buNone/>
            </a:pPr>
            <a:endParaRPr lang="tr-TR" sz="1700" dirty="0">
              <a:effectLst/>
              <a:latin typeface="Helvetica" pitchFamily="2" charset="0"/>
            </a:endParaRPr>
          </a:p>
        </p:txBody>
      </p:sp>
    </p:spTree>
    <p:extLst>
      <p:ext uri="{BB962C8B-B14F-4D97-AF65-F5344CB8AC3E}">
        <p14:creationId xmlns:p14="http://schemas.microsoft.com/office/powerpoint/2010/main" val="19180527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286247"/>
            <a:ext cx="6034827" cy="5870295"/>
          </a:xfrm>
        </p:spPr>
        <p:txBody>
          <a:bodyPr anchor="t">
            <a:normAutofit/>
          </a:bodyPr>
          <a:lstStyle/>
          <a:p>
            <a:pPr marL="0" indent="0" algn="l">
              <a:buNone/>
            </a:pPr>
            <a:r>
              <a:rPr lang="tr-TR" sz="1600" b="1" i="0" dirty="0">
                <a:effectLst/>
                <a:latin typeface="Söhne"/>
              </a:rPr>
              <a:t>Aritmetik Operatörler</a:t>
            </a:r>
          </a:p>
          <a:p>
            <a:pPr algn="l"/>
            <a:r>
              <a:rPr lang="tr-TR" sz="1600" b="0" i="0" dirty="0">
                <a:effectLst/>
                <a:latin typeface="Söhne"/>
              </a:rPr>
              <a:t>Aritmetik operatörler, matematikteki temel işlemleri (toplama, çıkarma, çarpma, bölme ve </a:t>
            </a:r>
            <a:r>
              <a:rPr lang="tr-TR" sz="1600" b="0" i="0" dirty="0" err="1">
                <a:effectLst/>
                <a:latin typeface="Söhne"/>
              </a:rPr>
              <a:t>mod</a:t>
            </a:r>
            <a:r>
              <a:rPr lang="tr-TR" sz="1600" b="0" i="0" dirty="0">
                <a:effectLst/>
                <a:latin typeface="Söhne"/>
              </a:rPr>
              <a:t> alma) gerçekleştirmek için kullanılır. Bunlar günlük hayattaki basit hesaplamalarla aynıdır.</a:t>
            </a:r>
          </a:p>
          <a:p>
            <a:pPr algn="l">
              <a:buFont typeface="Arial" panose="020B0604020202020204" pitchFamily="34" charset="0"/>
              <a:buChar char="•"/>
            </a:pPr>
            <a:r>
              <a:rPr lang="tr-TR" sz="1600" b="1" i="0" dirty="0">
                <a:effectLst/>
                <a:latin typeface="Söhne"/>
              </a:rPr>
              <a:t>Toplama (+)</a:t>
            </a:r>
            <a:r>
              <a:rPr lang="tr-TR" sz="1600" b="0" i="0" dirty="0">
                <a:effectLst/>
                <a:latin typeface="Söhne"/>
              </a:rPr>
              <a:t>: İki sayıyı toplar. Örneğin, 3 + 4 ifadesi 7 sonucunu verir.</a:t>
            </a:r>
          </a:p>
          <a:p>
            <a:pPr algn="l">
              <a:buFont typeface="Arial" panose="020B0604020202020204" pitchFamily="34" charset="0"/>
              <a:buChar char="•"/>
            </a:pPr>
            <a:r>
              <a:rPr lang="tr-TR" sz="1600" b="1" i="0" dirty="0">
                <a:effectLst/>
                <a:latin typeface="Söhne"/>
              </a:rPr>
              <a:t>Çıkarma (-)</a:t>
            </a:r>
            <a:r>
              <a:rPr lang="tr-TR" sz="1600" b="0" i="0" dirty="0">
                <a:effectLst/>
                <a:latin typeface="Söhne"/>
              </a:rPr>
              <a:t>: İlk sayıdan ikinci sayıyı çıkarır. Örneğin, 5 - 2 ifadesi 3 sonucunu verir.</a:t>
            </a:r>
          </a:p>
          <a:p>
            <a:pPr algn="l">
              <a:buFont typeface="Arial" panose="020B0604020202020204" pitchFamily="34" charset="0"/>
              <a:buChar char="•"/>
            </a:pPr>
            <a:r>
              <a:rPr lang="tr-TR" sz="1600" b="1" i="0" dirty="0">
                <a:effectLst/>
                <a:latin typeface="Söhne"/>
              </a:rPr>
              <a:t>Çarpma (*)</a:t>
            </a:r>
            <a:r>
              <a:rPr lang="tr-TR" sz="1600" b="0" i="0" dirty="0">
                <a:effectLst/>
                <a:latin typeface="Söhne"/>
              </a:rPr>
              <a:t>: İki sayıyı çarpar. Örneğin, 6 * 7 ifadesi 42 sonucunu verir.</a:t>
            </a:r>
          </a:p>
          <a:p>
            <a:pPr algn="l">
              <a:buFont typeface="Arial" panose="020B0604020202020204" pitchFamily="34" charset="0"/>
              <a:buChar char="•"/>
            </a:pPr>
            <a:r>
              <a:rPr lang="tr-TR" sz="1600" b="1" i="0" dirty="0">
                <a:effectLst/>
                <a:latin typeface="Söhne"/>
              </a:rPr>
              <a:t>Bölme (/)</a:t>
            </a:r>
            <a:r>
              <a:rPr lang="tr-TR" sz="1600" b="0" i="0" dirty="0">
                <a:effectLst/>
                <a:latin typeface="Söhne"/>
              </a:rPr>
              <a:t>: İlk sayıyı ikinci sayıya böler. Örneğin, 8 / 4 ifadesi 2 sonucunu verir.</a:t>
            </a:r>
          </a:p>
          <a:p>
            <a:pPr algn="l">
              <a:buFont typeface="Arial" panose="020B0604020202020204" pitchFamily="34" charset="0"/>
              <a:buChar char="•"/>
            </a:pPr>
            <a:r>
              <a:rPr lang="tr-TR" sz="1600" b="1" i="0" dirty="0" err="1">
                <a:effectLst/>
                <a:latin typeface="Söhne"/>
              </a:rPr>
              <a:t>Mod</a:t>
            </a:r>
            <a:r>
              <a:rPr lang="tr-TR" sz="1600" b="1" i="0" dirty="0">
                <a:effectLst/>
                <a:latin typeface="Söhne"/>
              </a:rPr>
              <a:t> (%)</a:t>
            </a:r>
            <a:r>
              <a:rPr lang="tr-TR" sz="1600" b="0" i="0" dirty="0">
                <a:effectLst/>
                <a:latin typeface="Söhne"/>
              </a:rPr>
              <a:t>: İlk sayının ikinci sayıya bölünmesiyle kalanı verir. Örneğin, 10 % 3 ifadesi 1 sonucunu verir, çünkü 10'u 3'e böldüğünüzde kalan 1'dir.</a:t>
            </a:r>
          </a:p>
          <a:p>
            <a:pPr marL="0" indent="0">
              <a:buNone/>
            </a:pPr>
            <a:br>
              <a:rPr lang="tr-TR" sz="1600" dirty="0"/>
            </a:br>
            <a:endParaRPr lang="tr-TR" sz="1700" dirty="0">
              <a:effectLst/>
              <a:latin typeface="Helvetica" pitchFamily="2" charset="0"/>
            </a:endParaRPr>
          </a:p>
        </p:txBody>
      </p:sp>
    </p:spTree>
    <p:extLst>
      <p:ext uri="{BB962C8B-B14F-4D97-AF65-F5344CB8AC3E}">
        <p14:creationId xmlns:p14="http://schemas.microsoft.com/office/powerpoint/2010/main" val="907417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705594" y="286247"/>
            <a:ext cx="6034827" cy="5870295"/>
          </a:xfrm>
        </p:spPr>
        <p:txBody>
          <a:bodyPr anchor="t">
            <a:normAutofit/>
          </a:bodyPr>
          <a:lstStyle/>
          <a:p>
            <a:pPr marL="0" indent="0" algn="l">
              <a:buNone/>
            </a:pPr>
            <a:r>
              <a:rPr lang="tr-TR" sz="1400" b="1" i="0" dirty="0">
                <a:effectLst/>
                <a:latin typeface="Söhne"/>
              </a:rPr>
              <a:t>Aritmetik Operatörler</a:t>
            </a:r>
          </a:p>
          <a:p>
            <a:pPr marL="0" indent="0" algn="l">
              <a:buNone/>
            </a:pPr>
            <a:r>
              <a:rPr lang="tr-TR" sz="1400" b="1" i="0" dirty="0">
                <a:solidFill>
                  <a:srgbClr val="0D0D0D"/>
                </a:solidFill>
                <a:effectLst/>
                <a:latin typeface="Söhne"/>
              </a:rPr>
              <a:t>Artırma Operatörleri</a:t>
            </a:r>
          </a:p>
          <a:p>
            <a:pPr algn="l">
              <a:buFont typeface="Arial" panose="020B0604020202020204" pitchFamily="34" charset="0"/>
              <a:buChar char="•"/>
            </a:pPr>
            <a:r>
              <a:rPr lang="tr-TR" sz="1400" b="1" i="0" dirty="0">
                <a:solidFill>
                  <a:schemeClr val="accent1"/>
                </a:solidFill>
                <a:effectLst/>
                <a:latin typeface="Söhne"/>
              </a:rPr>
              <a:t>Ön Artırma (++$x):</a:t>
            </a:r>
            <a:r>
              <a:rPr lang="tr-TR" sz="1400" b="0" i="0" dirty="0">
                <a:solidFill>
                  <a:schemeClr val="accent1"/>
                </a:solidFill>
                <a:effectLst/>
                <a:latin typeface="Söhne"/>
              </a:rPr>
              <a:t> </a:t>
            </a:r>
            <a:r>
              <a:rPr lang="tr-TR" sz="1400" b="0" i="0" dirty="0">
                <a:solidFill>
                  <a:srgbClr val="0D0D0D"/>
                </a:solidFill>
                <a:effectLst/>
                <a:latin typeface="Söhne"/>
              </a:rPr>
              <a:t>Değişkenin değerini bir artırır ve ardından değişkenin yeni değerini döndürür. </a:t>
            </a:r>
            <a:r>
              <a:rPr lang="tr-TR" sz="1400" dirty="0">
                <a:solidFill>
                  <a:srgbClr val="0D0D0D"/>
                </a:solidFill>
                <a:latin typeface="Söhne"/>
              </a:rPr>
              <a:t>Örnek:</a:t>
            </a:r>
          </a:p>
          <a:p>
            <a:pPr marL="0" indent="0" algn="l">
              <a:buNone/>
            </a:pPr>
            <a:r>
              <a:rPr lang="tr-TR" sz="1400" b="0" i="0" dirty="0">
                <a:solidFill>
                  <a:schemeClr val="accent4"/>
                </a:solidFill>
                <a:effectLst/>
                <a:latin typeface="Söhne"/>
              </a:rPr>
              <a:t>$x = 5;</a:t>
            </a:r>
          </a:p>
          <a:p>
            <a:pPr marL="0" indent="0" algn="l">
              <a:buNone/>
            </a:pPr>
            <a:r>
              <a:rPr lang="tr-TR" sz="1400" b="0" i="0" dirty="0" err="1">
                <a:solidFill>
                  <a:schemeClr val="accent4"/>
                </a:solidFill>
                <a:effectLst/>
                <a:latin typeface="Söhne"/>
              </a:rPr>
              <a:t>echo</a:t>
            </a:r>
            <a:r>
              <a:rPr lang="tr-TR" sz="1400" b="0" i="0" dirty="0">
                <a:solidFill>
                  <a:schemeClr val="accent4"/>
                </a:solidFill>
                <a:effectLst/>
                <a:latin typeface="Söhne"/>
              </a:rPr>
              <a:t> ++$x;                       </a:t>
            </a:r>
            <a:r>
              <a:rPr lang="tr-TR" sz="1400" b="0" i="0" dirty="0">
                <a:solidFill>
                  <a:srgbClr val="0D0D0D"/>
                </a:solidFill>
                <a:effectLst/>
                <a:latin typeface="Söhne"/>
              </a:rPr>
              <a:t>// 6'yı yazdırır ve $</a:t>
            </a:r>
            <a:r>
              <a:rPr lang="tr-TR" sz="1400" b="0" i="0" dirty="0" err="1">
                <a:solidFill>
                  <a:srgbClr val="0D0D0D"/>
                </a:solidFill>
                <a:effectLst/>
                <a:latin typeface="Söhne"/>
              </a:rPr>
              <a:t>x'in</a:t>
            </a:r>
            <a:r>
              <a:rPr lang="tr-TR" sz="1400" b="0" i="0" dirty="0">
                <a:solidFill>
                  <a:srgbClr val="0D0D0D"/>
                </a:solidFill>
                <a:effectLst/>
                <a:latin typeface="Söhne"/>
              </a:rPr>
              <a:t> değeri 6 olur</a:t>
            </a:r>
          </a:p>
          <a:p>
            <a:pPr marL="0" indent="0" algn="l">
              <a:buNone/>
            </a:pPr>
            <a:endParaRPr lang="tr-TR" sz="1400" b="0" i="0" dirty="0">
              <a:solidFill>
                <a:srgbClr val="0D0D0D"/>
              </a:solidFill>
              <a:effectLst/>
              <a:latin typeface="Söhne"/>
            </a:endParaRPr>
          </a:p>
          <a:p>
            <a:pPr algn="l">
              <a:buFont typeface="Arial" panose="020B0604020202020204" pitchFamily="34" charset="0"/>
              <a:buChar char="•"/>
            </a:pPr>
            <a:r>
              <a:rPr lang="tr-TR" sz="1400" b="1" i="0" dirty="0">
                <a:solidFill>
                  <a:schemeClr val="accent1"/>
                </a:solidFill>
                <a:effectLst/>
                <a:latin typeface="Söhne"/>
              </a:rPr>
              <a:t>Sonra Artırma ($x++):</a:t>
            </a:r>
            <a:r>
              <a:rPr lang="tr-TR" sz="1400" b="0" i="0" dirty="0">
                <a:solidFill>
                  <a:schemeClr val="accent1"/>
                </a:solidFill>
                <a:effectLst/>
                <a:latin typeface="Söhne"/>
              </a:rPr>
              <a:t> </a:t>
            </a:r>
            <a:r>
              <a:rPr lang="tr-TR" sz="1400" b="0" i="0" dirty="0">
                <a:solidFill>
                  <a:srgbClr val="0D0D0D"/>
                </a:solidFill>
                <a:effectLst/>
                <a:latin typeface="Söhne"/>
              </a:rPr>
              <a:t>Değişkenin mevcut değerini döndürür ve ardından değişkenin değerini bir artırır.</a:t>
            </a:r>
          </a:p>
          <a:p>
            <a:pPr marL="0" indent="0" algn="l">
              <a:buNone/>
            </a:pPr>
            <a:r>
              <a:rPr lang="tr-TR" sz="1400" dirty="0">
                <a:solidFill>
                  <a:schemeClr val="accent4"/>
                </a:solidFill>
              </a:rPr>
              <a:t>$x = 5;</a:t>
            </a:r>
          </a:p>
          <a:p>
            <a:pPr marL="0" indent="0">
              <a:buNone/>
            </a:pPr>
            <a:r>
              <a:rPr lang="tr-TR" sz="1400" dirty="0" err="1">
                <a:solidFill>
                  <a:schemeClr val="accent4"/>
                </a:solidFill>
              </a:rPr>
              <a:t>echo</a:t>
            </a:r>
            <a:r>
              <a:rPr lang="tr-TR" sz="1400" dirty="0">
                <a:solidFill>
                  <a:schemeClr val="accent4"/>
                </a:solidFill>
              </a:rPr>
              <a:t> $x++;                  </a:t>
            </a:r>
            <a:r>
              <a:rPr lang="tr-TR" sz="1400" dirty="0"/>
              <a:t>// 5'i yazdırır ve ardından $</a:t>
            </a:r>
            <a:r>
              <a:rPr lang="tr-TR" sz="1400" dirty="0" err="1"/>
              <a:t>x'in</a:t>
            </a:r>
            <a:r>
              <a:rPr lang="tr-TR" sz="1400" dirty="0"/>
              <a:t> değerini 6 yapar</a:t>
            </a:r>
          </a:p>
          <a:p>
            <a:pPr marL="0" indent="0">
              <a:buNone/>
            </a:pPr>
            <a:r>
              <a:rPr lang="tr-TR" sz="1400" dirty="0" err="1">
                <a:solidFill>
                  <a:schemeClr val="accent4"/>
                </a:solidFill>
              </a:rPr>
              <a:t>echo</a:t>
            </a:r>
            <a:r>
              <a:rPr lang="tr-TR" sz="1400" dirty="0">
                <a:solidFill>
                  <a:schemeClr val="accent4"/>
                </a:solidFill>
              </a:rPr>
              <a:t> $x;                      </a:t>
            </a:r>
            <a:r>
              <a:rPr lang="tr-TR" sz="1400" dirty="0"/>
              <a:t>// Sonraki kullanımda $</a:t>
            </a:r>
            <a:r>
              <a:rPr lang="tr-TR" sz="1400" dirty="0" err="1"/>
              <a:t>x'in</a:t>
            </a:r>
            <a:r>
              <a:rPr lang="tr-TR" sz="1400" dirty="0"/>
              <a:t> değeri 6 olur</a:t>
            </a:r>
          </a:p>
          <a:p>
            <a:pPr marL="0" indent="0">
              <a:buNone/>
            </a:pPr>
            <a:endParaRPr lang="tr-TR" sz="1700" dirty="0">
              <a:effectLst/>
              <a:latin typeface="Helvetica" pitchFamily="2" charset="0"/>
            </a:endParaRPr>
          </a:p>
          <a:p>
            <a:pPr marL="0" indent="0">
              <a:buNone/>
            </a:pPr>
            <a:r>
              <a:rPr lang="tr-TR" sz="1700" dirty="0">
                <a:latin typeface="Helvetica" pitchFamily="2" charset="0"/>
              </a:rPr>
              <a:t>* Ön azaltma işleminde </a:t>
            </a:r>
            <a:r>
              <a:rPr lang="tr-TR" sz="1700" dirty="0">
                <a:solidFill>
                  <a:schemeClr val="accent1"/>
                </a:solidFill>
                <a:latin typeface="Helvetica" pitchFamily="2" charset="0"/>
              </a:rPr>
              <a:t>--</a:t>
            </a:r>
            <a:r>
              <a:rPr lang="tr-TR" sz="1700" dirty="0">
                <a:latin typeface="Helvetica" pitchFamily="2" charset="0"/>
              </a:rPr>
              <a:t> operatörü kullanılır.</a:t>
            </a:r>
            <a:endParaRPr lang="tr-TR" sz="1700" dirty="0">
              <a:effectLst/>
              <a:latin typeface="Helvetica" pitchFamily="2" charset="0"/>
            </a:endParaRPr>
          </a:p>
        </p:txBody>
      </p:sp>
    </p:spTree>
    <p:extLst>
      <p:ext uri="{BB962C8B-B14F-4D97-AF65-F5344CB8AC3E}">
        <p14:creationId xmlns:p14="http://schemas.microsoft.com/office/powerpoint/2010/main" val="2131420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52370" y="1240076"/>
            <a:ext cx="6034827" cy="3434963"/>
          </a:xfrm>
        </p:spPr>
        <p:txBody>
          <a:bodyPr anchor="t">
            <a:normAutofit/>
          </a:bodyPr>
          <a:lstStyle/>
          <a:p>
            <a:pPr marL="0" indent="0" algn="l">
              <a:buNone/>
            </a:pPr>
            <a:r>
              <a:rPr lang="tr-TR" sz="1600" b="1" i="0" dirty="0">
                <a:effectLst/>
                <a:latin typeface="Söhne"/>
              </a:rPr>
              <a:t>Aritmetik Operatörler</a:t>
            </a:r>
          </a:p>
          <a:p>
            <a:pPr marL="0" indent="0" algn="l">
              <a:buNone/>
            </a:pPr>
            <a:endParaRPr lang="tr-TR" sz="1600" b="1" i="0" dirty="0">
              <a:effectLst/>
              <a:latin typeface="Söhne"/>
            </a:endParaRPr>
          </a:p>
          <a:p>
            <a:pPr algn="l"/>
            <a:r>
              <a:rPr lang="tr-TR" sz="1600" dirty="0">
                <a:solidFill>
                  <a:schemeClr val="accent4"/>
                </a:solidFill>
              </a:rPr>
              <a:t>$toplam = 3 + 4;    </a:t>
            </a:r>
            <a:r>
              <a:rPr lang="tr-TR" sz="1600" dirty="0"/>
              <a:t>// 7 değerini verir</a:t>
            </a:r>
          </a:p>
          <a:p>
            <a:pPr algn="l"/>
            <a:r>
              <a:rPr lang="tr-TR" sz="1600" dirty="0">
                <a:solidFill>
                  <a:schemeClr val="accent4"/>
                </a:solidFill>
              </a:rPr>
              <a:t>$fark = 5 - 2;  </a:t>
            </a:r>
            <a:r>
              <a:rPr lang="tr-TR" sz="1600" dirty="0"/>
              <a:t>       // 3 değerini verir</a:t>
            </a:r>
          </a:p>
          <a:p>
            <a:pPr algn="l"/>
            <a:r>
              <a:rPr lang="tr-TR" sz="1600" dirty="0">
                <a:solidFill>
                  <a:schemeClr val="accent4"/>
                </a:solidFill>
              </a:rPr>
              <a:t>$</a:t>
            </a:r>
            <a:r>
              <a:rPr lang="tr-TR" sz="1600" dirty="0" err="1">
                <a:solidFill>
                  <a:schemeClr val="accent4"/>
                </a:solidFill>
              </a:rPr>
              <a:t>carpim</a:t>
            </a:r>
            <a:r>
              <a:rPr lang="tr-TR" sz="1600" dirty="0">
                <a:solidFill>
                  <a:schemeClr val="accent4"/>
                </a:solidFill>
              </a:rPr>
              <a:t> = 6 * 7;    </a:t>
            </a:r>
            <a:r>
              <a:rPr lang="tr-TR" sz="1600" dirty="0"/>
              <a:t>// 42 değerini verir</a:t>
            </a:r>
          </a:p>
          <a:p>
            <a:pPr algn="l"/>
            <a:r>
              <a:rPr lang="tr-TR" sz="1600" dirty="0">
                <a:solidFill>
                  <a:schemeClr val="accent4"/>
                </a:solidFill>
              </a:rPr>
              <a:t>$bolum = 8 / 4;     </a:t>
            </a:r>
            <a:r>
              <a:rPr lang="tr-TR" sz="1600" dirty="0"/>
              <a:t>// 2 değerini verir</a:t>
            </a:r>
          </a:p>
          <a:p>
            <a:pPr algn="l"/>
            <a:r>
              <a:rPr lang="tr-TR" sz="1600" dirty="0">
                <a:solidFill>
                  <a:schemeClr val="accent4"/>
                </a:solidFill>
              </a:rPr>
              <a:t>$</a:t>
            </a:r>
            <a:r>
              <a:rPr lang="tr-TR" sz="1600" dirty="0" err="1">
                <a:solidFill>
                  <a:schemeClr val="accent4"/>
                </a:solidFill>
              </a:rPr>
              <a:t>mod</a:t>
            </a:r>
            <a:r>
              <a:rPr lang="tr-TR" sz="1600" dirty="0">
                <a:solidFill>
                  <a:schemeClr val="accent4"/>
                </a:solidFill>
              </a:rPr>
              <a:t> = 10 % 3;    </a:t>
            </a:r>
            <a:r>
              <a:rPr lang="tr-TR" sz="1600" dirty="0"/>
              <a:t>// 1 değerini verir</a:t>
            </a:r>
          </a:p>
          <a:p>
            <a:pPr algn="l"/>
            <a:endParaRPr lang="tr-TR" sz="1700" dirty="0">
              <a:effectLst/>
              <a:latin typeface="Helvetica" pitchFamily="2" charset="0"/>
            </a:endParaRPr>
          </a:p>
        </p:txBody>
      </p:sp>
    </p:spTree>
    <p:extLst>
      <p:ext uri="{BB962C8B-B14F-4D97-AF65-F5344CB8AC3E}">
        <p14:creationId xmlns:p14="http://schemas.microsoft.com/office/powerpoint/2010/main" val="325573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22390" y="269824"/>
            <a:ext cx="6034827" cy="6205928"/>
          </a:xfrm>
        </p:spPr>
        <p:txBody>
          <a:bodyPr anchor="t">
            <a:normAutofit/>
          </a:bodyPr>
          <a:lstStyle/>
          <a:p>
            <a:pPr marL="0" indent="0" algn="l">
              <a:buNone/>
            </a:pPr>
            <a:r>
              <a:rPr lang="tr-TR" sz="1400" b="1" i="0" dirty="0">
                <a:effectLst/>
                <a:latin typeface="Söhne"/>
              </a:rPr>
              <a:t>Aritmetik Operatörler</a:t>
            </a:r>
          </a:p>
          <a:p>
            <a:pPr algn="l"/>
            <a:r>
              <a:rPr lang="tr-TR" sz="1400" b="0" i="0" dirty="0" err="1">
                <a:solidFill>
                  <a:srgbClr val="0D0D0D"/>
                </a:solidFill>
                <a:effectLst/>
                <a:latin typeface="Söhne"/>
              </a:rPr>
              <a:t>PHP'de</a:t>
            </a:r>
            <a:r>
              <a:rPr lang="tr-TR" sz="1400" b="0" i="0" dirty="0">
                <a:solidFill>
                  <a:srgbClr val="0D0D0D"/>
                </a:solidFill>
                <a:effectLst/>
                <a:latin typeface="Söhne"/>
              </a:rPr>
              <a:t> aritmetik işlemler yaparken kısaltmaları kullanmak, kodunuzu daha okunabilir ve yazımı daha hızlı hale getirebilir. Bu kısaltmalar, bir değişkenin mevcut değeri üzerinde doğrudan işlem yapmanıza ve sonucu aynı değişkene atamanıza olanak tanır. </a:t>
            </a:r>
          </a:p>
          <a:p>
            <a:pPr algn="l"/>
            <a:endParaRPr lang="tr-TR" sz="1400" b="0" i="0" dirty="0">
              <a:solidFill>
                <a:srgbClr val="0D0D0D"/>
              </a:solidFill>
              <a:effectLst/>
              <a:latin typeface="Söhne"/>
            </a:endParaRPr>
          </a:p>
          <a:p>
            <a:pPr marL="0" indent="0" algn="l">
              <a:buNone/>
            </a:pPr>
            <a:r>
              <a:rPr lang="tr-TR" sz="1400" b="1" i="0" dirty="0">
                <a:solidFill>
                  <a:schemeClr val="accent4"/>
                </a:solidFill>
                <a:effectLst/>
                <a:latin typeface="Söhne"/>
              </a:rPr>
              <a:t>Toplama ve Atama (+=)</a:t>
            </a:r>
          </a:p>
          <a:p>
            <a:pPr algn="l"/>
            <a:r>
              <a:rPr lang="tr-TR" sz="1400" b="0" i="0" dirty="0">
                <a:solidFill>
                  <a:srgbClr val="0D0D0D"/>
                </a:solidFill>
                <a:effectLst/>
                <a:latin typeface="Söhne"/>
              </a:rPr>
              <a:t>Bir değişkene bir değer ekler ve sonucu aynı değişkene atar.</a:t>
            </a:r>
          </a:p>
          <a:p>
            <a:pPr marL="0" indent="0" algn="l">
              <a:buNone/>
            </a:pPr>
            <a:r>
              <a:rPr lang="tr-TR" sz="1400" dirty="0">
                <a:solidFill>
                  <a:schemeClr val="accent4"/>
                </a:solidFill>
                <a:effectLst/>
                <a:latin typeface="Helvetica" pitchFamily="2" charset="0"/>
              </a:rPr>
              <a:t>$x = 5;</a:t>
            </a:r>
          </a:p>
          <a:p>
            <a:pPr marL="0" indent="0" algn="l">
              <a:buNone/>
            </a:pPr>
            <a:r>
              <a:rPr lang="tr-TR" sz="1400" dirty="0">
                <a:solidFill>
                  <a:schemeClr val="accent4"/>
                </a:solidFill>
                <a:effectLst/>
                <a:latin typeface="Helvetica" pitchFamily="2" charset="0"/>
              </a:rPr>
              <a:t>$x += 3;         </a:t>
            </a:r>
            <a:r>
              <a:rPr lang="tr-TR" sz="1200" b="0" i="0" dirty="0">
                <a:effectLst/>
                <a:latin typeface="Söhne Mono"/>
              </a:rPr>
              <a:t>// $x = $x + 3 ile aynı </a:t>
            </a:r>
            <a:endParaRPr lang="tr-TR" sz="1400" dirty="0">
              <a:solidFill>
                <a:schemeClr val="accent4"/>
              </a:solidFill>
              <a:effectLst/>
              <a:latin typeface="Helvetica" pitchFamily="2" charset="0"/>
            </a:endParaRPr>
          </a:p>
          <a:p>
            <a:pPr marL="0" indent="0" algn="l">
              <a:buNone/>
            </a:pPr>
            <a:r>
              <a:rPr lang="tr-TR" sz="1400" b="1" dirty="0">
                <a:latin typeface="Helvetica" pitchFamily="2" charset="0"/>
              </a:rPr>
              <a:t>Çıktı: 8</a:t>
            </a:r>
          </a:p>
          <a:p>
            <a:pPr marL="0" indent="0" algn="l">
              <a:buNone/>
            </a:pPr>
            <a:endParaRPr lang="tr-TR" sz="1400" dirty="0">
              <a:effectLst/>
              <a:latin typeface="Helvetica" pitchFamily="2" charset="0"/>
            </a:endParaRPr>
          </a:p>
          <a:p>
            <a:pPr marL="0" indent="0" algn="l">
              <a:buNone/>
            </a:pPr>
            <a:r>
              <a:rPr lang="tr-TR" sz="1400" b="1" i="0" dirty="0">
                <a:solidFill>
                  <a:schemeClr val="accent4"/>
                </a:solidFill>
                <a:effectLst/>
                <a:latin typeface="Söhne"/>
              </a:rPr>
              <a:t>Çıkarma ve Atama (-=)</a:t>
            </a:r>
          </a:p>
          <a:p>
            <a:pPr algn="l"/>
            <a:r>
              <a:rPr lang="tr-TR" sz="1400" b="0" i="0" dirty="0">
                <a:solidFill>
                  <a:srgbClr val="0D0D0D"/>
                </a:solidFill>
                <a:effectLst/>
                <a:latin typeface="Söhne"/>
              </a:rPr>
              <a:t>Bir değişkenden bir değer çıkarır ve sonucu aynı değişkene atar.</a:t>
            </a:r>
          </a:p>
          <a:p>
            <a:pPr marL="0" indent="0" algn="l">
              <a:buNone/>
            </a:pPr>
            <a:r>
              <a:rPr lang="tr-TR" sz="1400" dirty="0">
                <a:solidFill>
                  <a:schemeClr val="accent4"/>
                </a:solidFill>
                <a:effectLst/>
                <a:latin typeface="Helvetica" pitchFamily="2" charset="0"/>
              </a:rPr>
              <a:t>$x = 5;</a:t>
            </a:r>
          </a:p>
          <a:p>
            <a:pPr marL="0" indent="0" algn="l">
              <a:buNone/>
            </a:pPr>
            <a:r>
              <a:rPr lang="tr-TR" sz="1400" dirty="0">
                <a:solidFill>
                  <a:schemeClr val="accent4"/>
                </a:solidFill>
                <a:effectLst/>
                <a:latin typeface="Helvetica" pitchFamily="2" charset="0"/>
              </a:rPr>
              <a:t>$x -= 2;           </a:t>
            </a:r>
            <a:r>
              <a:rPr lang="tr-TR" sz="1200" b="0" i="0" dirty="0">
                <a:effectLst/>
                <a:latin typeface="Söhne Mono"/>
              </a:rPr>
              <a:t>$x = $x - 2 ile aynı</a:t>
            </a:r>
            <a:endParaRPr lang="tr-TR" sz="1400" dirty="0">
              <a:solidFill>
                <a:schemeClr val="accent4"/>
              </a:solidFill>
              <a:effectLst/>
              <a:latin typeface="Helvetica" pitchFamily="2" charset="0"/>
            </a:endParaRPr>
          </a:p>
          <a:p>
            <a:pPr marL="0" indent="0" algn="l">
              <a:buNone/>
            </a:pPr>
            <a:r>
              <a:rPr lang="tr-TR" sz="1400" b="1" dirty="0">
                <a:latin typeface="Helvetica" pitchFamily="2" charset="0"/>
              </a:rPr>
              <a:t>Çıktı: 3</a:t>
            </a:r>
            <a:endParaRPr lang="tr-TR" sz="1400" b="1" dirty="0">
              <a:effectLst/>
              <a:latin typeface="Helvetica" pitchFamily="2" charset="0"/>
            </a:endParaRPr>
          </a:p>
        </p:txBody>
      </p:sp>
    </p:spTree>
    <p:extLst>
      <p:ext uri="{BB962C8B-B14F-4D97-AF65-F5344CB8AC3E}">
        <p14:creationId xmlns:p14="http://schemas.microsoft.com/office/powerpoint/2010/main" val="3585669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22390" y="269824"/>
            <a:ext cx="6034827" cy="6205928"/>
          </a:xfrm>
        </p:spPr>
        <p:txBody>
          <a:bodyPr anchor="t">
            <a:normAutofit/>
          </a:bodyPr>
          <a:lstStyle/>
          <a:p>
            <a:pPr marL="0" indent="0" algn="l">
              <a:buNone/>
            </a:pPr>
            <a:r>
              <a:rPr lang="tr-TR" sz="1400" b="1" i="0" dirty="0">
                <a:effectLst/>
                <a:latin typeface="Söhne"/>
              </a:rPr>
              <a:t>Aritmetik Operatörler</a:t>
            </a:r>
          </a:p>
          <a:p>
            <a:pPr algn="l"/>
            <a:r>
              <a:rPr lang="tr-TR" sz="1400" b="0" i="0" dirty="0" err="1">
                <a:solidFill>
                  <a:srgbClr val="0D0D0D"/>
                </a:solidFill>
                <a:effectLst/>
                <a:latin typeface="Söhne"/>
              </a:rPr>
              <a:t>PHP'de</a:t>
            </a:r>
            <a:r>
              <a:rPr lang="tr-TR" sz="1400" b="0" i="0" dirty="0">
                <a:solidFill>
                  <a:srgbClr val="0D0D0D"/>
                </a:solidFill>
                <a:effectLst/>
                <a:latin typeface="Söhne"/>
              </a:rPr>
              <a:t> aritmetik işlemler yaparken kısaltmaları kullanmak, kodunuzu daha okunabilir ve yazımı daha hızlı hale getirebilir. Bu kısaltmalar, bir değişkenin mevcut değeri üzerinde doğrudan işlem yapmanıza ve sonucu aynı değişkene atamanıza olanak tanır. </a:t>
            </a:r>
          </a:p>
          <a:p>
            <a:pPr algn="l"/>
            <a:endParaRPr lang="tr-TR" sz="1400" b="0" i="0" dirty="0">
              <a:solidFill>
                <a:srgbClr val="0D0D0D"/>
              </a:solidFill>
              <a:effectLst/>
              <a:latin typeface="Söhne"/>
            </a:endParaRPr>
          </a:p>
          <a:p>
            <a:pPr marL="0" indent="0" algn="l">
              <a:buNone/>
            </a:pPr>
            <a:r>
              <a:rPr lang="tr-TR" sz="1400" b="1" i="0" dirty="0">
                <a:solidFill>
                  <a:schemeClr val="accent4"/>
                </a:solidFill>
                <a:effectLst/>
                <a:latin typeface="Söhne"/>
              </a:rPr>
              <a:t>Çarpma ve Atama(*=)</a:t>
            </a:r>
          </a:p>
          <a:p>
            <a:pPr algn="l"/>
            <a:r>
              <a:rPr lang="tr-TR" sz="1400" b="0" i="0" dirty="0">
                <a:solidFill>
                  <a:srgbClr val="0D0D0D"/>
                </a:solidFill>
                <a:effectLst/>
                <a:latin typeface="Söhne"/>
              </a:rPr>
              <a:t>Bir değişkeni bir değerle çarpar ve sonucu aynı değişkene atar. </a:t>
            </a:r>
          </a:p>
          <a:p>
            <a:pPr marL="0" indent="0" algn="l">
              <a:buNone/>
            </a:pPr>
            <a:r>
              <a:rPr lang="tr-TR" sz="1400" dirty="0">
                <a:solidFill>
                  <a:schemeClr val="accent4"/>
                </a:solidFill>
                <a:effectLst/>
                <a:latin typeface="Helvetica" pitchFamily="2" charset="0"/>
              </a:rPr>
              <a:t>$x = 6;</a:t>
            </a:r>
          </a:p>
          <a:p>
            <a:pPr marL="0" indent="0" algn="l">
              <a:buNone/>
            </a:pPr>
            <a:r>
              <a:rPr lang="tr-TR" sz="1400" dirty="0">
                <a:solidFill>
                  <a:schemeClr val="accent4"/>
                </a:solidFill>
                <a:effectLst/>
                <a:latin typeface="Helvetica" pitchFamily="2" charset="0"/>
              </a:rPr>
              <a:t>$x </a:t>
            </a:r>
            <a:r>
              <a:rPr lang="tr-TR" sz="1400" dirty="0">
                <a:solidFill>
                  <a:schemeClr val="accent4"/>
                </a:solidFill>
                <a:latin typeface="Helvetica" pitchFamily="2" charset="0"/>
              </a:rPr>
              <a:t>*</a:t>
            </a:r>
            <a:r>
              <a:rPr lang="tr-TR" sz="1400" dirty="0">
                <a:solidFill>
                  <a:schemeClr val="accent4"/>
                </a:solidFill>
                <a:effectLst/>
                <a:latin typeface="Helvetica" pitchFamily="2" charset="0"/>
              </a:rPr>
              <a:t>= 4;         </a:t>
            </a:r>
            <a:r>
              <a:rPr lang="tr-TR" sz="1200" b="0" i="0" dirty="0">
                <a:effectLst/>
                <a:latin typeface="Söhne Mono"/>
              </a:rPr>
              <a:t>// $x = $x * </a:t>
            </a:r>
            <a:r>
              <a:rPr lang="tr-TR" sz="1200" dirty="0">
                <a:latin typeface="Söhne Mono"/>
              </a:rPr>
              <a:t>4</a:t>
            </a:r>
            <a:r>
              <a:rPr lang="tr-TR" sz="1200" b="0" i="0" dirty="0">
                <a:effectLst/>
                <a:latin typeface="Söhne Mono"/>
              </a:rPr>
              <a:t> ile aynı </a:t>
            </a:r>
            <a:endParaRPr lang="tr-TR" sz="1400" dirty="0">
              <a:solidFill>
                <a:schemeClr val="accent4"/>
              </a:solidFill>
              <a:effectLst/>
              <a:latin typeface="Helvetica" pitchFamily="2" charset="0"/>
            </a:endParaRPr>
          </a:p>
          <a:p>
            <a:pPr marL="0" indent="0" algn="l">
              <a:buNone/>
            </a:pPr>
            <a:r>
              <a:rPr lang="tr-TR" sz="1400" b="1" dirty="0">
                <a:latin typeface="Helvetica" pitchFamily="2" charset="0"/>
              </a:rPr>
              <a:t>Çıktı: 24</a:t>
            </a:r>
          </a:p>
          <a:p>
            <a:pPr marL="0" indent="0" algn="l">
              <a:buNone/>
            </a:pPr>
            <a:endParaRPr lang="tr-TR" sz="1400" dirty="0">
              <a:effectLst/>
              <a:latin typeface="Helvetica" pitchFamily="2" charset="0"/>
            </a:endParaRPr>
          </a:p>
          <a:p>
            <a:pPr marL="0" indent="0" algn="l">
              <a:buNone/>
            </a:pPr>
            <a:r>
              <a:rPr lang="tr-TR" sz="1400" b="1" i="0" dirty="0">
                <a:solidFill>
                  <a:schemeClr val="accent4"/>
                </a:solidFill>
                <a:effectLst/>
                <a:latin typeface="Söhne"/>
              </a:rPr>
              <a:t>Bölme ve Atama (/=)</a:t>
            </a:r>
          </a:p>
          <a:p>
            <a:pPr algn="l"/>
            <a:r>
              <a:rPr lang="tr-TR" sz="1400" b="0" i="0" dirty="0">
                <a:solidFill>
                  <a:srgbClr val="0D0D0D"/>
                </a:solidFill>
                <a:effectLst/>
                <a:latin typeface="Söhne"/>
              </a:rPr>
              <a:t>Bir değişkeni bir değere böler ve sonucu aynı değişkene atar. </a:t>
            </a:r>
          </a:p>
          <a:p>
            <a:pPr marL="0" indent="0" algn="l">
              <a:buNone/>
            </a:pPr>
            <a:r>
              <a:rPr lang="tr-TR" sz="1400" dirty="0">
                <a:solidFill>
                  <a:schemeClr val="accent4"/>
                </a:solidFill>
                <a:effectLst/>
                <a:latin typeface="Helvetica" pitchFamily="2" charset="0"/>
              </a:rPr>
              <a:t>$x = 20;</a:t>
            </a:r>
          </a:p>
          <a:p>
            <a:pPr marL="0" indent="0" algn="l">
              <a:buNone/>
            </a:pPr>
            <a:r>
              <a:rPr lang="tr-TR" sz="1400" dirty="0">
                <a:solidFill>
                  <a:schemeClr val="accent4"/>
                </a:solidFill>
                <a:effectLst/>
                <a:latin typeface="Helvetica" pitchFamily="2" charset="0"/>
              </a:rPr>
              <a:t>$x /= 5;           </a:t>
            </a:r>
            <a:r>
              <a:rPr lang="tr-TR" sz="1200" b="0" i="0" dirty="0">
                <a:effectLst/>
                <a:latin typeface="Söhne Mono"/>
              </a:rPr>
              <a:t>$x = $x / 5 ile aynı</a:t>
            </a:r>
            <a:endParaRPr lang="tr-TR" sz="1400" dirty="0">
              <a:solidFill>
                <a:schemeClr val="accent4"/>
              </a:solidFill>
              <a:effectLst/>
              <a:latin typeface="Helvetica" pitchFamily="2" charset="0"/>
            </a:endParaRPr>
          </a:p>
          <a:p>
            <a:pPr marL="0" indent="0" algn="l">
              <a:buNone/>
            </a:pPr>
            <a:r>
              <a:rPr lang="tr-TR" sz="1400" b="1" dirty="0">
                <a:latin typeface="Helvetica" pitchFamily="2" charset="0"/>
              </a:rPr>
              <a:t>Çıktı: 4</a:t>
            </a:r>
            <a:endParaRPr lang="tr-TR" sz="1400" b="1" dirty="0">
              <a:effectLst/>
              <a:latin typeface="Helvetica" pitchFamily="2" charset="0"/>
            </a:endParaRPr>
          </a:p>
        </p:txBody>
      </p:sp>
    </p:spTree>
    <p:extLst>
      <p:ext uri="{BB962C8B-B14F-4D97-AF65-F5344CB8AC3E}">
        <p14:creationId xmlns:p14="http://schemas.microsoft.com/office/powerpoint/2010/main" val="32727387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06624" y="429375"/>
            <a:ext cx="6034827" cy="6205928"/>
          </a:xfrm>
        </p:spPr>
        <p:txBody>
          <a:bodyPr anchor="t">
            <a:normAutofit/>
          </a:bodyPr>
          <a:lstStyle/>
          <a:p>
            <a:pPr marL="0" indent="0" algn="l">
              <a:buNone/>
            </a:pPr>
            <a:r>
              <a:rPr lang="tr-TR" sz="1400" b="1" i="0" dirty="0">
                <a:effectLst/>
                <a:latin typeface="Söhne"/>
              </a:rPr>
              <a:t>Aritmetik Operatörler</a:t>
            </a:r>
          </a:p>
          <a:p>
            <a:pPr algn="l"/>
            <a:r>
              <a:rPr lang="tr-TR" sz="1400" b="0" i="0" dirty="0" err="1">
                <a:solidFill>
                  <a:srgbClr val="0D0D0D"/>
                </a:solidFill>
                <a:effectLst/>
                <a:latin typeface="Söhne"/>
              </a:rPr>
              <a:t>PHP'de</a:t>
            </a:r>
            <a:r>
              <a:rPr lang="tr-TR" sz="1400" b="0" i="0" dirty="0">
                <a:solidFill>
                  <a:srgbClr val="0D0D0D"/>
                </a:solidFill>
                <a:effectLst/>
                <a:latin typeface="Söhne"/>
              </a:rPr>
              <a:t> aritmetik işlemler yaparken kısaltmaları kullanmak, kodunuzu daha okunabilir ve yazımı daha hızlı hale getirebilir. Bu kısaltmalar, bir değişkenin mevcut değeri üzerinde doğrudan işlem yapmanıza ve sonucu aynı değişkene atamanıza olanak tanır. </a:t>
            </a:r>
          </a:p>
          <a:p>
            <a:pPr algn="l"/>
            <a:endParaRPr lang="tr-TR" sz="1400" b="0" i="0" dirty="0">
              <a:solidFill>
                <a:srgbClr val="0D0D0D"/>
              </a:solidFill>
              <a:effectLst/>
              <a:latin typeface="Söhne"/>
            </a:endParaRPr>
          </a:p>
          <a:p>
            <a:pPr marL="0" indent="0" algn="l">
              <a:buNone/>
            </a:pPr>
            <a:r>
              <a:rPr lang="tr-TR" sz="1400" b="1" i="0" dirty="0" err="1">
                <a:solidFill>
                  <a:schemeClr val="accent4"/>
                </a:solidFill>
                <a:effectLst/>
                <a:latin typeface="Söhne"/>
              </a:rPr>
              <a:t>Mod</a:t>
            </a:r>
            <a:r>
              <a:rPr lang="tr-TR" sz="1400" b="1" i="0" dirty="0">
                <a:solidFill>
                  <a:schemeClr val="accent4"/>
                </a:solidFill>
                <a:effectLst/>
                <a:latin typeface="Söhne"/>
              </a:rPr>
              <a:t> ve Atama (/=)</a:t>
            </a:r>
          </a:p>
          <a:p>
            <a:pPr algn="l"/>
            <a:r>
              <a:rPr lang="tr-TR" sz="1400" b="0" i="0" dirty="0">
                <a:solidFill>
                  <a:srgbClr val="0D0D0D"/>
                </a:solidFill>
                <a:effectLst/>
                <a:latin typeface="Söhne"/>
              </a:rPr>
              <a:t>Bir değişkeni bir değere böler ve kalanı aynı değişkene atar. </a:t>
            </a:r>
          </a:p>
          <a:p>
            <a:pPr marL="0" indent="0" algn="l">
              <a:buNone/>
            </a:pPr>
            <a:r>
              <a:rPr lang="tr-TR" sz="1400" dirty="0">
                <a:solidFill>
                  <a:schemeClr val="accent4"/>
                </a:solidFill>
                <a:effectLst/>
                <a:latin typeface="Helvetica" pitchFamily="2" charset="0"/>
              </a:rPr>
              <a:t>$x = 20;</a:t>
            </a:r>
          </a:p>
          <a:p>
            <a:pPr marL="0" indent="0" algn="l">
              <a:buNone/>
            </a:pPr>
            <a:r>
              <a:rPr lang="tr-TR" sz="1400" dirty="0">
                <a:solidFill>
                  <a:schemeClr val="accent4"/>
                </a:solidFill>
                <a:effectLst/>
                <a:latin typeface="Helvetica" pitchFamily="2" charset="0"/>
              </a:rPr>
              <a:t>$x /= 6;           </a:t>
            </a:r>
            <a:r>
              <a:rPr lang="tr-TR" sz="1200" b="0" i="0" dirty="0">
                <a:effectLst/>
                <a:latin typeface="Söhne Mono"/>
              </a:rPr>
              <a:t>$x = $x / 6 ile aynı</a:t>
            </a:r>
            <a:endParaRPr lang="tr-TR" sz="1400" dirty="0">
              <a:solidFill>
                <a:schemeClr val="accent4"/>
              </a:solidFill>
              <a:effectLst/>
              <a:latin typeface="Helvetica" pitchFamily="2" charset="0"/>
            </a:endParaRPr>
          </a:p>
          <a:p>
            <a:pPr marL="0" indent="0" algn="l">
              <a:buNone/>
            </a:pPr>
            <a:r>
              <a:rPr lang="tr-TR" sz="1400" b="1" dirty="0">
                <a:latin typeface="Helvetica" pitchFamily="2" charset="0"/>
              </a:rPr>
              <a:t>Çıktı: 2</a:t>
            </a:r>
            <a:endParaRPr lang="tr-TR" sz="1400" b="1" dirty="0">
              <a:effectLst/>
              <a:latin typeface="Helvetica" pitchFamily="2" charset="0"/>
            </a:endParaRPr>
          </a:p>
        </p:txBody>
      </p:sp>
    </p:spTree>
    <p:extLst>
      <p:ext uri="{BB962C8B-B14F-4D97-AF65-F5344CB8AC3E}">
        <p14:creationId xmlns:p14="http://schemas.microsoft.com/office/powerpoint/2010/main" val="5965145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Helvetica" pitchFamily="2" charset="0"/>
              </a:rPr>
              <a:t>3.2. </a:t>
            </a:r>
            <a:br>
              <a:rPr lang="tr-TR" sz="2000" dirty="0">
                <a:solidFill>
                  <a:srgbClr val="FFFFFF"/>
                </a:solidFill>
                <a:effectLst/>
                <a:latin typeface="Helvetica" pitchFamily="2" charset="0"/>
              </a:rPr>
            </a:br>
            <a:r>
              <a:rPr lang="tr-TR" sz="2000" b="1" dirty="0">
                <a:solidFill>
                  <a:schemeClr val="bg2"/>
                </a:solidFill>
                <a:effectLst/>
                <a:latin typeface="Helvetica" pitchFamily="2" charset="0"/>
              </a:rPr>
              <a:t>b) Mantıksal ve aritmetiksel operatörler açıklanır.</a:t>
            </a:r>
            <a:br>
              <a:rPr lang="tr-TR" sz="2000" b="1" dirty="0">
                <a:solidFill>
                  <a:schemeClr val="bg2"/>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br>
              <a:rPr lang="tr-TR" sz="2000" dirty="0">
                <a:solidFill>
                  <a:srgbClr val="FFFFFF"/>
                </a:solidFill>
                <a:effectLst/>
                <a:latin typeface="Helvetica" pitchFamily="2" charset="0"/>
              </a:rPr>
            </a:br>
            <a:endParaRPr lang="tr-TR" sz="2000" dirty="0">
              <a:solidFill>
                <a:srgbClr val="FFFFFF"/>
              </a:solidFill>
              <a:effectLst/>
              <a:latin typeface="Helvetica" pitchFamily="2" charset="0"/>
            </a:endParaRPr>
          </a:p>
        </p:txBody>
      </p:sp>
      <p:sp>
        <p:nvSpPr>
          <p:cNvPr id="60" name="İçerik Yer Tutucusu 4">
            <a:extLst>
              <a:ext uri="{FF2B5EF4-FFF2-40B4-BE49-F238E27FC236}">
                <a16:creationId xmlns:a16="http://schemas.microsoft.com/office/drawing/2014/main" id="{9AB545FB-F0B5-4BE7-8CE4-223235E5D14F}"/>
              </a:ext>
            </a:extLst>
          </p:cNvPr>
          <p:cNvSpPr>
            <a:spLocks noGrp="1"/>
          </p:cNvSpPr>
          <p:nvPr>
            <p:ph idx="1"/>
          </p:nvPr>
        </p:nvSpPr>
        <p:spPr>
          <a:xfrm>
            <a:off x="4252370" y="1049312"/>
            <a:ext cx="7618927" cy="4775292"/>
          </a:xfrm>
        </p:spPr>
        <p:txBody>
          <a:bodyPr anchor="t">
            <a:normAutofit fontScale="85000" lnSpcReduction="20000"/>
          </a:bodyPr>
          <a:lstStyle/>
          <a:p>
            <a:pPr marL="0" indent="0" algn="l">
              <a:buNone/>
            </a:pPr>
            <a:r>
              <a:rPr lang="tr-TR" sz="1700" b="1" i="0" dirty="0">
                <a:effectLst/>
                <a:latin typeface="Söhne"/>
              </a:rPr>
              <a:t>Mantıksal Operatörler</a:t>
            </a:r>
          </a:p>
          <a:p>
            <a:pPr marL="0" indent="0" algn="l">
              <a:buNone/>
            </a:pPr>
            <a:r>
              <a:rPr lang="tr-TR" sz="1700" b="0" i="0" dirty="0">
                <a:effectLst/>
                <a:latin typeface="Söhne"/>
              </a:rPr>
              <a:t>Mantıksal operatörler, genellikle koşullu ifadelerde (doğru ya da yanlış değerlerle çalışan durumlar) kullanılır. Bu operatörler, verilen koşulların doğru (TRUE) ya da yanlış (FALSE) olup olmadığını kontrol etmek için kullanılır.</a:t>
            </a:r>
          </a:p>
          <a:p>
            <a:pPr marL="0" indent="0" algn="l">
              <a:buNone/>
            </a:pPr>
            <a:endParaRPr lang="tr-TR" sz="1700" b="0" i="0" dirty="0">
              <a:effectLst/>
              <a:latin typeface="Söhne"/>
            </a:endParaRPr>
          </a:p>
          <a:p>
            <a:pPr algn="l">
              <a:buFont typeface="Arial" panose="020B0604020202020204" pitchFamily="34" charset="0"/>
              <a:buChar char="•"/>
            </a:pPr>
            <a:r>
              <a:rPr lang="tr-TR" sz="1700" b="1" i="0" dirty="0">
                <a:effectLst/>
                <a:latin typeface="Söhne"/>
              </a:rPr>
              <a:t>(AND, &amp;&amp;)</a:t>
            </a:r>
            <a:r>
              <a:rPr lang="tr-TR" sz="1700" b="0" i="0" dirty="0">
                <a:effectLst/>
                <a:latin typeface="Söhne"/>
              </a:rPr>
              <a:t>: İki koşulun da doğru olması durumunda TRUE sonucu verir. </a:t>
            </a:r>
          </a:p>
          <a:p>
            <a:pPr marL="0" indent="0" algn="l">
              <a:buNone/>
            </a:pPr>
            <a:r>
              <a:rPr lang="tr-TR" sz="1700" b="0" i="0" dirty="0">
                <a:effectLst/>
                <a:latin typeface="Söhne"/>
              </a:rPr>
              <a:t>Örneğin, eğer </a:t>
            </a:r>
            <a:r>
              <a:rPr lang="tr-TR" sz="1700" b="0" i="0" dirty="0">
                <a:solidFill>
                  <a:schemeClr val="accent4"/>
                </a:solidFill>
                <a:effectLst/>
                <a:latin typeface="Söhne"/>
              </a:rPr>
              <a:t>x &gt; 5 </a:t>
            </a:r>
            <a:r>
              <a:rPr lang="tr-TR" sz="1700" dirty="0">
                <a:solidFill>
                  <a:schemeClr val="accent4"/>
                </a:solidFill>
                <a:latin typeface="Söhne"/>
              </a:rPr>
              <a:t>AND</a:t>
            </a:r>
            <a:r>
              <a:rPr lang="tr-TR" sz="1700" b="0" i="0" dirty="0">
                <a:solidFill>
                  <a:schemeClr val="accent4"/>
                </a:solidFill>
                <a:effectLst/>
                <a:latin typeface="Söhne"/>
              </a:rPr>
              <a:t> x &lt; 10 </a:t>
            </a:r>
            <a:r>
              <a:rPr lang="tr-TR" sz="1700" b="0" i="0" dirty="0">
                <a:effectLst/>
                <a:latin typeface="Söhne"/>
              </a:rPr>
              <a:t>koşulları her ikisi de doğruysa, sonuç TRUE olur.</a:t>
            </a:r>
          </a:p>
          <a:p>
            <a:pPr algn="l">
              <a:buFont typeface="Arial" panose="020B0604020202020204" pitchFamily="34" charset="0"/>
              <a:buChar char="•"/>
            </a:pPr>
            <a:endParaRPr lang="tr-TR" sz="1700" b="0" i="0" dirty="0">
              <a:effectLst/>
              <a:latin typeface="Söhne"/>
            </a:endParaRPr>
          </a:p>
          <a:p>
            <a:pPr algn="l">
              <a:buFont typeface="Arial" panose="020B0604020202020204" pitchFamily="34" charset="0"/>
              <a:buChar char="•"/>
            </a:pPr>
            <a:r>
              <a:rPr lang="tr-TR" sz="1700" b="1" i="0" dirty="0">
                <a:effectLst/>
                <a:latin typeface="Söhne"/>
              </a:rPr>
              <a:t>(OR, ||)</a:t>
            </a:r>
            <a:r>
              <a:rPr lang="tr-TR" sz="1700" b="0" i="0" dirty="0">
                <a:effectLst/>
                <a:latin typeface="Söhne"/>
              </a:rPr>
              <a:t>: İki koşuldan birinin veya her ikisinin de doğru olması durumunda TRUE sonucu verir.</a:t>
            </a:r>
          </a:p>
          <a:p>
            <a:pPr marL="0" indent="0" algn="l">
              <a:buNone/>
            </a:pPr>
            <a:r>
              <a:rPr lang="tr-TR" sz="1700" b="0" i="0" dirty="0">
                <a:effectLst/>
                <a:latin typeface="Söhne"/>
              </a:rPr>
              <a:t>Örneğin, </a:t>
            </a:r>
            <a:r>
              <a:rPr lang="tr-TR" sz="1700" b="0" i="0" dirty="0">
                <a:solidFill>
                  <a:schemeClr val="accent4"/>
                </a:solidFill>
                <a:effectLst/>
                <a:latin typeface="Söhne"/>
              </a:rPr>
              <a:t>eğer x == 5 OR x == 10 </a:t>
            </a:r>
            <a:r>
              <a:rPr lang="tr-TR" sz="1700" b="0" i="0" dirty="0">
                <a:effectLst/>
                <a:latin typeface="Söhne"/>
              </a:rPr>
              <a:t>koşullarından biri doğruysa, sonuç TRUE olur.</a:t>
            </a:r>
          </a:p>
          <a:p>
            <a:pPr algn="l">
              <a:buFont typeface="Arial" panose="020B0604020202020204" pitchFamily="34" charset="0"/>
              <a:buChar char="•"/>
            </a:pPr>
            <a:endParaRPr lang="tr-TR" sz="1700" b="0" i="0" dirty="0">
              <a:effectLst/>
              <a:latin typeface="Söhne"/>
            </a:endParaRPr>
          </a:p>
          <a:p>
            <a:pPr algn="l">
              <a:buFont typeface="Arial" panose="020B0604020202020204" pitchFamily="34" charset="0"/>
              <a:buChar char="•"/>
            </a:pPr>
            <a:r>
              <a:rPr lang="tr-TR" sz="1700" b="1" i="0" dirty="0">
                <a:effectLst/>
                <a:latin typeface="Söhne"/>
              </a:rPr>
              <a:t>(NOT, !)</a:t>
            </a:r>
            <a:r>
              <a:rPr lang="tr-TR" sz="1700" b="0" i="0" dirty="0">
                <a:effectLst/>
                <a:latin typeface="Söhne"/>
              </a:rPr>
              <a:t>: Bir koşulun tersini alır. Eğer koşul doğruysa FALSE, yanlışsa TRUE sonucu verir.</a:t>
            </a:r>
          </a:p>
          <a:p>
            <a:pPr marL="0" indent="0" algn="l">
              <a:buNone/>
            </a:pPr>
            <a:r>
              <a:rPr lang="tr-TR" sz="1700" b="0" i="0" dirty="0">
                <a:effectLst/>
                <a:latin typeface="Söhne"/>
              </a:rPr>
              <a:t>Örneğin, </a:t>
            </a:r>
            <a:r>
              <a:rPr lang="tr-TR" sz="1700" b="0" i="0" dirty="0">
                <a:solidFill>
                  <a:schemeClr val="accent4"/>
                </a:solidFill>
                <a:effectLst/>
                <a:latin typeface="Söhne"/>
              </a:rPr>
              <a:t>!($x == 5) ifadesi, $x 5'e </a:t>
            </a:r>
            <a:r>
              <a:rPr lang="tr-TR" sz="1700" b="0" i="0" dirty="0">
                <a:effectLst/>
                <a:latin typeface="Söhne"/>
              </a:rPr>
              <a:t>eşit değilse TRUE, eşitse FALSE sonucunu verir.</a:t>
            </a:r>
          </a:p>
          <a:p>
            <a:pPr marL="0" indent="0">
              <a:buNone/>
            </a:pPr>
            <a:br>
              <a:rPr lang="tr-TR" sz="1400" dirty="0"/>
            </a:br>
            <a:endParaRPr lang="tr-TR" sz="1700" dirty="0">
              <a:effectLst/>
              <a:latin typeface="Helvetica" pitchFamily="2" charset="0"/>
            </a:endParaRPr>
          </a:p>
        </p:txBody>
      </p:sp>
    </p:spTree>
    <p:extLst>
      <p:ext uri="{BB962C8B-B14F-4D97-AF65-F5344CB8AC3E}">
        <p14:creationId xmlns:p14="http://schemas.microsoft.com/office/powerpoint/2010/main" val="257832875"/>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{11B20FC5-6D34-4D42-8567-CCC80B0BF8A8}tf10001119</Template>
  <TotalTime>8631</TotalTime>
  <Words>12905</Words>
  <Application>Microsoft Macintosh PowerPoint</Application>
  <PresentationFormat>Geniş ekran</PresentationFormat>
  <Paragraphs>1166</Paragraphs>
  <Slides>140</Slides>
  <Notes>18</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140</vt:i4>
      </vt:variant>
    </vt:vector>
  </HeadingPairs>
  <TitlesOfParts>
    <vt:vector size="151" baseType="lpstr">
      <vt:lpstr>Arial</vt:lpstr>
      <vt:lpstr>Calibri</vt:lpstr>
      <vt:lpstr>Gill Sans MT</vt:lpstr>
      <vt:lpstr>Helvetica</vt:lpstr>
      <vt:lpstr>Menlo</vt:lpstr>
      <vt:lpstr>Noto Sans Zawgyi</vt:lpstr>
      <vt:lpstr>Rubik</vt:lpstr>
      <vt:lpstr>Söhne</vt:lpstr>
      <vt:lpstr>Söhne Mono</vt:lpstr>
      <vt:lpstr>Times</vt:lpstr>
      <vt:lpstr>Galeri</vt:lpstr>
      <vt:lpstr>PROGRAMLAMA DİLLERİ MODÜLÜ (PHP)</vt:lpstr>
      <vt:lpstr>DERS SEÇİM KRİTERİ</vt:lpstr>
      <vt:lpstr>DERS SEÇİM KRİTERİ ŞEMASI</vt:lpstr>
      <vt:lpstr>ÜNİTE, KAZANIM SAYISI VE SÜRE TABLOSU </vt:lpstr>
      <vt:lpstr>ÖĞRENME KAYNAKLARI </vt:lpstr>
      <vt:lpstr>ÖĞRENME KAYNAKLARI </vt:lpstr>
      <vt:lpstr>PHP</vt:lpstr>
      <vt:lpstr>PHP MODÜLÜNÜN AMACI</vt:lpstr>
      <vt:lpstr>PHP</vt:lpstr>
      <vt:lpstr>1. ÜNİTE: PHP TEMEL KAVRAMLAR</vt:lpstr>
      <vt:lpstr>1.1. Sunucu ve istemci tarafında çalışma mantığını kavrar. </vt:lpstr>
      <vt:lpstr>1.1. a) Sunucu ve istemci kavramları açıklanır.</vt:lpstr>
      <vt:lpstr>1.1. a) Sunucu ve istemci kavramları açıklanır.</vt:lpstr>
      <vt:lpstr>1.1. b) Sunucu tarafında çalışan yapılardan bahsedilir. Javascript kısaca açıklanır ve PHP programlama dili ile arasındaki farklar anlatılır. </vt:lpstr>
      <vt:lpstr>1.1. b) Sunucu tarafında çalışan yapılardan bahsedilir. Javascript kısaca açıklanır ve PHP programlama dili ile arasındaki farklar anlatılır. </vt:lpstr>
      <vt:lpstr>1.1. b) Sunucu tarafında çalışan yapılardan bahsedilir. Javascript kısaca açıklanır ve PHP programlama dili ile arasındaki farklar anlatılır. </vt:lpstr>
      <vt:lpstr>1.1. c) Sunucu ve istemci tarafında çalışan yapıların farkları anlatılır.  </vt:lpstr>
      <vt:lpstr>1.1. c) Sunucu ve istemci tarafında çalışan yapıların farkları anlatılır.  </vt:lpstr>
      <vt:lpstr>1.2. PHP programlama dili için gerekli programları tanır.</vt:lpstr>
      <vt:lpstr>1.2. PHP programlama dili için gerekli programları tanır.</vt:lpstr>
      <vt:lpstr>1.2. PHP programlama dili için gerekli programları tanır.</vt:lpstr>
      <vt:lpstr>1.3. PHP programlama dili için gerekli programların kurulumunu yapar.</vt:lpstr>
      <vt:lpstr>1.4. PHP programlama dilinin farklı işletim sistemlerinde nasıl çalıştığını kavrar.</vt:lpstr>
      <vt:lpstr>1.4. PHP programlama dilinin farklı işletim sistemlerinde nasıl çalıştığını kavrar.</vt:lpstr>
      <vt:lpstr>1.4. PHP programlama dilinin farklı işletim sistemlerinde nasıl çalıştığını kavrar.</vt:lpstr>
      <vt:lpstr>1.4. PHP programlama dilinin farklı işletim sistemlerinde nasıl çalıştığını kavrar.</vt:lpstr>
      <vt:lpstr>2. ÜNİTE: PHP PROGRAMLAMA DİLİNİ TANIYALIM </vt:lpstr>
      <vt:lpstr>2.1. PHP programlama dilinin nasıl çalıştığını kavrar</vt:lpstr>
      <vt:lpstr>2.1. a) PHP programlama dilinin nasıl çalıştığı görsel olarak anlatılır. </vt:lpstr>
      <vt:lpstr>2.1. b) Kullanıcının yapmak istediği iş ve işlemler hangi yollardan geçerek sonuca ulaştığı anlatılır. </vt:lpstr>
      <vt:lpstr>2.1. b) Kullanıcının yapmak istediği iş ve işlemler hangi yollardan geçerek sonuca ulaştığı anlatılır.  </vt:lpstr>
      <vt:lpstr>2.1. b) Kullanıcının yapmak istediği iş ve işlemler hangi yollardan geçerek sonuca ulaştığı anlatılır.  </vt:lpstr>
      <vt:lpstr>2.1. b) Kullanıcının yapmak istediği iş ve işlemler hangi yollardan geçerek sonuca ulaştığı anlatılır.  </vt:lpstr>
      <vt:lpstr>2.1. b) Kullanıcının yapmak istediği iş ve işlemler hangi yollardan geçerek sonuca ulaştığı anlatılır.  </vt:lpstr>
      <vt:lpstr>2.2. Yazım kurallarını kavrar.  </vt:lpstr>
      <vt:lpstr>2.2. a) $ karakterinin neden kullanıldığı anlatılır.   </vt:lpstr>
      <vt:lpstr>2.2. a) $ karakterinin neden kullanıldığı anlatılır.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b) Kod yazımında parantezlerin ve noktalama işaretlerinin nerelerde ve nasıl kullanılacağı açıklanır.        </vt:lpstr>
      <vt:lpstr>2.2. c) Değişken tanımlama kuralları açıklanır.     </vt:lpstr>
      <vt:lpstr>2.2. c) Değişken tanımlama kuralları açıklanır.     </vt:lpstr>
      <vt:lpstr>2.2. c) Değişken tanımlama kuralları açıklanır.     </vt:lpstr>
      <vt:lpstr>2.2. ç) Veri türleri açıklanır.    </vt:lpstr>
      <vt:lpstr>2.2. ç) Veri türleri açıklanır.    </vt:lpstr>
      <vt:lpstr>2.2. ç) Veri türleri açıklanır.    </vt:lpstr>
      <vt:lpstr>2.2. ç) Veri türleri açıklanır.    </vt:lpstr>
      <vt:lpstr>PowerPoint Sunusu</vt:lpstr>
      <vt:lpstr>2.2. ç) Veri türleri açıklanır.    </vt:lpstr>
      <vt:lpstr>2.2. ç) Veri türleri açıklanır.    </vt:lpstr>
      <vt:lpstr>2.3. Yapılandırma ayarlarını uygular.   </vt:lpstr>
      <vt:lpstr>2.3. a) Php.ini dosyasındaki ayarlar açıklanır.    </vt:lpstr>
      <vt:lpstr>2.3. a) Php.ini dosyasındaki ayarlar açıklanır.    </vt:lpstr>
      <vt:lpstr>2.3. a) Php.ini dosyasındaki ayarlar açıklanır.    </vt:lpstr>
      <vt:lpstr>2.3. a) Php.ini dosyasındaki ayarlar açıklanır.    </vt:lpstr>
      <vt:lpstr>2.3. a) Php.ini dosyasındaki ayarlar açıklanır.    </vt:lpstr>
      <vt:lpstr>2.3. b) Öğrencilerden uygulamalı olarak php.ini dosyasında farklı ayarlar yapmaları istenir.     </vt:lpstr>
      <vt:lpstr>3. ÜNİTE: PHP FONKSİYONLARI, ARİTMETİKSEL VE MANTIKSAL İŞLEMLER </vt:lpstr>
      <vt:lpstr>3.1. PHP programlama dili fonksiyonlarını tanır.    </vt:lpstr>
      <vt:lpstr>3.1. a) Fonksiyonların işlevi anlatılır.     </vt:lpstr>
      <vt:lpstr>3.1. a) Fonksiyonların işlevi anlatılır.     </vt:lpstr>
      <vt:lpstr>3.1. b) Fonksiyonların kullanım gereksinimi nedenleriyle açıklanır.      </vt:lpstr>
      <vt:lpstr>3.1. b) Fonksiyonların kullanım gereksinimi nedenleriyle açıklanır.      </vt:lpstr>
      <vt:lpstr>3.1. b) Fonksiyonların kullanım gereksinimi nedenleriyle açıklanır.      </vt:lpstr>
      <vt:lpstr>3.1. c) Fonksiyon kullanarak ve fonksiyon kullanmadan kod yazım örnekleri verilerek fonksiyonların avantajlarına değinilir.      </vt:lpstr>
      <vt:lpstr>3.1. c) Fonksiyon kullanarak ve fonksiyon kullanmadan kod yazım örnekleri verilerek fonksiyonların avantajlarına değinilir.      </vt:lpstr>
      <vt:lpstr>PowerPoint Sunusu</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3.1. ç) Matematiksel ve metinsel fonksiyonlar anlatılır.       </vt:lpstr>
      <vt:lpstr>3.2. PHP programlama dilinde mantıksal ve aritmetiksel işlemleri kavrar.       </vt:lpstr>
      <vt:lpstr>3.2.  a) Karar yapıları anlatılır.       </vt:lpstr>
      <vt:lpstr>3.2.  a) Karar yapıları anlatılır.       </vt:lpstr>
      <vt:lpstr>3.2.  a) Karar yapıları anlatılır.       </vt:lpstr>
      <vt:lpstr>3.2.  a) Karar yapıları anlatılır.       </vt:lpstr>
      <vt:lpstr>3.2.  a) Karar yapıları anlatılır.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b) Mantıksal ve aritmetiksel operatörler açıklanır.        </vt:lpstr>
      <vt:lpstr>3.2.  c) Örnekler verilerek hangi operatörün kullanılacağı sorulur.         </vt:lpstr>
      <vt:lpstr>3.3. Döngüleri kullanır.       </vt:lpstr>
      <vt:lpstr>3.3. a) PHP programlama dilindeki döngü yapılarından bahsedilir.        </vt:lpstr>
      <vt:lpstr>3.3. a) PHP programlama dilindeki döngü yapılarından bahsedilir.        </vt:lpstr>
      <vt:lpstr>3.3. a) PHP programlama dilindeki döngü yapılarından bahsedilir.        </vt:lpstr>
      <vt:lpstr>3.3. a) PHP programlama dilindeki döngü yapılarından bahsedilir.        </vt:lpstr>
      <vt:lpstr>3.3. a) PHP programlama dilindeki döngü yapılarından bahsedilir.        </vt:lpstr>
      <vt:lpstr>3.3. a) PHP programlama dilindeki döngü yapılarından bahsedilir.        </vt:lpstr>
      <vt:lpstr>3.3. b) Aralarındaki farklar açıklanır.         </vt:lpstr>
      <vt:lpstr>3.3.  c) Örnekler verilerek hangi döngü yapısını kullanmalarının daha uygun olacağı sorulur.          </vt:lpstr>
      <vt:lpstr>4. ÜNİTE:  PHP PROGRAMLAMA DİLİ İLE VERİ TABANI İŞLEMLERİ</vt:lpstr>
      <vt:lpstr>4.1. Veri tabanı bağlantısı yapar.     </vt:lpstr>
      <vt:lpstr>4.1. Veri tabanı bağlantısı yapar.     </vt:lpstr>
      <vt:lpstr>4.1. Veri tabanı bağlantısı yapar.     </vt:lpstr>
      <vt:lpstr>4.1. Veri tabanı bağlantısı yapar.     </vt:lpstr>
      <vt:lpstr>4.1. Veri tabanı bağlantısı yapar.</vt:lpstr>
      <vt:lpstr>4.1. Veri tabanı bağlantısı yapar.     </vt:lpstr>
      <vt:lpstr>4.1. Veri tabanı bağlantısı yapar.     </vt:lpstr>
      <vt:lpstr>4.1. Veri tabanı bağlantısı yapar.     </vt:lpstr>
      <vt:lpstr>4.1. Veri tabanı bağlantısı yapar.     </vt:lpstr>
      <vt:lpstr>4.1. Veri tabanı bağlantısı yapar.     </vt:lpstr>
      <vt:lpstr>4.1. Veri tabanı bağlantısı yapar.     </vt:lpstr>
      <vt:lpstr>4.1. Veri tabanı bağlantısı yapar.     </vt:lpstr>
      <vt:lpstr>4.1. Veri tabanı bağlantısı yapar.     </vt:lpstr>
      <vt:lpstr>4.2. Veri tabanı OLUŞTURUR.     </vt:lpstr>
      <vt:lpstr>4.2. Veri tabanı OLUŞTURUR.     </vt:lpstr>
      <vt:lpstr>4.2. Veri tabanı OLUŞTURUR.     </vt:lpstr>
      <vt:lpstr>4.2. Veri tabanı OLUŞTURUR.     </vt:lpstr>
      <vt:lpstr>4.2. Veri tabanı OLUŞTURUR.     </vt:lpstr>
      <vt:lpstr>4.2. Veri tabanı OLUŞTURUR.     </vt:lpstr>
      <vt:lpstr>4.2. Veri tabanı OLUŞTURUR.     </vt:lpstr>
      <vt:lpstr>4.2. Veri tabanı OLUŞTURUR.     </vt:lpstr>
      <vt:lpstr>4.2. Veri tabanı OLUŞTURUR.     </vt:lpstr>
      <vt:lpstr>4.2. Veri tabanı OLUŞTURUR.     </vt:lpstr>
      <vt:lpstr>4.3. Veri tabanı üzerinde işlemler yapar.      </vt:lpstr>
      <vt:lpstr>4.3. Veri tabanı üzerinde işlemler yapar.      </vt:lpstr>
      <vt:lpstr>4.3. Veri tabanı üzerinde işlemler yapar.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PROGRAMLAMA DİLLERİ MODÜLÜ (PHP-JAVASCRİPT)</dc:title>
  <dc:creator>Onur Altuntaş</dc:creator>
  <cp:lastModifiedBy>Onur Altuntaş</cp:lastModifiedBy>
  <cp:revision>8</cp:revision>
  <dcterms:created xsi:type="dcterms:W3CDTF">2024-02-21T03:36:01Z</dcterms:created>
  <dcterms:modified xsi:type="dcterms:W3CDTF">2024-02-27T19:36:26Z</dcterms:modified>
</cp:coreProperties>
</file>