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0" r:id="rId1"/>
  </p:sldMasterIdLst>
  <p:notesMasterIdLst>
    <p:notesMasterId r:id="rId171"/>
  </p:notesMasterIdLst>
  <p:sldIdLst>
    <p:sldId id="256" r:id="rId2"/>
    <p:sldId id="257" r:id="rId3"/>
    <p:sldId id="258" r:id="rId4"/>
    <p:sldId id="259" r:id="rId5"/>
    <p:sldId id="469" r:id="rId6"/>
    <p:sldId id="471" r:id="rId7"/>
    <p:sldId id="407" r:id="rId8"/>
    <p:sldId id="408" r:id="rId9"/>
    <p:sldId id="261" r:id="rId10"/>
    <p:sldId id="265" r:id="rId11"/>
    <p:sldId id="262" r:id="rId12"/>
    <p:sldId id="571" r:id="rId13"/>
    <p:sldId id="266" r:id="rId14"/>
    <p:sldId id="409" r:id="rId15"/>
    <p:sldId id="410" r:id="rId16"/>
    <p:sldId id="570" r:id="rId17"/>
    <p:sldId id="411" r:id="rId18"/>
    <p:sldId id="413" r:id="rId19"/>
    <p:sldId id="412" r:id="rId20"/>
    <p:sldId id="569" r:id="rId21"/>
    <p:sldId id="414" r:id="rId22"/>
    <p:sldId id="415" r:id="rId23"/>
    <p:sldId id="416" r:id="rId24"/>
    <p:sldId id="419" r:id="rId25"/>
    <p:sldId id="417" r:id="rId26"/>
    <p:sldId id="418" r:id="rId27"/>
    <p:sldId id="421" r:id="rId28"/>
    <p:sldId id="420" r:id="rId29"/>
    <p:sldId id="422" r:id="rId30"/>
    <p:sldId id="572" r:id="rId31"/>
    <p:sldId id="573" r:id="rId32"/>
    <p:sldId id="423" r:id="rId33"/>
    <p:sldId id="424" r:id="rId34"/>
    <p:sldId id="425" r:id="rId35"/>
    <p:sldId id="430" r:id="rId36"/>
    <p:sldId id="426" r:id="rId37"/>
    <p:sldId id="429" r:id="rId38"/>
    <p:sldId id="427" r:id="rId39"/>
    <p:sldId id="432" r:id="rId40"/>
    <p:sldId id="574" r:id="rId41"/>
    <p:sldId id="433" r:id="rId42"/>
    <p:sldId id="434" r:id="rId43"/>
    <p:sldId id="435" r:id="rId44"/>
    <p:sldId id="428" r:id="rId45"/>
    <p:sldId id="436" r:id="rId46"/>
    <p:sldId id="575" r:id="rId47"/>
    <p:sldId id="437" r:id="rId48"/>
    <p:sldId id="438" r:id="rId49"/>
    <p:sldId id="439" r:id="rId50"/>
    <p:sldId id="440" r:id="rId51"/>
    <p:sldId id="441" r:id="rId52"/>
    <p:sldId id="443" r:id="rId53"/>
    <p:sldId id="444" r:id="rId54"/>
    <p:sldId id="445" r:id="rId55"/>
    <p:sldId id="446" r:id="rId56"/>
    <p:sldId id="447" r:id="rId57"/>
    <p:sldId id="448" r:id="rId58"/>
    <p:sldId id="452" r:id="rId59"/>
    <p:sldId id="450" r:id="rId60"/>
    <p:sldId id="576" r:id="rId61"/>
    <p:sldId id="451" r:id="rId62"/>
    <p:sldId id="453" r:id="rId63"/>
    <p:sldId id="454" r:id="rId64"/>
    <p:sldId id="455" r:id="rId65"/>
    <p:sldId id="456" r:id="rId66"/>
    <p:sldId id="457" r:id="rId67"/>
    <p:sldId id="458" r:id="rId68"/>
    <p:sldId id="459" r:id="rId69"/>
    <p:sldId id="460" r:id="rId70"/>
    <p:sldId id="463" r:id="rId71"/>
    <p:sldId id="464" r:id="rId72"/>
    <p:sldId id="465" r:id="rId73"/>
    <p:sldId id="466" r:id="rId74"/>
    <p:sldId id="467" r:id="rId75"/>
    <p:sldId id="468" r:id="rId76"/>
    <p:sldId id="472" r:id="rId77"/>
    <p:sldId id="473" r:id="rId78"/>
    <p:sldId id="474" r:id="rId79"/>
    <p:sldId id="475" r:id="rId80"/>
    <p:sldId id="476" r:id="rId81"/>
    <p:sldId id="477" r:id="rId82"/>
    <p:sldId id="478" r:id="rId83"/>
    <p:sldId id="479" r:id="rId84"/>
    <p:sldId id="480" r:id="rId85"/>
    <p:sldId id="481" r:id="rId86"/>
    <p:sldId id="482" r:id="rId87"/>
    <p:sldId id="483" r:id="rId88"/>
    <p:sldId id="484" r:id="rId89"/>
    <p:sldId id="485" r:id="rId90"/>
    <p:sldId id="486" r:id="rId91"/>
    <p:sldId id="487" r:id="rId92"/>
    <p:sldId id="488" r:id="rId93"/>
    <p:sldId id="489" r:id="rId94"/>
    <p:sldId id="490" r:id="rId95"/>
    <p:sldId id="491" r:id="rId96"/>
    <p:sldId id="492" r:id="rId97"/>
    <p:sldId id="493" r:id="rId98"/>
    <p:sldId id="494" r:id="rId99"/>
    <p:sldId id="496" r:id="rId100"/>
    <p:sldId id="499" r:id="rId101"/>
    <p:sldId id="497" r:id="rId102"/>
    <p:sldId id="505" r:id="rId103"/>
    <p:sldId id="504" r:id="rId104"/>
    <p:sldId id="503" r:id="rId105"/>
    <p:sldId id="502" r:id="rId106"/>
    <p:sldId id="500" r:id="rId107"/>
    <p:sldId id="501" r:id="rId108"/>
    <p:sldId id="506" r:id="rId109"/>
    <p:sldId id="507" r:id="rId110"/>
    <p:sldId id="508" r:id="rId111"/>
    <p:sldId id="509" r:id="rId112"/>
    <p:sldId id="510" r:id="rId113"/>
    <p:sldId id="511" r:id="rId114"/>
    <p:sldId id="512" r:id="rId115"/>
    <p:sldId id="513" r:id="rId116"/>
    <p:sldId id="514" r:id="rId117"/>
    <p:sldId id="515" r:id="rId118"/>
    <p:sldId id="516" r:id="rId119"/>
    <p:sldId id="517" r:id="rId120"/>
    <p:sldId id="519" r:id="rId121"/>
    <p:sldId id="520" r:id="rId122"/>
    <p:sldId id="521" r:id="rId123"/>
    <p:sldId id="522" r:id="rId124"/>
    <p:sldId id="523" r:id="rId125"/>
    <p:sldId id="524" r:id="rId126"/>
    <p:sldId id="525" r:id="rId127"/>
    <p:sldId id="527" r:id="rId128"/>
    <p:sldId id="528" r:id="rId129"/>
    <p:sldId id="529" r:id="rId130"/>
    <p:sldId id="530" r:id="rId131"/>
    <p:sldId id="531" r:id="rId132"/>
    <p:sldId id="532" r:id="rId133"/>
    <p:sldId id="533" r:id="rId134"/>
    <p:sldId id="534" r:id="rId135"/>
    <p:sldId id="535" r:id="rId136"/>
    <p:sldId id="577" r:id="rId137"/>
    <p:sldId id="536" r:id="rId138"/>
    <p:sldId id="537" r:id="rId139"/>
    <p:sldId id="538" r:id="rId140"/>
    <p:sldId id="539" r:id="rId141"/>
    <p:sldId id="541" r:id="rId142"/>
    <p:sldId id="540" r:id="rId143"/>
    <p:sldId id="542" r:id="rId144"/>
    <p:sldId id="543" r:id="rId145"/>
    <p:sldId id="544" r:id="rId146"/>
    <p:sldId id="545" r:id="rId147"/>
    <p:sldId id="546" r:id="rId148"/>
    <p:sldId id="547" r:id="rId149"/>
    <p:sldId id="550" r:id="rId150"/>
    <p:sldId id="548" r:id="rId151"/>
    <p:sldId id="549" r:id="rId152"/>
    <p:sldId id="551" r:id="rId153"/>
    <p:sldId id="552" r:id="rId154"/>
    <p:sldId id="553" r:id="rId155"/>
    <p:sldId id="554" r:id="rId156"/>
    <p:sldId id="556" r:id="rId157"/>
    <p:sldId id="555" r:id="rId158"/>
    <p:sldId id="557" r:id="rId159"/>
    <p:sldId id="561" r:id="rId160"/>
    <p:sldId id="558" r:id="rId161"/>
    <p:sldId id="559" r:id="rId162"/>
    <p:sldId id="562" r:id="rId163"/>
    <p:sldId id="563" r:id="rId164"/>
    <p:sldId id="578" r:id="rId165"/>
    <p:sldId id="564" r:id="rId166"/>
    <p:sldId id="565" r:id="rId167"/>
    <p:sldId id="566" r:id="rId168"/>
    <p:sldId id="567" r:id="rId169"/>
    <p:sldId id="568" r:id="rId1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p:restoredTop sz="94703"/>
  </p:normalViewPr>
  <p:slideViewPr>
    <p:cSldViewPr snapToGrid="0">
      <p:cViewPr varScale="1">
        <p:scale>
          <a:sx n="151" d="100"/>
          <a:sy n="151" d="100"/>
        </p:scale>
        <p:origin x="216" y="584"/>
      </p:cViewPr>
      <p:guideLst/>
    </p:cSldViewPr>
  </p:slideViewPr>
  <p:outlineViewPr>
    <p:cViewPr>
      <p:scale>
        <a:sx n="33" d="100"/>
        <a:sy n="33" d="100"/>
      </p:scale>
      <p:origin x="0" y="-8624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_rels/data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C37208-227D-4871-9FC8-49A56FB19CCB}"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423D2598-7D2E-482E-B075-7F2B35BED0EE}">
      <dgm:prSet/>
      <dgm:spPr/>
      <dgm:t>
        <a:bodyPr/>
        <a:lstStyle/>
        <a:p>
          <a:r>
            <a:rPr lang="tr-TR"/>
            <a:t>Programlama dilleri modülünde; Java, C++, C#, Dart, PHP, Javascript, Python programlama dillerinden birisi seçilir.</a:t>
          </a:r>
          <a:endParaRPr lang="en-US"/>
        </a:p>
      </dgm:t>
    </dgm:pt>
    <dgm:pt modelId="{AE92612E-A0B5-4C5A-8537-06EACE36550A}" type="parTrans" cxnId="{1A5B189E-FE7E-46CA-8D68-2D40963FA5F0}">
      <dgm:prSet/>
      <dgm:spPr/>
      <dgm:t>
        <a:bodyPr/>
        <a:lstStyle/>
        <a:p>
          <a:endParaRPr lang="en-US"/>
        </a:p>
      </dgm:t>
    </dgm:pt>
    <dgm:pt modelId="{7D6CB0CC-0BF8-46BD-B569-C07F678E8F35}" type="sibTrans" cxnId="{1A5B189E-FE7E-46CA-8D68-2D40963FA5F0}">
      <dgm:prSet/>
      <dgm:spPr/>
      <dgm:t>
        <a:bodyPr/>
        <a:lstStyle/>
        <a:p>
          <a:endParaRPr lang="en-US"/>
        </a:p>
      </dgm:t>
    </dgm:pt>
    <dgm:pt modelId="{04D030F0-1885-49F2-B472-6222944DB081}">
      <dgm:prSet/>
      <dgm:spPr/>
      <dgm:t>
        <a:bodyPr/>
        <a:lstStyle/>
        <a:p>
          <a:r>
            <a:rPr lang="tr-TR"/>
            <a:t>Programlamaya giriş ve algoritma modülü alınmadan; robotik kodlama, mobil uygulama geliştirme ve programlama dilleri modülleri seçilemez. Programlama dilleri modülü alınmadan yapay zekâ uygulamaları modülü seçilemez.</a:t>
          </a:r>
          <a:endParaRPr lang="en-US"/>
        </a:p>
      </dgm:t>
    </dgm:pt>
    <dgm:pt modelId="{4AA52FB4-F768-433A-BD8E-2F480E729F85}" type="parTrans" cxnId="{2EF099A0-1389-49EF-B99F-5E7F21C87521}">
      <dgm:prSet/>
      <dgm:spPr/>
      <dgm:t>
        <a:bodyPr/>
        <a:lstStyle/>
        <a:p>
          <a:endParaRPr lang="en-US"/>
        </a:p>
      </dgm:t>
    </dgm:pt>
    <dgm:pt modelId="{D5B9BDD7-6E56-4FA3-9860-C22404E26234}" type="sibTrans" cxnId="{2EF099A0-1389-49EF-B99F-5E7F21C87521}">
      <dgm:prSet/>
      <dgm:spPr/>
      <dgm:t>
        <a:bodyPr/>
        <a:lstStyle/>
        <a:p>
          <a:endParaRPr lang="en-US"/>
        </a:p>
      </dgm:t>
    </dgm:pt>
    <dgm:pt modelId="{68A1C615-3AC8-264B-8FB0-296521B0D48E}" type="pres">
      <dgm:prSet presAssocID="{F0C37208-227D-4871-9FC8-49A56FB19CCB}" presName="outerComposite" presStyleCnt="0">
        <dgm:presLayoutVars>
          <dgm:chMax val="5"/>
          <dgm:dir/>
          <dgm:resizeHandles val="exact"/>
        </dgm:presLayoutVars>
      </dgm:prSet>
      <dgm:spPr/>
    </dgm:pt>
    <dgm:pt modelId="{D0BF389D-3397-4D42-A0F9-0ED617E48FC5}" type="pres">
      <dgm:prSet presAssocID="{F0C37208-227D-4871-9FC8-49A56FB19CCB}" presName="dummyMaxCanvas" presStyleCnt="0">
        <dgm:presLayoutVars/>
      </dgm:prSet>
      <dgm:spPr/>
    </dgm:pt>
    <dgm:pt modelId="{BAC9B6FB-0068-F748-9725-5109B46B286B}" type="pres">
      <dgm:prSet presAssocID="{F0C37208-227D-4871-9FC8-49A56FB19CCB}" presName="TwoNodes_1" presStyleLbl="node1" presStyleIdx="0" presStyleCnt="2">
        <dgm:presLayoutVars>
          <dgm:bulletEnabled val="1"/>
        </dgm:presLayoutVars>
      </dgm:prSet>
      <dgm:spPr/>
    </dgm:pt>
    <dgm:pt modelId="{7FEBB8BF-4174-C247-979B-C0BE87884865}" type="pres">
      <dgm:prSet presAssocID="{F0C37208-227D-4871-9FC8-49A56FB19CCB}" presName="TwoNodes_2" presStyleLbl="node1" presStyleIdx="1" presStyleCnt="2">
        <dgm:presLayoutVars>
          <dgm:bulletEnabled val="1"/>
        </dgm:presLayoutVars>
      </dgm:prSet>
      <dgm:spPr/>
    </dgm:pt>
    <dgm:pt modelId="{CE8CA7CF-B894-034A-9119-204BD71058B5}" type="pres">
      <dgm:prSet presAssocID="{F0C37208-227D-4871-9FC8-49A56FB19CCB}" presName="TwoConn_1-2" presStyleLbl="fgAccFollowNode1" presStyleIdx="0" presStyleCnt="1">
        <dgm:presLayoutVars>
          <dgm:bulletEnabled val="1"/>
        </dgm:presLayoutVars>
      </dgm:prSet>
      <dgm:spPr/>
    </dgm:pt>
    <dgm:pt modelId="{0BA87741-6E61-4B4B-BD1B-0F6FF2576CCA}" type="pres">
      <dgm:prSet presAssocID="{F0C37208-227D-4871-9FC8-49A56FB19CCB}" presName="TwoNodes_1_text" presStyleLbl="node1" presStyleIdx="1" presStyleCnt="2">
        <dgm:presLayoutVars>
          <dgm:bulletEnabled val="1"/>
        </dgm:presLayoutVars>
      </dgm:prSet>
      <dgm:spPr/>
    </dgm:pt>
    <dgm:pt modelId="{3CF584B3-9E29-8940-9AD4-55158A5C91E7}" type="pres">
      <dgm:prSet presAssocID="{F0C37208-227D-4871-9FC8-49A56FB19CCB}" presName="TwoNodes_2_text" presStyleLbl="node1" presStyleIdx="1" presStyleCnt="2">
        <dgm:presLayoutVars>
          <dgm:bulletEnabled val="1"/>
        </dgm:presLayoutVars>
      </dgm:prSet>
      <dgm:spPr/>
    </dgm:pt>
  </dgm:ptLst>
  <dgm:cxnLst>
    <dgm:cxn modelId="{DA57826B-1718-F34A-BFFF-F916514EA2F4}" type="presOf" srcId="{423D2598-7D2E-482E-B075-7F2B35BED0EE}" destId="{0BA87741-6E61-4B4B-BD1B-0F6FF2576CCA}" srcOrd="1" destOrd="0" presId="urn:microsoft.com/office/officeart/2005/8/layout/vProcess5"/>
    <dgm:cxn modelId="{235A5184-FCFC-C14E-9BF5-8C1CA8311558}" type="presOf" srcId="{04D030F0-1885-49F2-B472-6222944DB081}" destId="{7FEBB8BF-4174-C247-979B-C0BE87884865}" srcOrd="0" destOrd="0" presId="urn:microsoft.com/office/officeart/2005/8/layout/vProcess5"/>
    <dgm:cxn modelId="{C4B40597-ED06-B746-8B16-E509FC78AA20}" type="presOf" srcId="{F0C37208-227D-4871-9FC8-49A56FB19CCB}" destId="{68A1C615-3AC8-264B-8FB0-296521B0D48E}" srcOrd="0" destOrd="0" presId="urn:microsoft.com/office/officeart/2005/8/layout/vProcess5"/>
    <dgm:cxn modelId="{1A5B189E-FE7E-46CA-8D68-2D40963FA5F0}" srcId="{F0C37208-227D-4871-9FC8-49A56FB19CCB}" destId="{423D2598-7D2E-482E-B075-7F2B35BED0EE}" srcOrd="0" destOrd="0" parTransId="{AE92612E-A0B5-4C5A-8537-06EACE36550A}" sibTransId="{7D6CB0CC-0BF8-46BD-B569-C07F678E8F35}"/>
    <dgm:cxn modelId="{2EF099A0-1389-49EF-B99F-5E7F21C87521}" srcId="{F0C37208-227D-4871-9FC8-49A56FB19CCB}" destId="{04D030F0-1885-49F2-B472-6222944DB081}" srcOrd="1" destOrd="0" parTransId="{4AA52FB4-F768-433A-BD8E-2F480E729F85}" sibTransId="{D5B9BDD7-6E56-4FA3-9860-C22404E26234}"/>
    <dgm:cxn modelId="{BD1928A8-69AC-D344-987F-2B11A19DE9A7}" type="presOf" srcId="{7D6CB0CC-0BF8-46BD-B569-C07F678E8F35}" destId="{CE8CA7CF-B894-034A-9119-204BD71058B5}" srcOrd="0" destOrd="0" presId="urn:microsoft.com/office/officeart/2005/8/layout/vProcess5"/>
    <dgm:cxn modelId="{7DE518C9-B7EB-5646-865F-468DD9EA65EC}" type="presOf" srcId="{04D030F0-1885-49F2-B472-6222944DB081}" destId="{3CF584B3-9E29-8940-9AD4-55158A5C91E7}" srcOrd="1" destOrd="0" presId="urn:microsoft.com/office/officeart/2005/8/layout/vProcess5"/>
    <dgm:cxn modelId="{58CC29D2-6D8F-C34C-B33A-6DFB613A4F01}" type="presOf" srcId="{423D2598-7D2E-482E-B075-7F2B35BED0EE}" destId="{BAC9B6FB-0068-F748-9725-5109B46B286B}" srcOrd="0" destOrd="0" presId="urn:microsoft.com/office/officeart/2005/8/layout/vProcess5"/>
    <dgm:cxn modelId="{94858F4C-C1B9-7F44-8D81-32232CFEB9B4}" type="presParOf" srcId="{68A1C615-3AC8-264B-8FB0-296521B0D48E}" destId="{D0BF389D-3397-4D42-A0F9-0ED617E48FC5}" srcOrd="0" destOrd="0" presId="urn:microsoft.com/office/officeart/2005/8/layout/vProcess5"/>
    <dgm:cxn modelId="{99167A89-9C4D-5346-93C9-23BAEB07D770}" type="presParOf" srcId="{68A1C615-3AC8-264B-8FB0-296521B0D48E}" destId="{BAC9B6FB-0068-F748-9725-5109B46B286B}" srcOrd="1" destOrd="0" presId="urn:microsoft.com/office/officeart/2005/8/layout/vProcess5"/>
    <dgm:cxn modelId="{50C58455-A6CA-E048-A465-BA5EAAE0EC45}" type="presParOf" srcId="{68A1C615-3AC8-264B-8FB0-296521B0D48E}" destId="{7FEBB8BF-4174-C247-979B-C0BE87884865}" srcOrd="2" destOrd="0" presId="urn:microsoft.com/office/officeart/2005/8/layout/vProcess5"/>
    <dgm:cxn modelId="{ADEE6BEA-993E-A343-AB32-961A04430E68}" type="presParOf" srcId="{68A1C615-3AC8-264B-8FB0-296521B0D48E}" destId="{CE8CA7CF-B894-034A-9119-204BD71058B5}" srcOrd="3" destOrd="0" presId="urn:microsoft.com/office/officeart/2005/8/layout/vProcess5"/>
    <dgm:cxn modelId="{9A8D961C-2B89-784C-8FD3-EC49677678CB}" type="presParOf" srcId="{68A1C615-3AC8-264B-8FB0-296521B0D48E}" destId="{0BA87741-6E61-4B4B-BD1B-0F6FF2576CCA}" srcOrd="4" destOrd="0" presId="urn:microsoft.com/office/officeart/2005/8/layout/vProcess5"/>
    <dgm:cxn modelId="{E640C009-6417-8E4D-9261-5DFDECF56FC6}" type="presParOf" srcId="{68A1C615-3AC8-264B-8FB0-296521B0D48E}" destId="{3CF584B3-9E29-8940-9AD4-55158A5C91E7}"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DF3E52-9EE6-4D5A-94BB-72E26C33C997}"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0560C82D-DEC1-4A79-AD91-BE5E546AF57B}">
      <dgm:prSet/>
      <dgm:spPr/>
      <dgm:t>
        <a:bodyPr/>
        <a:lstStyle/>
        <a:p>
          <a:r>
            <a:rPr lang="tr-TR" b="1" i="0" dirty="0"/>
            <a:t>&amp;&amp; </a:t>
          </a:r>
        </a:p>
        <a:p>
          <a:r>
            <a:rPr lang="tr-TR" b="1" i="0" dirty="0"/>
            <a:t>  ve</a:t>
          </a:r>
          <a:endParaRPr lang="en-US" dirty="0"/>
        </a:p>
      </dgm:t>
    </dgm:pt>
    <dgm:pt modelId="{3BE5FD06-55D2-4A7D-9830-B598E30E6ACA}" type="parTrans" cxnId="{CBC51336-D9F5-4DA3-8ABC-20D06D44232F}">
      <dgm:prSet/>
      <dgm:spPr/>
      <dgm:t>
        <a:bodyPr/>
        <a:lstStyle/>
        <a:p>
          <a:endParaRPr lang="en-US"/>
        </a:p>
      </dgm:t>
    </dgm:pt>
    <dgm:pt modelId="{7A2B9002-7716-44BC-9203-62581591FE75}" type="sibTrans" cxnId="{CBC51336-D9F5-4DA3-8ABC-20D06D44232F}">
      <dgm:prSet/>
      <dgm:spPr/>
      <dgm:t>
        <a:bodyPr/>
        <a:lstStyle/>
        <a:p>
          <a:endParaRPr lang="en-US"/>
        </a:p>
      </dgm:t>
    </dgm:pt>
    <dgm:pt modelId="{E3E2CB75-0CC8-434A-8971-908C836764C9}">
      <dgm:prSet/>
      <dgm:spPr/>
      <dgm:t>
        <a:bodyPr/>
        <a:lstStyle/>
        <a:p>
          <a:r>
            <a:rPr lang="tr-TR" dirty="0"/>
            <a:t>||</a:t>
          </a:r>
          <a:r>
            <a:rPr lang="tr-TR" b="1" dirty="0"/>
            <a:t>       veya</a:t>
          </a:r>
          <a:endParaRPr lang="en-US" dirty="0"/>
        </a:p>
      </dgm:t>
    </dgm:pt>
    <dgm:pt modelId="{A5F6C051-B8EB-41A0-9540-FBEE52FD156F}" type="parTrans" cxnId="{5946A60F-552C-4F67-BBA7-18A390DAA06A}">
      <dgm:prSet/>
      <dgm:spPr/>
      <dgm:t>
        <a:bodyPr/>
        <a:lstStyle/>
        <a:p>
          <a:endParaRPr lang="en-US"/>
        </a:p>
      </dgm:t>
    </dgm:pt>
    <dgm:pt modelId="{941D3E14-2A4C-4840-87F3-1C054F265CFB}" type="sibTrans" cxnId="{5946A60F-552C-4F67-BBA7-18A390DAA06A}">
      <dgm:prSet/>
      <dgm:spPr/>
      <dgm:t>
        <a:bodyPr/>
        <a:lstStyle/>
        <a:p>
          <a:endParaRPr lang="en-US"/>
        </a:p>
      </dgm:t>
    </dgm:pt>
    <dgm:pt modelId="{23A7A42F-6AFE-4254-BD7C-EA4DAD6819BE}">
      <dgm:prSet/>
      <dgm:spPr/>
      <dgm:t>
        <a:bodyPr/>
        <a:lstStyle/>
        <a:p>
          <a:r>
            <a:rPr lang="tr-TR" dirty="0"/>
            <a:t>!</a:t>
          </a:r>
          <a:r>
            <a:rPr lang="tr-TR" b="1" dirty="0"/>
            <a:t>        değil</a:t>
          </a:r>
          <a:endParaRPr lang="en-US" dirty="0"/>
        </a:p>
      </dgm:t>
    </dgm:pt>
    <dgm:pt modelId="{CB556E01-EB12-44D9-A696-798A53F303E3}" type="parTrans" cxnId="{75DD7437-601C-409F-B600-B255CDF7CB3E}">
      <dgm:prSet/>
      <dgm:spPr/>
      <dgm:t>
        <a:bodyPr/>
        <a:lstStyle/>
        <a:p>
          <a:endParaRPr lang="en-US"/>
        </a:p>
      </dgm:t>
    </dgm:pt>
    <dgm:pt modelId="{37057B00-3325-4A97-888B-B2EF91DCBA0A}" type="sibTrans" cxnId="{75DD7437-601C-409F-B600-B255CDF7CB3E}">
      <dgm:prSet/>
      <dgm:spPr/>
      <dgm:t>
        <a:bodyPr/>
        <a:lstStyle/>
        <a:p>
          <a:endParaRPr lang="en-US"/>
        </a:p>
      </dgm:t>
    </dgm:pt>
    <dgm:pt modelId="{2A1E6B51-A7EC-1D45-9C04-C29417465FAC}" type="pres">
      <dgm:prSet presAssocID="{F2DF3E52-9EE6-4D5A-94BB-72E26C33C997}" presName="hierChild1" presStyleCnt="0">
        <dgm:presLayoutVars>
          <dgm:chPref val="1"/>
          <dgm:dir/>
          <dgm:animOne val="branch"/>
          <dgm:animLvl val="lvl"/>
          <dgm:resizeHandles/>
        </dgm:presLayoutVars>
      </dgm:prSet>
      <dgm:spPr/>
    </dgm:pt>
    <dgm:pt modelId="{3C87DCA0-5211-2C42-8FFC-C87B85CCDF44}" type="pres">
      <dgm:prSet presAssocID="{0560C82D-DEC1-4A79-AD91-BE5E546AF57B}" presName="hierRoot1" presStyleCnt="0"/>
      <dgm:spPr/>
    </dgm:pt>
    <dgm:pt modelId="{745C32F2-BE7D-514F-BC68-50F86C64E8AC}" type="pres">
      <dgm:prSet presAssocID="{0560C82D-DEC1-4A79-AD91-BE5E546AF57B}" presName="composite" presStyleCnt="0"/>
      <dgm:spPr/>
    </dgm:pt>
    <dgm:pt modelId="{EC5B5FD2-CECC-3F4F-BC4F-D09AE07747AE}" type="pres">
      <dgm:prSet presAssocID="{0560C82D-DEC1-4A79-AD91-BE5E546AF57B}" presName="background" presStyleLbl="node0" presStyleIdx="0" presStyleCnt="3"/>
      <dgm:spPr/>
    </dgm:pt>
    <dgm:pt modelId="{9DBCCEE4-BD64-964F-9569-1A9AB5318C3A}" type="pres">
      <dgm:prSet presAssocID="{0560C82D-DEC1-4A79-AD91-BE5E546AF57B}" presName="text" presStyleLbl="fgAcc0" presStyleIdx="0" presStyleCnt="3">
        <dgm:presLayoutVars>
          <dgm:chPref val="3"/>
        </dgm:presLayoutVars>
      </dgm:prSet>
      <dgm:spPr/>
    </dgm:pt>
    <dgm:pt modelId="{65E9DEF6-B4AE-8842-98B7-5E7BB454B93A}" type="pres">
      <dgm:prSet presAssocID="{0560C82D-DEC1-4A79-AD91-BE5E546AF57B}" presName="hierChild2" presStyleCnt="0"/>
      <dgm:spPr/>
    </dgm:pt>
    <dgm:pt modelId="{59984BC1-638D-0F4C-AACA-3643D5F0BC79}" type="pres">
      <dgm:prSet presAssocID="{E3E2CB75-0CC8-434A-8971-908C836764C9}" presName="hierRoot1" presStyleCnt="0"/>
      <dgm:spPr/>
    </dgm:pt>
    <dgm:pt modelId="{A6DAB881-E033-6049-8C52-1B2A1FEA8E0F}" type="pres">
      <dgm:prSet presAssocID="{E3E2CB75-0CC8-434A-8971-908C836764C9}" presName="composite" presStyleCnt="0"/>
      <dgm:spPr/>
    </dgm:pt>
    <dgm:pt modelId="{E4C1E19C-43CF-D14E-BE39-351F1A7BADA1}" type="pres">
      <dgm:prSet presAssocID="{E3E2CB75-0CC8-434A-8971-908C836764C9}" presName="background" presStyleLbl="node0" presStyleIdx="1" presStyleCnt="3"/>
      <dgm:spPr/>
    </dgm:pt>
    <dgm:pt modelId="{860E983F-C3CF-994C-9893-021595E4A045}" type="pres">
      <dgm:prSet presAssocID="{E3E2CB75-0CC8-434A-8971-908C836764C9}" presName="text" presStyleLbl="fgAcc0" presStyleIdx="1" presStyleCnt="3">
        <dgm:presLayoutVars>
          <dgm:chPref val="3"/>
        </dgm:presLayoutVars>
      </dgm:prSet>
      <dgm:spPr/>
    </dgm:pt>
    <dgm:pt modelId="{36158A5C-DBD8-684F-A125-E9FC45482E65}" type="pres">
      <dgm:prSet presAssocID="{E3E2CB75-0CC8-434A-8971-908C836764C9}" presName="hierChild2" presStyleCnt="0"/>
      <dgm:spPr/>
    </dgm:pt>
    <dgm:pt modelId="{065E4A7B-5D82-E94E-8BDD-339232A5C861}" type="pres">
      <dgm:prSet presAssocID="{23A7A42F-6AFE-4254-BD7C-EA4DAD6819BE}" presName="hierRoot1" presStyleCnt="0"/>
      <dgm:spPr/>
    </dgm:pt>
    <dgm:pt modelId="{E71F1180-828B-8C4E-8C0C-0CFEEDA95163}" type="pres">
      <dgm:prSet presAssocID="{23A7A42F-6AFE-4254-BD7C-EA4DAD6819BE}" presName="composite" presStyleCnt="0"/>
      <dgm:spPr/>
    </dgm:pt>
    <dgm:pt modelId="{00E8A7FC-B4BE-6F4A-B31E-D49493AFC723}" type="pres">
      <dgm:prSet presAssocID="{23A7A42F-6AFE-4254-BD7C-EA4DAD6819BE}" presName="background" presStyleLbl="node0" presStyleIdx="2" presStyleCnt="3"/>
      <dgm:spPr/>
    </dgm:pt>
    <dgm:pt modelId="{B2E5F18F-C92A-4A45-BFC7-261CE5AF58A0}" type="pres">
      <dgm:prSet presAssocID="{23A7A42F-6AFE-4254-BD7C-EA4DAD6819BE}" presName="text" presStyleLbl="fgAcc0" presStyleIdx="2" presStyleCnt="3">
        <dgm:presLayoutVars>
          <dgm:chPref val="3"/>
        </dgm:presLayoutVars>
      </dgm:prSet>
      <dgm:spPr/>
    </dgm:pt>
    <dgm:pt modelId="{B5B98B4E-7840-EA48-A2F2-F298E1B6784B}" type="pres">
      <dgm:prSet presAssocID="{23A7A42F-6AFE-4254-BD7C-EA4DAD6819BE}" presName="hierChild2" presStyleCnt="0"/>
      <dgm:spPr/>
    </dgm:pt>
  </dgm:ptLst>
  <dgm:cxnLst>
    <dgm:cxn modelId="{5946A60F-552C-4F67-BBA7-18A390DAA06A}" srcId="{F2DF3E52-9EE6-4D5A-94BB-72E26C33C997}" destId="{E3E2CB75-0CC8-434A-8971-908C836764C9}" srcOrd="1" destOrd="0" parTransId="{A5F6C051-B8EB-41A0-9540-FBEE52FD156F}" sibTransId="{941D3E14-2A4C-4840-87F3-1C054F265CFB}"/>
    <dgm:cxn modelId="{CBC51336-D9F5-4DA3-8ABC-20D06D44232F}" srcId="{F2DF3E52-9EE6-4D5A-94BB-72E26C33C997}" destId="{0560C82D-DEC1-4A79-AD91-BE5E546AF57B}" srcOrd="0" destOrd="0" parTransId="{3BE5FD06-55D2-4A7D-9830-B598E30E6ACA}" sibTransId="{7A2B9002-7716-44BC-9203-62581591FE75}"/>
    <dgm:cxn modelId="{75DD7437-601C-409F-B600-B255CDF7CB3E}" srcId="{F2DF3E52-9EE6-4D5A-94BB-72E26C33C997}" destId="{23A7A42F-6AFE-4254-BD7C-EA4DAD6819BE}" srcOrd="2" destOrd="0" parTransId="{CB556E01-EB12-44D9-A696-798A53F303E3}" sibTransId="{37057B00-3325-4A97-888B-B2EF91DCBA0A}"/>
    <dgm:cxn modelId="{B1A1E644-92D6-B44E-9AE9-571110E770B1}" type="presOf" srcId="{23A7A42F-6AFE-4254-BD7C-EA4DAD6819BE}" destId="{B2E5F18F-C92A-4A45-BFC7-261CE5AF58A0}" srcOrd="0" destOrd="0" presId="urn:microsoft.com/office/officeart/2005/8/layout/hierarchy1"/>
    <dgm:cxn modelId="{2FD9525F-78B9-B241-A6AE-40A94BBCAA68}" type="presOf" srcId="{F2DF3E52-9EE6-4D5A-94BB-72E26C33C997}" destId="{2A1E6B51-A7EC-1D45-9C04-C29417465FAC}" srcOrd="0" destOrd="0" presId="urn:microsoft.com/office/officeart/2005/8/layout/hierarchy1"/>
    <dgm:cxn modelId="{A0015A92-28FF-5046-AF87-E7708456AA8F}" type="presOf" srcId="{0560C82D-DEC1-4A79-AD91-BE5E546AF57B}" destId="{9DBCCEE4-BD64-964F-9569-1A9AB5318C3A}" srcOrd="0" destOrd="0" presId="urn:microsoft.com/office/officeart/2005/8/layout/hierarchy1"/>
    <dgm:cxn modelId="{49453FA0-A3D3-E748-B588-8ED9A9CA76B3}" type="presOf" srcId="{E3E2CB75-0CC8-434A-8971-908C836764C9}" destId="{860E983F-C3CF-994C-9893-021595E4A045}" srcOrd="0" destOrd="0" presId="urn:microsoft.com/office/officeart/2005/8/layout/hierarchy1"/>
    <dgm:cxn modelId="{33020430-3F64-2344-8164-4BF453243118}" type="presParOf" srcId="{2A1E6B51-A7EC-1D45-9C04-C29417465FAC}" destId="{3C87DCA0-5211-2C42-8FFC-C87B85CCDF44}" srcOrd="0" destOrd="0" presId="urn:microsoft.com/office/officeart/2005/8/layout/hierarchy1"/>
    <dgm:cxn modelId="{62173CA5-2730-D047-8E47-3F518C8DC84D}" type="presParOf" srcId="{3C87DCA0-5211-2C42-8FFC-C87B85CCDF44}" destId="{745C32F2-BE7D-514F-BC68-50F86C64E8AC}" srcOrd="0" destOrd="0" presId="urn:microsoft.com/office/officeart/2005/8/layout/hierarchy1"/>
    <dgm:cxn modelId="{54710614-A195-D249-A75F-77BE7A99968D}" type="presParOf" srcId="{745C32F2-BE7D-514F-BC68-50F86C64E8AC}" destId="{EC5B5FD2-CECC-3F4F-BC4F-D09AE07747AE}" srcOrd="0" destOrd="0" presId="urn:microsoft.com/office/officeart/2005/8/layout/hierarchy1"/>
    <dgm:cxn modelId="{8B7E74A3-0C0B-2043-A802-F61BCA0F7BC8}" type="presParOf" srcId="{745C32F2-BE7D-514F-BC68-50F86C64E8AC}" destId="{9DBCCEE4-BD64-964F-9569-1A9AB5318C3A}" srcOrd="1" destOrd="0" presId="urn:microsoft.com/office/officeart/2005/8/layout/hierarchy1"/>
    <dgm:cxn modelId="{BBA9790E-2194-A54A-B015-EF0ED69EC701}" type="presParOf" srcId="{3C87DCA0-5211-2C42-8FFC-C87B85CCDF44}" destId="{65E9DEF6-B4AE-8842-98B7-5E7BB454B93A}" srcOrd="1" destOrd="0" presId="urn:microsoft.com/office/officeart/2005/8/layout/hierarchy1"/>
    <dgm:cxn modelId="{44759855-DE4C-5A43-B2E0-F60DA68D21C5}" type="presParOf" srcId="{2A1E6B51-A7EC-1D45-9C04-C29417465FAC}" destId="{59984BC1-638D-0F4C-AACA-3643D5F0BC79}" srcOrd="1" destOrd="0" presId="urn:microsoft.com/office/officeart/2005/8/layout/hierarchy1"/>
    <dgm:cxn modelId="{18B56497-EE73-684A-B6F7-77330BD886CC}" type="presParOf" srcId="{59984BC1-638D-0F4C-AACA-3643D5F0BC79}" destId="{A6DAB881-E033-6049-8C52-1B2A1FEA8E0F}" srcOrd="0" destOrd="0" presId="urn:microsoft.com/office/officeart/2005/8/layout/hierarchy1"/>
    <dgm:cxn modelId="{B7DE9258-FD68-0149-8295-74DFE6A91B40}" type="presParOf" srcId="{A6DAB881-E033-6049-8C52-1B2A1FEA8E0F}" destId="{E4C1E19C-43CF-D14E-BE39-351F1A7BADA1}" srcOrd="0" destOrd="0" presId="urn:microsoft.com/office/officeart/2005/8/layout/hierarchy1"/>
    <dgm:cxn modelId="{37887778-41D2-F647-9234-58A00D8B235A}" type="presParOf" srcId="{A6DAB881-E033-6049-8C52-1B2A1FEA8E0F}" destId="{860E983F-C3CF-994C-9893-021595E4A045}" srcOrd="1" destOrd="0" presId="urn:microsoft.com/office/officeart/2005/8/layout/hierarchy1"/>
    <dgm:cxn modelId="{F0AE00CB-ACB3-0E4A-8927-6009D9557C1D}" type="presParOf" srcId="{59984BC1-638D-0F4C-AACA-3643D5F0BC79}" destId="{36158A5C-DBD8-684F-A125-E9FC45482E65}" srcOrd="1" destOrd="0" presId="urn:microsoft.com/office/officeart/2005/8/layout/hierarchy1"/>
    <dgm:cxn modelId="{98015FBD-8BB7-1444-B27D-49C7E15E192A}" type="presParOf" srcId="{2A1E6B51-A7EC-1D45-9C04-C29417465FAC}" destId="{065E4A7B-5D82-E94E-8BDD-339232A5C861}" srcOrd="2" destOrd="0" presId="urn:microsoft.com/office/officeart/2005/8/layout/hierarchy1"/>
    <dgm:cxn modelId="{0AEDA3FB-1BAC-3348-80B4-9E372608C293}" type="presParOf" srcId="{065E4A7B-5D82-E94E-8BDD-339232A5C861}" destId="{E71F1180-828B-8C4E-8C0C-0CFEEDA95163}" srcOrd="0" destOrd="0" presId="urn:microsoft.com/office/officeart/2005/8/layout/hierarchy1"/>
    <dgm:cxn modelId="{8ABE092F-645A-AA43-BCDC-C8BC3BA8B796}" type="presParOf" srcId="{E71F1180-828B-8C4E-8C0C-0CFEEDA95163}" destId="{00E8A7FC-B4BE-6F4A-B31E-D49493AFC723}" srcOrd="0" destOrd="0" presId="urn:microsoft.com/office/officeart/2005/8/layout/hierarchy1"/>
    <dgm:cxn modelId="{2278A82D-6206-6D42-AB25-4DE67B457260}" type="presParOf" srcId="{E71F1180-828B-8C4E-8C0C-0CFEEDA95163}" destId="{B2E5F18F-C92A-4A45-BFC7-261CE5AF58A0}" srcOrd="1" destOrd="0" presId="urn:microsoft.com/office/officeart/2005/8/layout/hierarchy1"/>
    <dgm:cxn modelId="{6F1168AE-9D20-014F-837E-D28052794D1B}" type="presParOf" srcId="{065E4A7B-5D82-E94E-8BDD-339232A5C861}" destId="{B5B98B4E-7840-EA48-A2F2-F298E1B678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3D613-6CFC-6C47-8776-4ADA24D37ED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tr-TR"/>
        </a:p>
      </dgm:t>
    </dgm:pt>
    <dgm:pt modelId="{AA4E1E16-124E-CD41-A2ED-F9A5FD6DB320}">
      <dgm:prSet/>
      <dgm:spPr/>
      <dgm:t>
        <a:bodyPr/>
        <a:lstStyle/>
        <a:p>
          <a:r>
            <a:rPr lang="tr-TR" b="1" i="0" dirty="0"/>
            <a:t>Sayfa İçeriğinin Dinamik Değişimi: M</a:t>
          </a:r>
          <a:r>
            <a:rPr lang="tr-TR" b="0" i="0" dirty="0"/>
            <a:t>etin, görüntüler ve diğer HTML elemanlarının içeriğini güncelleyebilmenizi</a:t>
          </a:r>
          <a:endParaRPr lang="tr-TR" dirty="0"/>
        </a:p>
      </dgm:t>
    </dgm:pt>
    <dgm:pt modelId="{C7DE67C3-A514-5044-9EDA-823248D34B89}" type="parTrans" cxnId="{BB708C2F-3508-6348-8613-5FD9D3954B4D}">
      <dgm:prSet/>
      <dgm:spPr/>
      <dgm:t>
        <a:bodyPr/>
        <a:lstStyle/>
        <a:p>
          <a:endParaRPr lang="tr-TR"/>
        </a:p>
      </dgm:t>
    </dgm:pt>
    <dgm:pt modelId="{BEA6B634-8AF2-AB43-A801-47F0734BF38A}" type="sibTrans" cxnId="{BB708C2F-3508-6348-8613-5FD9D3954B4D}">
      <dgm:prSet/>
      <dgm:spPr/>
      <dgm:t>
        <a:bodyPr/>
        <a:lstStyle/>
        <a:p>
          <a:endParaRPr lang="tr-TR"/>
        </a:p>
      </dgm:t>
    </dgm:pt>
    <dgm:pt modelId="{A727FED1-54F4-A742-983A-D694CAFA40FE}">
      <dgm:prSet/>
      <dgm:spPr/>
      <dgm:t>
        <a:bodyPr/>
        <a:lstStyle/>
        <a:p>
          <a:r>
            <a:rPr lang="tr-TR" b="1" i="0" dirty="0"/>
            <a:t>Etkileşimli Kullanıcı Deneyimleri: </a:t>
          </a:r>
          <a:r>
            <a:rPr lang="tr-TR" b="0" i="0" dirty="0"/>
            <a:t>Form verilerini işleme, hata mesajlarını görüntüleme ve sayfa </a:t>
          </a:r>
          <a:r>
            <a:rPr lang="tr-TR" b="0" i="0" dirty="0" err="1"/>
            <a:t>layout'unu</a:t>
          </a:r>
          <a:r>
            <a:rPr lang="tr-TR" b="0" i="0" dirty="0"/>
            <a:t> kullanıcı tercihlerine göre değiştirme</a:t>
          </a:r>
          <a:endParaRPr lang="tr-TR" dirty="0"/>
        </a:p>
      </dgm:t>
    </dgm:pt>
    <dgm:pt modelId="{DB6710E4-5B8F-704E-8797-E1B16E1DFB24}" type="parTrans" cxnId="{70DF8612-FDEC-F842-BBAE-154FD836B9CF}">
      <dgm:prSet/>
      <dgm:spPr/>
      <dgm:t>
        <a:bodyPr/>
        <a:lstStyle/>
        <a:p>
          <a:endParaRPr lang="tr-TR"/>
        </a:p>
      </dgm:t>
    </dgm:pt>
    <dgm:pt modelId="{63D517D6-E283-F542-8143-A707C51D4485}" type="sibTrans" cxnId="{70DF8612-FDEC-F842-BBAE-154FD836B9CF}">
      <dgm:prSet/>
      <dgm:spPr/>
      <dgm:t>
        <a:bodyPr/>
        <a:lstStyle/>
        <a:p>
          <a:endParaRPr lang="tr-TR"/>
        </a:p>
      </dgm:t>
    </dgm:pt>
    <dgm:pt modelId="{B3EEFA73-39F1-C14C-9C0C-74D9C575A025}">
      <dgm:prSet/>
      <dgm:spPr/>
      <dgm:t>
        <a:bodyPr/>
        <a:lstStyle/>
        <a:p>
          <a:r>
            <a:rPr lang="tr-TR" b="1" i="0" dirty="0"/>
            <a:t>Etkinlik Yönetimi: B</a:t>
          </a:r>
          <a:r>
            <a:rPr lang="tr-TR" b="0" i="0" dirty="0"/>
            <a:t>uton tıklamaları, klavye girişleri veya fare hareketleri</a:t>
          </a:r>
          <a:endParaRPr lang="tr-TR" dirty="0"/>
        </a:p>
      </dgm:t>
    </dgm:pt>
    <dgm:pt modelId="{13A54607-FC2A-9449-ADB1-0609E2206027}" type="parTrans" cxnId="{875D961B-961C-FF4A-A6C9-5820EF77FC37}">
      <dgm:prSet/>
      <dgm:spPr/>
      <dgm:t>
        <a:bodyPr/>
        <a:lstStyle/>
        <a:p>
          <a:endParaRPr lang="tr-TR"/>
        </a:p>
      </dgm:t>
    </dgm:pt>
    <dgm:pt modelId="{D742D709-645C-FA40-BA49-7953A5AE324A}" type="sibTrans" cxnId="{875D961B-961C-FF4A-A6C9-5820EF77FC37}">
      <dgm:prSet/>
      <dgm:spPr/>
      <dgm:t>
        <a:bodyPr/>
        <a:lstStyle/>
        <a:p>
          <a:endParaRPr lang="tr-TR"/>
        </a:p>
      </dgm:t>
    </dgm:pt>
    <dgm:pt modelId="{FBFF8579-6915-0B4D-9A7E-B0D3864EC6C5}">
      <dgm:prSet/>
      <dgm:spPr/>
      <dgm:t>
        <a:bodyPr/>
        <a:lstStyle/>
        <a:p>
          <a:r>
            <a:rPr lang="tr-TR" b="1" i="0" dirty="0"/>
            <a:t>Sayfa Yapısını </a:t>
          </a:r>
          <a:r>
            <a:rPr lang="tr-TR" b="1" i="0" dirty="0" err="1"/>
            <a:t>Programatik</a:t>
          </a:r>
          <a:r>
            <a:rPr lang="tr-TR" b="1" i="0" dirty="0"/>
            <a:t> Olarak Değiştirme: D</a:t>
          </a:r>
          <a:r>
            <a:rPr lang="tr-TR" b="0" i="0" dirty="0"/>
            <a:t>inamik menüler, </a:t>
          </a:r>
          <a:r>
            <a:rPr lang="tr-TR" b="0" i="0" dirty="0" err="1"/>
            <a:t>dialog</a:t>
          </a:r>
          <a:r>
            <a:rPr lang="tr-TR" b="0" i="0" dirty="0"/>
            <a:t> kutuları </a:t>
          </a:r>
          <a:endParaRPr lang="tr-TR" dirty="0"/>
        </a:p>
      </dgm:t>
    </dgm:pt>
    <dgm:pt modelId="{986D976C-3EB7-164B-AD7D-40DA142D3030}" type="parTrans" cxnId="{9F3A92E9-CDD9-EA41-AB10-2ED3593BFBFD}">
      <dgm:prSet/>
      <dgm:spPr/>
      <dgm:t>
        <a:bodyPr/>
        <a:lstStyle/>
        <a:p>
          <a:endParaRPr lang="tr-TR"/>
        </a:p>
      </dgm:t>
    </dgm:pt>
    <dgm:pt modelId="{2452A1B9-80CC-D440-94D3-CCB6964A1B40}" type="sibTrans" cxnId="{9F3A92E9-CDD9-EA41-AB10-2ED3593BFBFD}">
      <dgm:prSet/>
      <dgm:spPr/>
      <dgm:t>
        <a:bodyPr/>
        <a:lstStyle/>
        <a:p>
          <a:endParaRPr lang="tr-TR"/>
        </a:p>
      </dgm:t>
    </dgm:pt>
    <dgm:pt modelId="{391075FB-BBC1-BC4F-A121-67F6D4F40D84}">
      <dgm:prSet/>
      <dgm:spPr/>
      <dgm:t>
        <a:bodyPr/>
        <a:lstStyle/>
        <a:p>
          <a:r>
            <a:rPr lang="tr-TR" b="1" i="0" dirty="0"/>
            <a:t>Performans ve Erişilebilirlik: S</a:t>
          </a:r>
          <a:r>
            <a:rPr lang="tr-TR" b="0" i="0" dirty="0"/>
            <a:t>ayfanın yüklenme süresi azaltılabilir, veya klavye erişilebilirliği için gerekli olan özellikler </a:t>
          </a:r>
          <a:endParaRPr lang="tr-TR" dirty="0"/>
        </a:p>
      </dgm:t>
    </dgm:pt>
    <dgm:pt modelId="{CFBFF9CD-9A4C-3B47-8FBD-4E68E0EA86C8}" type="parTrans" cxnId="{3F503EE6-BB83-B842-9A86-E82218A9C69E}">
      <dgm:prSet/>
      <dgm:spPr/>
      <dgm:t>
        <a:bodyPr/>
        <a:lstStyle/>
        <a:p>
          <a:endParaRPr lang="tr-TR"/>
        </a:p>
      </dgm:t>
    </dgm:pt>
    <dgm:pt modelId="{5CAD79F0-E81E-9D4E-8B69-E999579D8804}" type="sibTrans" cxnId="{3F503EE6-BB83-B842-9A86-E82218A9C69E}">
      <dgm:prSet/>
      <dgm:spPr/>
      <dgm:t>
        <a:bodyPr/>
        <a:lstStyle/>
        <a:p>
          <a:endParaRPr lang="tr-TR"/>
        </a:p>
      </dgm:t>
    </dgm:pt>
    <dgm:pt modelId="{4483B9C5-A961-B845-B45E-22D03B271236}" type="pres">
      <dgm:prSet presAssocID="{C9A3D613-6CFC-6C47-8776-4ADA24D37ED2}" presName="linearFlow" presStyleCnt="0">
        <dgm:presLayoutVars>
          <dgm:dir/>
          <dgm:resizeHandles val="exact"/>
        </dgm:presLayoutVars>
      </dgm:prSet>
      <dgm:spPr/>
    </dgm:pt>
    <dgm:pt modelId="{28D4A260-6EDE-5D45-9FBB-B98C31751AD1}" type="pres">
      <dgm:prSet presAssocID="{AA4E1E16-124E-CD41-A2ED-F9A5FD6DB320}" presName="composite" presStyleCnt="0"/>
      <dgm:spPr/>
    </dgm:pt>
    <dgm:pt modelId="{24DB5B05-E706-FD4A-96F9-30EAC6CCF637}" type="pres">
      <dgm:prSet presAssocID="{AA4E1E16-124E-CD41-A2ED-F9A5FD6DB320}" presName="imgShp" presStyleLbl="fgImgPlace1" presStyleIdx="0" presStyleCnt="5"/>
      <dgm:spPr/>
    </dgm:pt>
    <dgm:pt modelId="{FFE88AA3-5B34-844F-BFFB-4EA4FEAC5C80}" type="pres">
      <dgm:prSet presAssocID="{AA4E1E16-124E-CD41-A2ED-F9A5FD6DB320}" presName="txShp" presStyleLbl="node1" presStyleIdx="0" presStyleCnt="5">
        <dgm:presLayoutVars>
          <dgm:bulletEnabled val="1"/>
        </dgm:presLayoutVars>
      </dgm:prSet>
      <dgm:spPr/>
    </dgm:pt>
    <dgm:pt modelId="{3D1C148A-D782-0740-AD7D-E4CFABAC7704}" type="pres">
      <dgm:prSet presAssocID="{BEA6B634-8AF2-AB43-A801-47F0734BF38A}" presName="spacing" presStyleCnt="0"/>
      <dgm:spPr/>
    </dgm:pt>
    <dgm:pt modelId="{A475C401-EB9C-5944-84A5-E1B10B713C62}" type="pres">
      <dgm:prSet presAssocID="{A727FED1-54F4-A742-983A-D694CAFA40FE}" presName="composite" presStyleCnt="0"/>
      <dgm:spPr/>
    </dgm:pt>
    <dgm:pt modelId="{DFDAF8BE-3FB6-EF42-8354-8D35F708D841}" type="pres">
      <dgm:prSet presAssocID="{A727FED1-54F4-A742-983A-D694CAFA40FE}" presName="imgShp" presStyleLbl="fgImgPlace1" presStyleIdx="1" presStyleCnt="5"/>
      <dgm:spPr/>
    </dgm:pt>
    <dgm:pt modelId="{3E36ABD8-E3FA-764C-99CC-7D4B35FF38E1}" type="pres">
      <dgm:prSet presAssocID="{A727FED1-54F4-A742-983A-D694CAFA40FE}" presName="txShp" presStyleLbl="node1" presStyleIdx="1" presStyleCnt="5">
        <dgm:presLayoutVars>
          <dgm:bulletEnabled val="1"/>
        </dgm:presLayoutVars>
      </dgm:prSet>
      <dgm:spPr/>
    </dgm:pt>
    <dgm:pt modelId="{DBF08A62-BB18-FE4F-AE32-649904E0F24F}" type="pres">
      <dgm:prSet presAssocID="{63D517D6-E283-F542-8143-A707C51D4485}" presName="spacing" presStyleCnt="0"/>
      <dgm:spPr/>
    </dgm:pt>
    <dgm:pt modelId="{E8F1FAEA-E3DF-A242-A006-E5D11A63AF73}" type="pres">
      <dgm:prSet presAssocID="{B3EEFA73-39F1-C14C-9C0C-74D9C575A025}" presName="composite" presStyleCnt="0"/>
      <dgm:spPr/>
    </dgm:pt>
    <dgm:pt modelId="{CF60C45A-8606-3446-8B44-4EC38077B1C6}" type="pres">
      <dgm:prSet presAssocID="{B3EEFA73-39F1-C14C-9C0C-74D9C575A025}" presName="imgShp" presStyleLbl="fgImgPlace1" presStyleIdx="2" presStyleCnt="5"/>
      <dgm:spPr/>
    </dgm:pt>
    <dgm:pt modelId="{7A4DE935-82AC-DD43-9AA4-180BE80130B0}" type="pres">
      <dgm:prSet presAssocID="{B3EEFA73-39F1-C14C-9C0C-74D9C575A025}" presName="txShp" presStyleLbl="node1" presStyleIdx="2" presStyleCnt="5">
        <dgm:presLayoutVars>
          <dgm:bulletEnabled val="1"/>
        </dgm:presLayoutVars>
      </dgm:prSet>
      <dgm:spPr/>
    </dgm:pt>
    <dgm:pt modelId="{34430059-8091-8544-BEE7-FD38DE347782}" type="pres">
      <dgm:prSet presAssocID="{D742D709-645C-FA40-BA49-7953A5AE324A}" presName="spacing" presStyleCnt="0"/>
      <dgm:spPr/>
    </dgm:pt>
    <dgm:pt modelId="{82123420-3C68-7C45-9AAF-400D3F7722F7}" type="pres">
      <dgm:prSet presAssocID="{FBFF8579-6915-0B4D-9A7E-B0D3864EC6C5}" presName="composite" presStyleCnt="0"/>
      <dgm:spPr/>
    </dgm:pt>
    <dgm:pt modelId="{D88A8400-EF7A-9B45-88E2-3336615A630C}" type="pres">
      <dgm:prSet presAssocID="{FBFF8579-6915-0B4D-9A7E-B0D3864EC6C5}" presName="imgShp" presStyleLbl="fgImgPlace1" presStyleIdx="3" presStyleCnt="5"/>
      <dgm:spPr/>
    </dgm:pt>
    <dgm:pt modelId="{03B1CE7F-A035-1A4D-96A8-4B5C3BB77D55}" type="pres">
      <dgm:prSet presAssocID="{FBFF8579-6915-0B4D-9A7E-B0D3864EC6C5}" presName="txShp" presStyleLbl="node1" presStyleIdx="3" presStyleCnt="5">
        <dgm:presLayoutVars>
          <dgm:bulletEnabled val="1"/>
        </dgm:presLayoutVars>
      </dgm:prSet>
      <dgm:spPr/>
    </dgm:pt>
    <dgm:pt modelId="{A9C71CA1-D922-E34F-A621-60B27FD74120}" type="pres">
      <dgm:prSet presAssocID="{2452A1B9-80CC-D440-94D3-CCB6964A1B40}" presName="spacing" presStyleCnt="0"/>
      <dgm:spPr/>
    </dgm:pt>
    <dgm:pt modelId="{1FA865DD-8F4E-BD4F-AF6F-263E314CC6DA}" type="pres">
      <dgm:prSet presAssocID="{391075FB-BBC1-BC4F-A121-67F6D4F40D84}" presName="composite" presStyleCnt="0"/>
      <dgm:spPr/>
    </dgm:pt>
    <dgm:pt modelId="{D9E26B31-0B62-614F-95A2-3D7B4ACA91CA}" type="pres">
      <dgm:prSet presAssocID="{391075FB-BBC1-BC4F-A121-67F6D4F40D84}" presName="imgShp" presStyleLbl="fgImgPlace1" presStyleIdx="4" presStyleCnt="5"/>
      <dgm:spPr/>
    </dgm:pt>
    <dgm:pt modelId="{B0316F3A-DE3C-474C-9988-E1852C99E8B5}" type="pres">
      <dgm:prSet presAssocID="{391075FB-BBC1-BC4F-A121-67F6D4F40D84}" presName="txShp" presStyleLbl="node1" presStyleIdx="4" presStyleCnt="5">
        <dgm:presLayoutVars>
          <dgm:bulletEnabled val="1"/>
        </dgm:presLayoutVars>
      </dgm:prSet>
      <dgm:spPr/>
    </dgm:pt>
  </dgm:ptLst>
  <dgm:cxnLst>
    <dgm:cxn modelId="{70DF8612-FDEC-F842-BBAE-154FD836B9CF}" srcId="{C9A3D613-6CFC-6C47-8776-4ADA24D37ED2}" destId="{A727FED1-54F4-A742-983A-D694CAFA40FE}" srcOrd="1" destOrd="0" parTransId="{DB6710E4-5B8F-704E-8797-E1B16E1DFB24}" sibTransId="{63D517D6-E283-F542-8143-A707C51D4485}"/>
    <dgm:cxn modelId="{875D961B-961C-FF4A-A6C9-5820EF77FC37}" srcId="{C9A3D613-6CFC-6C47-8776-4ADA24D37ED2}" destId="{B3EEFA73-39F1-C14C-9C0C-74D9C575A025}" srcOrd="2" destOrd="0" parTransId="{13A54607-FC2A-9449-ADB1-0609E2206027}" sibTransId="{D742D709-645C-FA40-BA49-7953A5AE324A}"/>
    <dgm:cxn modelId="{3E1BAA1F-2C48-294C-B7A6-3BE513BE6476}" type="presOf" srcId="{FBFF8579-6915-0B4D-9A7E-B0D3864EC6C5}" destId="{03B1CE7F-A035-1A4D-96A8-4B5C3BB77D55}" srcOrd="0" destOrd="0" presId="urn:microsoft.com/office/officeart/2005/8/layout/vList3"/>
    <dgm:cxn modelId="{369E0F23-6AA8-8044-B011-3CA17EF9BDB1}" type="presOf" srcId="{B3EEFA73-39F1-C14C-9C0C-74D9C575A025}" destId="{7A4DE935-82AC-DD43-9AA4-180BE80130B0}" srcOrd="0" destOrd="0" presId="urn:microsoft.com/office/officeart/2005/8/layout/vList3"/>
    <dgm:cxn modelId="{BB708C2F-3508-6348-8613-5FD9D3954B4D}" srcId="{C9A3D613-6CFC-6C47-8776-4ADA24D37ED2}" destId="{AA4E1E16-124E-CD41-A2ED-F9A5FD6DB320}" srcOrd="0" destOrd="0" parTransId="{C7DE67C3-A514-5044-9EDA-823248D34B89}" sibTransId="{BEA6B634-8AF2-AB43-A801-47F0734BF38A}"/>
    <dgm:cxn modelId="{F0A69C31-007E-0148-A6E7-5670CE6E6E42}" type="presOf" srcId="{391075FB-BBC1-BC4F-A121-67F6D4F40D84}" destId="{B0316F3A-DE3C-474C-9988-E1852C99E8B5}" srcOrd="0" destOrd="0" presId="urn:microsoft.com/office/officeart/2005/8/layout/vList3"/>
    <dgm:cxn modelId="{698DD73F-AF91-9048-A6B2-E4696F720847}" type="presOf" srcId="{AA4E1E16-124E-CD41-A2ED-F9A5FD6DB320}" destId="{FFE88AA3-5B34-844F-BFFB-4EA4FEAC5C80}" srcOrd="0" destOrd="0" presId="urn:microsoft.com/office/officeart/2005/8/layout/vList3"/>
    <dgm:cxn modelId="{81350687-523F-E84E-9A02-617D6EDACA77}" type="presOf" srcId="{C9A3D613-6CFC-6C47-8776-4ADA24D37ED2}" destId="{4483B9C5-A961-B845-B45E-22D03B271236}" srcOrd="0" destOrd="0" presId="urn:microsoft.com/office/officeart/2005/8/layout/vList3"/>
    <dgm:cxn modelId="{2235A3E3-0CAD-2441-BAD6-77A7391F9288}" type="presOf" srcId="{A727FED1-54F4-A742-983A-D694CAFA40FE}" destId="{3E36ABD8-E3FA-764C-99CC-7D4B35FF38E1}" srcOrd="0" destOrd="0" presId="urn:microsoft.com/office/officeart/2005/8/layout/vList3"/>
    <dgm:cxn modelId="{3F503EE6-BB83-B842-9A86-E82218A9C69E}" srcId="{C9A3D613-6CFC-6C47-8776-4ADA24D37ED2}" destId="{391075FB-BBC1-BC4F-A121-67F6D4F40D84}" srcOrd="4" destOrd="0" parTransId="{CFBFF9CD-9A4C-3B47-8FBD-4E68E0EA86C8}" sibTransId="{5CAD79F0-E81E-9D4E-8B69-E999579D8804}"/>
    <dgm:cxn modelId="{9F3A92E9-CDD9-EA41-AB10-2ED3593BFBFD}" srcId="{C9A3D613-6CFC-6C47-8776-4ADA24D37ED2}" destId="{FBFF8579-6915-0B4D-9A7E-B0D3864EC6C5}" srcOrd="3" destOrd="0" parTransId="{986D976C-3EB7-164B-AD7D-40DA142D3030}" sibTransId="{2452A1B9-80CC-D440-94D3-CCB6964A1B40}"/>
    <dgm:cxn modelId="{1868DC7C-54F9-5B40-B8A8-282F2582CE84}" type="presParOf" srcId="{4483B9C5-A961-B845-B45E-22D03B271236}" destId="{28D4A260-6EDE-5D45-9FBB-B98C31751AD1}" srcOrd="0" destOrd="0" presId="urn:microsoft.com/office/officeart/2005/8/layout/vList3"/>
    <dgm:cxn modelId="{332173AB-880C-9844-BE8B-F66EC277480F}" type="presParOf" srcId="{28D4A260-6EDE-5D45-9FBB-B98C31751AD1}" destId="{24DB5B05-E706-FD4A-96F9-30EAC6CCF637}" srcOrd="0" destOrd="0" presId="urn:microsoft.com/office/officeart/2005/8/layout/vList3"/>
    <dgm:cxn modelId="{FEFE4B19-EEDD-4F43-BA6B-5EE4C20A050F}" type="presParOf" srcId="{28D4A260-6EDE-5D45-9FBB-B98C31751AD1}" destId="{FFE88AA3-5B34-844F-BFFB-4EA4FEAC5C80}" srcOrd="1" destOrd="0" presId="urn:microsoft.com/office/officeart/2005/8/layout/vList3"/>
    <dgm:cxn modelId="{37B9D8E2-69DF-B54B-B265-5E0355C5D695}" type="presParOf" srcId="{4483B9C5-A961-B845-B45E-22D03B271236}" destId="{3D1C148A-D782-0740-AD7D-E4CFABAC7704}" srcOrd="1" destOrd="0" presId="urn:microsoft.com/office/officeart/2005/8/layout/vList3"/>
    <dgm:cxn modelId="{E425C59B-D648-C240-BE71-8836464294A0}" type="presParOf" srcId="{4483B9C5-A961-B845-B45E-22D03B271236}" destId="{A475C401-EB9C-5944-84A5-E1B10B713C62}" srcOrd="2" destOrd="0" presId="urn:microsoft.com/office/officeart/2005/8/layout/vList3"/>
    <dgm:cxn modelId="{57EC301A-EE0E-9142-88BC-3BC8BFAF1B81}" type="presParOf" srcId="{A475C401-EB9C-5944-84A5-E1B10B713C62}" destId="{DFDAF8BE-3FB6-EF42-8354-8D35F708D841}" srcOrd="0" destOrd="0" presId="urn:microsoft.com/office/officeart/2005/8/layout/vList3"/>
    <dgm:cxn modelId="{61270105-13F9-4649-9F9F-6B23B24DED1A}" type="presParOf" srcId="{A475C401-EB9C-5944-84A5-E1B10B713C62}" destId="{3E36ABD8-E3FA-764C-99CC-7D4B35FF38E1}" srcOrd="1" destOrd="0" presId="urn:microsoft.com/office/officeart/2005/8/layout/vList3"/>
    <dgm:cxn modelId="{46DF7A01-8AE5-8347-A8CB-4C6282FC53F9}" type="presParOf" srcId="{4483B9C5-A961-B845-B45E-22D03B271236}" destId="{DBF08A62-BB18-FE4F-AE32-649904E0F24F}" srcOrd="3" destOrd="0" presId="urn:microsoft.com/office/officeart/2005/8/layout/vList3"/>
    <dgm:cxn modelId="{9D7E93D1-3D76-F646-AB30-B0FC4E6173DF}" type="presParOf" srcId="{4483B9C5-A961-B845-B45E-22D03B271236}" destId="{E8F1FAEA-E3DF-A242-A006-E5D11A63AF73}" srcOrd="4" destOrd="0" presId="urn:microsoft.com/office/officeart/2005/8/layout/vList3"/>
    <dgm:cxn modelId="{394354F9-69EB-144F-9CA7-49156074D3E4}" type="presParOf" srcId="{E8F1FAEA-E3DF-A242-A006-E5D11A63AF73}" destId="{CF60C45A-8606-3446-8B44-4EC38077B1C6}" srcOrd="0" destOrd="0" presId="urn:microsoft.com/office/officeart/2005/8/layout/vList3"/>
    <dgm:cxn modelId="{4EAED145-BC91-D847-96FA-F0F637733C0A}" type="presParOf" srcId="{E8F1FAEA-E3DF-A242-A006-E5D11A63AF73}" destId="{7A4DE935-82AC-DD43-9AA4-180BE80130B0}" srcOrd="1" destOrd="0" presId="urn:microsoft.com/office/officeart/2005/8/layout/vList3"/>
    <dgm:cxn modelId="{7FC7505E-A32B-B245-808C-DFF3B9DE1E93}" type="presParOf" srcId="{4483B9C5-A961-B845-B45E-22D03B271236}" destId="{34430059-8091-8544-BEE7-FD38DE347782}" srcOrd="5" destOrd="0" presId="urn:microsoft.com/office/officeart/2005/8/layout/vList3"/>
    <dgm:cxn modelId="{4099EF1F-7C1B-784F-AAC4-4DFD76A5F068}" type="presParOf" srcId="{4483B9C5-A961-B845-B45E-22D03B271236}" destId="{82123420-3C68-7C45-9AAF-400D3F7722F7}" srcOrd="6" destOrd="0" presId="urn:microsoft.com/office/officeart/2005/8/layout/vList3"/>
    <dgm:cxn modelId="{DDB19089-21AD-904C-8DA8-818905CD678D}" type="presParOf" srcId="{82123420-3C68-7C45-9AAF-400D3F7722F7}" destId="{D88A8400-EF7A-9B45-88E2-3336615A630C}" srcOrd="0" destOrd="0" presId="urn:microsoft.com/office/officeart/2005/8/layout/vList3"/>
    <dgm:cxn modelId="{65BEF67B-924A-2F44-87FE-ACB29F6DC636}" type="presParOf" srcId="{82123420-3C68-7C45-9AAF-400D3F7722F7}" destId="{03B1CE7F-A035-1A4D-96A8-4B5C3BB77D55}" srcOrd="1" destOrd="0" presId="urn:microsoft.com/office/officeart/2005/8/layout/vList3"/>
    <dgm:cxn modelId="{0A2F80FD-C9AC-7C46-8526-205045F07C2D}" type="presParOf" srcId="{4483B9C5-A961-B845-B45E-22D03B271236}" destId="{A9C71CA1-D922-E34F-A621-60B27FD74120}" srcOrd="7" destOrd="0" presId="urn:microsoft.com/office/officeart/2005/8/layout/vList3"/>
    <dgm:cxn modelId="{12E5B631-0DE4-4C47-A213-6A1B11EEFB6A}" type="presParOf" srcId="{4483B9C5-A961-B845-B45E-22D03B271236}" destId="{1FA865DD-8F4E-BD4F-AF6F-263E314CC6DA}" srcOrd="8" destOrd="0" presId="urn:microsoft.com/office/officeart/2005/8/layout/vList3"/>
    <dgm:cxn modelId="{E94847F7-7FBE-D044-9A9D-8D2907F3B03F}" type="presParOf" srcId="{1FA865DD-8F4E-BD4F-AF6F-263E314CC6DA}" destId="{D9E26B31-0B62-614F-95A2-3D7B4ACA91CA}" srcOrd="0" destOrd="0" presId="urn:microsoft.com/office/officeart/2005/8/layout/vList3"/>
    <dgm:cxn modelId="{B425A7E0-4B7B-6F49-A328-724E68B16FB2}" type="presParOf" srcId="{1FA865DD-8F4E-BD4F-AF6F-263E314CC6DA}" destId="{B0316F3A-DE3C-474C-9988-E1852C99E8B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232B31-EF93-7D4C-9565-2762DAED039B}" type="doc">
      <dgm:prSet loTypeId="urn:microsoft.com/office/officeart/2005/8/layout/hList7" loCatId="" qsTypeId="urn:microsoft.com/office/officeart/2005/8/quickstyle/simple1" qsCatId="simple" csTypeId="urn:microsoft.com/office/officeart/2005/8/colors/accent1_2" csCatId="accent1" phldr="1"/>
      <dgm:spPr/>
    </dgm:pt>
    <dgm:pt modelId="{5CEB6607-363C-5F45-8705-B344FE9CFA5B}">
      <dgm:prSet phldrT="[Metin]"/>
      <dgm:spPr>
        <a:solidFill>
          <a:srgbClr val="00B0F0"/>
        </a:solidFill>
      </dgm:spPr>
      <dgm:t>
        <a:bodyPr/>
        <a:lstStyle/>
        <a:p>
          <a:r>
            <a:rPr lang="tr-TR" dirty="0"/>
            <a:t>JAVASCRIPT</a:t>
          </a:r>
        </a:p>
      </dgm:t>
    </dgm:pt>
    <dgm:pt modelId="{75CD131C-C53C-5646-91D6-0B8B6A23332C}" type="parTrans" cxnId="{5183F924-66A4-D042-ADD4-EDCAFD331A8F}">
      <dgm:prSet/>
      <dgm:spPr/>
      <dgm:t>
        <a:bodyPr/>
        <a:lstStyle/>
        <a:p>
          <a:endParaRPr lang="tr-TR"/>
        </a:p>
      </dgm:t>
    </dgm:pt>
    <dgm:pt modelId="{F3EE00E9-9259-A340-AD2A-BDE03CFA077A}" type="sibTrans" cxnId="{5183F924-66A4-D042-ADD4-EDCAFD331A8F}">
      <dgm:prSet/>
      <dgm:spPr/>
      <dgm:t>
        <a:bodyPr/>
        <a:lstStyle/>
        <a:p>
          <a:endParaRPr lang="tr-TR"/>
        </a:p>
      </dgm:t>
    </dgm:pt>
    <dgm:pt modelId="{FF06C7D6-C274-A548-9E16-20F17D49AAC7}">
      <dgm:prSet phldrT="[Metin]"/>
      <dgm:spPr/>
      <dgm:t>
        <a:bodyPr/>
        <a:lstStyle/>
        <a:p>
          <a:r>
            <a:rPr lang="tr-TR" dirty="0"/>
            <a:t>DOM</a:t>
          </a:r>
        </a:p>
      </dgm:t>
    </dgm:pt>
    <dgm:pt modelId="{B581ACF8-949E-3041-94DF-B883039EE9AB}" type="parTrans" cxnId="{1BC54041-49A8-F64A-8617-A4E991474273}">
      <dgm:prSet/>
      <dgm:spPr/>
      <dgm:t>
        <a:bodyPr/>
        <a:lstStyle/>
        <a:p>
          <a:endParaRPr lang="tr-TR"/>
        </a:p>
      </dgm:t>
    </dgm:pt>
    <dgm:pt modelId="{AD5BB47F-9B11-004E-9798-C4640461362B}" type="sibTrans" cxnId="{1BC54041-49A8-F64A-8617-A4E991474273}">
      <dgm:prSet/>
      <dgm:spPr/>
      <dgm:t>
        <a:bodyPr/>
        <a:lstStyle/>
        <a:p>
          <a:endParaRPr lang="tr-TR"/>
        </a:p>
      </dgm:t>
    </dgm:pt>
    <dgm:pt modelId="{CDEFBE23-B785-9A40-9831-B7DCCC303509}">
      <dgm:prSet phldrT="[Metin]"/>
      <dgm:spPr>
        <a:solidFill>
          <a:srgbClr val="00B0F0"/>
        </a:solidFill>
      </dgm:spPr>
      <dgm:t>
        <a:bodyPr/>
        <a:lstStyle/>
        <a:p>
          <a:r>
            <a:rPr lang="tr-TR" dirty="0"/>
            <a:t>HTML</a:t>
          </a:r>
        </a:p>
      </dgm:t>
    </dgm:pt>
    <dgm:pt modelId="{E48C9DE7-9279-2743-8158-F63874E19DE3}" type="parTrans" cxnId="{07E2C2D2-07AC-8845-87D1-E6223E6527EE}">
      <dgm:prSet/>
      <dgm:spPr/>
      <dgm:t>
        <a:bodyPr/>
        <a:lstStyle/>
        <a:p>
          <a:endParaRPr lang="tr-TR"/>
        </a:p>
      </dgm:t>
    </dgm:pt>
    <dgm:pt modelId="{94172135-693F-5144-B3E6-9E3059D8DE10}" type="sibTrans" cxnId="{07E2C2D2-07AC-8845-87D1-E6223E6527EE}">
      <dgm:prSet/>
      <dgm:spPr/>
      <dgm:t>
        <a:bodyPr/>
        <a:lstStyle/>
        <a:p>
          <a:endParaRPr lang="tr-TR"/>
        </a:p>
      </dgm:t>
    </dgm:pt>
    <dgm:pt modelId="{BBC88AC7-BA68-404C-B05E-C224ADA12F0C}" type="pres">
      <dgm:prSet presAssocID="{FF232B31-EF93-7D4C-9565-2762DAED039B}" presName="Name0" presStyleCnt="0">
        <dgm:presLayoutVars>
          <dgm:dir/>
          <dgm:resizeHandles val="exact"/>
        </dgm:presLayoutVars>
      </dgm:prSet>
      <dgm:spPr/>
    </dgm:pt>
    <dgm:pt modelId="{929C9B40-CD4A-2246-A62A-274E45EFDB8E}" type="pres">
      <dgm:prSet presAssocID="{FF232B31-EF93-7D4C-9565-2762DAED039B}" presName="fgShape" presStyleLbl="fgShp" presStyleIdx="0" presStyleCnt="1"/>
      <dgm:spPr/>
    </dgm:pt>
    <dgm:pt modelId="{57DB9F3A-6A4A-184A-AC78-4E76B0FCE249}" type="pres">
      <dgm:prSet presAssocID="{FF232B31-EF93-7D4C-9565-2762DAED039B}" presName="linComp" presStyleCnt="0"/>
      <dgm:spPr/>
    </dgm:pt>
    <dgm:pt modelId="{16DE31A6-E4BC-9443-B06A-32E643BA5E51}" type="pres">
      <dgm:prSet presAssocID="{5CEB6607-363C-5F45-8705-B344FE9CFA5B}" presName="compNode" presStyleCnt="0"/>
      <dgm:spPr/>
    </dgm:pt>
    <dgm:pt modelId="{6AEC7C18-5EF1-E14B-A697-D1D18A551E42}" type="pres">
      <dgm:prSet presAssocID="{5CEB6607-363C-5F45-8705-B344FE9CFA5B}" presName="bkgdShape" presStyleLbl="node1" presStyleIdx="0" presStyleCnt="3"/>
      <dgm:spPr/>
    </dgm:pt>
    <dgm:pt modelId="{F5DEB6AF-DD33-0947-8F1C-E9CC7C676417}" type="pres">
      <dgm:prSet presAssocID="{5CEB6607-363C-5F45-8705-B344FE9CFA5B}" presName="nodeTx" presStyleLbl="node1" presStyleIdx="0" presStyleCnt="3">
        <dgm:presLayoutVars>
          <dgm:bulletEnabled val="1"/>
        </dgm:presLayoutVars>
      </dgm:prSet>
      <dgm:spPr/>
    </dgm:pt>
    <dgm:pt modelId="{596078FB-EB98-564A-AB45-A8F493EA23F4}" type="pres">
      <dgm:prSet presAssocID="{5CEB6607-363C-5F45-8705-B344FE9CFA5B}" presName="invisiNode" presStyleLbl="node1" presStyleIdx="0" presStyleCnt="3"/>
      <dgm:spPr/>
    </dgm:pt>
    <dgm:pt modelId="{EADD0713-9A8C-8847-B702-3D2E2D82C7B0}" type="pres">
      <dgm:prSet presAssocID="{5CEB6607-363C-5F45-8705-B344FE9CFA5B}" presName="imagNode" presStyleLbl="fgImgPlace1" presStyleIdx="0" presStyleCnt="3" custLinFactX="33693" custLinFactNeighborX="100000" custLinFactNeighborY="972"/>
      <dgm:spPr/>
    </dgm:pt>
    <dgm:pt modelId="{D01474BA-91D7-4B40-B8E6-A498BDEE2DBC}" type="pres">
      <dgm:prSet presAssocID="{F3EE00E9-9259-A340-AD2A-BDE03CFA077A}" presName="sibTrans" presStyleLbl="sibTrans2D1" presStyleIdx="0" presStyleCnt="0"/>
      <dgm:spPr/>
    </dgm:pt>
    <dgm:pt modelId="{52B7ACA0-4778-4F41-BCCA-3393F3411B4E}" type="pres">
      <dgm:prSet presAssocID="{FF06C7D6-C274-A548-9E16-20F17D49AAC7}" presName="compNode" presStyleCnt="0"/>
      <dgm:spPr/>
    </dgm:pt>
    <dgm:pt modelId="{619298DA-C294-6341-B140-43C9A5E0F204}" type="pres">
      <dgm:prSet presAssocID="{FF06C7D6-C274-A548-9E16-20F17D49AAC7}" presName="bkgdShape" presStyleLbl="node1" presStyleIdx="1" presStyleCnt="3"/>
      <dgm:spPr/>
    </dgm:pt>
    <dgm:pt modelId="{C411B88D-AD21-8040-BB05-BFD24AF38C3C}" type="pres">
      <dgm:prSet presAssocID="{FF06C7D6-C274-A548-9E16-20F17D49AAC7}" presName="nodeTx" presStyleLbl="node1" presStyleIdx="1" presStyleCnt="3">
        <dgm:presLayoutVars>
          <dgm:bulletEnabled val="1"/>
        </dgm:presLayoutVars>
      </dgm:prSet>
      <dgm:spPr/>
    </dgm:pt>
    <dgm:pt modelId="{01A3A2A2-7481-C547-8010-E6C1519B3B1C}" type="pres">
      <dgm:prSet presAssocID="{FF06C7D6-C274-A548-9E16-20F17D49AAC7}" presName="invisiNode" presStyleLbl="node1" presStyleIdx="1" presStyleCnt="3"/>
      <dgm:spPr/>
    </dgm:pt>
    <dgm:pt modelId="{D68A5C33-F267-E944-89ED-3F0FD6F4BB18}" type="pres">
      <dgm:prSet presAssocID="{FF06C7D6-C274-A548-9E16-20F17D49AAC7}" presName="imagNode" presStyleLbl="fgImgPlace1" presStyleIdx="1" presStyleCnt="3"/>
      <dgm:spPr/>
    </dgm:pt>
    <dgm:pt modelId="{97E38DF0-CA82-E548-92AC-0C34BA998F78}" type="pres">
      <dgm:prSet presAssocID="{AD5BB47F-9B11-004E-9798-C4640461362B}" presName="sibTrans" presStyleLbl="sibTrans2D1" presStyleIdx="0" presStyleCnt="0"/>
      <dgm:spPr/>
    </dgm:pt>
    <dgm:pt modelId="{35CB83E6-D3C5-7149-BCA6-D9E3EFB51828}" type="pres">
      <dgm:prSet presAssocID="{CDEFBE23-B785-9A40-9831-B7DCCC303509}" presName="compNode" presStyleCnt="0"/>
      <dgm:spPr/>
    </dgm:pt>
    <dgm:pt modelId="{3EAC7D7B-B684-1C4F-B947-2995A9802FB2}" type="pres">
      <dgm:prSet presAssocID="{CDEFBE23-B785-9A40-9831-B7DCCC303509}" presName="bkgdShape" presStyleLbl="node1" presStyleIdx="2" presStyleCnt="3"/>
      <dgm:spPr/>
    </dgm:pt>
    <dgm:pt modelId="{63D1B175-6960-A042-B78A-E8D3FFE91C5D}" type="pres">
      <dgm:prSet presAssocID="{CDEFBE23-B785-9A40-9831-B7DCCC303509}" presName="nodeTx" presStyleLbl="node1" presStyleIdx="2" presStyleCnt="3">
        <dgm:presLayoutVars>
          <dgm:bulletEnabled val="1"/>
        </dgm:presLayoutVars>
      </dgm:prSet>
      <dgm:spPr/>
    </dgm:pt>
    <dgm:pt modelId="{AC53D1C9-6A93-3048-B4E3-67281FAC1AF9}" type="pres">
      <dgm:prSet presAssocID="{CDEFBE23-B785-9A40-9831-B7DCCC303509}" presName="invisiNode" presStyleLbl="node1" presStyleIdx="2" presStyleCnt="3"/>
      <dgm:spPr/>
    </dgm:pt>
    <dgm:pt modelId="{9D2448BE-0BE0-0C49-B4D3-FBA28AACD3A5}" type="pres">
      <dgm:prSet presAssocID="{CDEFBE23-B785-9A40-9831-B7DCCC303509}" presName="imagNode" presStyleLbl="fgImgPlace1" presStyleIdx="2" presStyleCnt="3" custLinFactX="-38202" custLinFactNeighborX="-100000" custLinFactNeighborY="972"/>
      <dgm:spPr/>
    </dgm:pt>
  </dgm:ptLst>
  <dgm:cxnLst>
    <dgm:cxn modelId="{68B37A00-5097-9742-87E4-FECBD410FDC7}" type="presOf" srcId="{5CEB6607-363C-5F45-8705-B344FE9CFA5B}" destId="{6AEC7C18-5EF1-E14B-A697-D1D18A551E42}" srcOrd="0" destOrd="0" presId="urn:microsoft.com/office/officeart/2005/8/layout/hList7"/>
    <dgm:cxn modelId="{377D1110-80D7-D843-A5E6-851F857360B3}" type="presOf" srcId="{FF06C7D6-C274-A548-9E16-20F17D49AAC7}" destId="{619298DA-C294-6341-B140-43C9A5E0F204}" srcOrd="0" destOrd="0" presId="urn:microsoft.com/office/officeart/2005/8/layout/hList7"/>
    <dgm:cxn modelId="{5183F924-66A4-D042-ADD4-EDCAFD331A8F}" srcId="{FF232B31-EF93-7D4C-9565-2762DAED039B}" destId="{5CEB6607-363C-5F45-8705-B344FE9CFA5B}" srcOrd="0" destOrd="0" parTransId="{75CD131C-C53C-5646-91D6-0B8B6A23332C}" sibTransId="{F3EE00E9-9259-A340-AD2A-BDE03CFA077A}"/>
    <dgm:cxn modelId="{1BC54041-49A8-F64A-8617-A4E991474273}" srcId="{FF232B31-EF93-7D4C-9565-2762DAED039B}" destId="{FF06C7D6-C274-A548-9E16-20F17D49AAC7}" srcOrd="1" destOrd="0" parTransId="{B581ACF8-949E-3041-94DF-B883039EE9AB}" sibTransId="{AD5BB47F-9B11-004E-9798-C4640461362B}"/>
    <dgm:cxn modelId="{B37DD551-B1EB-3047-917C-3AAF5BB702F7}" type="presOf" srcId="{AD5BB47F-9B11-004E-9798-C4640461362B}" destId="{97E38DF0-CA82-E548-92AC-0C34BA998F78}" srcOrd="0" destOrd="0" presId="urn:microsoft.com/office/officeart/2005/8/layout/hList7"/>
    <dgm:cxn modelId="{34585271-3E6C-DF4E-AD38-F50F9A6D9331}" type="presOf" srcId="{5CEB6607-363C-5F45-8705-B344FE9CFA5B}" destId="{F5DEB6AF-DD33-0947-8F1C-E9CC7C676417}" srcOrd="1" destOrd="0" presId="urn:microsoft.com/office/officeart/2005/8/layout/hList7"/>
    <dgm:cxn modelId="{FFC87299-8578-BD4A-BF8E-10FA8C9C17A9}" type="presOf" srcId="{FF232B31-EF93-7D4C-9565-2762DAED039B}" destId="{BBC88AC7-BA68-404C-B05E-C224ADA12F0C}" srcOrd="0" destOrd="0" presId="urn:microsoft.com/office/officeart/2005/8/layout/hList7"/>
    <dgm:cxn modelId="{07E2C2D2-07AC-8845-87D1-E6223E6527EE}" srcId="{FF232B31-EF93-7D4C-9565-2762DAED039B}" destId="{CDEFBE23-B785-9A40-9831-B7DCCC303509}" srcOrd="2" destOrd="0" parTransId="{E48C9DE7-9279-2743-8158-F63874E19DE3}" sibTransId="{94172135-693F-5144-B3E6-9E3059D8DE10}"/>
    <dgm:cxn modelId="{45123ADA-9B0E-214D-B79A-56B03A96A4AF}" type="presOf" srcId="{F3EE00E9-9259-A340-AD2A-BDE03CFA077A}" destId="{D01474BA-91D7-4B40-B8E6-A498BDEE2DBC}" srcOrd="0" destOrd="0" presId="urn:microsoft.com/office/officeart/2005/8/layout/hList7"/>
    <dgm:cxn modelId="{B59297E1-8CD9-774F-BE49-C63000C3DE87}" type="presOf" srcId="{CDEFBE23-B785-9A40-9831-B7DCCC303509}" destId="{3EAC7D7B-B684-1C4F-B947-2995A9802FB2}" srcOrd="0" destOrd="0" presId="urn:microsoft.com/office/officeart/2005/8/layout/hList7"/>
    <dgm:cxn modelId="{12BE2DEC-FCDB-E049-B942-F9950620611F}" type="presOf" srcId="{FF06C7D6-C274-A548-9E16-20F17D49AAC7}" destId="{C411B88D-AD21-8040-BB05-BFD24AF38C3C}" srcOrd="1" destOrd="0" presId="urn:microsoft.com/office/officeart/2005/8/layout/hList7"/>
    <dgm:cxn modelId="{8251DFFD-E6A3-8945-BDC7-B552AB2506F5}" type="presOf" srcId="{CDEFBE23-B785-9A40-9831-B7DCCC303509}" destId="{63D1B175-6960-A042-B78A-E8D3FFE91C5D}" srcOrd="1" destOrd="0" presId="urn:microsoft.com/office/officeart/2005/8/layout/hList7"/>
    <dgm:cxn modelId="{D4229F90-379F-A748-AA58-0CF95F1DCF0C}" type="presParOf" srcId="{BBC88AC7-BA68-404C-B05E-C224ADA12F0C}" destId="{929C9B40-CD4A-2246-A62A-274E45EFDB8E}" srcOrd="0" destOrd="0" presId="urn:microsoft.com/office/officeart/2005/8/layout/hList7"/>
    <dgm:cxn modelId="{DC270F17-0A16-C042-B504-882AE3CB6804}" type="presParOf" srcId="{BBC88AC7-BA68-404C-B05E-C224ADA12F0C}" destId="{57DB9F3A-6A4A-184A-AC78-4E76B0FCE249}" srcOrd="1" destOrd="0" presId="urn:microsoft.com/office/officeart/2005/8/layout/hList7"/>
    <dgm:cxn modelId="{B2248CEF-A8C6-D54C-9A2C-DB6057589F79}" type="presParOf" srcId="{57DB9F3A-6A4A-184A-AC78-4E76B0FCE249}" destId="{16DE31A6-E4BC-9443-B06A-32E643BA5E51}" srcOrd="0" destOrd="0" presId="urn:microsoft.com/office/officeart/2005/8/layout/hList7"/>
    <dgm:cxn modelId="{DF5FEDB5-E8DE-824F-ABD3-DF7B6313FC41}" type="presParOf" srcId="{16DE31A6-E4BC-9443-B06A-32E643BA5E51}" destId="{6AEC7C18-5EF1-E14B-A697-D1D18A551E42}" srcOrd="0" destOrd="0" presId="urn:microsoft.com/office/officeart/2005/8/layout/hList7"/>
    <dgm:cxn modelId="{56AA29E8-6280-2D4E-AAA8-12E12D7ED9F9}" type="presParOf" srcId="{16DE31A6-E4BC-9443-B06A-32E643BA5E51}" destId="{F5DEB6AF-DD33-0947-8F1C-E9CC7C676417}" srcOrd="1" destOrd="0" presId="urn:microsoft.com/office/officeart/2005/8/layout/hList7"/>
    <dgm:cxn modelId="{BF0ED539-15AB-E245-9C05-3E1081EEC01B}" type="presParOf" srcId="{16DE31A6-E4BC-9443-B06A-32E643BA5E51}" destId="{596078FB-EB98-564A-AB45-A8F493EA23F4}" srcOrd="2" destOrd="0" presId="urn:microsoft.com/office/officeart/2005/8/layout/hList7"/>
    <dgm:cxn modelId="{BC1680AA-168F-0047-A9D8-A13B30BCE727}" type="presParOf" srcId="{16DE31A6-E4BC-9443-B06A-32E643BA5E51}" destId="{EADD0713-9A8C-8847-B702-3D2E2D82C7B0}" srcOrd="3" destOrd="0" presId="urn:microsoft.com/office/officeart/2005/8/layout/hList7"/>
    <dgm:cxn modelId="{D90C9402-4B1F-E645-B3FF-E2345784393C}" type="presParOf" srcId="{57DB9F3A-6A4A-184A-AC78-4E76B0FCE249}" destId="{D01474BA-91D7-4B40-B8E6-A498BDEE2DBC}" srcOrd="1" destOrd="0" presId="urn:microsoft.com/office/officeart/2005/8/layout/hList7"/>
    <dgm:cxn modelId="{9A2C8FEC-E1A4-3647-9CA9-106417812CE5}" type="presParOf" srcId="{57DB9F3A-6A4A-184A-AC78-4E76B0FCE249}" destId="{52B7ACA0-4778-4F41-BCCA-3393F3411B4E}" srcOrd="2" destOrd="0" presId="urn:microsoft.com/office/officeart/2005/8/layout/hList7"/>
    <dgm:cxn modelId="{D6F971BD-F45B-6A42-A00F-CD4441370207}" type="presParOf" srcId="{52B7ACA0-4778-4F41-BCCA-3393F3411B4E}" destId="{619298DA-C294-6341-B140-43C9A5E0F204}" srcOrd="0" destOrd="0" presId="urn:microsoft.com/office/officeart/2005/8/layout/hList7"/>
    <dgm:cxn modelId="{684C94EB-5533-3C4D-A63D-F497BC98F8EA}" type="presParOf" srcId="{52B7ACA0-4778-4F41-BCCA-3393F3411B4E}" destId="{C411B88D-AD21-8040-BB05-BFD24AF38C3C}" srcOrd="1" destOrd="0" presId="urn:microsoft.com/office/officeart/2005/8/layout/hList7"/>
    <dgm:cxn modelId="{AE680580-4A33-564B-97A7-AA4808A511BA}" type="presParOf" srcId="{52B7ACA0-4778-4F41-BCCA-3393F3411B4E}" destId="{01A3A2A2-7481-C547-8010-E6C1519B3B1C}" srcOrd="2" destOrd="0" presId="urn:microsoft.com/office/officeart/2005/8/layout/hList7"/>
    <dgm:cxn modelId="{2F1A81A1-8433-8A43-BE98-74D8776F1011}" type="presParOf" srcId="{52B7ACA0-4778-4F41-BCCA-3393F3411B4E}" destId="{D68A5C33-F267-E944-89ED-3F0FD6F4BB18}" srcOrd="3" destOrd="0" presId="urn:microsoft.com/office/officeart/2005/8/layout/hList7"/>
    <dgm:cxn modelId="{650D9EA5-9D4F-2B49-9588-A0ACA028BDD7}" type="presParOf" srcId="{57DB9F3A-6A4A-184A-AC78-4E76B0FCE249}" destId="{97E38DF0-CA82-E548-92AC-0C34BA998F78}" srcOrd="3" destOrd="0" presId="urn:microsoft.com/office/officeart/2005/8/layout/hList7"/>
    <dgm:cxn modelId="{EB24CE22-3FD4-AC4E-8312-67A086B16545}" type="presParOf" srcId="{57DB9F3A-6A4A-184A-AC78-4E76B0FCE249}" destId="{35CB83E6-D3C5-7149-BCA6-D9E3EFB51828}" srcOrd="4" destOrd="0" presId="urn:microsoft.com/office/officeart/2005/8/layout/hList7"/>
    <dgm:cxn modelId="{F5BB1B26-E533-A743-88B7-2D1A0F122E17}" type="presParOf" srcId="{35CB83E6-D3C5-7149-BCA6-D9E3EFB51828}" destId="{3EAC7D7B-B684-1C4F-B947-2995A9802FB2}" srcOrd="0" destOrd="0" presId="urn:microsoft.com/office/officeart/2005/8/layout/hList7"/>
    <dgm:cxn modelId="{3EC44F1A-0121-884E-89A3-1134C907C2D5}" type="presParOf" srcId="{35CB83E6-D3C5-7149-BCA6-D9E3EFB51828}" destId="{63D1B175-6960-A042-B78A-E8D3FFE91C5D}" srcOrd="1" destOrd="0" presId="urn:microsoft.com/office/officeart/2005/8/layout/hList7"/>
    <dgm:cxn modelId="{092628A5-9EA4-C547-9603-A065561D9ABD}" type="presParOf" srcId="{35CB83E6-D3C5-7149-BCA6-D9E3EFB51828}" destId="{AC53D1C9-6A93-3048-B4E3-67281FAC1AF9}" srcOrd="2" destOrd="0" presId="urn:microsoft.com/office/officeart/2005/8/layout/hList7"/>
    <dgm:cxn modelId="{66580155-3395-5A49-B874-20A2B9066B41}" type="presParOf" srcId="{35CB83E6-D3C5-7149-BCA6-D9E3EFB51828}" destId="{9D2448BE-0BE0-0C49-B4D3-FBA28AACD3A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7AA258-5058-4FD7-A2B6-D167C28F878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54DC4DC-D967-4A2F-A47A-160783781863}">
      <dgm:prSet/>
      <dgm:spPr/>
      <dgm:t>
        <a:bodyPr/>
        <a:lstStyle/>
        <a:p>
          <a:pPr>
            <a:lnSpc>
              <a:spcPct val="100000"/>
            </a:lnSpc>
          </a:pPr>
          <a:r>
            <a:rPr lang="tr-TR" b="0" i="0"/>
            <a:t>jQuery, internet sitelerini daha eğlenceli ve kolay kullanılır hale getirmek için tasarlanmış bir Javascript kütüphanesidir.</a:t>
          </a:r>
          <a:endParaRPr lang="en-US"/>
        </a:p>
      </dgm:t>
    </dgm:pt>
    <dgm:pt modelId="{BE05B0BA-FEAE-4CFF-A241-776A5270611E}" type="parTrans" cxnId="{50887B42-75BC-4A83-A100-4B0C82E92A3C}">
      <dgm:prSet/>
      <dgm:spPr/>
      <dgm:t>
        <a:bodyPr/>
        <a:lstStyle/>
        <a:p>
          <a:endParaRPr lang="en-US"/>
        </a:p>
      </dgm:t>
    </dgm:pt>
    <dgm:pt modelId="{174E451A-4F10-46E6-8CDD-1672CBE9883A}" type="sibTrans" cxnId="{50887B42-75BC-4A83-A100-4B0C82E92A3C}">
      <dgm:prSet/>
      <dgm:spPr/>
      <dgm:t>
        <a:bodyPr/>
        <a:lstStyle/>
        <a:p>
          <a:endParaRPr lang="en-US"/>
        </a:p>
      </dgm:t>
    </dgm:pt>
    <dgm:pt modelId="{88C6A577-B0F2-441E-A4EA-8AED644CD906}">
      <dgm:prSet/>
      <dgm:spPr/>
      <dgm:t>
        <a:bodyPr/>
        <a:lstStyle/>
        <a:p>
          <a:pPr>
            <a:lnSpc>
              <a:spcPct val="100000"/>
            </a:lnSpc>
          </a:pPr>
          <a:r>
            <a:rPr lang="tr-TR" b="0" i="0"/>
            <a:t>Web sayfasındaki elementlerle etkileşim, DOM (Document Object Model) manipülasyonu, animasyon, event handling (olay yönetimi) ve Ajax işlemleri için kullanılır.</a:t>
          </a:r>
          <a:endParaRPr lang="en-US"/>
        </a:p>
      </dgm:t>
    </dgm:pt>
    <dgm:pt modelId="{8087893B-99DD-476A-B82F-FC514D5EE4CF}" type="parTrans" cxnId="{B25950EA-68BF-42CA-B56E-51DC31A85746}">
      <dgm:prSet/>
      <dgm:spPr/>
      <dgm:t>
        <a:bodyPr/>
        <a:lstStyle/>
        <a:p>
          <a:endParaRPr lang="en-US"/>
        </a:p>
      </dgm:t>
    </dgm:pt>
    <dgm:pt modelId="{033A352D-E300-4C2B-9E40-CF0F114D7A92}" type="sibTrans" cxnId="{B25950EA-68BF-42CA-B56E-51DC31A85746}">
      <dgm:prSet/>
      <dgm:spPr/>
      <dgm:t>
        <a:bodyPr/>
        <a:lstStyle/>
        <a:p>
          <a:endParaRPr lang="en-US"/>
        </a:p>
      </dgm:t>
    </dgm:pt>
    <dgm:pt modelId="{4D31CDF7-46C0-40C2-98BD-59BC2105AA1E}">
      <dgm:prSet/>
      <dgm:spPr/>
      <dgm:t>
        <a:bodyPr/>
        <a:lstStyle/>
        <a:p>
          <a:pPr>
            <a:lnSpc>
              <a:spcPct val="100000"/>
            </a:lnSpc>
          </a:pPr>
          <a:r>
            <a:rPr lang="tr-TR" b="0" i="0" dirty="0"/>
            <a:t>Örneğin, bir butona tıklandığında bir resmin belirmesi ya da bir menünün açılıp kapanması gibi işlemleri kolay bir şekilde yapmanızı sağlar. Farklı internet tarayıcıları bazen aynı şeyleri farklı şekillerde yapar, ama </a:t>
          </a:r>
          <a:r>
            <a:rPr lang="tr-TR" b="0" i="0" dirty="0" err="1"/>
            <a:t>jQuery</a:t>
          </a:r>
          <a:r>
            <a:rPr lang="tr-TR" b="0" i="0" dirty="0"/>
            <a:t> bu farklılıkları düzeltir, </a:t>
          </a:r>
          <a:endParaRPr lang="en-US" dirty="0"/>
        </a:p>
      </dgm:t>
    </dgm:pt>
    <dgm:pt modelId="{D16D50E0-3E30-45A4-A1E5-D9AC449844E6}" type="parTrans" cxnId="{8220D332-EC44-4492-B467-6C9BAD11A6BA}">
      <dgm:prSet/>
      <dgm:spPr/>
      <dgm:t>
        <a:bodyPr/>
        <a:lstStyle/>
        <a:p>
          <a:endParaRPr lang="en-US"/>
        </a:p>
      </dgm:t>
    </dgm:pt>
    <dgm:pt modelId="{29023963-F140-463A-BD2C-6628D4C481C5}" type="sibTrans" cxnId="{8220D332-EC44-4492-B467-6C9BAD11A6BA}">
      <dgm:prSet/>
      <dgm:spPr/>
      <dgm:t>
        <a:bodyPr/>
        <a:lstStyle/>
        <a:p>
          <a:endParaRPr lang="en-US"/>
        </a:p>
      </dgm:t>
    </dgm:pt>
    <dgm:pt modelId="{C99DB6FD-19A8-4BC0-A846-138B41F8FC4F}" type="pres">
      <dgm:prSet presAssocID="{A37AA258-5058-4FD7-A2B6-D167C28F8780}" presName="root" presStyleCnt="0">
        <dgm:presLayoutVars>
          <dgm:dir/>
          <dgm:resizeHandles val="exact"/>
        </dgm:presLayoutVars>
      </dgm:prSet>
      <dgm:spPr/>
    </dgm:pt>
    <dgm:pt modelId="{C582642A-EC2D-47A4-9C90-E82A4AF3F60C}" type="pres">
      <dgm:prSet presAssocID="{F54DC4DC-D967-4A2F-A47A-160783781863}" presName="compNode" presStyleCnt="0"/>
      <dgm:spPr/>
    </dgm:pt>
    <dgm:pt modelId="{F782AE1E-147A-4860-9D1A-DD9754282BEF}" type="pres">
      <dgm:prSet presAssocID="{F54DC4DC-D967-4A2F-A47A-160783781863}" presName="bgRect" presStyleLbl="bgShp" presStyleIdx="0" presStyleCnt="3" custLinFactNeighborX="2818" custLinFactNeighborY="-18682"/>
      <dgm:spPr/>
    </dgm:pt>
    <dgm:pt modelId="{7F6BDD25-3BDC-4091-9DE3-3EB27D1F6ECE}" type="pres">
      <dgm:prSet presAssocID="{F54DC4DC-D967-4A2F-A47A-16078378186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b Design"/>
        </a:ext>
      </dgm:extLst>
    </dgm:pt>
    <dgm:pt modelId="{E629D889-1A96-4AE9-B423-6C7DAF7873CF}" type="pres">
      <dgm:prSet presAssocID="{F54DC4DC-D967-4A2F-A47A-160783781863}" presName="spaceRect" presStyleCnt="0"/>
      <dgm:spPr/>
    </dgm:pt>
    <dgm:pt modelId="{C1D4D85D-EBAA-4C81-9845-D25D90E57A4B}" type="pres">
      <dgm:prSet presAssocID="{F54DC4DC-D967-4A2F-A47A-160783781863}" presName="parTx" presStyleLbl="revTx" presStyleIdx="0" presStyleCnt="3">
        <dgm:presLayoutVars>
          <dgm:chMax val="0"/>
          <dgm:chPref val="0"/>
        </dgm:presLayoutVars>
      </dgm:prSet>
      <dgm:spPr/>
    </dgm:pt>
    <dgm:pt modelId="{59D193A0-B0F0-4589-ADBA-548FFF2A72E7}" type="pres">
      <dgm:prSet presAssocID="{174E451A-4F10-46E6-8CDD-1672CBE9883A}" presName="sibTrans" presStyleCnt="0"/>
      <dgm:spPr/>
    </dgm:pt>
    <dgm:pt modelId="{534FA2ED-645D-4937-92A5-F07D222C8671}" type="pres">
      <dgm:prSet presAssocID="{88C6A577-B0F2-441E-A4EA-8AED644CD906}" presName="compNode" presStyleCnt="0"/>
      <dgm:spPr/>
    </dgm:pt>
    <dgm:pt modelId="{56E03780-65D7-43F8-A7D1-9BB3B333FDA8}" type="pres">
      <dgm:prSet presAssocID="{88C6A577-B0F2-441E-A4EA-8AED644CD906}" presName="bgRect" presStyleLbl="bgShp" presStyleIdx="1" presStyleCnt="3"/>
      <dgm:spPr/>
    </dgm:pt>
    <dgm:pt modelId="{ADA51BB4-E8D2-446B-93FC-02F3ABC2474F}" type="pres">
      <dgm:prSet presAssocID="{88C6A577-B0F2-441E-A4EA-8AED644CD90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lt Yazı"/>
        </a:ext>
      </dgm:extLst>
    </dgm:pt>
    <dgm:pt modelId="{DEC044DF-EDA3-43A9-B8A7-F07295DB8257}" type="pres">
      <dgm:prSet presAssocID="{88C6A577-B0F2-441E-A4EA-8AED644CD906}" presName="spaceRect" presStyleCnt="0"/>
      <dgm:spPr/>
    </dgm:pt>
    <dgm:pt modelId="{7F7435BE-611F-4BAD-9A1E-C5FD8260BD1D}" type="pres">
      <dgm:prSet presAssocID="{88C6A577-B0F2-441E-A4EA-8AED644CD906}" presName="parTx" presStyleLbl="revTx" presStyleIdx="1" presStyleCnt="3">
        <dgm:presLayoutVars>
          <dgm:chMax val="0"/>
          <dgm:chPref val="0"/>
        </dgm:presLayoutVars>
      </dgm:prSet>
      <dgm:spPr/>
    </dgm:pt>
    <dgm:pt modelId="{504003A0-3ED6-4BEA-B9E1-316E09AC773C}" type="pres">
      <dgm:prSet presAssocID="{033A352D-E300-4C2B-9E40-CF0F114D7A92}" presName="sibTrans" presStyleCnt="0"/>
      <dgm:spPr/>
    </dgm:pt>
    <dgm:pt modelId="{8A24F2F9-6D3C-4B04-B444-9DCCB5579A65}" type="pres">
      <dgm:prSet presAssocID="{4D31CDF7-46C0-40C2-98BD-59BC2105AA1E}" presName="compNode" presStyleCnt="0"/>
      <dgm:spPr/>
    </dgm:pt>
    <dgm:pt modelId="{48038898-4734-4232-AE04-A3A2C4746B23}" type="pres">
      <dgm:prSet presAssocID="{4D31CDF7-46C0-40C2-98BD-59BC2105AA1E}" presName="bgRect" presStyleLbl="bgShp" presStyleIdx="2" presStyleCnt="3"/>
      <dgm:spPr/>
    </dgm:pt>
    <dgm:pt modelId="{41F69768-2E30-4DA4-B69D-BC7A1DE79766}" type="pres">
      <dgm:prSet presAssocID="{4D31CDF7-46C0-40C2-98BD-59BC2105AA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orular"/>
        </a:ext>
      </dgm:extLst>
    </dgm:pt>
    <dgm:pt modelId="{678D6244-FF17-4CEF-BCB3-7705090C53BD}" type="pres">
      <dgm:prSet presAssocID="{4D31CDF7-46C0-40C2-98BD-59BC2105AA1E}" presName="spaceRect" presStyleCnt="0"/>
      <dgm:spPr/>
    </dgm:pt>
    <dgm:pt modelId="{6097365F-3FDD-471B-8A4F-FD9DCC855EBC}" type="pres">
      <dgm:prSet presAssocID="{4D31CDF7-46C0-40C2-98BD-59BC2105AA1E}" presName="parTx" presStyleLbl="revTx" presStyleIdx="2" presStyleCnt="3">
        <dgm:presLayoutVars>
          <dgm:chMax val="0"/>
          <dgm:chPref val="0"/>
        </dgm:presLayoutVars>
      </dgm:prSet>
      <dgm:spPr/>
    </dgm:pt>
  </dgm:ptLst>
  <dgm:cxnLst>
    <dgm:cxn modelId="{25C48704-1BD8-41E6-A37F-169CAF53B88E}" type="presOf" srcId="{88C6A577-B0F2-441E-A4EA-8AED644CD906}" destId="{7F7435BE-611F-4BAD-9A1E-C5FD8260BD1D}" srcOrd="0" destOrd="0" presId="urn:microsoft.com/office/officeart/2018/2/layout/IconVerticalSolidList"/>
    <dgm:cxn modelId="{8220D332-EC44-4492-B467-6C9BAD11A6BA}" srcId="{A37AA258-5058-4FD7-A2B6-D167C28F8780}" destId="{4D31CDF7-46C0-40C2-98BD-59BC2105AA1E}" srcOrd="2" destOrd="0" parTransId="{D16D50E0-3E30-45A4-A1E5-D9AC449844E6}" sibTransId="{29023963-F140-463A-BD2C-6628D4C481C5}"/>
    <dgm:cxn modelId="{4AF70137-7680-409D-B599-1046483194CF}" type="presOf" srcId="{F54DC4DC-D967-4A2F-A47A-160783781863}" destId="{C1D4D85D-EBAA-4C81-9845-D25D90E57A4B}" srcOrd="0" destOrd="0" presId="urn:microsoft.com/office/officeart/2018/2/layout/IconVerticalSolidList"/>
    <dgm:cxn modelId="{50887B42-75BC-4A83-A100-4B0C82E92A3C}" srcId="{A37AA258-5058-4FD7-A2B6-D167C28F8780}" destId="{F54DC4DC-D967-4A2F-A47A-160783781863}" srcOrd="0" destOrd="0" parTransId="{BE05B0BA-FEAE-4CFF-A241-776A5270611E}" sibTransId="{174E451A-4F10-46E6-8CDD-1672CBE9883A}"/>
    <dgm:cxn modelId="{37AAEC44-A487-44FE-AB35-F745903D1EBC}" type="presOf" srcId="{4D31CDF7-46C0-40C2-98BD-59BC2105AA1E}" destId="{6097365F-3FDD-471B-8A4F-FD9DCC855EBC}" srcOrd="0" destOrd="0" presId="urn:microsoft.com/office/officeart/2018/2/layout/IconVerticalSolidList"/>
    <dgm:cxn modelId="{A9B9F1B7-5677-48BD-AC2D-EE3EF93B43ED}" type="presOf" srcId="{A37AA258-5058-4FD7-A2B6-D167C28F8780}" destId="{C99DB6FD-19A8-4BC0-A846-138B41F8FC4F}" srcOrd="0" destOrd="0" presId="urn:microsoft.com/office/officeart/2018/2/layout/IconVerticalSolidList"/>
    <dgm:cxn modelId="{B25950EA-68BF-42CA-B56E-51DC31A85746}" srcId="{A37AA258-5058-4FD7-A2B6-D167C28F8780}" destId="{88C6A577-B0F2-441E-A4EA-8AED644CD906}" srcOrd="1" destOrd="0" parTransId="{8087893B-99DD-476A-B82F-FC514D5EE4CF}" sibTransId="{033A352D-E300-4C2B-9E40-CF0F114D7A92}"/>
    <dgm:cxn modelId="{4FA63308-C56D-45B8-8E39-7E38F4C6E88B}" type="presParOf" srcId="{C99DB6FD-19A8-4BC0-A846-138B41F8FC4F}" destId="{C582642A-EC2D-47A4-9C90-E82A4AF3F60C}" srcOrd="0" destOrd="0" presId="urn:microsoft.com/office/officeart/2018/2/layout/IconVerticalSolidList"/>
    <dgm:cxn modelId="{B050283F-8343-43FA-92D6-FF255ABACFD0}" type="presParOf" srcId="{C582642A-EC2D-47A4-9C90-E82A4AF3F60C}" destId="{F782AE1E-147A-4860-9D1A-DD9754282BEF}" srcOrd="0" destOrd="0" presId="urn:microsoft.com/office/officeart/2018/2/layout/IconVerticalSolidList"/>
    <dgm:cxn modelId="{C1924588-E35F-4D1E-AE4A-0C83B88FAEB0}" type="presParOf" srcId="{C582642A-EC2D-47A4-9C90-E82A4AF3F60C}" destId="{7F6BDD25-3BDC-4091-9DE3-3EB27D1F6ECE}" srcOrd="1" destOrd="0" presId="urn:microsoft.com/office/officeart/2018/2/layout/IconVerticalSolidList"/>
    <dgm:cxn modelId="{DB3B22CB-EA12-47BC-9831-C7A285D55D14}" type="presParOf" srcId="{C582642A-EC2D-47A4-9C90-E82A4AF3F60C}" destId="{E629D889-1A96-4AE9-B423-6C7DAF7873CF}" srcOrd="2" destOrd="0" presId="urn:microsoft.com/office/officeart/2018/2/layout/IconVerticalSolidList"/>
    <dgm:cxn modelId="{EFA8D5BC-FE4F-4F76-8696-E1CFA558DD23}" type="presParOf" srcId="{C582642A-EC2D-47A4-9C90-E82A4AF3F60C}" destId="{C1D4D85D-EBAA-4C81-9845-D25D90E57A4B}" srcOrd="3" destOrd="0" presId="urn:microsoft.com/office/officeart/2018/2/layout/IconVerticalSolidList"/>
    <dgm:cxn modelId="{1EF3A1E9-F470-4344-9224-B5A72F6B389F}" type="presParOf" srcId="{C99DB6FD-19A8-4BC0-A846-138B41F8FC4F}" destId="{59D193A0-B0F0-4589-ADBA-548FFF2A72E7}" srcOrd="1" destOrd="0" presId="urn:microsoft.com/office/officeart/2018/2/layout/IconVerticalSolidList"/>
    <dgm:cxn modelId="{0538B4C6-C5A2-4606-94BB-35764FA2F040}" type="presParOf" srcId="{C99DB6FD-19A8-4BC0-A846-138B41F8FC4F}" destId="{534FA2ED-645D-4937-92A5-F07D222C8671}" srcOrd="2" destOrd="0" presId="urn:microsoft.com/office/officeart/2018/2/layout/IconVerticalSolidList"/>
    <dgm:cxn modelId="{D6D52065-CF01-4F18-BCDB-93E7A069DDAD}" type="presParOf" srcId="{534FA2ED-645D-4937-92A5-F07D222C8671}" destId="{56E03780-65D7-43F8-A7D1-9BB3B333FDA8}" srcOrd="0" destOrd="0" presId="urn:microsoft.com/office/officeart/2018/2/layout/IconVerticalSolidList"/>
    <dgm:cxn modelId="{EDB8A73E-1F89-4E37-A8AE-DCB9DDBC2EB7}" type="presParOf" srcId="{534FA2ED-645D-4937-92A5-F07D222C8671}" destId="{ADA51BB4-E8D2-446B-93FC-02F3ABC2474F}" srcOrd="1" destOrd="0" presId="urn:microsoft.com/office/officeart/2018/2/layout/IconVerticalSolidList"/>
    <dgm:cxn modelId="{65AFA25C-4778-45BD-9F1E-D16E80479716}" type="presParOf" srcId="{534FA2ED-645D-4937-92A5-F07D222C8671}" destId="{DEC044DF-EDA3-43A9-B8A7-F07295DB8257}" srcOrd="2" destOrd="0" presId="urn:microsoft.com/office/officeart/2018/2/layout/IconVerticalSolidList"/>
    <dgm:cxn modelId="{45ED1521-2416-42F6-A168-CFF509028509}" type="presParOf" srcId="{534FA2ED-645D-4937-92A5-F07D222C8671}" destId="{7F7435BE-611F-4BAD-9A1E-C5FD8260BD1D}" srcOrd="3" destOrd="0" presId="urn:microsoft.com/office/officeart/2018/2/layout/IconVerticalSolidList"/>
    <dgm:cxn modelId="{EE840974-1AC7-4AA2-AFBE-AC35CD813C3E}" type="presParOf" srcId="{C99DB6FD-19A8-4BC0-A846-138B41F8FC4F}" destId="{504003A0-3ED6-4BEA-B9E1-316E09AC773C}" srcOrd="3" destOrd="0" presId="urn:microsoft.com/office/officeart/2018/2/layout/IconVerticalSolidList"/>
    <dgm:cxn modelId="{578057C3-FA7F-435D-B2D1-5382BB0131A1}" type="presParOf" srcId="{C99DB6FD-19A8-4BC0-A846-138B41F8FC4F}" destId="{8A24F2F9-6D3C-4B04-B444-9DCCB5579A65}" srcOrd="4" destOrd="0" presId="urn:microsoft.com/office/officeart/2018/2/layout/IconVerticalSolidList"/>
    <dgm:cxn modelId="{10B2B952-956E-49A0-A896-42E978BAE939}" type="presParOf" srcId="{8A24F2F9-6D3C-4B04-B444-9DCCB5579A65}" destId="{48038898-4734-4232-AE04-A3A2C4746B23}" srcOrd="0" destOrd="0" presId="urn:microsoft.com/office/officeart/2018/2/layout/IconVerticalSolidList"/>
    <dgm:cxn modelId="{3040AF91-7E67-4C24-A639-16716270351F}" type="presParOf" srcId="{8A24F2F9-6D3C-4B04-B444-9DCCB5579A65}" destId="{41F69768-2E30-4DA4-B69D-BC7A1DE79766}" srcOrd="1" destOrd="0" presId="urn:microsoft.com/office/officeart/2018/2/layout/IconVerticalSolidList"/>
    <dgm:cxn modelId="{050B889B-8310-4814-927C-B6FE26C5F00A}" type="presParOf" srcId="{8A24F2F9-6D3C-4B04-B444-9DCCB5579A65}" destId="{678D6244-FF17-4CEF-BCB3-7705090C53BD}" srcOrd="2" destOrd="0" presId="urn:microsoft.com/office/officeart/2018/2/layout/IconVerticalSolidList"/>
    <dgm:cxn modelId="{3F459E52-9D37-4812-A692-F82DD170D70A}" type="presParOf" srcId="{8A24F2F9-6D3C-4B04-B444-9DCCB5579A65}" destId="{6097365F-3FDD-471B-8A4F-FD9DCC855EB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9B6FB-0068-F748-9725-5109B46B286B}">
      <dsp:nvSpPr>
        <dsp:cNvPr id="0" name=""/>
        <dsp:cNvSpPr/>
      </dsp:nvSpPr>
      <dsp:spPr>
        <a:xfrm>
          <a:off x="0" y="0"/>
          <a:ext cx="8163718" cy="1675452"/>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Programlama dilleri modülünde; Java, C++, C#, Dart, PHP, Javascript, Python programlama dillerinden birisi seçilir.</a:t>
          </a:r>
          <a:endParaRPr lang="en-US" sz="2100" kern="1200"/>
        </a:p>
      </dsp:txBody>
      <dsp:txXfrm>
        <a:off x="49072" y="49072"/>
        <a:ext cx="6432008" cy="1577308"/>
      </dsp:txXfrm>
    </dsp:sp>
    <dsp:sp modelId="{7FEBB8BF-4174-C247-979B-C0BE87884865}">
      <dsp:nvSpPr>
        <dsp:cNvPr id="0" name=""/>
        <dsp:cNvSpPr/>
      </dsp:nvSpPr>
      <dsp:spPr>
        <a:xfrm>
          <a:off x="1440656" y="2047774"/>
          <a:ext cx="8163718" cy="1675452"/>
        </a:xfrm>
        <a:prstGeom prst="roundRect">
          <a:avLst>
            <a:gd name="adj" fmla="val 10000"/>
          </a:avLst>
        </a:prstGeom>
        <a:solidFill>
          <a:schemeClr val="accent5">
            <a:hueOff val="-1684631"/>
            <a:satOff val="-7944"/>
            <a:lumOff val="196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tr-TR" sz="2100" kern="1200"/>
            <a:t>Programlamaya giriş ve algoritma modülü alınmadan; robotik kodlama, mobil uygulama geliştirme ve programlama dilleri modülleri seçilemez. Programlama dilleri modülü alınmadan yapay zekâ uygulamaları modülü seçilemez.</a:t>
          </a:r>
          <a:endParaRPr lang="en-US" sz="2100" kern="1200"/>
        </a:p>
      </dsp:txBody>
      <dsp:txXfrm>
        <a:off x="1489728" y="2096846"/>
        <a:ext cx="5535874" cy="1577308"/>
      </dsp:txXfrm>
    </dsp:sp>
    <dsp:sp modelId="{CE8CA7CF-B894-034A-9119-204BD71058B5}">
      <dsp:nvSpPr>
        <dsp:cNvPr id="0" name=""/>
        <dsp:cNvSpPr/>
      </dsp:nvSpPr>
      <dsp:spPr>
        <a:xfrm>
          <a:off x="7074674" y="1317091"/>
          <a:ext cx="1089043" cy="1089043"/>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19709" y="1317091"/>
        <a:ext cx="598973" cy="819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B5FD2-CECC-3F4F-BC4F-D09AE07747AE}">
      <dsp:nvSpPr>
        <dsp:cNvPr id="0" name=""/>
        <dsp:cNvSpPr/>
      </dsp:nvSpPr>
      <dsp:spPr>
        <a:xfrm>
          <a:off x="0"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BCCEE4-BD64-964F-9569-1A9AB5318C3A}">
      <dsp:nvSpPr>
        <dsp:cNvPr id="0" name=""/>
        <dsp:cNvSpPr/>
      </dsp:nvSpPr>
      <dsp:spPr>
        <a:xfrm>
          <a:off x="300136"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b="1" i="0" kern="1200" dirty="0"/>
            <a:t>&amp;&amp; </a:t>
          </a:r>
        </a:p>
        <a:p>
          <a:pPr marL="0" lvl="0" indent="0" algn="ctr" defTabSz="1822450">
            <a:lnSpc>
              <a:spcPct val="90000"/>
            </a:lnSpc>
            <a:spcBef>
              <a:spcPct val="0"/>
            </a:spcBef>
            <a:spcAft>
              <a:spcPct val="35000"/>
            </a:spcAft>
            <a:buNone/>
          </a:pPr>
          <a:r>
            <a:rPr lang="tr-TR" sz="4100" b="1" i="0" kern="1200" dirty="0"/>
            <a:t>  ve</a:t>
          </a:r>
          <a:endParaRPr lang="en-US" sz="4100" kern="1200" dirty="0"/>
        </a:p>
      </dsp:txBody>
      <dsp:txXfrm>
        <a:off x="350375" y="997410"/>
        <a:ext cx="2600752" cy="1614803"/>
      </dsp:txXfrm>
    </dsp:sp>
    <dsp:sp modelId="{E4C1E19C-43CF-D14E-BE39-351F1A7BADA1}">
      <dsp:nvSpPr>
        <dsp:cNvPr id="0" name=""/>
        <dsp:cNvSpPr/>
      </dsp:nvSpPr>
      <dsp:spPr>
        <a:xfrm>
          <a:off x="3301503"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60E983F-C3CF-994C-9893-021595E4A045}">
      <dsp:nvSpPr>
        <dsp:cNvPr id="0" name=""/>
        <dsp:cNvSpPr/>
      </dsp:nvSpPr>
      <dsp:spPr>
        <a:xfrm>
          <a:off x="3601640"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kern="1200" dirty="0"/>
            <a:t>||</a:t>
          </a:r>
          <a:r>
            <a:rPr lang="tr-TR" sz="4100" b="1" kern="1200" dirty="0"/>
            <a:t>       veya</a:t>
          </a:r>
          <a:endParaRPr lang="en-US" sz="4100" kern="1200" dirty="0"/>
        </a:p>
      </dsp:txBody>
      <dsp:txXfrm>
        <a:off x="3651879" y="997410"/>
        <a:ext cx="2600752" cy="1614803"/>
      </dsp:txXfrm>
    </dsp:sp>
    <dsp:sp modelId="{00E8A7FC-B4BE-6F4A-B31E-D49493AFC723}">
      <dsp:nvSpPr>
        <dsp:cNvPr id="0" name=""/>
        <dsp:cNvSpPr/>
      </dsp:nvSpPr>
      <dsp:spPr>
        <a:xfrm>
          <a:off x="6603007"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2E5F18F-C92A-4A45-BFC7-261CE5AF58A0}">
      <dsp:nvSpPr>
        <dsp:cNvPr id="0" name=""/>
        <dsp:cNvSpPr/>
      </dsp:nvSpPr>
      <dsp:spPr>
        <a:xfrm>
          <a:off x="6903144"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tr-TR" sz="4100" kern="1200" dirty="0"/>
            <a:t>!</a:t>
          </a:r>
          <a:r>
            <a:rPr lang="tr-TR" sz="4100" b="1" kern="1200" dirty="0"/>
            <a:t>        değil</a:t>
          </a:r>
          <a:endParaRPr lang="en-US" sz="4100" kern="1200" dirty="0"/>
        </a:p>
      </dsp:txBody>
      <dsp:txXfrm>
        <a:off x="6953383" y="997410"/>
        <a:ext cx="2600752" cy="1614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88AA3-5B34-844F-BFFB-4EA4FEAC5C80}">
      <dsp:nvSpPr>
        <dsp:cNvPr id="0" name=""/>
        <dsp:cNvSpPr/>
      </dsp:nvSpPr>
      <dsp:spPr>
        <a:xfrm rot="10800000">
          <a:off x="1335015" y="3163"/>
          <a:ext cx="4568530" cy="73718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076" tIns="53340" rIns="99568" bIns="53340" numCol="1" spcCol="1270" anchor="ctr" anchorCtr="0">
          <a:noAutofit/>
        </a:bodyPr>
        <a:lstStyle/>
        <a:p>
          <a:pPr marL="0" lvl="0" indent="0" algn="ctr" defTabSz="622300">
            <a:lnSpc>
              <a:spcPct val="90000"/>
            </a:lnSpc>
            <a:spcBef>
              <a:spcPct val="0"/>
            </a:spcBef>
            <a:spcAft>
              <a:spcPct val="35000"/>
            </a:spcAft>
            <a:buNone/>
          </a:pPr>
          <a:r>
            <a:rPr lang="tr-TR" sz="1400" b="1" i="0" kern="1200" dirty="0"/>
            <a:t>Sayfa İçeriğinin Dinamik Değişimi: M</a:t>
          </a:r>
          <a:r>
            <a:rPr lang="tr-TR" sz="1400" b="0" i="0" kern="1200" dirty="0"/>
            <a:t>etin, görüntüler ve diğer HTML elemanlarının içeriğini güncelleyebilmenizi</a:t>
          </a:r>
          <a:endParaRPr lang="tr-TR" sz="1400" kern="1200" dirty="0"/>
        </a:p>
      </dsp:txBody>
      <dsp:txXfrm rot="10800000">
        <a:off x="1519310" y="3163"/>
        <a:ext cx="4384235" cy="737180"/>
      </dsp:txXfrm>
    </dsp:sp>
    <dsp:sp modelId="{24DB5B05-E706-FD4A-96F9-30EAC6CCF637}">
      <dsp:nvSpPr>
        <dsp:cNvPr id="0" name=""/>
        <dsp:cNvSpPr/>
      </dsp:nvSpPr>
      <dsp:spPr>
        <a:xfrm>
          <a:off x="966425" y="3163"/>
          <a:ext cx="737180" cy="737180"/>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36ABD8-E3FA-764C-99CC-7D4B35FF38E1}">
      <dsp:nvSpPr>
        <dsp:cNvPr id="0" name=""/>
        <dsp:cNvSpPr/>
      </dsp:nvSpPr>
      <dsp:spPr>
        <a:xfrm rot="10800000">
          <a:off x="1335015" y="960397"/>
          <a:ext cx="4568530" cy="73718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076" tIns="53340" rIns="99568" bIns="53340" numCol="1" spcCol="1270" anchor="ctr" anchorCtr="0">
          <a:noAutofit/>
        </a:bodyPr>
        <a:lstStyle/>
        <a:p>
          <a:pPr marL="0" lvl="0" indent="0" algn="ctr" defTabSz="622300">
            <a:lnSpc>
              <a:spcPct val="90000"/>
            </a:lnSpc>
            <a:spcBef>
              <a:spcPct val="0"/>
            </a:spcBef>
            <a:spcAft>
              <a:spcPct val="35000"/>
            </a:spcAft>
            <a:buNone/>
          </a:pPr>
          <a:r>
            <a:rPr lang="tr-TR" sz="1400" b="1" i="0" kern="1200" dirty="0"/>
            <a:t>Etkileşimli Kullanıcı Deneyimleri: </a:t>
          </a:r>
          <a:r>
            <a:rPr lang="tr-TR" sz="1400" b="0" i="0" kern="1200" dirty="0"/>
            <a:t>Form verilerini işleme, hata mesajlarını görüntüleme ve sayfa </a:t>
          </a:r>
          <a:r>
            <a:rPr lang="tr-TR" sz="1400" b="0" i="0" kern="1200" dirty="0" err="1"/>
            <a:t>layout'unu</a:t>
          </a:r>
          <a:r>
            <a:rPr lang="tr-TR" sz="1400" b="0" i="0" kern="1200" dirty="0"/>
            <a:t> kullanıcı tercihlerine göre değiştirme</a:t>
          </a:r>
          <a:endParaRPr lang="tr-TR" sz="1400" kern="1200" dirty="0"/>
        </a:p>
      </dsp:txBody>
      <dsp:txXfrm rot="10800000">
        <a:off x="1519310" y="960397"/>
        <a:ext cx="4384235" cy="737180"/>
      </dsp:txXfrm>
    </dsp:sp>
    <dsp:sp modelId="{DFDAF8BE-3FB6-EF42-8354-8D35F708D841}">
      <dsp:nvSpPr>
        <dsp:cNvPr id="0" name=""/>
        <dsp:cNvSpPr/>
      </dsp:nvSpPr>
      <dsp:spPr>
        <a:xfrm>
          <a:off x="966425" y="960397"/>
          <a:ext cx="737180" cy="737180"/>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4DE935-82AC-DD43-9AA4-180BE80130B0}">
      <dsp:nvSpPr>
        <dsp:cNvPr id="0" name=""/>
        <dsp:cNvSpPr/>
      </dsp:nvSpPr>
      <dsp:spPr>
        <a:xfrm rot="10800000">
          <a:off x="1335015" y="1917630"/>
          <a:ext cx="4568530" cy="73718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076" tIns="53340" rIns="99568" bIns="53340" numCol="1" spcCol="1270" anchor="ctr" anchorCtr="0">
          <a:noAutofit/>
        </a:bodyPr>
        <a:lstStyle/>
        <a:p>
          <a:pPr marL="0" lvl="0" indent="0" algn="ctr" defTabSz="622300">
            <a:lnSpc>
              <a:spcPct val="90000"/>
            </a:lnSpc>
            <a:spcBef>
              <a:spcPct val="0"/>
            </a:spcBef>
            <a:spcAft>
              <a:spcPct val="35000"/>
            </a:spcAft>
            <a:buNone/>
          </a:pPr>
          <a:r>
            <a:rPr lang="tr-TR" sz="1400" b="1" i="0" kern="1200" dirty="0"/>
            <a:t>Etkinlik Yönetimi: B</a:t>
          </a:r>
          <a:r>
            <a:rPr lang="tr-TR" sz="1400" b="0" i="0" kern="1200" dirty="0"/>
            <a:t>uton tıklamaları, klavye girişleri veya fare hareketleri</a:t>
          </a:r>
          <a:endParaRPr lang="tr-TR" sz="1400" kern="1200" dirty="0"/>
        </a:p>
      </dsp:txBody>
      <dsp:txXfrm rot="10800000">
        <a:off x="1519310" y="1917630"/>
        <a:ext cx="4384235" cy="737180"/>
      </dsp:txXfrm>
    </dsp:sp>
    <dsp:sp modelId="{CF60C45A-8606-3446-8B44-4EC38077B1C6}">
      <dsp:nvSpPr>
        <dsp:cNvPr id="0" name=""/>
        <dsp:cNvSpPr/>
      </dsp:nvSpPr>
      <dsp:spPr>
        <a:xfrm>
          <a:off x="966425" y="1917630"/>
          <a:ext cx="737180" cy="737180"/>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B1CE7F-A035-1A4D-96A8-4B5C3BB77D55}">
      <dsp:nvSpPr>
        <dsp:cNvPr id="0" name=""/>
        <dsp:cNvSpPr/>
      </dsp:nvSpPr>
      <dsp:spPr>
        <a:xfrm rot="10800000">
          <a:off x="1335015" y="2874864"/>
          <a:ext cx="4568530" cy="73718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076" tIns="53340" rIns="99568" bIns="53340" numCol="1" spcCol="1270" anchor="ctr" anchorCtr="0">
          <a:noAutofit/>
        </a:bodyPr>
        <a:lstStyle/>
        <a:p>
          <a:pPr marL="0" lvl="0" indent="0" algn="ctr" defTabSz="622300">
            <a:lnSpc>
              <a:spcPct val="90000"/>
            </a:lnSpc>
            <a:spcBef>
              <a:spcPct val="0"/>
            </a:spcBef>
            <a:spcAft>
              <a:spcPct val="35000"/>
            </a:spcAft>
            <a:buNone/>
          </a:pPr>
          <a:r>
            <a:rPr lang="tr-TR" sz="1400" b="1" i="0" kern="1200" dirty="0"/>
            <a:t>Sayfa Yapısını </a:t>
          </a:r>
          <a:r>
            <a:rPr lang="tr-TR" sz="1400" b="1" i="0" kern="1200" dirty="0" err="1"/>
            <a:t>Programatik</a:t>
          </a:r>
          <a:r>
            <a:rPr lang="tr-TR" sz="1400" b="1" i="0" kern="1200" dirty="0"/>
            <a:t> Olarak Değiştirme: D</a:t>
          </a:r>
          <a:r>
            <a:rPr lang="tr-TR" sz="1400" b="0" i="0" kern="1200" dirty="0"/>
            <a:t>inamik menüler, </a:t>
          </a:r>
          <a:r>
            <a:rPr lang="tr-TR" sz="1400" b="0" i="0" kern="1200" dirty="0" err="1"/>
            <a:t>dialog</a:t>
          </a:r>
          <a:r>
            <a:rPr lang="tr-TR" sz="1400" b="0" i="0" kern="1200" dirty="0"/>
            <a:t> kutuları </a:t>
          </a:r>
          <a:endParaRPr lang="tr-TR" sz="1400" kern="1200" dirty="0"/>
        </a:p>
      </dsp:txBody>
      <dsp:txXfrm rot="10800000">
        <a:off x="1519310" y="2874864"/>
        <a:ext cx="4384235" cy="737180"/>
      </dsp:txXfrm>
    </dsp:sp>
    <dsp:sp modelId="{D88A8400-EF7A-9B45-88E2-3336615A630C}">
      <dsp:nvSpPr>
        <dsp:cNvPr id="0" name=""/>
        <dsp:cNvSpPr/>
      </dsp:nvSpPr>
      <dsp:spPr>
        <a:xfrm>
          <a:off x="966425" y="2874864"/>
          <a:ext cx="737180" cy="737180"/>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316F3A-DE3C-474C-9988-E1852C99E8B5}">
      <dsp:nvSpPr>
        <dsp:cNvPr id="0" name=""/>
        <dsp:cNvSpPr/>
      </dsp:nvSpPr>
      <dsp:spPr>
        <a:xfrm rot="10800000">
          <a:off x="1335015" y="3832098"/>
          <a:ext cx="4568530" cy="73718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5076" tIns="53340" rIns="99568" bIns="53340" numCol="1" spcCol="1270" anchor="ctr" anchorCtr="0">
          <a:noAutofit/>
        </a:bodyPr>
        <a:lstStyle/>
        <a:p>
          <a:pPr marL="0" lvl="0" indent="0" algn="ctr" defTabSz="622300">
            <a:lnSpc>
              <a:spcPct val="90000"/>
            </a:lnSpc>
            <a:spcBef>
              <a:spcPct val="0"/>
            </a:spcBef>
            <a:spcAft>
              <a:spcPct val="35000"/>
            </a:spcAft>
            <a:buNone/>
          </a:pPr>
          <a:r>
            <a:rPr lang="tr-TR" sz="1400" b="1" i="0" kern="1200" dirty="0"/>
            <a:t>Performans ve Erişilebilirlik: S</a:t>
          </a:r>
          <a:r>
            <a:rPr lang="tr-TR" sz="1400" b="0" i="0" kern="1200" dirty="0"/>
            <a:t>ayfanın yüklenme süresi azaltılabilir, veya klavye erişilebilirliği için gerekli olan özellikler </a:t>
          </a:r>
          <a:endParaRPr lang="tr-TR" sz="1400" kern="1200" dirty="0"/>
        </a:p>
      </dsp:txBody>
      <dsp:txXfrm rot="10800000">
        <a:off x="1519310" y="3832098"/>
        <a:ext cx="4384235" cy="737180"/>
      </dsp:txXfrm>
    </dsp:sp>
    <dsp:sp modelId="{D9E26B31-0B62-614F-95A2-3D7B4ACA91CA}">
      <dsp:nvSpPr>
        <dsp:cNvPr id="0" name=""/>
        <dsp:cNvSpPr/>
      </dsp:nvSpPr>
      <dsp:spPr>
        <a:xfrm>
          <a:off x="966425" y="3832098"/>
          <a:ext cx="737180" cy="737180"/>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C7C18-5EF1-E14B-A697-D1D18A551E42}">
      <dsp:nvSpPr>
        <dsp:cNvPr id="0" name=""/>
        <dsp:cNvSpPr/>
      </dsp:nvSpPr>
      <dsp:spPr>
        <a:xfrm>
          <a:off x="1358" y="0"/>
          <a:ext cx="2113862" cy="4755010"/>
        </a:xfrm>
        <a:prstGeom prst="roundRect">
          <a:avLst>
            <a:gd name="adj" fmla="val 1000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JAVASCRIPT</a:t>
          </a:r>
        </a:p>
      </dsp:txBody>
      <dsp:txXfrm>
        <a:off x="1358" y="1902004"/>
        <a:ext cx="2113862" cy="1902004"/>
      </dsp:txXfrm>
    </dsp:sp>
    <dsp:sp modelId="{EADD0713-9A8C-8847-B702-3D2E2D82C7B0}">
      <dsp:nvSpPr>
        <dsp:cNvPr id="0" name=""/>
        <dsp:cNvSpPr/>
      </dsp:nvSpPr>
      <dsp:spPr>
        <a:xfrm>
          <a:off x="2383500" y="300691"/>
          <a:ext cx="1583418" cy="1583418"/>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298DA-C294-6341-B140-43C9A5E0F204}">
      <dsp:nvSpPr>
        <dsp:cNvPr id="0" name=""/>
        <dsp:cNvSpPr/>
      </dsp:nvSpPr>
      <dsp:spPr>
        <a:xfrm>
          <a:off x="2178637" y="0"/>
          <a:ext cx="2113862" cy="475501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DOM</a:t>
          </a:r>
        </a:p>
      </dsp:txBody>
      <dsp:txXfrm>
        <a:off x="2178637" y="1902004"/>
        <a:ext cx="2113862" cy="1902004"/>
      </dsp:txXfrm>
    </dsp:sp>
    <dsp:sp modelId="{D68A5C33-F267-E944-89ED-3F0FD6F4BB18}">
      <dsp:nvSpPr>
        <dsp:cNvPr id="0" name=""/>
        <dsp:cNvSpPr/>
      </dsp:nvSpPr>
      <dsp:spPr>
        <a:xfrm>
          <a:off x="2443859" y="285300"/>
          <a:ext cx="1583418" cy="1583418"/>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AC7D7B-B684-1C4F-B947-2995A9802FB2}">
      <dsp:nvSpPr>
        <dsp:cNvPr id="0" name=""/>
        <dsp:cNvSpPr/>
      </dsp:nvSpPr>
      <dsp:spPr>
        <a:xfrm>
          <a:off x="4355916" y="0"/>
          <a:ext cx="2113862" cy="4755010"/>
        </a:xfrm>
        <a:prstGeom prst="roundRect">
          <a:avLst>
            <a:gd name="adj" fmla="val 10000"/>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HTML</a:t>
          </a:r>
        </a:p>
      </dsp:txBody>
      <dsp:txXfrm>
        <a:off x="4355916" y="1902004"/>
        <a:ext cx="2113862" cy="1902004"/>
      </dsp:txXfrm>
    </dsp:sp>
    <dsp:sp modelId="{9D2448BE-0BE0-0C49-B4D3-FBA28AACD3A5}">
      <dsp:nvSpPr>
        <dsp:cNvPr id="0" name=""/>
        <dsp:cNvSpPr/>
      </dsp:nvSpPr>
      <dsp:spPr>
        <a:xfrm>
          <a:off x="2432822" y="300691"/>
          <a:ext cx="1583418" cy="1583418"/>
        </a:xfrm>
        <a:prstGeom prst="ellipse">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C9B40-CD4A-2246-A62A-274E45EFDB8E}">
      <dsp:nvSpPr>
        <dsp:cNvPr id="0" name=""/>
        <dsp:cNvSpPr/>
      </dsp:nvSpPr>
      <dsp:spPr>
        <a:xfrm>
          <a:off x="258845" y="3804008"/>
          <a:ext cx="5953446" cy="713251"/>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2AE1E-147A-4860-9D1A-DD9754282BEF}">
      <dsp:nvSpPr>
        <dsp:cNvPr id="0" name=""/>
        <dsp:cNvSpPr/>
      </dsp:nvSpPr>
      <dsp:spPr>
        <a:xfrm>
          <a:off x="0" y="0"/>
          <a:ext cx="6102296" cy="9647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BDD25-3BDC-4091-9DE3-3EB27D1F6ECE}">
      <dsp:nvSpPr>
        <dsp:cNvPr id="0" name=""/>
        <dsp:cNvSpPr/>
      </dsp:nvSpPr>
      <dsp:spPr>
        <a:xfrm>
          <a:off x="291839" y="219262"/>
          <a:ext cx="531135" cy="5306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D4D85D-EBAA-4C81-9845-D25D90E57A4B}">
      <dsp:nvSpPr>
        <dsp:cNvPr id="0" name=""/>
        <dsp:cNvSpPr/>
      </dsp:nvSpPr>
      <dsp:spPr>
        <a:xfrm>
          <a:off x="1114813" y="2192"/>
          <a:ext cx="4953716" cy="102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85" tIns="108485" rIns="108485" bIns="108485" numCol="1" spcCol="1270" anchor="ctr" anchorCtr="0">
          <a:noAutofit/>
        </a:bodyPr>
        <a:lstStyle/>
        <a:p>
          <a:pPr marL="0" lvl="0" indent="0" algn="l" defTabSz="622300">
            <a:lnSpc>
              <a:spcPct val="100000"/>
            </a:lnSpc>
            <a:spcBef>
              <a:spcPct val="0"/>
            </a:spcBef>
            <a:spcAft>
              <a:spcPct val="35000"/>
            </a:spcAft>
            <a:buNone/>
          </a:pPr>
          <a:r>
            <a:rPr lang="tr-TR" sz="1400" b="0" i="0" kern="1200"/>
            <a:t>jQuery, internet sitelerini daha eğlenceli ve kolay kullanılır hale getirmek için tasarlanmış bir Javascript kütüphanesidir.</a:t>
          </a:r>
          <a:endParaRPr lang="en-US" sz="1400" kern="1200"/>
        </a:p>
      </dsp:txBody>
      <dsp:txXfrm>
        <a:off x="1114813" y="2192"/>
        <a:ext cx="4953716" cy="1025054"/>
      </dsp:txXfrm>
    </dsp:sp>
    <dsp:sp modelId="{56E03780-65D7-43F8-A7D1-9BB3B333FDA8}">
      <dsp:nvSpPr>
        <dsp:cNvPr id="0" name=""/>
        <dsp:cNvSpPr/>
      </dsp:nvSpPr>
      <dsp:spPr>
        <a:xfrm>
          <a:off x="0" y="1283510"/>
          <a:ext cx="6102296" cy="9647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51BB4-E8D2-446B-93FC-02F3ABC2474F}">
      <dsp:nvSpPr>
        <dsp:cNvPr id="0" name=""/>
        <dsp:cNvSpPr/>
      </dsp:nvSpPr>
      <dsp:spPr>
        <a:xfrm>
          <a:off x="291839" y="1500580"/>
          <a:ext cx="531135" cy="5306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7435BE-611F-4BAD-9A1E-C5FD8260BD1D}">
      <dsp:nvSpPr>
        <dsp:cNvPr id="0" name=""/>
        <dsp:cNvSpPr/>
      </dsp:nvSpPr>
      <dsp:spPr>
        <a:xfrm>
          <a:off x="1114813" y="1283510"/>
          <a:ext cx="4953716" cy="102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85" tIns="108485" rIns="108485" bIns="108485" numCol="1" spcCol="1270" anchor="ctr" anchorCtr="0">
          <a:noAutofit/>
        </a:bodyPr>
        <a:lstStyle/>
        <a:p>
          <a:pPr marL="0" lvl="0" indent="0" algn="l" defTabSz="622300">
            <a:lnSpc>
              <a:spcPct val="100000"/>
            </a:lnSpc>
            <a:spcBef>
              <a:spcPct val="0"/>
            </a:spcBef>
            <a:spcAft>
              <a:spcPct val="35000"/>
            </a:spcAft>
            <a:buNone/>
          </a:pPr>
          <a:r>
            <a:rPr lang="tr-TR" sz="1400" b="0" i="0" kern="1200"/>
            <a:t>Web sayfasındaki elementlerle etkileşim, DOM (Document Object Model) manipülasyonu, animasyon, event handling (olay yönetimi) ve Ajax işlemleri için kullanılır.</a:t>
          </a:r>
          <a:endParaRPr lang="en-US" sz="1400" kern="1200"/>
        </a:p>
      </dsp:txBody>
      <dsp:txXfrm>
        <a:off x="1114813" y="1283510"/>
        <a:ext cx="4953716" cy="1025054"/>
      </dsp:txXfrm>
    </dsp:sp>
    <dsp:sp modelId="{48038898-4734-4232-AE04-A3A2C4746B23}">
      <dsp:nvSpPr>
        <dsp:cNvPr id="0" name=""/>
        <dsp:cNvSpPr/>
      </dsp:nvSpPr>
      <dsp:spPr>
        <a:xfrm>
          <a:off x="0" y="2564828"/>
          <a:ext cx="6102296" cy="9647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69768-2E30-4DA4-B69D-BC7A1DE79766}">
      <dsp:nvSpPr>
        <dsp:cNvPr id="0" name=""/>
        <dsp:cNvSpPr/>
      </dsp:nvSpPr>
      <dsp:spPr>
        <a:xfrm>
          <a:off x="292124" y="2781898"/>
          <a:ext cx="531135" cy="5306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97365F-3FDD-471B-8A4F-FD9DCC855EBC}">
      <dsp:nvSpPr>
        <dsp:cNvPr id="0" name=""/>
        <dsp:cNvSpPr/>
      </dsp:nvSpPr>
      <dsp:spPr>
        <a:xfrm>
          <a:off x="1115383" y="2564828"/>
          <a:ext cx="4917200" cy="1025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85" tIns="108485" rIns="108485" bIns="108485" numCol="1" spcCol="1270" anchor="ctr" anchorCtr="0">
          <a:noAutofit/>
        </a:bodyPr>
        <a:lstStyle/>
        <a:p>
          <a:pPr marL="0" lvl="0" indent="0" algn="l" defTabSz="622300">
            <a:lnSpc>
              <a:spcPct val="100000"/>
            </a:lnSpc>
            <a:spcBef>
              <a:spcPct val="0"/>
            </a:spcBef>
            <a:spcAft>
              <a:spcPct val="35000"/>
            </a:spcAft>
            <a:buNone/>
          </a:pPr>
          <a:r>
            <a:rPr lang="tr-TR" sz="1400" b="0" i="0" kern="1200" dirty="0"/>
            <a:t>Örneğin, bir butona tıklandığında bir resmin belirmesi ya da bir menünün açılıp kapanması gibi işlemleri kolay bir şekilde yapmanızı sağlar. Farklı internet tarayıcıları bazen aynı şeyleri farklı şekillerde yapar, ama </a:t>
          </a:r>
          <a:r>
            <a:rPr lang="tr-TR" sz="1400" b="0" i="0" kern="1200" dirty="0" err="1"/>
            <a:t>jQuery</a:t>
          </a:r>
          <a:r>
            <a:rPr lang="tr-TR" sz="1400" b="0" i="0" kern="1200" dirty="0"/>
            <a:t> bu farklılıkları düzeltir, </a:t>
          </a:r>
          <a:endParaRPr lang="en-US" sz="1400" kern="1200" dirty="0"/>
        </a:p>
      </dsp:txBody>
      <dsp:txXfrm>
        <a:off x="1115383" y="2564828"/>
        <a:ext cx="4917200" cy="102505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26580-D98C-6B40-9F6E-181C6B05765D}" type="datetimeFigureOut">
              <a:rPr lang="tr-TR" smtClean="0"/>
              <a:t>8.03.2024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C72A0-2060-664D-83C7-FF92CB079F56}" type="slidenum">
              <a:rPr lang="tr-TR" smtClean="0"/>
              <a:t>‹#›</a:t>
            </a:fld>
            <a:endParaRPr lang="tr-TR"/>
          </a:p>
        </p:txBody>
      </p:sp>
    </p:spTree>
    <p:extLst>
      <p:ext uri="{BB962C8B-B14F-4D97-AF65-F5344CB8AC3E}">
        <p14:creationId xmlns:p14="http://schemas.microsoft.com/office/powerpoint/2010/main" val="145271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a:t>
            </a:fld>
            <a:endParaRPr lang="tr-TR"/>
          </a:p>
        </p:txBody>
      </p:sp>
    </p:spTree>
    <p:extLst>
      <p:ext uri="{BB962C8B-B14F-4D97-AF65-F5344CB8AC3E}">
        <p14:creationId xmlns:p14="http://schemas.microsoft.com/office/powerpoint/2010/main" val="355854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74</a:t>
            </a:fld>
            <a:endParaRPr lang="tr-TR"/>
          </a:p>
        </p:txBody>
      </p:sp>
    </p:spTree>
    <p:extLst>
      <p:ext uri="{BB962C8B-B14F-4D97-AF65-F5344CB8AC3E}">
        <p14:creationId xmlns:p14="http://schemas.microsoft.com/office/powerpoint/2010/main" val="371886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166</a:t>
            </a:fld>
            <a:endParaRPr lang="tr-TR"/>
          </a:p>
        </p:txBody>
      </p:sp>
    </p:spTree>
    <p:extLst>
      <p:ext uri="{BB962C8B-B14F-4D97-AF65-F5344CB8AC3E}">
        <p14:creationId xmlns:p14="http://schemas.microsoft.com/office/powerpoint/2010/main" val="15294030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167</a:t>
            </a:fld>
            <a:endParaRPr lang="tr-TR"/>
          </a:p>
        </p:txBody>
      </p:sp>
    </p:spTree>
    <p:extLst>
      <p:ext uri="{BB962C8B-B14F-4D97-AF65-F5344CB8AC3E}">
        <p14:creationId xmlns:p14="http://schemas.microsoft.com/office/powerpoint/2010/main" val="3194900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168</a:t>
            </a:fld>
            <a:endParaRPr lang="tr-TR"/>
          </a:p>
        </p:txBody>
      </p:sp>
    </p:spTree>
    <p:extLst>
      <p:ext uri="{BB962C8B-B14F-4D97-AF65-F5344CB8AC3E}">
        <p14:creationId xmlns:p14="http://schemas.microsoft.com/office/powerpoint/2010/main" val="33869204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169</a:t>
            </a:fld>
            <a:endParaRPr lang="tr-TR"/>
          </a:p>
        </p:txBody>
      </p:sp>
    </p:spTree>
    <p:extLst>
      <p:ext uri="{BB962C8B-B14F-4D97-AF65-F5344CB8AC3E}">
        <p14:creationId xmlns:p14="http://schemas.microsoft.com/office/powerpoint/2010/main" val="320713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75</a:t>
            </a:fld>
            <a:endParaRPr lang="tr-TR"/>
          </a:p>
        </p:txBody>
      </p:sp>
    </p:spTree>
    <p:extLst>
      <p:ext uri="{BB962C8B-B14F-4D97-AF65-F5344CB8AC3E}">
        <p14:creationId xmlns:p14="http://schemas.microsoft.com/office/powerpoint/2010/main" val="1258256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76</a:t>
            </a:fld>
            <a:endParaRPr lang="tr-TR"/>
          </a:p>
        </p:txBody>
      </p:sp>
    </p:spTree>
    <p:extLst>
      <p:ext uri="{BB962C8B-B14F-4D97-AF65-F5344CB8AC3E}">
        <p14:creationId xmlns:p14="http://schemas.microsoft.com/office/powerpoint/2010/main" val="179104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77</a:t>
            </a:fld>
            <a:endParaRPr lang="tr-TR"/>
          </a:p>
        </p:txBody>
      </p:sp>
    </p:spTree>
    <p:extLst>
      <p:ext uri="{BB962C8B-B14F-4D97-AF65-F5344CB8AC3E}">
        <p14:creationId xmlns:p14="http://schemas.microsoft.com/office/powerpoint/2010/main" val="43182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78</a:t>
            </a:fld>
            <a:endParaRPr lang="tr-TR"/>
          </a:p>
        </p:txBody>
      </p:sp>
    </p:spTree>
    <p:extLst>
      <p:ext uri="{BB962C8B-B14F-4D97-AF65-F5344CB8AC3E}">
        <p14:creationId xmlns:p14="http://schemas.microsoft.com/office/powerpoint/2010/main" val="158893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79</a:t>
            </a:fld>
            <a:endParaRPr lang="tr-TR"/>
          </a:p>
        </p:txBody>
      </p:sp>
    </p:spTree>
    <p:extLst>
      <p:ext uri="{BB962C8B-B14F-4D97-AF65-F5344CB8AC3E}">
        <p14:creationId xmlns:p14="http://schemas.microsoft.com/office/powerpoint/2010/main" val="2930166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80</a:t>
            </a:fld>
            <a:endParaRPr lang="tr-TR"/>
          </a:p>
        </p:txBody>
      </p:sp>
    </p:spTree>
    <p:extLst>
      <p:ext uri="{BB962C8B-B14F-4D97-AF65-F5344CB8AC3E}">
        <p14:creationId xmlns:p14="http://schemas.microsoft.com/office/powerpoint/2010/main" val="267712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81</a:t>
            </a:fld>
            <a:endParaRPr lang="tr-TR"/>
          </a:p>
        </p:txBody>
      </p:sp>
    </p:spTree>
    <p:extLst>
      <p:ext uri="{BB962C8B-B14F-4D97-AF65-F5344CB8AC3E}">
        <p14:creationId xmlns:p14="http://schemas.microsoft.com/office/powerpoint/2010/main" val="2229480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82</a:t>
            </a:fld>
            <a:endParaRPr lang="tr-TR"/>
          </a:p>
        </p:txBody>
      </p:sp>
    </p:spTree>
    <p:extLst>
      <p:ext uri="{BB962C8B-B14F-4D97-AF65-F5344CB8AC3E}">
        <p14:creationId xmlns:p14="http://schemas.microsoft.com/office/powerpoint/2010/main" val="4138155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83</a:t>
            </a:fld>
            <a:endParaRPr lang="tr-TR"/>
          </a:p>
        </p:txBody>
      </p:sp>
    </p:spTree>
    <p:extLst>
      <p:ext uri="{BB962C8B-B14F-4D97-AF65-F5344CB8AC3E}">
        <p14:creationId xmlns:p14="http://schemas.microsoft.com/office/powerpoint/2010/main" val="3373089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417C72A0-2060-664D-83C7-FF92CB079F56}" type="slidenum">
              <a:rPr lang="tr-TR" smtClean="0"/>
              <a:t>4</a:t>
            </a:fld>
            <a:endParaRPr lang="tr-TR"/>
          </a:p>
        </p:txBody>
      </p:sp>
    </p:spTree>
    <p:extLst>
      <p:ext uri="{BB962C8B-B14F-4D97-AF65-F5344CB8AC3E}">
        <p14:creationId xmlns:p14="http://schemas.microsoft.com/office/powerpoint/2010/main" val="1208807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84</a:t>
            </a:fld>
            <a:endParaRPr lang="tr-TR"/>
          </a:p>
        </p:txBody>
      </p:sp>
    </p:spTree>
    <p:extLst>
      <p:ext uri="{BB962C8B-B14F-4D97-AF65-F5344CB8AC3E}">
        <p14:creationId xmlns:p14="http://schemas.microsoft.com/office/powerpoint/2010/main" val="2604810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85</a:t>
            </a:fld>
            <a:endParaRPr lang="tr-TR"/>
          </a:p>
        </p:txBody>
      </p:sp>
    </p:spTree>
    <p:extLst>
      <p:ext uri="{BB962C8B-B14F-4D97-AF65-F5344CB8AC3E}">
        <p14:creationId xmlns:p14="http://schemas.microsoft.com/office/powerpoint/2010/main" val="2720445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86</a:t>
            </a:fld>
            <a:endParaRPr lang="tr-TR"/>
          </a:p>
        </p:txBody>
      </p:sp>
    </p:spTree>
    <p:extLst>
      <p:ext uri="{BB962C8B-B14F-4D97-AF65-F5344CB8AC3E}">
        <p14:creationId xmlns:p14="http://schemas.microsoft.com/office/powerpoint/2010/main" val="3182025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87</a:t>
            </a:fld>
            <a:endParaRPr lang="tr-TR"/>
          </a:p>
        </p:txBody>
      </p:sp>
    </p:spTree>
    <p:extLst>
      <p:ext uri="{BB962C8B-B14F-4D97-AF65-F5344CB8AC3E}">
        <p14:creationId xmlns:p14="http://schemas.microsoft.com/office/powerpoint/2010/main" val="965153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88</a:t>
            </a:fld>
            <a:endParaRPr lang="tr-TR"/>
          </a:p>
        </p:txBody>
      </p:sp>
    </p:spTree>
    <p:extLst>
      <p:ext uri="{BB962C8B-B14F-4D97-AF65-F5344CB8AC3E}">
        <p14:creationId xmlns:p14="http://schemas.microsoft.com/office/powerpoint/2010/main" val="393813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89</a:t>
            </a:fld>
            <a:endParaRPr lang="tr-TR"/>
          </a:p>
        </p:txBody>
      </p:sp>
    </p:spTree>
    <p:extLst>
      <p:ext uri="{BB962C8B-B14F-4D97-AF65-F5344CB8AC3E}">
        <p14:creationId xmlns:p14="http://schemas.microsoft.com/office/powerpoint/2010/main" val="2006926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90</a:t>
            </a:fld>
            <a:endParaRPr lang="tr-TR"/>
          </a:p>
        </p:txBody>
      </p:sp>
    </p:spTree>
    <p:extLst>
      <p:ext uri="{BB962C8B-B14F-4D97-AF65-F5344CB8AC3E}">
        <p14:creationId xmlns:p14="http://schemas.microsoft.com/office/powerpoint/2010/main" val="3931963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91</a:t>
            </a:fld>
            <a:endParaRPr lang="tr-TR"/>
          </a:p>
        </p:txBody>
      </p:sp>
    </p:spTree>
    <p:extLst>
      <p:ext uri="{BB962C8B-B14F-4D97-AF65-F5344CB8AC3E}">
        <p14:creationId xmlns:p14="http://schemas.microsoft.com/office/powerpoint/2010/main" val="3083350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92</a:t>
            </a:fld>
            <a:endParaRPr lang="tr-TR"/>
          </a:p>
        </p:txBody>
      </p:sp>
    </p:spTree>
    <p:extLst>
      <p:ext uri="{BB962C8B-B14F-4D97-AF65-F5344CB8AC3E}">
        <p14:creationId xmlns:p14="http://schemas.microsoft.com/office/powerpoint/2010/main" val="799288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93</a:t>
            </a:fld>
            <a:endParaRPr lang="tr-TR"/>
          </a:p>
        </p:txBody>
      </p:sp>
    </p:spTree>
    <p:extLst>
      <p:ext uri="{BB962C8B-B14F-4D97-AF65-F5344CB8AC3E}">
        <p14:creationId xmlns:p14="http://schemas.microsoft.com/office/powerpoint/2010/main" val="3653733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47</a:t>
            </a:fld>
            <a:endParaRPr lang="tr-TR"/>
          </a:p>
        </p:txBody>
      </p:sp>
    </p:spTree>
    <p:extLst>
      <p:ext uri="{BB962C8B-B14F-4D97-AF65-F5344CB8AC3E}">
        <p14:creationId xmlns:p14="http://schemas.microsoft.com/office/powerpoint/2010/main" val="201502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94</a:t>
            </a:fld>
            <a:endParaRPr lang="tr-TR"/>
          </a:p>
        </p:txBody>
      </p:sp>
    </p:spTree>
    <p:extLst>
      <p:ext uri="{BB962C8B-B14F-4D97-AF65-F5344CB8AC3E}">
        <p14:creationId xmlns:p14="http://schemas.microsoft.com/office/powerpoint/2010/main" val="3832287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95</a:t>
            </a:fld>
            <a:endParaRPr lang="tr-TR"/>
          </a:p>
        </p:txBody>
      </p:sp>
    </p:spTree>
    <p:extLst>
      <p:ext uri="{BB962C8B-B14F-4D97-AF65-F5344CB8AC3E}">
        <p14:creationId xmlns:p14="http://schemas.microsoft.com/office/powerpoint/2010/main" val="706448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96</a:t>
            </a:fld>
            <a:endParaRPr lang="tr-TR"/>
          </a:p>
        </p:txBody>
      </p:sp>
    </p:spTree>
    <p:extLst>
      <p:ext uri="{BB962C8B-B14F-4D97-AF65-F5344CB8AC3E}">
        <p14:creationId xmlns:p14="http://schemas.microsoft.com/office/powerpoint/2010/main" val="373060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99</a:t>
            </a:fld>
            <a:endParaRPr lang="tr-TR"/>
          </a:p>
        </p:txBody>
      </p:sp>
    </p:spTree>
    <p:extLst>
      <p:ext uri="{BB962C8B-B14F-4D97-AF65-F5344CB8AC3E}">
        <p14:creationId xmlns:p14="http://schemas.microsoft.com/office/powerpoint/2010/main" val="3035926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100</a:t>
            </a:fld>
            <a:endParaRPr lang="tr-TR"/>
          </a:p>
        </p:txBody>
      </p:sp>
    </p:spTree>
    <p:extLst>
      <p:ext uri="{BB962C8B-B14F-4D97-AF65-F5344CB8AC3E}">
        <p14:creationId xmlns:p14="http://schemas.microsoft.com/office/powerpoint/2010/main" val="57768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101</a:t>
            </a:fld>
            <a:endParaRPr lang="tr-TR"/>
          </a:p>
        </p:txBody>
      </p:sp>
    </p:spTree>
    <p:extLst>
      <p:ext uri="{BB962C8B-B14F-4D97-AF65-F5344CB8AC3E}">
        <p14:creationId xmlns:p14="http://schemas.microsoft.com/office/powerpoint/2010/main" val="1152433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102</a:t>
            </a:fld>
            <a:endParaRPr lang="tr-TR"/>
          </a:p>
        </p:txBody>
      </p:sp>
    </p:spTree>
    <p:extLst>
      <p:ext uri="{BB962C8B-B14F-4D97-AF65-F5344CB8AC3E}">
        <p14:creationId xmlns:p14="http://schemas.microsoft.com/office/powerpoint/2010/main" val="1368488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103</a:t>
            </a:fld>
            <a:endParaRPr lang="tr-TR"/>
          </a:p>
        </p:txBody>
      </p:sp>
    </p:spTree>
    <p:extLst>
      <p:ext uri="{BB962C8B-B14F-4D97-AF65-F5344CB8AC3E}">
        <p14:creationId xmlns:p14="http://schemas.microsoft.com/office/powerpoint/2010/main" val="3314030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104</a:t>
            </a:fld>
            <a:endParaRPr lang="tr-TR"/>
          </a:p>
        </p:txBody>
      </p:sp>
    </p:spTree>
    <p:extLst>
      <p:ext uri="{BB962C8B-B14F-4D97-AF65-F5344CB8AC3E}">
        <p14:creationId xmlns:p14="http://schemas.microsoft.com/office/powerpoint/2010/main" val="3635405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105</a:t>
            </a:fld>
            <a:endParaRPr lang="tr-TR"/>
          </a:p>
        </p:txBody>
      </p:sp>
    </p:spTree>
    <p:extLst>
      <p:ext uri="{BB962C8B-B14F-4D97-AF65-F5344CB8AC3E}">
        <p14:creationId xmlns:p14="http://schemas.microsoft.com/office/powerpoint/2010/main" val="3523299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68</a:t>
            </a:fld>
            <a:endParaRPr lang="tr-TR"/>
          </a:p>
        </p:txBody>
      </p:sp>
    </p:spTree>
    <p:extLst>
      <p:ext uri="{BB962C8B-B14F-4D97-AF65-F5344CB8AC3E}">
        <p14:creationId xmlns:p14="http://schemas.microsoft.com/office/powerpoint/2010/main" val="3208598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106</a:t>
            </a:fld>
            <a:endParaRPr lang="tr-TR"/>
          </a:p>
        </p:txBody>
      </p:sp>
    </p:spTree>
    <p:extLst>
      <p:ext uri="{BB962C8B-B14F-4D97-AF65-F5344CB8AC3E}">
        <p14:creationId xmlns:p14="http://schemas.microsoft.com/office/powerpoint/2010/main" val="272365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107</a:t>
            </a:fld>
            <a:endParaRPr lang="tr-TR"/>
          </a:p>
        </p:txBody>
      </p:sp>
    </p:spTree>
    <p:extLst>
      <p:ext uri="{BB962C8B-B14F-4D97-AF65-F5344CB8AC3E}">
        <p14:creationId xmlns:p14="http://schemas.microsoft.com/office/powerpoint/2010/main" val="336776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108</a:t>
            </a:fld>
            <a:endParaRPr lang="tr-TR"/>
          </a:p>
        </p:txBody>
      </p:sp>
    </p:spTree>
    <p:extLst>
      <p:ext uri="{BB962C8B-B14F-4D97-AF65-F5344CB8AC3E}">
        <p14:creationId xmlns:p14="http://schemas.microsoft.com/office/powerpoint/2010/main" val="2083190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109</a:t>
            </a:fld>
            <a:endParaRPr lang="tr-TR"/>
          </a:p>
        </p:txBody>
      </p:sp>
    </p:spTree>
    <p:extLst>
      <p:ext uri="{BB962C8B-B14F-4D97-AF65-F5344CB8AC3E}">
        <p14:creationId xmlns:p14="http://schemas.microsoft.com/office/powerpoint/2010/main" val="94805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110</a:t>
            </a:fld>
            <a:endParaRPr lang="tr-TR"/>
          </a:p>
        </p:txBody>
      </p:sp>
    </p:spTree>
    <p:extLst>
      <p:ext uri="{BB962C8B-B14F-4D97-AF65-F5344CB8AC3E}">
        <p14:creationId xmlns:p14="http://schemas.microsoft.com/office/powerpoint/2010/main" val="657397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111</a:t>
            </a:fld>
            <a:endParaRPr lang="tr-TR"/>
          </a:p>
        </p:txBody>
      </p:sp>
    </p:spTree>
    <p:extLst>
      <p:ext uri="{BB962C8B-B14F-4D97-AF65-F5344CB8AC3E}">
        <p14:creationId xmlns:p14="http://schemas.microsoft.com/office/powerpoint/2010/main" val="61721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112</a:t>
            </a:fld>
            <a:endParaRPr lang="tr-TR"/>
          </a:p>
        </p:txBody>
      </p:sp>
    </p:spTree>
    <p:extLst>
      <p:ext uri="{BB962C8B-B14F-4D97-AF65-F5344CB8AC3E}">
        <p14:creationId xmlns:p14="http://schemas.microsoft.com/office/powerpoint/2010/main" val="891917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113</a:t>
            </a:fld>
            <a:endParaRPr lang="tr-TR"/>
          </a:p>
        </p:txBody>
      </p:sp>
    </p:spTree>
    <p:extLst>
      <p:ext uri="{BB962C8B-B14F-4D97-AF65-F5344CB8AC3E}">
        <p14:creationId xmlns:p14="http://schemas.microsoft.com/office/powerpoint/2010/main" val="3339397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114</a:t>
            </a:fld>
            <a:endParaRPr lang="tr-TR"/>
          </a:p>
        </p:txBody>
      </p:sp>
    </p:spTree>
    <p:extLst>
      <p:ext uri="{BB962C8B-B14F-4D97-AF65-F5344CB8AC3E}">
        <p14:creationId xmlns:p14="http://schemas.microsoft.com/office/powerpoint/2010/main" val="1092759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115</a:t>
            </a:fld>
            <a:endParaRPr lang="tr-TR"/>
          </a:p>
        </p:txBody>
      </p:sp>
    </p:spTree>
    <p:extLst>
      <p:ext uri="{BB962C8B-B14F-4D97-AF65-F5344CB8AC3E}">
        <p14:creationId xmlns:p14="http://schemas.microsoft.com/office/powerpoint/2010/main" val="426062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69</a:t>
            </a:fld>
            <a:endParaRPr lang="tr-TR"/>
          </a:p>
        </p:txBody>
      </p:sp>
    </p:spTree>
    <p:extLst>
      <p:ext uri="{BB962C8B-B14F-4D97-AF65-F5344CB8AC3E}">
        <p14:creationId xmlns:p14="http://schemas.microsoft.com/office/powerpoint/2010/main" val="34795395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116</a:t>
            </a:fld>
            <a:endParaRPr lang="tr-TR"/>
          </a:p>
        </p:txBody>
      </p:sp>
    </p:spTree>
    <p:extLst>
      <p:ext uri="{BB962C8B-B14F-4D97-AF65-F5344CB8AC3E}">
        <p14:creationId xmlns:p14="http://schemas.microsoft.com/office/powerpoint/2010/main" val="4103440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117</a:t>
            </a:fld>
            <a:endParaRPr lang="tr-TR"/>
          </a:p>
        </p:txBody>
      </p:sp>
    </p:spTree>
    <p:extLst>
      <p:ext uri="{BB962C8B-B14F-4D97-AF65-F5344CB8AC3E}">
        <p14:creationId xmlns:p14="http://schemas.microsoft.com/office/powerpoint/2010/main" val="2262919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118</a:t>
            </a:fld>
            <a:endParaRPr lang="tr-TR"/>
          </a:p>
        </p:txBody>
      </p:sp>
    </p:spTree>
    <p:extLst>
      <p:ext uri="{BB962C8B-B14F-4D97-AF65-F5344CB8AC3E}">
        <p14:creationId xmlns:p14="http://schemas.microsoft.com/office/powerpoint/2010/main" val="42839033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119</a:t>
            </a:fld>
            <a:endParaRPr lang="tr-TR"/>
          </a:p>
        </p:txBody>
      </p:sp>
    </p:spTree>
    <p:extLst>
      <p:ext uri="{BB962C8B-B14F-4D97-AF65-F5344CB8AC3E}">
        <p14:creationId xmlns:p14="http://schemas.microsoft.com/office/powerpoint/2010/main" val="742466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120</a:t>
            </a:fld>
            <a:endParaRPr lang="tr-TR"/>
          </a:p>
        </p:txBody>
      </p:sp>
    </p:spTree>
    <p:extLst>
      <p:ext uri="{BB962C8B-B14F-4D97-AF65-F5344CB8AC3E}">
        <p14:creationId xmlns:p14="http://schemas.microsoft.com/office/powerpoint/2010/main" val="31614576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121</a:t>
            </a:fld>
            <a:endParaRPr lang="tr-TR"/>
          </a:p>
        </p:txBody>
      </p:sp>
    </p:spTree>
    <p:extLst>
      <p:ext uri="{BB962C8B-B14F-4D97-AF65-F5344CB8AC3E}">
        <p14:creationId xmlns:p14="http://schemas.microsoft.com/office/powerpoint/2010/main" val="3566005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122</a:t>
            </a:fld>
            <a:endParaRPr lang="tr-TR"/>
          </a:p>
        </p:txBody>
      </p:sp>
    </p:spTree>
    <p:extLst>
      <p:ext uri="{BB962C8B-B14F-4D97-AF65-F5344CB8AC3E}">
        <p14:creationId xmlns:p14="http://schemas.microsoft.com/office/powerpoint/2010/main" val="37116407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123</a:t>
            </a:fld>
            <a:endParaRPr lang="tr-TR"/>
          </a:p>
        </p:txBody>
      </p:sp>
    </p:spTree>
    <p:extLst>
      <p:ext uri="{BB962C8B-B14F-4D97-AF65-F5344CB8AC3E}">
        <p14:creationId xmlns:p14="http://schemas.microsoft.com/office/powerpoint/2010/main" val="3704149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124</a:t>
            </a:fld>
            <a:endParaRPr lang="tr-TR"/>
          </a:p>
        </p:txBody>
      </p:sp>
    </p:spTree>
    <p:extLst>
      <p:ext uri="{BB962C8B-B14F-4D97-AF65-F5344CB8AC3E}">
        <p14:creationId xmlns:p14="http://schemas.microsoft.com/office/powerpoint/2010/main" val="10364068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125</a:t>
            </a:fld>
            <a:endParaRPr lang="tr-TR"/>
          </a:p>
        </p:txBody>
      </p:sp>
    </p:spTree>
    <p:extLst>
      <p:ext uri="{BB962C8B-B14F-4D97-AF65-F5344CB8AC3E}">
        <p14:creationId xmlns:p14="http://schemas.microsoft.com/office/powerpoint/2010/main" val="184230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70</a:t>
            </a:fld>
            <a:endParaRPr lang="tr-TR"/>
          </a:p>
        </p:txBody>
      </p:sp>
    </p:spTree>
    <p:extLst>
      <p:ext uri="{BB962C8B-B14F-4D97-AF65-F5344CB8AC3E}">
        <p14:creationId xmlns:p14="http://schemas.microsoft.com/office/powerpoint/2010/main" val="7011972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126</a:t>
            </a:fld>
            <a:endParaRPr lang="tr-TR"/>
          </a:p>
        </p:txBody>
      </p:sp>
    </p:spTree>
    <p:extLst>
      <p:ext uri="{BB962C8B-B14F-4D97-AF65-F5344CB8AC3E}">
        <p14:creationId xmlns:p14="http://schemas.microsoft.com/office/powerpoint/2010/main" val="36828459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127</a:t>
            </a:fld>
            <a:endParaRPr lang="tr-TR"/>
          </a:p>
        </p:txBody>
      </p:sp>
    </p:spTree>
    <p:extLst>
      <p:ext uri="{BB962C8B-B14F-4D97-AF65-F5344CB8AC3E}">
        <p14:creationId xmlns:p14="http://schemas.microsoft.com/office/powerpoint/2010/main" val="21141199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128</a:t>
            </a:fld>
            <a:endParaRPr lang="tr-TR"/>
          </a:p>
        </p:txBody>
      </p:sp>
    </p:spTree>
    <p:extLst>
      <p:ext uri="{BB962C8B-B14F-4D97-AF65-F5344CB8AC3E}">
        <p14:creationId xmlns:p14="http://schemas.microsoft.com/office/powerpoint/2010/main" val="6791259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129</a:t>
            </a:fld>
            <a:endParaRPr lang="tr-TR"/>
          </a:p>
        </p:txBody>
      </p:sp>
    </p:spTree>
    <p:extLst>
      <p:ext uri="{BB962C8B-B14F-4D97-AF65-F5344CB8AC3E}">
        <p14:creationId xmlns:p14="http://schemas.microsoft.com/office/powerpoint/2010/main" val="2906496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130</a:t>
            </a:fld>
            <a:endParaRPr lang="tr-TR"/>
          </a:p>
        </p:txBody>
      </p:sp>
    </p:spTree>
    <p:extLst>
      <p:ext uri="{BB962C8B-B14F-4D97-AF65-F5344CB8AC3E}">
        <p14:creationId xmlns:p14="http://schemas.microsoft.com/office/powerpoint/2010/main" val="16334794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131</a:t>
            </a:fld>
            <a:endParaRPr lang="tr-TR"/>
          </a:p>
        </p:txBody>
      </p:sp>
    </p:spTree>
    <p:extLst>
      <p:ext uri="{BB962C8B-B14F-4D97-AF65-F5344CB8AC3E}">
        <p14:creationId xmlns:p14="http://schemas.microsoft.com/office/powerpoint/2010/main" val="638362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132</a:t>
            </a:fld>
            <a:endParaRPr lang="tr-TR"/>
          </a:p>
        </p:txBody>
      </p:sp>
    </p:spTree>
    <p:extLst>
      <p:ext uri="{BB962C8B-B14F-4D97-AF65-F5344CB8AC3E}">
        <p14:creationId xmlns:p14="http://schemas.microsoft.com/office/powerpoint/2010/main" val="1002740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133</a:t>
            </a:fld>
            <a:endParaRPr lang="tr-TR"/>
          </a:p>
        </p:txBody>
      </p:sp>
    </p:spTree>
    <p:extLst>
      <p:ext uri="{BB962C8B-B14F-4D97-AF65-F5344CB8AC3E}">
        <p14:creationId xmlns:p14="http://schemas.microsoft.com/office/powerpoint/2010/main" val="2998734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134</a:t>
            </a:fld>
            <a:endParaRPr lang="tr-TR"/>
          </a:p>
        </p:txBody>
      </p:sp>
    </p:spTree>
    <p:extLst>
      <p:ext uri="{BB962C8B-B14F-4D97-AF65-F5344CB8AC3E}">
        <p14:creationId xmlns:p14="http://schemas.microsoft.com/office/powerpoint/2010/main" val="25988996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135</a:t>
            </a:fld>
            <a:endParaRPr lang="tr-TR"/>
          </a:p>
        </p:txBody>
      </p:sp>
    </p:spTree>
    <p:extLst>
      <p:ext uri="{BB962C8B-B14F-4D97-AF65-F5344CB8AC3E}">
        <p14:creationId xmlns:p14="http://schemas.microsoft.com/office/powerpoint/2010/main" val="258375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71</a:t>
            </a:fld>
            <a:endParaRPr lang="tr-TR"/>
          </a:p>
        </p:txBody>
      </p:sp>
    </p:spTree>
    <p:extLst>
      <p:ext uri="{BB962C8B-B14F-4D97-AF65-F5344CB8AC3E}">
        <p14:creationId xmlns:p14="http://schemas.microsoft.com/office/powerpoint/2010/main" val="4515745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136</a:t>
            </a:fld>
            <a:endParaRPr lang="tr-TR"/>
          </a:p>
        </p:txBody>
      </p:sp>
    </p:spTree>
    <p:extLst>
      <p:ext uri="{BB962C8B-B14F-4D97-AF65-F5344CB8AC3E}">
        <p14:creationId xmlns:p14="http://schemas.microsoft.com/office/powerpoint/2010/main" val="3920025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137</a:t>
            </a:fld>
            <a:endParaRPr lang="tr-TR"/>
          </a:p>
        </p:txBody>
      </p:sp>
    </p:spTree>
    <p:extLst>
      <p:ext uri="{BB962C8B-B14F-4D97-AF65-F5344CB8AC3E}">
        <p14:creationId xmlns:p14="http://schemas.microsoft.com/office/powerpoint/2010/main" val="5852736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138</a:t>
            </a:fld>
            <a:endParaRPr lang="tr-TR"/>
          </a:p>
        </p:txBody>
      </p:sp>
    </p:spTree>
    <p:extLst>
      <p:ext uri="{BB962C8B-B14F-4D97-AF65-F5344CB8AC3E}">
        <p14:creationId xmlns:p14="http://schemas.microsoft.com/office/powerpoint/2010/main" val="1128399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139</a:t>
            </a:fld>
            <a:endParaRPr lang="tr-TR"/>
          </a:p>
        </p:txBody>
      </p:sp>
    </p:spTree>
    <p:extLst>
      <p:ext uri="{BB962C8B-B14F-4D97-AF65-F5344CB8AC3E}">
        <p14:creationId xmlns:p14="http://schemas.microsoft.com/office/powerpoint/2010/main" val="40406901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140</a:t>
            </a:fld>
            <a:endParaRPr lang="tr-TR"/>
          </a:p>
        </p:txBody>
      </p:sp>
    </p:spTree>
    <p:extLst>
      <p:ext uri="{BB962C8B-B14F-4D97-AF65-F5344CB8AC3E}">
        <p14:creationId xmlns:p14="http://schemas.microsoft.com/office/powerpoint/2010/main" val="18547763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141</a:t>
            </a:fld>
            <a:endParaRPr lang="tr-TR"/>
          </a:p>
        </p:txBody>
      </p:sp>
    </p:spTree>
    <p:extLst>
      <p:ext uri="{BB962C8B-B14F-4D97-AF65-F5344CB8AC3E}">
        <p14:creationId xmlns:p14="http://schemas.microsoft.com/office/powerpoint/2010/main" val="30631015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142</a:t>
            </a:fld>
            <a:endParaRPr lang="tr-TR"/>
          </a:p>
        </p:txBody>
      </p:sp>
    </p:spTree>
    <p:extLst>
      <p:ext uri="{BB962C8B-B14F-4D97-AF65-F5344CB8AC3E}">
        <p14:creationId xmlns:p14="http://schemas.microsoft.com/office/powerpoint/2010/main" val="4173552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143</a:t>
            </a:fld>
            <a:endParaRPr lang="tr-TR"/>
          </a:p>
        </p:txBody>
      </p:sp>
    </p:spTree>
    <p:extLst>
      <p:ext uri="{BB962C8B-B14F-4D97-AF65-F5344CB8AC3E}">
        <p14:creationId xmlns:p14="http://schemas.microsoft.com/office/powerpoint/2010/main" val="41044236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144</a:t>
            </a:fld>
            <a:endParaRPr lang="tr-TR"/>
          </a:p>
        </p:txBody>
      </p:sp>
    </p:spTree>
    <p:extLst>
      <p:ext uri="{BB962C8B-B14F-4D97-AF65-F5344CB8AC3E}">
        <p14:creationId xmlns:p14="http://schemas.microsoft.com/office/powerpoint/2010/main" val="10417259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145</a:t>
            </a:fld>
            <a:endParaRPr lang="tr-TR"/>
          </a:p>
        </p:txBody>
      </p:sp>
    </p:spTree>
    <p:extLst>
      <p:ext uri="{BB962C8B-B14F-4D97-AF65-F5344CB8AC3E}">
        <p14:creationId xmlns:p14="http://schemas.microsoft.com/office/powerpoint/2010/main" val="6515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72</a:t>
            </a:fld>
            <a:endParaRPr lang="tr-TR"/>
          </a:p>
        </p:txBody>
      </p:sp>
    </p:spTree>
    <p:extLst>
      <p:ext uri="{BB962C8B-B14F-4D97-AF65-F5344CB8AC3E}">
        <p14:creationId xmlns:p14="http://schemas.microsoft.com/office/powerpoint/2010/main" val="2297904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146</a:t>
            </a:fld>
            <a:endParaRPr lang="tr-TR"/>
          </a:p>
        </p:txBody>
      </p:sp>
    </p:spTree>
    <p:extLst>
      <p:ext uri="{BB962C8B-B14F-4D97-AF65-F5344CB8AC3E}">
        <p14:creationId xmlns:p14="http://schemas.microsoft.com/office/powerpoint/2010/main" val="12209281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147</a:t>
            </a:fld>
            <a:endParaRPr lang="tr-TR"/>
          </a:p>
        </p:txBody>
      </p:sp>
    </p:spTree>
    <p:extLst>
      <p:ext uri="{BB962C8B-B14F-4D97-AF65-F5344CB8AC3E}">
        <p14:creationId xmlns:p14="http://schemas.microsoft.com/office/powerpoint/2010/main" val="3686489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148</a:t>
            </a:fld>
            <a:endParaRPr lang="tr-TR"/>
          </a:p>
        </p:txBody>
      </p:sp>
    </p:spTree>
    <p:extLst>
      <p:ext uri="{BB962C8B-B14F-4D97-AF65-F5344CB8AC3E}">
        <p14:creationId xmlns:p14="http://schemas.microsoft.com/office/powerpoint/2010/main" val="2722613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149</a:t>
            </a:fld>
            <a:endParaRPr lang="tr-TR"/>
          </a:p>
        </p:txBody>
      </p:sp>
    </p:spTree>
    <p:extLst>
      <p:ext uri="{BB962C8B-B14F-4D97-AF65-F5344CB8AC3E}">
        <p14:creationId xmlns:p14="http://schemas.microsoft.com/office/powerpoint/2010/main" val="36421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150</a:t>
            </a:fld>
            <a:endParaRPr lang="tr-TR"/>
          </a:p>
        </p:txBody>
      </p:sp>
    </p:spTree>
    <p:extLst>
      <p:ext uri="{BB962C8B-B14F-4D97-AF65-F5344CB8AC3E}">
        <p14:creationId xmlns:p14="http://schemas.microsoft.com/office/powerpoint/2010/main" val="29561523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151</a:t>
            </a:fld>
            <a:endParaRPr lang="tr-TR"/>
          </a:p>
        </p:txBody>
      </p:sp>
    </p:spTree>
    <p:extLst>
      <p:ext uri="{BB962C8B-B14F-4D97-AF65-F5344CB8AC3E}">
        <p14:creationId xmlns:p14="http://schemas.microsoft.com/office/powerpoint/2010/main" val="34036772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152</a:t>
            </a:fld>
            <a:endParaRPr lang="tr-TR"/>
          </a:p>
        </p:txBody>
      </p:sp>
    </p:spTree>
    <p:extLst>
      <p:ext uri="{BB962C8B-B14F-4D97-AF65-F5344CB8AC3E}">
        <p14:creationId xmlns:p14="http://schemas.microsoft.com/office/powerpoint/2010/main" val="12915249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153</a:t>
            </a:fld>
            <a:endParaRPr lang="tr-TR"/>
          </a:p>
        </p:txBody>
      </p:sp>
    </p:spTree>
    <p:extLst>
      <p:ext uri="{BB962C8B-B14F-4D97-AF65-F5344CB8AC3E}">
        <p14:creationId xmlns:p14="http://schemas.microsoft.com/office/powerpoint/2010/main" val="3004906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154</a:t>
            </a:fld>
            <a:endParaRPr lang="tr-TR"/>
          </a:p>
        </p:txBody>
      </p:sp>
    </p:spTree>
    <p:extLst>
      <p:ext uri="{BB962C8B-B14F-4D97-AF65-F5344CB8AC3E}">
        <p14:creationId xmlns:p14="http://schemas.microsoft.com/office/powerpoint/2010/main" val="3430919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155</a:t>
            </a:fld>
            <a:endParaRPr lang="tr-TR"/>
          </a:p>
        </p:txBody>
      </p:sp>
    </p:spTree>
    <p:extLst>
      <p:ext uri="{BB962C8B-B14F-4D97-AF65-F5344CB8AC3E}">
        <p14:creationId xmlns:p14="http://schemas.microsoft.com/office/powerpoint/2010/main" val="3900131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73</a:t>
            </a:fld>
            <a:endParaRPr lang="tr-TR"/>
          </a:p>
        </p:txBody>
      </p:sp>
    </p:spTree>
    <p:extLst>
      <p:ext uri="{BB962C8B-B14F-4D97-AF65-F5344CB8AC3E}">
        <p14:creationId xmlns:p14="http://schemas.microsoft.com/office/powerpoint/2010/main" val="20051519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156</a:t>
            </a:fld>
            <a:endParaRPr lang="tr-TR"/>
          </a:p>
        </p:txBody>
      </p:sp>
    </p:spTree>
    <p:extLst>
      <p:ext uri="{BB962C8B-B14F-4D97-AF65-F5344CB8AC3E}">
        <p14:creationId xmlns:p14="http://schemas.microsoft.com/office/powerpoint/2010/main" val="2061746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157</a:t>
            </a:fld>
            <a:endParaRPr lang="tr-TR"/>
          </a:p>
        </p:txBody>
      </p:sp>
    </p:spTree>
    <p:extLst>
      <p:ext uri="{BB962C8B-B14F-4D97-AF65-F5344CB8AC3E}">
        <p14:creationId xmlns:p14="http://schemas.microsoft.com/office/powerpoint/2010/main" val="33156980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158</a:t>
            </a:fld>
            <a:endParaRPr lang="tr-TR"/>
          </a:p>
        </p:txBody>
      </p:sp>
    </p:spTree>
    <p:extLst>
      <p:ext uri="{BB962C8B-B14F-4D97-AF65-F5344CB8AC3E}">
        <p14:creationId xmlns:p14="http://schemas.microsoft.com/office/powerpoint/2010/main" val="214885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159</a:t>
            </a:fld>
            <a:endParaRPr lang="tr-TR"/>
          </a:p>
        </p:txBody>
      </p:sp>
    </p:spTree>
    <p:extLst>
      <p:ext uri="{BB962C8B-B14F-4D97-AF65-F5344CB8AC3E}">
        <p14:creationId xmlns:p14="http://schemas.microsoft.com/office/powerpoint/2010/main" val="13260268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160</a:t>
            </a:fld>
            <a:endParaRPr lang="tr-TR"/>
          </a:p>
        </p:txBody>
      </p:sp>
    </p:spTree>
    <p:extLst>
      <p:ext uri="{BB962C8B-B14F-4D97-AF65-F5344CB8AC3E}">
        <p14:creationId xmlns:p14="http://schemas.microsoft.com/office/powerpoint/2010/main" val="252604200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161</a:t>
            </a:fld>
            <a:endParaRPr lang="tr-TR"/>
          </a:p>
        </p:txBody>
      </p:sp>
    </p:spTree>
    <p:extLst>
      <p:ext uri="{BB962C8B-B14F-4D97-AF65-F5344CB8AC3E}">
        <p14:creationId xmlns:p14="http://schemas.microsoft.com/office/powerpoint/2010/main" val="30835253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162</a:t>
            </a:fld>
            <a:endParaRPr lang="tr-TR"/>
          </a:p>
        </p:txBody>
      </p:sp>
    </p:spTree>
    <p:extLst>
      <p:ext uri="{BB962C8B-B14F-4D97-AF65-F5344CB8AC3E}">
        <p14:creationId xmlns:p14="http://schemas.microsoft.com/office/powerpoint/2010/main" val="22161642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163</a:t>
            </a:fld>
            <a:endParaRPr lang="tr-TR"/>
          </a:p>
        </p:txBody>
      </p:sp>
    </p:spTree>
    <p:extLst>
      <p:ext uri="{BB962C8B-B14F-4D97-AF65-F5344CB8AC3E}">
        <p14:creationId xmlns:p14="http://schemas.microsoft.com/office/powerpoint/2010/main" val="10457065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164</a:t>
            </a:fld>
            <a:endParaRPr lang="tr-TR"/>
          </a:p>
        </p:txBody>
      </p:sp>
    </p:spTree>
    <p:extLst>
      <p:ext uri="{BB962C8B-B14F-4D97-AF65-F5344CB8AC3E}">
        <p14:creationId xmlns:p14="http://schemas.microsoft.com/office/powerpoint/2010/main" val="35389378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417C72A0-2060-664D-83C7-FF92CB079F56}" type="slidenum">
              <a:rPr lang="tr-TR" smtClean="0"/>
              <a:t>165</a:t>
            </a:fld>
            <a:endParaRPr lang="tr-TR"/>
          </a:p>
        </p:txBody>
      </p:sp>
    </p:spTree>
    <p:extLst>
      <p:ext uri="{BB962C8B-B14F-4D97-AF65-F5344CB8AC3E}">
        <p14:creationId xmlns:p14="http://schemas.microsoft.com/office/powerpoint/2010/main" val="143140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tr-TR"/>
              <a:t>Asıl başlık stilini düzenlemek için tıklayın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8.03.2024</a:t>
            </a:fld>
            <a:endParaRPr lang="tr-TR"/>
          </a:p>
        </p:txBody>
      </p:sp>
      <p:sp>
        <p:nvSpPr>
          <p:cNvPr id="5" name="Footer Placeholder 4"/>
          <p:cNvSpPr>
            <a:spLocks noGrp="1"/>
          </p:cNvSpPr>
          <p:nvPr>
            <p:ph type="ftr" sz="quarter" idx="11"/>
          </p:nvPr>
        </p:nvSpPr>
        <p:spPr>
          <a:xfrm>
            <a:off x="2416500" y="329307"/>
            <a:ext cx="4973915" cy="309201"/>
          </a:xfrm>
        </p:spPr>
        <p:txBody>
          <a:bodyPr/>
          <a:lstStyle/>
          <a:p>
            <a:endParaRPr lang="tr-TR"/>
          </a:p>
        </p:txBody>
      </p:sp>
      <p:sp>
        <p:nvSpPr>
          <p:cNvPr id="6" name="Slide Number Placeholder 5"/>
          <p:cNvSpPr>
            <a:spLocks noGrp="1"/>
          </p:cNvSpPr>
          <p:nvPr>
            <p:ph type="sldNum" sz="quarter" idx="12"/>
          </p:nvPr>
        </p:nvSpPr>
        <p:spPr>
          <a:xfrm>
            <a:off x="1437664" y="798973"/>
            <a:ext cx="811019" cy="503578"/>
          </a:xfrm>
        </p:spPr>
        <p:txBody>
          <a:bodyPr/>
          <a:lstStyle/>
          <a:p>
            <a:fld id="{E331443F-C959-F84C-881A-97C79A6AC514}" type="slidenum">
              <a:rPr lang="tr-TR" smtClean="0"/>
              <a:t>‹#›</a:t>
            </a:fld>
            <a:endParaRPr lang="tr-T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854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8.03.2024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999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8.03.2024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489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2D57CA5-E7CC-6445-AB24-410534F4635C}" type="datetimeFigureOut">
              <a:rPr lang="tr-TR" smtClean="0"/>
              <a:t>8.03.2024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682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12D57CA5-E7CC-6445-AB24-410534F4635C}" type="datetimeFigureOut">
              <a:rPr lang="tr-TR" smtClean="0"/>
              <a:t>8.03.2024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31443F-C959-F84C-881A-97C79A6AC514}" type="slidenum">
              <a:rPr lang="tr-TR" smtClean="0"/>
              <a:t>‹#›</a:t>
            </a:fld>
            <a:endParaRPr lang="tr-T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52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2D57CA5-E7CC-6445-AB24-410534F4635C}" type="datetimeFigureOut">
              <a:rPr lang="tr-TR" smtClean="0"/>
              <a:t>8.03.2024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138495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447191" y="2824269"/>
            <a:ext cx="4645152" cy="264445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412362" y="2821491"/>
            <a:ext cx="4645152" cy="263737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2D57CA5-E7CC-6445-AB24-410534F4635C}" type="datetimeFigureOut">
              <a:rPr lang="tr-TR" smtClean="0"/>
              <a:t>8.03.2024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31443F-C959-F84C-881A-97C79A6AC514}" type="slidenum">
              <a:rPr lang="tr-TR" smtClean="0"/>
              <a:t>‹#›</a:t>
            </a:fld>
            <a:endParaRPr lang="tr-T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93572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2D57CA5-E7CC-6445-AB24-410534F4635C}" type="datetimeFigureOut">
              <a:rPr lang="tr-TR" smtClean="0"/>
              <a:t>8.03.2024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31443F-C959-F84C-881A-97C79A6AC514}" type="slidenum">
              <a:rPr lang="tr-TR" smtClean="0"/>
              <a:t>‹#›</a:t>
            </a:fld>
            <a:endParaRPr lang="tr-T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8430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57CA5-E7CC-6445-AB24-410534F4635C}" type="datetimeFigureOut">
              <a:rPr lang="tr-TR" smtClean="0"/>
              <a:t>8.03.2024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331443F-C959-F84C-881A-97C79A6AC514}" type="slidenum">
              <a:rPr lang="tr-TR" smtClean="0"/>
              <a:t>‹#›</a:t>
            </a:fld>
            <a:endParaRPr lang="tr-TR"/>
          </a:p>
        </p:txBody>
      </p:sp>
    </p:spTree>
    <p:extLst>
      <p:ext uri="{BB962C8B-B14F-4D97-AF65-F5344CB8AC3E}">
        <p14:creationId xmlns:p14="http://schemas.microsoft.com/office/powerpoint/2010/main" val="107934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12D57CA5-E7CC-6445-AB24-410534F4635C}" type="datetimeFigureOut">
              <a:rPr lang="tr-TR" smtClean="0"/>
              <a:t>8.03.2024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350278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2D57CA5-E7CC-6445-AB24-410534F4635C}" type="datetimeFigureOut">
              <a:rPr lang="tr-TR" smtClean="0"/>
              <a:t>8.03.2024</a:t>
            </a:fld>
            <a:endParaRPr lang="tr-TR"/>
          </a:p>
        </p:txBody>
      </p:sp>
      <p:sp>
        <p:nvSpPr>
          <p:cNvPr id="6" name="Footer Placeholder 5"/>
          <p:cNvSpPr>
            <a:spLocks noGrp="1"/>
          </p:cNvSpPr>
          <p:nvPr>
            <p:ph type="ftr" sz="quarter" idx="11"/>
          </p:nvPr>
        </p:nvSpPr>
        <p:spPr>
          <a:xfrm>
            <a:off x="1447382" y="318640"/>
            <a:ext cx="5541004" cy="320931"/>
          </a:xfrm>
        </p:spPr>
        <p:txBody>
          <a:bodyPr/>
          <a:lstStyle/>
          <a:p>
            <a:endParaRPr lang="tr-TR"/>
          </a:p>
        </p:txBody>
      </p:sp>
      <p:sp>
        <p:nvSpPr>
          <p:cNvPr id="7" name="Slide Number Placeholder 6"/>
          <p:cNvSpPr>
            <a:spLocks noGrp="1"/>
          </p:cNvSpPr>
          <p:nvPr>
            <p:ph type="sldNum" sz="quarter" idx="12"/>
          </p:nvPr>
        </p:nvSpPr>
        <p:spPr/>
        <p:txBody>
          <a:bodyPr/>
          <a:lstStyle/>
          <a:p>
            <a:fld id="{E331443F-C959-F84C-881A-97C79A6AC514}" type="slidenum">
              <a:rPr lang="tr-TR" smtClean="0"/>
              <a:t>‹#›</a:t>
            </a:fld>
            <a:endParaRPr lang="tr-T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19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2D57CA5-E7CC-6445-AB24-410534F4635C}" type="datetimeFigureOut">
              <a:rPr lang="tr-TR" smtClean="0"/>
              <a:t>8.03.2024</a:t>
            </a:fld>
            <a:endParaRPr lang="tr-T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331443F-C959-F84C-881A-97C79A6AC514}" type="slidenum">
              <a:rPr lang="tr-TR" smtClean="0"/>
              <a:t>‹#›</a:t>
            </a:fld>
            <a:endParaRPr lang="tr-T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965357"/>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onuraltuntas61.w3spaces.com/dom_buton_metni_degistir.htm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onuraltuntas61.w3spaces.com/dom_nesne_.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onuraltuntas61.w3spaces.com/addEventListener.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6.png"/><Relationship Id="rId7"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onuraltuntas61.w3spaces.com/jquery-icerik_degistirr.html"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onuraltuntas61.w3spaces.com/ADDCLASS.html"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onuraltuntas61.w3spaces.com/jquery_buton.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ecma-international.org/technical-committees/tc39/?tab=general"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ecma-international.org/technical-committees/tc39/?tab=general"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s://ecma-international.org/technical-committees/tc39/?tab=general"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w3schools.com/js/tryit.asp?filename=tryjs_myfirst"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nuraltuntas61.w3spaces-preview.com/function.html"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nuraltuntas61.w3spaces-preview.com/dizi.html"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onuraltuntas61.w3spaces-preview.com/degisken.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onuraltuntas61.w3spacespreview.com/veri_donusum.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onuraltuntas61.w3spaces-preview.com/veri_donusumu_sayi_string.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onuraltuntas61.w3spaces-preview.com/veri_donusumu_boolea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onuraltuntas61.w3spaces-preview.com/_/error/unauthorized.html"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onuraltuntas61.w3spaces.com/isimsiz_fonksiyon.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0FD0717-BEEE-48D4-8750-E44E166E9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CBA4EB-F997-4F56-9436-88F607540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Alt Başlık 2">
            <a:extLst>
              <a:ext uri="{FF2B5EF4-FFF2-40B4-BE49-F238E27FC236}">
                <a16:creationId xmlns:a16="http://schemas.microsoft.com/office/drawing/2014/main" id="{8BBEB46E-B132-E31D-1886-C7E45FD93862}"/>
              </a:ext>
            </a:extLst>
          </p:cNvPr>
          <p:cNvSpPr>
            <a:spLocks noGrp="1"/>
          </p:cNvSpPr>
          <p:nvPr>
            <p:ph type="subTitle" idx="1"/>
          </p:nvPr>
        </p:nvSpPr>
        <p:spPr>
          <a:xfrm>
            <a:off x="8141417" y="1463014"/>
            <a:ext cx="3313075" cy="3293053"/>
          </a:xfrm>
        </p:spPr>
        <p:txBody>
          <a:bodyPr anchor="ctr">
            <a:normAutofit/>
          </a:bodyPr>
          <a:lstStyle/>
          <a:p>
            <a:r>
              <a:rPr lang="tr-TR" sz="2000" dirty="0"/>
              <a:t>HAZ: ONUR ALTUNTAŞ</a:t>
            </a:r>
          </a:p>
        </p:txBody>
      </p:sp>
      <p:grpSp>
        <p:nvGrpSpPr>
          <p:cNvPr id="12" name="Group 11">
            <a:extLst>
              <a:ext uri="{FF2B5EF4-FFF2-40B4-BE49-F238E27FC236}">
                <a16:creationId xmlns:a16="http://schemas.microsoft.com/office/drawing/2014/main" id="{C2DA450E-1EDD-4D4A-8257-4808EB93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9392" y="938882"/>
            <a:ext cx="6562082" cy="4236223"/>
            <a:chOff x="7807230" y="2012810"/>
            <a:chExt cx="3251252" cy="3459865"/>
          </a:xfrm>
        </p:grpSpPr>
        <p:sp>
          <p:nvSpPr>
            <p:cNvPr id="13" name="Rectangle 12">
              <a:extLst>
                <a:ext uri="{FF2B5EF4-FFF2-40B4-BE49-F238E27FC236}">
                  <a16:creationId xmlns:a16="http://schemas.microsoft.com/office/drawing/2014/main" id="{228FBF78-9E7E-46C0-950D-FC7AEE43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116C23-5ED0-4F29-84D0-584CD0150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7EE4B41-0C22-468A-BCFF-66786B9C8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7777" y="1269341"/>
            <a:ext cx="5925312" cy="3575304"/>
          </a:xfrm>
          <a:prstGeom prst="rect">
            <a:avLst/>
          </a:prstGeom>
          <a:solidFill>
            <a:schemeClr val="accent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DBF9204-E910-82DB-88AD-61CF16B90CC5}"/>
              </a:ext>
            </a:extLst>
          </p:cNvPr>
          <p:cNvSpPr>
            <a:spLocks noGrp="1"/>
          </p:cNvSpPr>
          <p:nvPr>
            <p:ph type="ctrTitle"/>
          </p:nvPr>
        </p:nvSpPr>
        <p:spPr>
          <a:xfrm>
            <a:off x="1446756" y="1463015"/>
            <a:ext cx="5492683" cy="3196668"/>
          </a:xfrm>
        </p:spPr>
        <p:txBody>
          <a:bodyPr anchor="ctr">
            <a:normAutofit/>
          </a:bodyPr>
          <a:lstStyle/>
          <a:p>
            <a:pPr algn="ctr"/>
            <a:r>
              <a:rPr lang="tr-TR" sz="4000" dirty="0">
                <a:solidFill>
                  <a:srgbClr val="FFFFFF"/>
                </a:solidFill>
              </a:rPr>
              <a:t>PROGRAMLAMA DİLLERİ MODÜLÜ (JAVASCRIPT)</a:t>
            </a:r>
          </a:p>
        </p:txBody>
      </p:sp>
      <p:pic>
        <p:nvPicPr>
          <p:cNvPr id="18" name="Picture 17">
            <a:extLst>
              <a:ext uri="{FF2B5EF4-FFF2-40B4-BE49-F238E27FC236}">
                <a16:creationId xmlns:a16="http://schemas.microsoft.com/office/drawing/2014/main" id="{8B060F31-12EA-4404-8435-DA25F36C8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E4F1CB68-9DEB-4A71-8E7C-DE9278F0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52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0A87A6-2C90-9A9C-CF33-301924ECB7C6}"/>
              </a:ext>
            </a:extLst>
          </p:cNvPr>
          <p:cNvSpPr>
            <a:spLocks noGrp="1"/>
          </p:cNvSpPr>
          <p:nvPr>
            <p:ph type="title"/>
          </p:nvPr>
        </p:nvSpPr>
        <p:spPr>
          <a:xfrm>
            <a:off x="1451579" y="804519"/>
            <a:ext cx="9603275" cy="1049235"/>
          </a:xfrm>
        </p:spPr>
        <p:txBody>
          <a:bodyPr>
            <a:normAutofit/>
          </a:bodyPr>
          <a:lstStyle/>
          <a:p>
            <a:r>
              <a:rPr lang="tr-TR" b="1" dirty="0"/>
              <a:t>JAVASCRIPT</a:t>
            </a:r>
          </a:p>
        </p:txBody>
      </p:sp>
      <p:sp>
        <p:nvSpPr>
          <p:cNvPr id="3" name="İçerik Yer Tutucusu 2">
            <a:extLst>
              <a:ext uri="{FF2B5EF4-FFF2-40B4-BE49-F238E27FC236}">
                <a16:creationId xmlns:a16="http://schemas.microsoft.com/office/drawing/2014/main" id="{500A1E70-3E5B-DE2C-42A1-1B21C781CAE9}"/>
              </a:ext>
            </a:extLst>
          </p:cNvPr>
          <p:cNvSpPr>
            <a:spLocks noGrp="1"/>
          </p:cNvSpPr>
          <p:nvPr>
            <p:ph idx="1"/>
          </p:nvPr>
        </p:nvSpPr>
        <p:spPr>
          <a:xfrm>
            <a:off x="1451579" y="2015732"/>
            <a:ext cx="9603275" cy="3450613"/>
          </a:xfrm>
        </p:spPr>
        <p:txBody>
          <a:bodyPr>
            <a:normAutofit/>
          </a:bodyPr>
          <a:lstStyle/>
          <a:p>
            <a:pPr marL="0" indent="0">
              <a:buNone/>
            </a:pPr>
            <a:r>
              <a:rPr lang="tr-TR" sz="4000" dirty="0"/>
              <a:t>ÜNİTE - KAZANIM VE AÇIKLAMALARI</a:t>
            </a:r>
          </a:p>
          <a:p>
            <a:endParaRPr lang="tr-TR" dirty="0"/>
          </a:p>
        </p:txBody>
      </p:sp>
    </p:spTree>
    <p:extLst>
      <p:ext uri="{BB962C8B-B14F-4D97-AF65-F5344CB8AC3E}">
        <p14:creationId xmlns:p14="http://schemas.microsoft.com/office/powerpoint/2010/main" val="2462446696"/>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000" dirty="0">
                <a:effectLst/>
                <a:latin typeface="Helvetica" pitchFamily="2" charset="0"/>
              </a:rPr>
            </a:b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650886" y="171248"/>
            <a:ext cx="6034827" cy="644911"/>
          </a:xfrm>
        </p:spPr>
        <p:txBody>
          <a:bodyPr anchor="t">
            <a:normAutofit fontScale="47500" lnSpcReduction="20000"/>
          </a:bodyPr>
          <a:lstStyle/>
          <a:p>
            <a:pPr marL="0" indent="0">
              <a:lnSpc>
                <a:spcPct val="110000"/>
              </a:lnSpc>
              <a:buNone/>
            </a:pPr>
            <a:r>
              <a:rPr lang="tr-TR" sz="3200" b="1" dirty="0">
                <a:effectLst/>
                <a:latin typeface="Helvetica" pitchFamily="2" charset="0"/>
              </a:rPr>
              <a:t>DOM</a:t>
            </a:r>
          </a:p>
          <a:p>
            <a:pPr marL="0" indent="0">
              <a:buNone/>
            </a:pPr>
            <a:br>
              <a:rPr lang="tr-TR" sz="1050" b="0" i="0" dirty="0">
                <a:solidFill>
                  <a:srgbClr val="B4B4B4"/>
                </a:solidFill>
                <a:effectLst/>
                <a:latin typeface="Söhne"/>
              </a:rPr>
            </a:br>
            <a:endParaRPr lang="tr-TR" sz="1050" dirty="0">
              <a:effectLst/>
              <a:latin typeface="Söhne"/>
            </a:endParaRPr>
          </a:p>
          <a:p>
            <a:pPr marL="0" indent="0">
              <a:lnSpc>
                <a:spcPct val="110000"/>
              </a:lnSpc>
              <a:buNone/>
            </a:pPr>
            <a:endParaRPr lang="tr-TR" sz="1100" dirty="0">
              <a:effectLst/>
              <a:latin typeface="Helvetica" pitchFamily="2" charset="0"/>
            </a:endParaRPr>
          </a:p>
        </p:txBody>
      </p:sp>
      <p:graphicFrame>
        <p:nvGraphicFramePr>
          <p:cNvPr id="17" name="Diyagram 16">
            <a:extLst>
              <a:ext uri="{FF2B5EF4-FFF2-40B4-BE49-F238E27FC236}">
                <a16:creationId xmlns:a16="http://schemas.microsoft.com/office/drawing/2014/main" id="{D74BDAB5-7F0E-C600-3AA2-E6BCF15BF69D}"/>
              </a:ext>
            </a:extLst>
          </p:cNvPr>
          <p:cNvGraphicFramePr/>
          <p:nvPr>
            <p:extLst>
              <p:ext uri="{D42A27DB-BD31-4B8C-83A1-F6EECF244321}">
                <p14:modId xmlns:p14="http://schemas.microsoft.com/office/powerpoint/2010/main" val="1659877552"/>
              </p:ext>
            </p:extLst>
          </p:nvPr>
        </p:nvGraphicFramePr>
        <p:xfrm>
          <a:off x="4532674" y="1078081"/>
          <a:ext cx="6869971" cy="4572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607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400" b="1" dirty="0">
                <a:solidFill>
                  <a:schemeClr val="bg1"/>
                </a:solidFill>
                <a:effectLst/>
                <a:latin typeface="Helvetica" pitchFamily="2" charset="0"/>
              </a:rPr>
              <a:t>3.2. </a:t>
            </a:r>
            <a:r>
              <a:rPr lang="tr-TR" sz="1400" b="1" dirty="0" err="1">
                <a:solidFill>
                  <a:schemeClr val="bg1"/>
                </a:solidFill>
                <a:effectLst/>
                <a:latin typeface="Helvetica" pitchFamily="2" charset="0"/>
              </a:rPr>
              <a:t>DOM’un</a:t>
            </a:r>
            <a:r>
              <a:rPr lang="tr-TR" sz="1400" b="1" dirty="0">
                <a:solidFill>
                  <a:schemeClr val="bg1"/>
                </a:solidFill>
                <a:effectLst/>
                <a:latin typeface="Helvetica" pitchFamily="2" charset="0"/>
              </a:rPr>
              <a:t> web sayfalarındaki </a:t>
            </a:r>
            <a:r>
              <a:rPr lang="tr-TR" sz="1400" b="1" dirty="0" err="1">
                <a:solidFill>
                  <a:schemeClr val="bg1"/>
                </a:solidFill>
                <a:effectLst/>
                <a:latin typeface="Helvetica" pitchFamily="2" charset="0"/>
              </a:rPr>
              <a:t>rolünu</a:t>
            </a:r>
            <a:r>
              <a:rPr lang="tr-TR" sz="1400" b="1" dirty="0">
                <a:solidFill>
                  <a:schemeClr val="bg1"/>
                </a:solidFill>
                <a:effectLst/>
                <a:latin typeface="Helvetica" pitchFamily="2" charset="0"/>
              </a:rPr>
              <a:t>̈ kavrar.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a) </a:t>
            </a:r>
            <a:r>
              <a:rPr lang="tr-TR" sz="1400" dirty="0" err="1">
                <a:solidFill>
                  <a:schemeClr val="bg1"/>
                </a:solidFill>
                <a:effectLst/>
                <a:latin typeface="Helvetica" pitchFamily="2" charset="0"/>
              </a:rPr>
              <a:t>DOM’un</a:t>
            </a:r>
            <a:r>
              <a:rPr lang="tr-TR" sz="1400" dirty="0">
                <a:solidFill>
                  <a:schemeClr val="bg1"/>
                </a:solidFill>
                <a:effectLst/>
                <a:latin typeface="Helvetica" pitchFamily="2" charset="0"/>
              </a:rPr>
              <a:t> web sayfalarındaki içeriği, yapısı ve </a:t>
            </a:r>
            <a:r>
              <a:rPr lang="tr-TR" sz="1400" dirty="0" err="1">
                <a:solidFill>
                  <a:schemeClr val="bg1"/>
                </a:solidFill>
                <a:effectLst/>
                <a:latin typeface="Helvetica" pitchFamily="2" charset="0"/>
              </a:rPr>
              <a:t>görünümu</a:t>
            </a:r>
            <a:r>
              <a:rPr lang="tr-TR" sz="1400" dirty="0">
                <a:solidFill>
                  <a:schemeClr val="bg1"/>
                </a:solidFill>
                <a:effectLst/>
                <a:latin typeface="Helvetica" pitchFamily="2" charset="0"/>
              </a:rPr>
              <a:t>̈ açıklanır.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b) Kullanıcı </a:t>
            </a:r>
            <a:r>
              <a:rPr lang="tr-TR" sz="1400" dirty="0" err="1">
                <a:solidFill>
                  <a:schemeClr val="bg1"/>
                </a:solidFill>
                <a:effectLst/>
                <a:latin typeface="Helvetica" pitchFamily="2" charset="0"/>
              </a:rPr>
              <a:t>arayüzu</a:t>
            </a:r>
            <a:r>
              <a:rPr lang="tr-TR" sz="1400" dirty="0">
                <a:solidFill>
                  <a:schemeClr val="bg1"/>
                </a:solidFill>
                <a:effectLst/>
                <a:latin typeface="Helvetica" pitchFamily="2" charset="0"/>
              </a:rPr>
              <a:t>̈ ile etkileşim kurma, içerik ekleme veya değiştirme işlemlerinde </a:t>
            </a:r>
            <a:r>
              <a:rPr lang="tr-TR" sz="1400" dirty="0" err="1">
                <a:solidFill>
                  <a:schemeClr val="bg1"/>
                </a:solidFill>
                <a:effectLst/>
                <a:latin typeface="Helvetica" pitchFamily="2" charset="0"/>
              </a:rPr>
              <a:t>DOM’un</a:t>
            </a:r>
            <a:r>
              <a:rPr lang="tr-TR" sz="1400" dirty="0">
                <a:solidFill>
                  <a:schemeClr val="bg1"/>
                </a:solidFill>
                <a:effectLst/>
                <a:latin typeface="Helvetica" pitchFamily="2" charset="0"/>
              </a:rPr>
              <a:t> önemi</a:t>
            </a:r>
            <a:r>
              <a:rPr lang="tr-TR" sz="1400" dirty="0">
                <a:solidFill>
                  <a:schemeClr val="bg1"/>
                </a:solidFill>
                <a:latin typeface="Helvetica" pitchFamily="2" charset="0"/>
              </a:rPr>
              <a:t> </a:t>
            </a:r>
            <a:r>
              <a:rPr lang="tr-TR" sz="1400" dirty="0">
                <a:solidFill>
                  <a:schemeClr val="bg1"/>
                </a:solidFill>
                <a:effectLst/>
                <a:latin typeface="Helvetica" pitchFamily="2" charset="0"/>
              </a:rPr>
              <a:t>vurgulanır.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c) </a:t>
            </a:r>
            <a:r>
              <a:rPr lang="tr-TR" sz="1400" dirty="0" err="1">
                <a:solidFill>
                  <a:schemeClr val="bg1"/>
                </a:solidFill>
                <a:effectLst/>
                <a:latin typeface="Helvetica" pitchFamily="2" charset="0"/>
              </a:rPr>
              <a:t>DOM’un</a:t>
            </a:r>
            <a:r>
              <a:rPr lang="tr-TR" sz="1400" dirty="0">
                <a:solidFill>
                  <a:schemeClr val="bg1"/>
                </a:solidFill>
                <a:effectLst/>
                <a:latin typeface="Helvetica" pitchFamily="2" charset="0"/>
              </a:rPr>
              <a:t> web geliştirme </a:t>
            </a:r>
            <a:r>
              <a:rPr lang="tr-TR" sz="1400" dirty="0" err="1">
                <a:solidFill>
                  <a:schemeClr val="bg1"/>
                </a:solidFill>
                <a:effectLst/>
                <a:latin typeface="Helvetica" pitchFamily="2" charset="0"/>
              </a:rPr>
              <a:t>sürecinde</a:t>
            </a:r>
            <a:r>
              <a:rPr lang="tr-TR" sz="1400" dirty="0">
                <a:solidFill>
                  <a:schemeClr val="bg1"/>
                </a:solidFill>
                <a:effectLst/>
                <a:latin typeface="Helvetica" pitchFamily="2" charset="0"/>
              </a:rPr>
              <a:t> aldığı rol vurgulanır.</a:t>
            </a:r>
            <a:br>
              <a:rPr lang="tr-TR" sz="2400" dirty="0">
                <a:solidFill>
                  <a:schemeClr val="bg1"/>
                </a:solidFill>
                <a:effectLst/>
                <a:latin typeface="Helvetica" pitchFamily="2" charset="0"/>
              </a:rPr>
            </a:br>
            <a:endParaRPr lang="tr-TR" sz="24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426876" y="362939"/>
            <a:ext cx="7220685" cy="5719572"/>
          </a:xfrm>
        </p:spPr>
        <p:txBody>
          <a:bodyPr anchor="t">
            <a:normAutofit fontScale="77500" lnSpcReduction="20000"/>
          </a:bodyPr>
          <a:lstStyle/>
          <a:p>
            <a:pPr marL="0" indent="0">
              <a:lnSpc>
                <a:spcPct val="110000"/>
              </a:lnSpc>
              <a:buNone/>
            </a:pPr>
            <a:r>
              <a:rPr lang="tr-TR" sz="2800" b="1" dirty="0">
                <a:effectLst/>
                <a:latin typeface="Helvetica" pitchFamily="2" charset="0"/>
              </a:rPr>
              <a:t>DOM</a:t>
            </a:r>
          </a:p>
          <a:p>
            <a:pPr marL="0" indent="0">
              <a:lnSpc>
                <a:spcPct val="110000"/>
              </a:lnSpc>
              <a:buNone/>
            </a:pPr>
            <a:r>
              <a:rPr lang="tr-TR" sz="2800" b="0" i="0" dirty="0">
                <a:solidFill>
                  <a:srgbClr val="0D0D0D"/>
                </a:solidFill>
                <a:effectLst/>
                <a:latin typeface="Söhne"/>
              </a:rPr>
              <a:t>DOM, </a:t>
            </a:r>
            <a:r>
              <a:rPr lang="tr-TR" sz="2800" b="0" i="0" dirty="0" err="1">
                <a:solidFill>
                  <a:srgbClr val="0D0D0D"/>
                </a:solidFill>
                <a:effectLst/>
                <a:latin typeface="Söhne"/>
              </a:rPr>
              <a:t>JavaScript</a:t>
            </a:r>
            <a:r>
              <a:rPr lang="tr-TR" sz="2800" b="0" i="0" dirty="0">
                <a:solidFill>
                  <a:srgbClr val="0D0D0D"/>
                </a:solidFill>
                <a:effectLst/>
                <a:latin typeface="Söhne"/>
              </a:rPr>
              <a:t> ve diğer programlama dillerinin, web sayfasının içeriğini ve yapısını okumasına, değiştirmesine, eklemesine veya silmesine olanak tanır.</a:t>
            </a:r>
          </a:p>
          <a:p>
            <a:pPr marL="0" indent="0">
              <a:lnSpc>
                <a:spcPct val="110000"/>
              </a:lnSpc>
              <a:buNone/>
            </a:pPr>
            <a:endParaRPr lang="tr-TR" sz="2800" dirty="0">
              <a:solidFill>
                <a:srgbClr val="0D0D0D"/>
              </a:solidFill>
              <a:latin typeface="Söhne"/>
            </a:endParaRPr>
          </a:p>
          <a:p>
            <a:pPr marL="0" indent="0">
              <a:lnSpc>
                <a:spcPct val="110000"/>
              </a:lnSpc>
              <a:buNone/>
            </a:pPr>
            <a:r>
              <a:rPr lang="tr-TR" sz="2800" b="0" i="0" dirty="0">
                <a:solidFill>
                  <a:srgbClr val="0D0D0D"/>
                </a:solidFill>
                <a:effectLst/>
                <a:latin typeface="Söhne"/>
              </a:rPr>
              <a:t>Yani bir web sayfasında bir butona tıkladığınızda bir menünün açılması, bir form doldurup gönderdiğinizde bir uyarı mesajı almanız gibi etkileşimleri DOM sayesinde gerçekleştirebiliriz.</a:t>
            </a:r>
          </a:p>
          <a:p>
            <a:pPr marL="0" indent="0">
              <a:lnSpc>
                <a:spcPct val="110000"/>
              </a:lnSpc>
              <a:buNone/>
            </a:pPr>
            <a:endParaRPr lang="tr-TR" sz="2800" dirty="0">
              <a:solidFill>
                <a:srgbClr val="0D0D0D"/>
              </a:solidFill>
              <a:latin typeface="Söhne"/>
            </a:endParaRPr>
          </a:p>
          <a:p>
            <a:pPr marL="0" indent="0">
              <a:buNone/>
            </a:pPr>
            <a:r>
              <a:rPr lang="tr-TR" sz="2800" dirty="0">
                <a:effectLst/>
              </a:rPr>
              <a:t>Örneğin, bir web sayfasında bir paragrafın metnini değiştirmek istediğinizi düşünün. </a:t>
            </a:r>
            <a:r>
              <a:rPr lang="tr-TR" sz="2800" dirty="0" err="1">
                <a:effectLst/>
              </a:rPr>
              <a:t>JavaScript</a:t>
            </a:r>
            <a:r>
              <a:rPr lang="tr-TR" sz="2800" dirty="0">
                <a:effectLst/>
              </a:rPr>
              <a:t> ve DOM kullanarak, doğrudan o paragrafa ulaşabilir ve metnini istediğiniz gibi güncelleyebilirsiniz.</a:t>
            </a:r>
          </a:p>
          <a:p>
            <a:pPr marL="0" indent="0">
              <a:buNone/>
            </a:pPr>
            <a:endParaRPr lang="tr-TR" sz="1050" dirty="0">
              <a:effectLst/>
            </a:endParaRPr>
          </a:p>
          <a:p>
            <a:pPr marL="0" indent="0">
              <a:buNone/>
            </a:pPr>
            <a:br>
              <a:rPr lang="tr-TR" sz="1050" b="0" i="0" dirty="0">
                <a:solidFill>
                  <a:srgbClr val="B4B4B4"/>
                </a:solidFill>
                <a:effectLst/>
                <a:latin typeface="Söhne"/>
              </a:rPr>
            </a:br>
            <a:endParaRPr lang="tr-TR" sz="1050" dirty="0">
              <a:effectLst/>
              <a:latin typeface="Söhne"/>
            </a:endParaRPr>
          </a:p>
          <a:p>
            <a:pPr marL="0" indent="0">
              <a:lnSpc>
                <a:spcPct val="110000"/>
              </a:lnSpc>
              <a:buNone/>
            </a:pPr>
            <a:endParaRPr lang="tr-TR" sz="1100" dirty="0">
              <a:effectLst/>
              <a:latin typeface="Helvetica" pitchFamily="2" charset="0"/>
            </a:endParaRPr>
          </a:p>
        </p:txBody>
      </p:sp>
    </p:spTree>
    <p:extLst>
      <p:ext uri="{BB962C8B-B14F-4D97-AF65-F5344CB8AC3E}">
        <p14:creationId xmlns:p14="http://schemas.microsoft.com/office/powerpoint/2010/main" val="20206339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9" name="Straight Connector 18">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1"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7554138" y="2273608"/>
            <a:ext cx="4075154" cy="3940925"/>
          </a:xfrm>
        </p:spPr>
        <p:txBody>
          <a:bodyPr>
            <a:normAutofit/>
          </a:bodyPr>
          <a:lstStyle/>
          <a:p>
            <a:pPr marL="0" indent="0">
              <a:buNone/>
            </a:pPr>
            <a:r>
              <a:rPr lang="tr-TR" dirty="0">
                <a:hlinkClick r:id="rId3"/>
              </a:rPr>
              <a:t>https://onuraltuntas61.w3spaces.com/dom_buton_metni_degistir.html</a:t>
            </a:r>
            <a:r>
              <a:rPr lang="tr-TR" dirty="0"/>
              <a:t> </a:t>
            </a:r>
            <a:endParaRPr lang="tr-TR" dirty="0">
              <a:effectLst/>
            </a:endParaRPr>
          </a:p>
          <a:p>
            <a:pPr marL="0" indent="0">
              <a:buNone/>
            </a:pPr>
            <a:endParaRPr lang="tr-TR" dirty="0">
              <a:effectLst/>
            </a:endParaRPr>
          </a:p>
          <a:p>
            <a:pPr marL="0" indent="0">
              <a:buNone/>
            </a:pPr>
            <a:br>
              <a:rPr lang="tr-TR" b="0" i="0" dirty="0">
                <a:effectLst/>
                <a:latin typeface="Söhne"/>
              </a:rPr>
            </a:br>
            <a:endParaRPr lang="tr-TR" dirty="0">
              <a:effectLst/>
              <a:latin typeface="Söhne"/>
            </a:endParaRPr>
          </a:p>
          <a:p>
            <a:pPr marL="0" indent="0">
              <a:buNone/>
            </a:pPr>
            <a:endParaRPr lang="tr-TR" dirty="0">
              <a:effectLst/>
              <a:latin typeface="Helvetica" pitchFamily="2" charset="0"/>
            </a:endParaRPr>
          </a:p>
        </p:txBody>
      </p:sp>
      <p:pic>
        <p:nvPicPr>
          <p:cNvPr id="7" name="Resim 6">
            <a:extLst>
              <a:ext uri="{FF2B5EF4-FFF2-40B4-BE49-F238E27FC236}">
                <a16:creationId xmlns:a16="http://schemas.microsoft.com/office/drawing/2014/main" id="{723B6069-50C1-ED75-7CC1-22120B40B9B6}"/>
              </a:ext>
            </a:extLst>
          </p:cNvPr>
          <p:cNvPicPr>
            <a:picLocks noChangeAspect="1"/>
          </p:cNvPicPr>
          <p:nvPr/>
        </p:nvPicPr>
        <p:blipFill>
          <a:blip r:embed="rId4"/>
          <a:stretch>
            <a:fillRect/>
          </a:stretch>
        </p:blipFill>
        <p:spPr>
          <a:xfrm>
            <a:off x="187865" y="514187"/>
            <a:ext cx="7017238" cy="5433079"/>
          </a:xfrm>
          <a:prstGeom prst="rect">
            <a:avLst/>
          </a:prstGeom>
        </p:spPr>
      </p:pic>
    </p:spTree>
    <p:extLst>
      <p:ext uri="{BB962C8B-B14F-4D97-AF65-F5344CB8AC3E}">
        <p14:creationId xmlns:p14="http://schemas.microsoft.com/office/powerpoint/2010/main" val="29907915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7" name="Dikdörtgen 6">
            <a:extLst>
              <a:ext uri="{FF2B5EF4-FFF2-40B4-BE49-F238E27FC236}">
                <a16:creationId xmlns:a16="http://schemas.microsoft.com/office/drawing/2014/main" id="{92869CD2-132E-E5B3-DCBF-F240983B0867}"/>
              </a:ext>
            </a:extLst>
          </p:cNvPr>
          <p:cNvSpPr/>
          <p:nvPr/>
        </p:nvSpPr>
        <p:spPr>
          <a:xfrm>
            <a:off x="4720492" y="638908"/>
            <a:ext cx="6940062" cy="558018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dirty="0"/>
              <a:t>html</a:t>
            </a:r>
          </a:p>
        </p:txBody>
      </p:sp>
      <p:sp>
        <p:nvSpPr>
          <p:cNvPr id="9" name="Metin kutusu 8">
            <a:extLst>
              <a:ext uri="{FF2B5EF4-FFF2-40B4-BE49-F238E27FC236}">
                <a16:creationId xmlns:a16="http://schemas.microsoft.com/office/drawing/2014/main" id="{5AA5A768-EC91-92BD-1882-E4633595F384}"/>
              </a:ext>
            </a:extLst>
          </p:cNvPr>
          <p:cNvSpPr txBox="1"/>
          <p:nvPr/>
        </p:nvSpPr>
        <p:spPr>
          <a:xfrm>
            <a:off x="7502768" y="174814"/>
            <a:ext cx="1125629" cy="369332"/>
          </a:xfrm>
          <a:prstGeom prst="rect">
            <a:avLst/>
          </a:prstGeom>
          <a:noFill/>
        </p:spPr>
        <p:txBody>
          <a:bodyPr wrap="none" rtlCol="0">
            <a:spAutoFit/>
          </a:bodyPr>
          <a:lstStyle/>
          <a:p>
            <a:r>
              <a:rPr lang="tr-TR" dirty="0" err="1"/>
              <a:t>document</a:t>
            </a:r>
            <a:endParaRPr lang="tr-TR" dirty="0"/>
          </a:p>
        </p:txBody>
      </p:sp>
      <p:sp>
        <p:nvSpPr>
          <p:cNvPr id="11" name="Dikdörtgen 10">
            <a:extLst>
              <a:ext uri="{FF2B5EF4-FFF2-40B4-BE49-F238E27FC236}">
                <a16:creationId xmlns:a16="http://schemas.microsoft.com/office/drawing/2014/main" id="{08EBB43B-B611-FBB3-5BBA-0CBDB64BDC5D}"/>
              </a:ext>
            </a:extLst>
          </p:cNvPr>
          <p:cNvSpPr/>
          <p:nvPr/>
        </p:nvSpPr>
        <p:spPr>
          <a:xfrm>
            <a:off x="5480779" y="1162538"/>
            <a:ext cx="5861538" cy="4532923"/>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dirty="0"/>
          </a:p>
        </p:txBody>
      </p:sp>
      <p:sp>
        <p:nvSpPr>
          <p:cNvPr id="12" name="Metin kutusu 11">
            <a:extLst>
              <a:ext uri="{FF2B5EF4-FFF2-40B4-BE49-F238E27FC236}">
                <a16:creationId xmlns:a16="http://schemas.microsoft.com/office/drawing/2014/main" id="{441F04E8-0E63-E13A-C3C7-1DD6E0A61045}"/>
              </a:ext>
            </a:extLst>
          </p:cNvPr>
          <p:cNvSpPr txBox="1"/>
          <p:nvPr/>
        </p:nvSpPr>
        <p:spPr>
          <a:xfrm>
            <a:off x="7502768" y="745825"/>
            <a:ext cx="1290738" cy="369332"/>
          </a:xfrm>
          <a:prstGeom prst="rect">
            <a:avLst/>
          </a:prstGeom>
          <a:noFill/>
        </p:spPr>
        <p:txBody>
          <a:bodyPr wrap="none" rtlCol="0">
            <a:spAutoFit/>
          </a:bodyPr>
          <a:lstStyle/>
          <a:p>
            <a:r>
              <a:rPr lang="tr-TR" dirty="0" err="1"/>
              <a:t>root</a:t>
            </a:r>
            <a:r>
              <a:rPr lang="tr-TR" dirty="0"/>
              <a:t> = html</a:t>
            </a:r>
          </a:p>
        </p:txBody>
      </p:sp>
      <p:sp>
        <p:nvSpPr>
          <p:cNvPr id="13" name="Oval 12">
            <a:extLst>
              <a:ext uri="{FF2B5EF4-FFF2-40B4-BE49-F238E27FC236}">
                <a16:creationId xmlns:a16="http://schemas.microsoft.com/office/drawing/2014/main" id="{ABAD6B21-0AD9-D07E-9411-E8F16A222F12}"/>
              </a:ext>
            </a:extLst>
          </p:cNvPr>
          <p:cNvSpPr/>
          <p:nvPr/>
        </p:nvSpPr>
        <p:spPr>
          <a:xfrm>
            <a:off x="6189785" y="2243015"/>
            <a:ext cx="2000738" cy="202907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a:t>HEAD</a:t>
            </a:r>
          </a:p>
        </p:txBody>
      </p:sp>
      <p:sp>
        <p:nvSpPr>
          <p:cNvPr id="16" name="Oval 15">
            <a:extLst>
              <a:ext uri="{FF2B5EF4-FFF2-40B4-BE49-F238E27FC236}">
                <a16:creationId xmlns:a16="http://schemas.microsoft.com/office/drawing/2014/main" id="{6A0398FA-7C71-07DC-8D8E-B13E999ADADE}"/>
              </a:ext>
            </a:extLst>
          </p:cNvPr>
          <p:cNvSpPr/>
          <p:nvPr/>
        </p:nvSpPr>
        <p:spPr>
          <a:xfrm>
            <a:off x="8606932" y="2183625"/>
            <a:ext cx="2000738" cy="202907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a:t>BODY</a:t>
            </a:r>
          </a:p>
        </p:txBody>
      </p:sp>
      <p:sp>
        <p:nvSpPr>
          <p:cNvPr id="3" name="Metin kutusu 2">
            <a:extLst>
              <a:ext uri="{FF2B5EF4-FFF2-40B4-BE49-F238E27FC236}">
                <a16:creationId xmlns:a16="http://schemas.microsoft.com/office/drawing/2014/main" id="{4E75B2C5-1D73-1B5C-D294-27D69C5927FD}"/>
              </a:ext>
            </a:extLst>
          </p:cNvPr>
          <p:cNvSpPr txBox="1"/>
          <p:nvPr/>
        </p:nvSpPr>
        <p:spPr>
          <a:xfrm>
            <a:off x="6488708" y="1825298"/>
            <a:ext cx="1326004" cy="369332"/>
          </a:xfrm>
          <a:prstGeom prst="rect">
            <a:avLst/>
          </a:prstGeom>
          <a:noFill/>
        </p:spPr>
        <p:txBody>
          <a:bodyPr wrap="none" rtlCol="0">
            <a:spAutoFit/>
          </a:bodyPr>
          <a:lstStyle/>
          <a:p>
            <a:r>
              <a:rPr lang="tr-TR" dirty="0" err="1"/>
              <a:t>child</a:t>
            </a:r>
            <a:r>
              <a:rPr lang="tr-TR" dirty="0"/>
              <a:t>(çocuk)</a:t>
            </a:r>
          </a:p>
        </p:txBody>
      </p:sp>
      <p:cxnSp>
        <p:nvCxnSpPr>
          <p:cNvPr id="6" name="Düz Ok Bağlayıcısı 5">
            <a:extLst>
              <a:ext uri="{FF2B5EF4-FFF2-40B4-BE49-F238E27FC236}">
                <a16:creationId xmlns:a16="http://schemas.microsoft.com/office/drawing/2014/main" id="{0363561B-4AB5-9888-4D86-99AE46686F31}"/>
              </a:ext>
            </a:extLst>
          </p:cNvPr>
          <p:cNvCxnSpPr/>
          <p:nvPr/>
        </p:nvCxnSpPr>
        <p:spPr>
          <a:xfrm>
            <a:off x="7651262" y="4103077"/>
            <a:ext cx="164047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Metin kutusu 13">
            <a:extLst>
              <a:ext uri="{FF2B5EF4-FFF2-40B4-BE49-F238E27FC236}">
                <a16:creationId xmlns:a16="http://schemas.microsoft.com/office/drawing/2014/main" id="{4DBC859A-1687-106B-C4B6-7D043F2545AB}"/>
              </a:ext>
            </a:extLst>
          </p:cNvPr>
          <p:cNvSpPr txBox="1"/>
          <p:nvPr/>
        </p:nvSpPr>
        <p:spPr>
          <a:xfrm>
            <a:off x="7814712" y="4297024"/>
            <a:ext cx="1609736" cy="369332"/>
          </a:xfrm>
          <a:prstGeom prst="rect">
            <a:avLst/>
          </a:prstGeom>
          <a:noFill/>
        </p:spPr>
        <p:txBody>
          <a:bodyPr wrap="none" rtlCol="0">
            <a:spAutoFit/>
          </a:bodyPr>
          <a:lstStyle/>
          <a:p>
            <a:r>
              <a:rPr lang="tr-TR" dirty="0" err="1"/>
              <a:t>siblings</a:t>
            </a:r>
            <a:r>
              <a:rPr lang="tr-TR" dirty="0"/>
              <a:t>(kardeş)</a:t>
            </a:r>
          </a:p>
        </p:txBody>
      </p:sp>
      <p:sp>
        <p:nvSpPr>
          <p:cNvPr id="15" name="Metin kutusu 14">
            <a:extLst>
              <a:ext uri="{FF2B5EF4-FFF2-40B4-BE49-F238E27FC236}">
                <a16:creationId xmlns:a16="http://schemas.microsoft.com/office/drawing/2014/main" id="{476EA3DE-298C-EAC4-7C0B-2C73C0D5129F}"/>
              </a:ext>
            </a:extLst>
          </p:cNvPr>
          <p:cNvSpPr txBox="1"/>
          <p:nvPr/>
        </p:nvSpPr>
        <p:spPr>
          <a:xfrm>
            <a:off x="8888904" y="1825298"/>
            <a:ext cx="1326004" cy="369332"/>
          </a:xfrm>
          <a:prstGeom prst="rect">
            <a:avLst/>
          </a:prstGeom>
          <a:noFill/>
        </p:spPr>
        <p:txBody>
          <a:bodyPr wrap="none" rtlCol="0">
            <a:spAutoFit/>
          </a:bodyPr>
          <a:lstStyle/>
          <a:p>
            <a:r>
              <a:rPr lang="tr-TR" dirty="0" err="1"/>
              <a:t>child</a:t>
            </a:r>
            <a:r>
              <a:rPr lang="tr-TR" dirty="0"/>
              <a:t>(çocuk)</a:t>
            </a:r>
          </a:p>
        </p:txBody>
      </p:sp>
      <p:cxnSp>
        <p:nvCxnSpPr>
          <p:cNvPr id="17" name="Düz Ok Bağlayıcısı 16">
            <a:extLst>
              <a:ext uri="{FF2B5EF4-FFF2-40B4-BE49-F238E27FC236}">
                <a16:creationId xmlns:a16="http://schemas.microsoft.com/office/drawing/2014/main" id="{FE9BD170-0038-1EAE-554C-C22422AA568A}"/>
              </a:ext>
            </a:extLst>
          </p:cNvPr>
          <p:cNvCxnSpPr>
            <a:cxnSpLocks/>
            <a:stCxn id="3" idx="0"/>
          </p:cNvCxnSpPr>
          <p:nvPr/>
        </p:nvCxnSpPr>
        <p:spPr>
          <a:xfrm flipV="1">
            <a:off x="7151710" y="1162538"/>
            <a:ext cx="499552" cy="66276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9" name="Düz Ok Bağlayıcısı 18">
            <a:extLst>
              <a:ext uri="{FF2B5EF4-FFF2-40B4-BE49-F238E27FC236}">
                <a16:creationId xmlns:a16="http://schemas.microsoft.com/office/drawing/2014/main" id="{5E8304F5-5BE8-B9A4-6DFF-A9BF4E860BDD}"/>
              </a:ext>
            </a:extLst>
          </p:cNvPr>
          <p:cNvCxnSpPr>
            <a:cxnSpLocks/>
          </p:cNvCxnSpPr>
          <p:nvPr/>
        </p:nvCxnSpPr>
        <p:spPr>
          <a:xfrm>
            <a:off x="8540979" y="1149930"/>
            <a:ext cx="852361" cy="60703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703892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1" name="Dikdörtgen 10">
            <a:extLst>
              <a:ext uri="{FF2B5EF4-FFF2-40B4-BE49-F238E27FC236}">
                <a16:creationId xmlns:a16="http://schemas.microsoft.com/office/drawing/2014/main" id="{08EBB43B-B611-FBB3-5BBA-0CBDB64BDC5D}"/>
              </a:ext>
            </a:extLst>
          </p:cNvPr>
          <p:cNvSpPr/>
          <p:nvPr/>
        </p:nvSpPr>
        <p:spPr>
          <a:xfrm>
            <a:off x="4395963" y="540929"/>
            <a:ext cx="7304954" cy="5995677"/>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dirty="0">
              <a:solidFill>
                <a:schemeClr val="tx1"/>
              </a:solidFill>
            </a:endParaRPr>
          </a:p>
        </p:txBody>
      </p:sp>
      <p:sp>
        <p:nvSpPr>
          <p:cNvPr id="12" name="Metin kutusu 11">
            <a:extLst>
              <a:ext uri="{FF2B5EF4-FFF2-40B4-BE49-F238E27FC236}">
                <a16:creationId xmlns:a16="http://schemas.microsoft.com/office/drawing/2014/main" id="{441F04E8-0E63-E13A-C3C7-1DD6E0A61045}"/>
              </a:ext>
            </a:extLst>
          </p:cNvPr>
          <p:cNvSpPr txBox="1"/>
          <p:nvPr/>
        </p:nvSpPr>
        <p:spPr>
          <a:xfrm>
            <a:off x="7605189" y="138198"/>
            <a:ext cx="795411" cy="369332"/>
          </a:xfrm>
          <a:prstGeom prst="rect">
            <a:avLst/>
          </a:prstGeom>
          <a:noFill/>
        </p:spPr>
        <p:txBody>
          <a:bodyPr wrap="none" rtlCol="0">
            <a:spAutoFit/>
          </a:bodyPr>
          <a:lstStyle/>
          <a:p>
            <a:r>
              <a:rPr lang="tr-TR" dirty="0"/>
              <a:t>HEAD</a:t>
            </a:r>
          </a:p>
        </p:txBody>
      </p:sp>
      <p:sp>
        <p:nvSpPr>
          <p:cNvPr id="13" name="Oval 12">
            <a:extLst>
              <a:ext uri="{FF2B5EF4-FFF2-40B4-BE49-F238E27FC236}">
                <a16:creationId xmlns:a16="http://schemas.microsoft.com/office/drawing/2014/main" id="{ABAD6B21-0AD9-D07E-9411-E8F16A222F12}"/>
              </a:ext>
            </a:extLst>
          </p:cNvPr>
          <p:cNvSpPr/>
          <p:nvPr/>
        </p:nvSpPr>
        <p:spPr>
          <a:xfrm>
            <a:off x="5188063" y="1953846"/>
            <a:ext cx="2572614" cy="2144781"/>
          </a:xfrm>
          <a:prstGeom prst="ellipse">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solidFill>
                  <a:schemeClr val="tx1"/>
                </a:solidFill>
              </a:rPr>
              <a:t>text</a:t>
            </a:r>
            <a:endParaRPr lang="tr-TR" dirty="0">
              <a:solidFill>
                <a:schemeClr val="tx1"/>
              </a:solidFill>
            </a:endParaRPr>
          </a:p>
        </p:txBody>
      </p:sp>
      <p:sp>
        <p:nvSpPr>
          <p:cNvPr id="20" name="Metin kutusu 19">
            <a:extLst>
              <a:ext uri="{FF2B5EF4-FFF2-40B4-BE49-F238E27FC236}">
                <a16:creationId xmlns:a16="http://schemas.microsoft.com/office/drawing/2014/main" id="{66F212CF-CA27-118A-BEDB-EBD0023768F4}"/>
              </a:ext>
            </a:extLst>
          </p:cNvPr>
          <p:cNvSpPr txBox="1"/>
          <p:nvPr/>
        </p:nvSpPr>
        <p:spPr>
          <a:xfrm>
            <a:off x="9523417" y="1216797"/>
            <a:ext cx="647934" cy="369332"/>
          </a:xfrm>
          <a:prstGeom prst="rect">
            <a:avLst/>
          </a:prstGeom>
          <a:noFill/>
        </p:spPr>
        <p:txBody>
          <a:bodyPr wrap="none" rtlCol="0">
            <a:spAutoFit/>
          </a:bodyPr>
          <a:lstStyle/>
          <a:p>
            <a:r>
              <a:rPr lang="tr-TR" dirty="0"/>
              <a:t>meta</a:t>
            </a:r>
          </a:p>
        </p:txBody>
      </p:sp>
      <p:sp>
        <p:nvSpPr>
          <p:cNvPr id="21" name="Metin kutusu 20">
            <a:extLst>
              <a:ext uri="{FF2B5EF4-FFF2-40B4-BE49-F238E27FC236}">
                <a16:creationId xmlns:a16="http://schemas.microsoft.com/office/drawing/2014/main" id="{335C5321-8B2D-B70A-39AC-26FC851FDCDF}"/>
              </a:ext>
            </a:extLst>
          </p:cNvPr>
          <p:cNvSpPr txBox="1"/>
          <p:nvPr/>
        </p:nvSpPr>
        <p:spPr>
          <a:xfrm>
            <a:off x="6017418" y="1314050"/>
            <a:ext cx="551754" cy="369332"/>
          </a:xfrm>
          <a:prstGeom prst="rect">
            <a:avLst/>
          </a:prstGeom>
          <a:noFill/>
        </p:spPr>
        <p:txBody>
          <a:bodyPr wrap="none" rtlCol="0">
            <a:spAutoFit/>
          </a:bodyPr>
          <a:lstStyle/>
          <a:p>
            <a:r>
              <a:rPr lang="tr-TR" dirty="0" err="1"/>
              <a:t>title</a:t>
            </a:r>
            <a:endParaRPr lang="tr-TR" dirty="0"/>
          </a:p>
        </p:txBody>
      </p:sp>
      <p:sp>
        <p:nvSpPr>
          <p:cNvPr id="22" name="Oval 21">
            <a:extLst>
              <a:ext uri="{FF2B5EF4-FFF2-40B4-BE49-F238E27FC236}">
                <a16:creationId xmlns:a16="http://schemas.microsoft.com/office/drawing/2014/main" id="{2B9A7F64-F15C-F67F-F9B7-E654A212C363}"/>
              </a:ext>
            </a:extLst>
          </p:cNvPr>
          <p:cNvSpPr/>
          <p:nvPr/>
        </p:nvSpPr>
        <p:spPr>
          <a:xfrm>
            <a:off x="8575393" y="1919021"/>
            <a:ext cx="2572614" cy="2144781"/>
          </a:xfrm>
          <a:prstGeom prst="ellipse">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dirty="0" err="1">
                <a:solidFill>
                  <a:schemeClr val="tx1"/>
                </a:solidFill>
              </a:rPr>
              <a:t>charset</a:t>
            </a:r>
            <a:r>
              <a:rPr lang="tr-TR" dirty="0">
                <a:solidFill>
                  <a:schemeClr val="tx1"/>
                </a:solidFill>
              </a:rPr>
              <a:t> (</a:t>
            </a:r>
            <a:r>
              <a:rPr lang="tr-TR" dirty="0" err="1">
                <a:solidFill>
                  <a:schemeClr val="tx1"/>
                </a:solidFill>
              </a:rPr>
              <a:t>attribute</a:t>
            </a:r>
            <a:r>
              <a:rPr lang="tr-TR" dirty="0">
                <a:solidFill>
                  <a:schemeClr val="tx1"/>
                </a:solidFill>
              </a:rPr>
              <a:t>)</a:t>
            </a:r>
          </a:p>
        </p:txBody>
      </p:sp>
      <p:sp>
        <p:nvSpPr>
          <p:cNvPr id="23" name="Oval 22">
            <a:extLst>
              <a:ext uri="{FF2B5EF4-FFF2-40B4-BE49-F238E27FC236}">
                <a16:creationId xmlns:a16="http://schemas.microsoft.com/office/drawing/2014/main" id="{F9E8AE98-69EE-CE50-F220-ED73E8340BC4}"/>
              </a:ext>
            </a:extLst>
          </p:cNvPr>
          <p:cNvSpPr/>
          <p:nvPr/>
        </p:nvSpPr>
        <p:spPr>
          <a:xfrm>
            <a:off x="6939362" y="4207094"/>
            <a:ext cx="2572614" cy="2144781"/>
          </a:xfrm>
          <a:prstGeom prst="ellipse">
            <a:avLst/>
          </a:prstGeom>
          <a:solidFill>
            <a:srgbClr val="FFFF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tr-TR" sz="1400" dirty="0">
                <a:solidFill>
                  <a:schemeClr val="tx1"/>
                </a:solidFill>
              </a:rPr>
              <a:t>.name((</a:t>
            </a:r>
            <a:r>
              <a:rPr lang="tr-TR" sz="1400" dirty="0" err="1">
                <a:solidFill>
                  <a:schemeClr val="tx1"/>
                </a:solidFill>
              </a:rPr>
              <a:t>attribute</a:t>
            </a:r>
            <a:r>
              <a:rPr lang="tr-TR" sz="1400" dirty="0">
                <a:solidFill>
                  <a:schemeClr val="tx1"/>
                </a:solidFill>
              </a:rPr>
              <a:t>)</a:t>
            </a:r>
          </a:p>
          <a:p>
            <a:pPr algn="ctr"/>
            <a:r>
              <a:rPr lang="tr-TR" sz="1400" dirty="0">
                <a:solidFill>
                  <a:schemeClr val="tx1"/>
                </a:solidFill>
              </a:rPr>
              <a:t>.</a:t>
            </a:r>
            <a:r>
              <a:rPr lang="tr-TR" sz="1400" dirty="0" err="1">
                <a:solidFill>
                  <a:schemeClr val="tx1"/>
                </a:solidFill>
              </a:rPr>
              <a:t>content</a:t>
            </a:r>
            <a:r>
              <a:rPr lang="tr-TR" sz="1400" dirty="0">
                <a:solidFill>
                  <a:schemeClr val="tx1"/>
                </a:solidFill>
              </a:rPr>
              <a:t> (</a:t>
            </a:r>
            <a:r>
              <a:rPr lang="tr-TR" sz="1400" dirty="0" err="1">
                <a:solidFill>
                  <a:schemeClr val="tx1"/>
                </a:solidFill>
              </a:rPr>
              <a:t>attribute</a:t>
            </a:r>
            <a:r>
              <a:rPr lang="tr-TR" sz="1400" dirty="0">
                <a:solidFill>
                  <a:schemeClr val="tx1"/>
                </a:solidFill>
              </a:rPr>
              <a:t>)</a:t>
            </a:r>
          </a:p>
        </p:txBody>
      </p:sp>
      <p:sp>
        <p:nvSpPr>
          <p:cNvPr id="24" name="Metin kutusu 23">
            <a:extLst>
              <a:ext uri="{FF2B5EF4-FFF2-40B4-BE49-F238E27FC236}">
                <a16:creationId xmlns:a16="http://schemas.microsoft.com/office/drawing/2014/main" id="{3FADC9C7-84B5-75AB-3107-50E148372100}"/>
              </a:ext>
            </a:extLst>
          </p:cNvPr>
          <p:cNvSpPr txBox="1"/>
          <p:nvPr/>
        </p:nvSpPr>
        <p:spPr>
          <a:xfrm>
            <a:off x="7901702" y="3729295"/>
            <a:ext cx="647934" cy="369332"/>
          </a:xfrm>
          <a:prstGeom prst="rect">
            <a:avLst/>
          </a:prstGeom>
          <a:noFill/>
        </p:spPr>
        <p:txBody>
          <a:bodyPr wrap="none" rtlCol="0">
            <a:spAutoFit/>
          </a:bodyPr>
          <a:lstStyle/>
          <a:p>
            <a:r>
              <a:rPr lang="tr-TR" dirty="0"/>
              <a:t>meta</a:t>
            </a:r>
          </a:p>
        </p:txBody>
      </p:sp>
    </p:spTree>
    <p:extLst>
      <p:ext uri="{BB962C8B-B14F-4D97-AF65-F5344CB8AC3E}">
        <p14:creationId xmlns:p14="http://schemas.microsoft.com/office/powerpoint/2010/main" val="2232189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6995502" y="140429"/>
            <a:ext cx="6034827" cy="954107"/>
          </a:xfrm>
        </p:spPr>
        <p:txBody>
          <a:bodyPr anchor="t">
            <a:normAutofit fontScale="77500" lnSpcReduction="20000"/>
          </a:bodyPr>
          <a:lstStyle/>
          <a:p>
            <a:pPr marL="0" indent="0">
              <a:lnSpc>
                <a:spcPct val="110000"/>
              </a:lnSpc>
              <a:buNone/>
            </a:pPr>
            <a:r>
              <a:rPr lang="tr-TR" sz="4200" b="1" dirty="0">
                <a:effectLst/>
                <a:latin typeface="Helvetica" pitchFamily="2" charset="0"/>
              </a:rPr>
              <a:t>KISACA</a:t>
            </a:r>
          </a:p>
          <a:p>
            <a:pPr marL="0" indent="0">
              <a:buNone/>
            </a:pPr>
            <a:br>
              <a:rPr lang="tr-TR" sz="1050" b="0" i="0" dirty="0">
                <a:solidFill>
                  <a:srgbClr val="B4B4B4"/>
                </a:solidFill>
                <a:effectLst/>
                <a:latin typeface="Söhne"/>
              </a:rPr>
            </a:br>
            <a:endParaRPr lang="tr-TR" sz="1050" dirty="0">
              <a:effectLst/>
              <a:latin typeface="Söhne"/>
            </a:endParaRPr>
          </a:p>
          <a:p>
            <a:pPr marL="0" indent="0">
              <a:lnSpc>
                <a:spcPct val="110000"/>
              </a:lnSpc>
              <a:buNone/>
            </a:pPr>
            <a:endParaRPr lang="tr-TR" sz="1100" dirty="0">
              <a:effectLst/>
              <a:latin typeface="Helvetica" pitchFamily="2" charset="0"/>
            </a:endParaRPr>
          </a:p>
        </p:txBody>
      </p:sp>
      <p:sp>
        <p:nvSpPr>
          <p:cNvPr id="5" name="Metin kutusu 4">
            <a:extLst>
              <a:ext uri="{FF2B5EF4-FFF2-40B4-BE49-F238E27FC236}">
                <a16:creationId xmlns:a16="http://schemas.microsoft.com/office/drawing/2014/main" id="{599A56A1-491B-BBAD-5AE8-A3C7165E7AC8}"/>
              </a:ext>
            </a:extLst>
          </p:cNvPr>
          <p:cNvSpPr txBox="1"/>
          <p:nvPr/>
        </p:nvSpPr>
        <p:spPr>
          <a:xfrm>
            <a:off x="5197231" y="763022"/>
            <a:ext cx="5689600" cy="954107"/>
          </a:xfrm>
          <a:prstGeom prst="rect">
            <a:avLst/>
          </a:prstGeom>
          <a:noFill/>
        </p:spPr>
        <p:txBody>
          <a:bodyPr wrap="square" rtlCol="0">
            <a:spAutoFit/>
          </a:bodyPr>
          <a:lstStyle/>
          <a:p>
            <a:r>
              <a:rPr lang="tr-TR" sz="2800" dirty="0"/>
              <a:t>DOM OLMASAYDI JAVASCRİPT VE HTML İLETİŞİME GEÇEMEYECEKTİ!</a:t>
            </a:r>
          </a:p>
        </p:txBody>
      </p:sp>
      <p:pic>
        <p:nvPicPr>
          <p:cNvPr id="8194" name="Picture 2" descr="XML DOM - Nodes">
            <a:extLst>
              <a:ext uri="{FF2B5EF4-FFF2-40B4-BE49-F238E27FC236}">
                <a16:creationId xmlns:a16="http://schemas.microsoft.com/office/drawing/2014/main" id="{DBA7943C-77FF-A916-65D3-F8DA4AA97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239" y="2167304"/>
            <a:ext cx="6172200" cy="34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00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6995502" y="140429"/>
            <a:ext cx="6034827" cy="954107"/>
          </a:xfrm>
        </p:spPr>
        <p:txBody>
          <a:bodyPr anchor="t">
            <a:normAutofit fontScale="77500" lnSpcReduction="20000"/>
          </a:bodyPr>
          <a:lstStyle/>
          <a:p>
            <a:pPr marL="0" indent="0">
              <a:lnSpc>
                <a:spcPct val="110000"/>
              </a:lnSpc>
              <a:buNone/>
            </a:pPr>
            <a:r>
              <a:rPr lang="tr-TR" sz="4200" b="1" dirty="0">
                <a:effectLst/>
                <a:latin typeface="Helvetica" pitchFamily="2" charset="0"/>
              </a:rPr>
              <a:t>KISACA</a:t>
            </a:r>
          </a:p>
          <a:p>
            <a:pPr marL="0" indent="0">
              <a:buNone/>
            </a:pPr>
            <a:br>
              <a:rPr lang="tr-TR" sz="1050" b="0" i="0" dirty="0">
                <a:solidFill>
                  <a:srgbClr val="B4B4B4"/>
                </a:solidFill>
                <a:effectLst/>
                <a:latin typeface="Söhne"/>
              </a:rPr>
            </a:br>
            <a:endParaRPr lang="tr-TR" sz="1050" dirty="0">
              <a:effectLst/>
              <a:latin typeface="Söhne"/>
            </a:endParaRPr>
          </a:p>
          <a:p>
            <a:pPr marL="0" indent="0">
              <a:lnSpc>
                <a:spcPct val="110000"/>
              </a:lnSpc>
              <a:buNone/>
            </a:pPr>
            <a:endParaRPr lang="tr-TR" sz="1100" dirty="0">
              <a:effectLst/>
              <a:latin typeface="Helvetica" pitchFamily="2" charset="0"/>
            </a:endParaRPr>
          </a:p>
        </p:txBody>
      </p:sp>
      <p:sp>
        <p:nvSpPr>
          <p:cNvPr id="5" name="Metin kutusu 4">
            <a:extLst>
              <a:ext uri="{FF2B5EF4-FFF2-40B4-BE49-F238E27FC236}">
                <a16:creationId xmlns:a16="http://schemas.microsoft.com/office/drawing/2014/main" id="{599A56A1-491B-BBAD-5AE8-A3C7165E7AC8}"/>
              </a:ext>
            </a:extLst>
          </p:cNvPr>
          <p:cNvSpPr txBox="1"/>
          <p:nvPr/>
        </p:nvSpPr>
        <p:spPr>
          <a:xfrm>
            <a:off x="5197231" y="763022"/>
            <a:ext cx="5689600" cy="954107"/>
          </a:xfrm>
          <a:prstGeom prst="rect">
            <a:avLst/>
          </a:prstGeom>
          <a:noFill/>
        </p:spPr>
        <p:txBody>
          <a:bodyPr wrap="square" rtlCol="0">
            <a:spAutoFit/>
          </a:bodyPr>
          <a:lstStyle/>
          <a:p>
            <a:r>
              <a:rPr lang="tr-TR" sz="2800" dirty="0"/>
              <a:t>DOM OLMASAYDI JAVASCRİPT VE HTML İLETİŞİME GEÇEMEYECEKTİ!</a:t>
            </a:r>
          </a:p>
        </p:txBody>
      </p:sp>
      <p:pic>
        <p:nvPicPr>
          <p:cNvPr id="6146" name="Picture 2" descr="XML DOM - Nodes">
            <a:extLst>
              <a:ext uri="{FF2B5EF4-FFF2-40B4-BE49-F238E27FC236}">
                <a16:creationId xmlns:a16="http://schemas.microsoft.com/office/drawing/2014/main" id="{0C20616E-1808-A179-3F92-617803644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781" y="1857558"/>
            <a:ext cx="42545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949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3.2. </a:t>
            </a:r>
            <a:r>
              <a:rPr lang="tr-TR" sz="1600" b="1" dirty="0" err="1">
                <a:solidFill>
                  <a:schemeClr val="bg1"/>
                </a:solidFill>
                <a:effectLst/>
                <a:latin typeface="Helvetica" pitchFamily="2" charset="0"/>
              </a:rPr>
              <a:t>DOM’un</a:t>
            </a:r>
            <a:r>
              <a:rPr lang="tr-TR" sz="1600" b="1" dirty="0">
                <a:solidFill>
                  <a:schemeClr val="bg1"/>
                </a:solidFill>
                <a:effectLst/>
                <a:latin typeface="Helvetica" pitchFamily="2" charset="0"/>
              </a:rPr>
              <a:t> web sayfalarındaki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sayfalarındaki içeriği, yapısı ve </a:t>
            </a:r>
            <a:r>
              <a:rPr lang="tr-TR" sz="1600" dirty="0" err="1">
                <a:solidFill>
                  <a:schemeClr val="bg1"/>
                </a:solidFill>
                <a:effectLst/>
                <a:latin typeface="Helvetica" pitchFamily="2" charset="0"/>
              </a:rPr>
              <a:t>görünümu</a:t>
            </a:r>
            <a:r>
              <a:rPr lang="tr-TR" sz="1600" dirty="0">
                <a:solidFill>
                  <a:schemeClr val="bg1"/>
                </a:solidFill>
                <a:effectLst/>
                <a:latin typeface="Helvetica" pitchFamily="2" charset="0"/>
              </a:rPr>
              <a:t>̈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Kullanıcı </a:t>
            </a:r>
            <a:r>
              <a:rPr lang="tr-TR" sz="1600" dirty="0" err="1">
                <a:solidFill>
                  <a:schemeClr val="bg1"/>
                </a:solidFill>
                <a:effectLst/>
                <a:latin typeface="Helvetica" pitchFamily="2" charset="0"/>
              </a:rPr>
              <a:t>arayüzu</a:t>
            </a:r>
            <a:r>
              <a:rPr lang="tr-TR" sz="1600" dirty="0">
                <a:solidFill>
                  <a:schemeClr val="bg1"/>
                </a:solidFill>
                <a:effectLst/>
                <a:latin typeface="Helvetica" pitchFamily="2" charset="0"/>
              </a:rPr>
              <a:t>̈ ile etkileşim kurma, içerik ekleme veya değiştirme işlemlerinde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önemi</a:t>
            </a:r>
            <a:r>
              <a:rPr lang="tr-TR" sz="1600" dirty="0">
                <a:solidFill>
                  <a:schemeClr val="bg1"/>
                </a:solidFill>
                <a:latin typeface="Helvetica" pitchFamily="2" charset="0"/>
              </a:rPr>
              <a:t> </a:t>
            </a:r>
            <a:r>
              <a:rPr lang="tr-TR" sz="1600" dirty="0">
                <a:solidFill>
                  <a:schemeClr val="bg1"/>
                </a:solidFill>
                <a:effectLst/>
                <a:latin typeface="Helvetica" pitchFamily="2" charset="0"/>
              </a:rPr>
              <a:t>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DOM’un</a:t>
            </a:r>
            <a:r>
              <a:rPr lang="tr-TR" sz="1600" dirty="0">
                <a:solidFill>
                  <a:schemeClr val="bg1"/>
                </a:solidFill>
                <a:effectLst/>
                <a:latin typeface="Helvetica" pitchFamily="2" charset="0"/>
              </a:rPr>
              <a:t> web geliştirme </a:t>
            </a:r>
            <a:r>
              <a:rPr lang="tr-TR" sz="1600" dirty="0" err="1">
                <a:solidFill>
                  <a:schemeClr val="bg1"/>
                </a:solidFill>
                <a:effectLst/>
                <a:latin typeface="Helvetica" pitchFamily="2" charset="0"/>
              </a:rPr>
              <a:t>sürecinde</a:t>
            </a:r>
            <a:r>
              <a:rPr lang="tr-TR" sz="1600" dirty="0">
                <a:solidFill>
                  <a:schemeClr val="bg1"/>
                </a:solidFill>
                <a:effectLst/>
                <a:latin typeface="Helvetica" pitchFamily="2" charset="0"/>
              </a:rPr>
              <a:t> aldığı rol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6995502" y="140429"/>
            <a:ext cx="6034827" cy="954107"/>
          </a:xfrm>
        </p:spPr>
        <p:txBody>
          <a:bodyPr anchor="t">
            <a:normAutofit fontScale="77500" lnSpcReduction="20000"/>
          </a:bodyPr>
          <a:lstStyle/>
          <a:p>
            <a:pPr marL="0" indent="0">
              <a:lnSpc>
                <a:spcPct val="110000"/>
              </a:lnSpc>
              <a:buNone/>
            </a:pPr>
            <a:r>
              <a:rPr lang="tr-TR" sz="4200" b="1" dirty="0">
                <a:effectLst/>
                <a:latin typeface="Helvetica" pitchFamily="2" charset="0"/>
              </a:rPr>
              <a:t>KISACA</a:t>
            </a:r>
          </a:p>
          <a:p>
            <a:pPr marL="0" indent="0">
              <a:buNone/>
            </a:pPr>
            <a:br>
              <a:rPr lang="tr-TR" sz="1050" b="0" i="0" dirty="0">
                <a:solidFill>
                  <a:srgbClr val="B4B4B4"/>
                </a:solidFill>
                <a:effectLst/>
                <a:latin typeface="Söhne"/>
              </a:rPr>
            </a:br>
            <a:endParaRPr lang="tr-TR" sz="1050" dirty="0">
              <a:effectLst/>
              <a:latin typeface="Söhne"/>
            </a:endParaRPr>
          </a:p>
          <a:p>
            <a:pPr marL="0" indent="0">
              <a:lnSpc>
                <a:spcPct val="110000"/>
              </a:lnSpc>
              <a:buNone/>
            </a:pPr>
            <a:endParaRPr lang="tr-TR" sz="1100" dirty="0">
              <a:effectLst/>
              <a:latin typeface="Helvetica" pitchFamily="2" charset="0"/>
            </a:endParaRPr>
          </a:p>
        </p:txBody>
      </p:sp>
      <p:sp>
        <p:nvSpPr>
          <p:cNvPr id="5" name="Metin kutusu 4">
            <a:extLst>
              <a:ext uri="{FF2B5EF4-FFF2-40B4-BE49-F238E27FC236}">
                <a16:creationId xmlns:a16="http://schemas.microsoft.com/office/drawing/2014/main" id="{599A56A1-491B-BBAD-5AE8-A3C7165E7AC8}"/>
              </a:ext>
            </a:extLst>
          </p:cNvPr>
          <p:cNvSpPr txBox="1"/>
          <p:nvPr/>
        </p:nvSpPr>
        <p:spPr>
          <a:xfrm>
            <a:off x="5197231" y="763022"/>
            <a:ext cx="5689600" cy="954107"/>
          </a:xfrm>
          <a:prstGeom prst="rect">
            <a:avLst/>
          </a:prstGeom>
          <a:noFill/>
        </p:spPr>
        <p:txBody>
          <a:bodyPr wrap="square" rtlCol="0">
            <a:spAutoFit/>
          </a:bodyPr>
          <a:lstStyle/>
          <a:p>
            <a:r>
              <a:rPr lang="tr-TR" sz="2800" dirty="0"/>
              <a:t>DOM OLMASAYDI JAVASCRİPT VE HTML İLETİŞİME GEÇEMEYECEKTİ!</a:t>
            </a:r>
          </a:p>
        </p:txBody>
      </p:sp>
      <p:graphicFrame>
        <p:nvGraphicFramePr>
          <p:cNvPr id="6" name="Diyagram 5">
            <a:extLst>
              <a:ext uri="{FF2B5EF4-FFF2-40B4-BE49-F238E27FC236}">
                <a16:creationId xmlns:a16="http://schemas.microsoft.com/office/drawing/2014/main" id="{412BD768-7538-B262-B4A4-C1F6E21133D5}"/>
              </a:ext>
            </a:extLst>
          </p:cNvPr>
          <p:cNvGraphicFramePr/>
          <p:nvPr/>
        </p:nvGraphicFramePr>
        <p:xfrm>
          <a:off x="4720493" y="2008208"/>
          <a:ext cx="6471138" cy="4755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08041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3.3. DOM aracılığı ile HTML elemanlarına nasıl erişileceğini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DOM </a:t>
            </a:r>
            <a:r>
              <a:rPr lang="tr-TR" sz="1600" dirty="0" err="1">
                <a:solidFill>
                  <a:schemeClr val="bg1"/>
                </a:solidFill>
                <a:effectLst/>
                <a:latin typeface="Helvetica" pitchFamily="2" charset="0"/>
              </a:rPr>
              <a:t>üzerinden</a:t>
            </a:r>
            <a:r>
              <a:rPr lang="tr-TR" sz="1600" dirty="0">
                <a:solidFill>
                  <a:schemeClr val="bg1"/>
                </a:solidFill>
                <a:effectLst/>
                <a:latin typeface="Helvetica" pitchFamily="2" charset="0"/>
              </a:rPr>
              <a:t> HTML elemanlarına erişme yöntemi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Elemanlar seçilerek </a:t>
            </a:r>
            <a:r>
              <a:rPr lang="tr-TR" sz="1600" dirty="0" err="1">
                <a:solidFill>
                  <a:schemeClr val="bg1"/>
                </a:solidFill>
                <a:effectLst/>
                <a:latin typeface="Helvetica" pitchFamily="2" charset="0"/>
              </a:rPr>
              <a:t>üzerinde</a:t>
            </a:r>
            <a:r>
              <a:rPr lang="tr-TR" sz="1600" dirty="0">
                <a:solidFill>
                  <a:schemeClr val="bg1"/>
                </a:solidFill>
                <a:effectLst/>
                <a:latin typeface="Helvetica" pitchFamily="2" charset="0"/>
              </a:rPr>
              <a:t> değişiklik yapma yöntemleri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5909310"/>
          </a:xfrm>
          <a:prstGeom prst="rect">
            <a:avLst/>
          </a:prstGeom>
          <a:noFill/>
        </p:spPr>
        <p:txBody>
          <a:bodyPr wrap="square">
            <a:spAutoFit/>
          </a:bodyPr>
          <a:lstStyle/>
          <a:p>
            <a:pPr algn="l">
              <a:buFont typeface="Arial" panose="020B0604020202020204" pitchFamily="34" charset="0"/>
              <a:buChar char="•"/>
            </a:pPr>
            <a:r>
              <a:rPr lang="tr-TR" b="1" i="0" dirty="0" err="1">
                <a:solidFill>
                  <a:srgbClr val="0D0D0D"/>
                </a:solidFill>
                <a:effectLst/>
                <a:latin typeface="Söhne"/>
              </a:rPr>
              <a:t>getElementById</a:t>
            </a:r>
            <a:r>
              <a:rPr lang="tr-TR" b="1" i="0" dirty="0">
                <a:solidFill>
                  <a:srgbClr val="0D0D0D"/>
                </a:solidFill>
                <a:effectLst/>
                <a:latin typeface="Söhne"/>
              </a:rPr>
              <a:t>()</a:t>
            </a:r>
            <a:r>
              <a:rPr lang="tr-TR" b="0" i="0" dirty="0">
                <a:solidFill>
                  <a:srgbClr val="0D0D0D"/>
                </a:solidFill>
                <a:effectLst/>
                <a:latin typeface="Söhne"/>
              </a:rPr>
              <a:t>: Sayfadaki benzersiz bir </a:t>
            </a:r>
            <a:r>
              <a:rPr lang="tr-TR" b="0" i="0" dirty="0" err="1">
                <a:solidFill>
                  <a:srgbClr val="0D0D0D"/>
                </a:solidFill>
                <a:effectLst/>
                <a:latin typeface="Söhne"/>
              </a:rPr>
              <a:t>ID'ye</a:t>
            </a:r>
            <a:r>
              <a:rPr lang="tr-TR" b="0" i="0" dirty="0">
                <a:solidFill>
                  <a:srgbClr val="0D0D0D"/>
                </a:solidFill>
                <a:effectLst/>
                <a:latin typeface="Söhne"/>
              </a:rPr>
              <a:t> sahip bir elementi bulmak için kullanılır. Örneğin, </a:t>
            </a:r>
            <a:r>
              <a:rPr lang="tr-TR" b="0" i="0" dirty="0" err="1">
                <a:solidFill>
                  <a:srgbClr val="0D0D0D"/>
                </a:solidFill>
                <a:effectLst/>
                <a:latin typeface="Söhne"/>
              </a:rPr>
              <a:t>document.getElementById</a:t>
            </a:r>
            <a:r>
              <a:rPr lang="tr-TR" b="0" i="0" dirty="0">
                <a:solidFill>
                  <a:srgbClr val="0D0D0D"/>
                </a:solidFill>
                <a:effectLst/>
                <a:latin typeface="Söhne"/>
              </a:rPr>
              <a:t>('</a:t>
            </a:r>
            <a:r>
              <a:rPr lang="tr-TR" b="0" i="0" dirty="0" err="1">
                <a:solidFill>
                  <a:srgbClr val="0D0D0D"/>
                </a:solidFill>
                <a:effectLst/>
                <a:latin typeface="Söhne"/>
              </a:rPr>
              <a:t>benzersizId</a:t>
            </a:r>
            <a:r>
              <a:rPr lang="tr-TR" b="0" i="0" dirty="0">
                <a:solidFill>
                  <a:srgbClr val="0D0D0D"/>
                </a:solidFill>
                <a:effectLst/>
                <a:latin typeface="Söhne"/>
              </a:rPr>
              <a:t>') şeklinde kullanılır.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err="1">
                <a:solidFill>
                  <a:srgbClr val="0D0D0D"/>
                </a:solidFill>
                <a:effectLst/>
                <a:latin typeface="Söhne"/>
              </a:rPr>
              <a:t>getElementsByClassName</a:t>
            </a:r>
            <a:r>
              <a:rPr lang="tr-TR" b="1" i="0" dirty="0">
                <a:solidFill>
                  <a:srgbClr val="0D0D0D"/>
                </a:solidFill>
                <a:effectLst/>
                <a:latin typeface="Söhne"/>
              </a:rPr>
              <a:t>()</a:t>
            </a:r>
            <a:r>
              <a:rPr lang="tr-TR" b="0" i="0" dirty="0">
                <a:solidFill>
                  <a:srgbClr val="0D0D0D"/>
                </a:solidFill>
                <a:effectLst/>
                <a:latin typeface="Söhne"/>
              </a:rPr>
              <a:t>: Belirli bir sınıfa (</a:t>
            </a:r>
            <a:r>
              <a:rPr lang="tr-TR" b="0" i="0" dirty="0" err="1">
                <a:solidFill>
                  <a:srgbClr val="0D0D0D"/>
                </a:solidFill>
                <a:effectLst/>
                <a:latin typeface="Söhne"/>
              </a:rPr>
              <a:t>class</a:t>
            </a:r>
            <a:r>
              <a:rPr lang="tr-TR" b="0" i="0" dirty="0">
                <a:solidFill>
                  <a:srgbClr val="0D0D0D"/>
                </a:solidFill>
                <a:effectLst/>
                <a:latin typeface="Söhne"/>
              </a:rPr>
              <a:t>) sahip tüm elementleri bir liste olarak döndürür. Örneğin, </a:t>
            </a:r>
            <a:r>
              <a:rPr lang="tr-TR" b="0" i="0" dirty="0" err="1">
                <a:solidFill>
                  <a:srgbClr val="0D0D0D"/>
                </a:solidFill>
                <a:effectLst/>
                <a:latin typeface="Söhne"/>
              </a:rPr>
              <a:t>document.getElementsByClassName</a:t>
            </a:r>
            <a:r>
              <a:rPr lang="tr-TR" b="0" i="0" dirty="0">
                <a:solidFill>
                  <a:srgbClr val="0D0D0D"/>
                </a:solidFill>
                <a:effectLst/>
                <a:latin typeface="Söhne"/>
              </a:rPr>
              <a:t>('</a:t>
            </a:r>
            <a:r>
              <a:rPr lang="tr-TR" b="0" i="0" dirty="0" err="1">
                <a:solidFill>
                  <a:srgbClr val="0D0D0D"/>
                </a:solidFill>
                <a:effectLst/>
                <a:latin typeface="Söhne"/>
              </a:rPr>
              <a:t>sinifAdi</a:t>
            </a:r>
            <a:r>
              <a:rPr lang="tr-TR" b="0" i="0" dirty="0">
                <a:solidFill>
                  <a:srgbClr val="0D0D0D"/>
                </a:solidFill>
                <a:effectLst/>
                <a:latin typeface="Söhne"/>
              </a:rPr>
              <a:t>’).</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err="1">
                <a:solidFill>
                  <a:srgbClr val="0D0D0D"/>
                </a:solidFill>
                <a:effectLst/>
                <a:latin typeface="Söhne"/>
              </a:rPr>
              <a:t>getElementsByTagName</a:t>
            </a:r>
            <a:r>
              <a:rPr lang="tr-TR" b="1" i="0" dirty="0">
                <a:solidFill>
                  <a:srgbClr val="0D0D0D"/>
                </a:solidFill>
                <a:effectLst/>
                <a:latin typeface="Söhne"/>
              </a:rPr>
              <a:t>()</a:t>
            </a:r>
            <a:r>
              <a:rPr lang="tr-TR" b="0" i="0" dirty="0">
                <a:solidFill>
                  <a:srgbClr val="0D0D0D"/>
                </a:solidFill>
                <a:effectLst/>
                <a:latin typeface="Söhne"/>
              </a:rPr>
              <a:t>: Belirli bir etiket adına (örneğin, &lt;p&gt;, &lt;div&gt;) sahip tüm elementleri bir liste olarak döndürür. Örneğin, </a:t>
            </a:r>
            <a:r>
              <a:rPr lang="tr-TR" b="0" i="0" dirty="0" err="1">
                <a:solidFill>
                  <a:srgbClr val="0D0D0D"/>
                </a:solidFill>
                <a:effectLst/>
                <a:latin typeface="Söhne"/>
              </a:rPr>
              <a:t>document.getElementsByTagName</a:t>
            </a:r>
            <a:r>
              <a:rPr lang="tr-TR" b="0" i="0" dirty="0">
                <a:solidFill>
                  <a:srgbClr val="0D0D0D"/>
                </a:solidFill>
                <a:effectLst/>
                <a:latin typeface="Söhne"/>
              </a:rPr>
              <a:t>('p’).</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err="1">
                <a:solidFill>
                  <a:srgbClr val="0D0D0D"/>
                </a:solidFill>
                <a:effectLst/>
                <a:latin typeface="Söhne"/>
              </a:rPr>
              <a:t>querySelector</a:t>
            </a:r>
            <a:r>
              <a:rPr lang="tr-TR" b="1" i="0" dirty="0">
                <a:solidFill>
                  <a:srgbClr val="0D0D0D"/>
                </a:solidFill>
                <a:effectLst/>
                <a:latin typeface="Söhne"/>
              </a:rPr>
              <a:t>()</a:t>
            </a:r>
            <a:r>
              <a:rPr lang="tr-TR" b="0" i="0" dirty="0">
                <a:solidFill>
                  <a:srgbClr val="0D0D0D"/>
                </a:solidFill>
                <a:effectLst/>
                <a:latin typeface="Söhne"/>
              </a:rPr>
              <a:t>: CSS seçicileri kullanarak bir elementi seçmek için kullanılır. Bu, daha esnek bir yöntemdir ve </a:t>
            </a:r>
            <a:r>
              <a:rPr lang="tr-TR" b="0" i="0" dirty="0" err="1">
                <a:solidFill>
                  <a:srgbClr val="0D0D0D"/>
                </a:solidFill>
                <a:effectLst/>
                <a:latin typeface="Söhne"/>
              </a:rPr>
              <a:t>document.querySelector</a:t>
            </a:r>
            <a:r>
              <a:rPr lang="tr-TR" b="0" i="0" dirty="0">
                <a:solidFill>
                  <a:srgbClr val="0D0D0D"/>
                </a:solidFill>
                <a:effectLst/>
                <a:latin typeface="Söhne"/>
              </a:rPr>
              <a:t>('.</a:t>
            </a:r>
            <a:r>
              <a:rPr lang="tr-TR" b="0" i="0" dirty="0" err="1">
                <a:solidFill>
                  <a:srgbClr val="0D0D0D"/>
                </a:solidFill>
                <a:effectLst/>
                <a:latin typeface="Söhne"/>
              </a:rPr>
              <a:t>sinifAdi</a:t>
            </a:r>
            <a:r>
              <a:rPr lang="tr-TR" b="0" i="0" dirty="0">
                <a:solidFill>
                  <a:srgbClr val="0D0D0D"/>
                </a:solidFill>
                <a:effectLst/>
                <a:latin typeface="Söhne"/>
              </a:rPr>
              <a:t>') veya </a:t>
            </a:r>
            <a:r>
              <a:rPr lang="tr-TR" b="0" i="0" dirty="0" err="1">
                <a:solidFill>
                  <a:srgbClr val="0D0D0D"/>
                </a:solidFill>
                <a:effectLst/>
                <a:latin typeface="Söhne"/>
              </a:rPr>
              <a:t>document.querySelector</a:t>
            </a:r>
            <a:r>
              <a:rPr lang="tr-TR" b="0" i="0" dirty="0">
                <a:solidFill>
                  <a:srgbClr val="0D0D0D"/>
                </a:solidFill>
                <a:effectLst/>
                <a:latin typeface="Söhne"/>
              </a:rPr>
              <a:t>('#</a:t>
            </a:r>
            <a:r>
              <a:rPr lang="tr-TR" b="0" i="0" dirty="0" err="1">
                <a:solidFill>
                  <a:srgbClr val="0D0D0D"/>
                </a:solidFill>
                <a:effectLst/>
                <a:latin typeface="Söhne"/>
              </a:rPr>
              <a:t>benzersizId</a:t>
            </a:r>
            <a:r>
              <a:rPr lang="tr-TR" b="0" i="0" dirty="0">
                <a:solidFill>
                  <a:srgbClr val="0D0D0D"/>
                </a:solidFill>
                <a:effectLst/>
                <a:latin typeface="Söhne"/>
              </a:rPr>
              <a:t>') şeklinde kullanılabilir.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err="1">
                <a:solidFill>
                  <a:srgbClr val="0D0D0D"/>
                </a:solidFill>
                <a:effectLst/>
                <a:latin typeface="Söhne"/>
              </a:rPr>
              <a:t>querySelectorAll</a:t>
            </a:r>
            <a:r>
              <a:rPr lang="tr-TR" b="1" i="0" dirty="0">
                <a:solidFill>
                  <a:srgbClr val="0D0D0D"/>
                </a:solidFill>
                <a:effectLst/>
                <a:latin typeface="Söhne"/>
              </a:rPr>
              <a:t>()</a:t>
            </a:r>
            <a:r>
              <a:rPr lang="tr-TR" b="0" i="0" dirty="0">
                <a:solidFill>
                  <a:srgbClr val="0D0D0D"/>
                </a:solidFill>
                <a:effectLst/>
                <a:latin typeface="Söhne"/>
              </a:rPr>
              <a:t>: </a:t>
            </a:r>
            <a:r>
              <a:rPr lang="tr-TR" b="0" i="0" dirty="0" err="1">
                <a:solidFill>
                  <a:srgbClr val="0D0D0D"/>
                </a:solidFill>
                <a:effectLst/>
                <a:latin typeface="Söhne"/>
              </a:rPr>
              <a:t>querySelector</a:t>
            </a:r>
            <a:r>
              <a:rPr lang="tr-TR" b="0" i="0" dirty="0">
                <a:solidFill>
                  <a:srgbClr val="0D0D0D"/>
                </a:solidFill>
                <a:effectLst/>
                <a:latin typeface="Söhne"/>
              </a:rPr>
              <a:t>() gibi çalışır ancak belirtilen seçiciyle eşleşen tüm elementleri bir liste olarak döndürür.</a:t>
            </a:r>
          </a:p>
          <a:p>
            <a:pPr algn="l">
              <a:buFont typeface="Arial" panose="020B0604020202020204" pitchFamily="34" charset="0"/>
              <a:buChar char="•"/>
            </a:pPr>
            <a:endParaRPr lang="tr-TR" dirty="0">
              <a:solidFill>
                <a:srgbClr val="0D0D0D"/>
              </a:solidFill>
              <a:latin typeface="Söhne"/>
            </a:endParaRPr>
          </a:p>
          <a:p>
            <a:pPr algn="l"/>
            <a:r>
              <a:rPr lang="tr-TR" b="1" i="0" dirty="0">
                <a:solidFill>
                  <a:srgbClr val="282A35"/>
                </a:solidFill>
                <a:effectLst/>
                <a:latin typeface="Source Sans Pro" panose="020B0503030403020204" pitchFamily="34" charset="0"/>
                <a:hlinkClick r:id="rId3"/>
              </a:rPr>
              <a:t>https://onuraltuntas61.w3spaces.com/dom_nesne_.html</a:t>
            </a:r>
            <a:endParaRPr lang="tr-TR" b="0" i="0" dirty="0">
              <a:solidFill>
                <a:srgbClr val="0D0D0D"/>
              </a:solidFill>
              <a:effectLst/>
              <a:latin typeface="Söhne"/>
            </a:endParaRPr>
          </a:p>
        </p:txBody>
      </p:sp>
    </p:spTree>
    <p:extLst>
      <p:ext uri="{BB962C8B-B14F-4D97-AF65-F5344CB8AC3E}">
        <p14:creationId xmlns:p14="http://schemas.microsoft.com/office/powerpoint/2010/main" val="24245244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3.4. Kullanıcılar ile etkileşim kurmayı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Kullanıcı etkileşimi oluşturmak için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a:t>
            </a:r>
            <a:r>
              <a:rPr lang="tr-TR" sz="1600" dirty="0" err="1">
                <a:solidFill>
                  <a:schemeClr val="bg1"/>
                </a:solidFill>
                <a:effectLst/>
                <a:latin typeface="Helvetica" pitchFamily="2" charset="0"/>
              </a:rPr>
              <a:t>eventlerinin</a:t>
            </a:r>
            <a:r>
              <a:rPr lang="tr-TR" sz="1600" dirty="0">
                <a:solidFill>
                  <a:schemeClr val="bg1"/>
                </a:solidFill>
                <a:effectLst/>
                <a:latin typeface="Helvetica" pitchFamily="2" charset="0"/>
              </a:rPr>
              <a:t> (olaylarının) kullanılma</a:t>
            </a:r>
            <a:br>
              <a:rPr lang="tr-TR" sz="1600" dirty="0">
                <a:solidFill>
                  <a:schemeClr val="bg1"/>
                </a:solidFill>
                <a:effectLst/>
                <a:latin typeface="Helvetica" pitchFamily="2" charset="0"/>
              </a:rPr>
            </a:br>
            <a:r>
              <a:rPr lang="tr-TR" sz="1600" dirty="0">
                <a:solidFill>
                  <a:schemeClr val="bg1"/>
                </a:solidFill>
                <a:effectLst/>
                <a:latin typeface="Helvetica" pitchFamily="2" charset="0"/>
              </a:rPr>
              <a:t>şekli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Event</a:t>
            </a:r>
            <a:r>
              <a:rPr lang="tr-TR" sz="1600" dirty="0">
                <a:solidFill>
                  <a:schemeClr val="bg1"/>
                </a:solidFill>
                <a:effectLst/>
                <a:latin typeface="Helvetica" pitchFamily="2" charset="0"/>
              </a:rPr>
              <a:t> dinleyicileri eklenerek sayfa </a:t>
            </a:r>
            <a:r>
              <a:rPr lang="tr-TR" sz="1600" dirty="0" err="1">
                <a:solidFill>
                  <a:schemeClr val="bg1"/>
                </a:solidFill>
                <a:effectLst/>
                <a:latin typeface="Helvetica" pitchFamily="2" charset="0"/>
              </a:rPr>
              <a:t>üzerinde</a:t>
            </a:r>
            <a:r>
              <a:rPr lang="tr-TR" sz="1600" dirty="0">
                <a:solidFill>
                  <a:schemeClr val="bg1"/>
                </a:solidFill>
                <a:effectLst/>
                <a:latin typeface="Helvetica" pitchFamily="2" charset="0"/>
              </a:rPr>
              <a:t> tepki verme işlemleri açıklanır.</a:t>
            </a:r>
            <a:br>
              <a:rPr lang="tr-TR" sz="1600" dirty="0">
                <a:solidFill>
                  <a:schemeClr val="bg1"/>
                </a:solidFill>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3" name="Metin kutusu 2">
            <a:extLst>
              <a:ext uri="{FF2B5EF4-FFF2-40B4-BE49-F238E27FC236}">
                <a16:creationId xmlns:a16="http://schemas.microsoft.com/office/drawing/2014/main" id="{BC868646-99E5-1338-582E-37F81B6B01A8}"/>
              </a:ext>
            </a:extLst>
          </p:cNvPr>
          <p:cNvSpPr txBox="1"/>
          <p:nvPr/>
        </p:nvSpPr>
        <p:spPr>
          <a:xfrm>
            <a:off x="4483757" y="393017"/>
            <a:ext cx="2428870" cy="369332"/>
          </a:xfrm>
          <a:prstGeom prst="rect">
            <a:avLst/>
          </a:prstGeom>
          <a:noFill/>
        </p:spPr>
        <p:txBody>
          <a:bodyPr wrap="none" rtlCol="0">
            <a:spAutoFit/>
          </a:bodyPr>
          <a:lstStyle/>
          <a:p>
            <a:r>
              <a:rPr lang="tr-TR" dirty="0"/>
              <a:t>EVENT(OLAY) NEDİR?</a:t>
            </a:r>
          </a:p>
        </p:txBody>
      </p:sp>
      <p:sp>
        <p:nvSpPr>
          <p:cNvPr id="6" name="Metin kutusu 5">
            <a:extLst>
              <a:ext uri="{FF2B5EF4-FFF2-40B4-BE49-F238E27FC236}">
                <a16:creationId xmlns:a16="http://schemas.microsoft.com/office/drawing/2014/main" id="{7F6C13AF-9A25-CE04-A8A1-8D80C96C8736}"/>
              </a:ext>
            </a:extLst>
          </p:cNvPr>
          <p:cNvSpPr txBox="1"/>
          <p:nvPr/>
        </p:nvSpPr>
        <p:spPr>
          <a:xfrm>
            <a:off x="4475641" y="786034"/>
            <a:ext cx="6102296" cy="369332"/>
          </a:xfrm>
          <a:prstGeom prst="rect">
            <a:avLst/>
          </a:prstGeom>
          <a:noFill/>
        </p:spPr>
        <p:txBody>
          <a:bodyPr wrap="square">
            <a:spAutoFit/>
          </a:bodyPr>
          <a:lstStyle/>
          <a:p>
            <a:r>
              <a:rPr lang="tr-TR" dirty="0">
                <a:solidFill>
                  <a:srgbClr val="0D0D0D"/>
                </a:solidFill>
                <a:latin typeface="Söhne"/>
              </a:rPr>
              <a:t>B</a:t>
            </a:r>
            <a:r>
              <a:rPr lang="tr-TR" b="0" i="0" dirty="0">
                <a:solidFill>
                  <a:srgbClr val="0D0D0D"/>
                </a:solidFill>
                <a:effectLst/>
                <a:latin typeface="Söhne"/>
              </a:rPr>
              <a:t>ir web sayfasındaki kullanıcı etkileşimleridir</a:t>
            </a:r>
            <a:endParaRPr lang="tr-TR" dirty="0"/>
          </a:p>
        </p:txBody>
      </p:sp>
      <p:sp>
        <p:nvSpPr>
          <p:cNvPr id="9" name="Metin kutusu 8">
            <a:extLst>
              <a:ext uri="{FF2B5EF4-FFF2-40B4-BE49-F238E27FC236}">
                <a16:creationId xmlns:a16="http://schemas.microsoft.com/office/drawing/2014/main" id="{8BE6A0AA-17D5-7D53-F3A8-19A978C98EE4}"/>
              </a:ext>
            </a:extLst>
          </p:cNvPr>
          <p:cNvSpPr txBox="1"/>
          <p:nvPr/>
        </p:nvSpPr>
        <p:spPr>
          <a:xfrm>
            <a:off x="4152577" y="1363716"/>
            <a:ext cx="7407773" cy="3754874"/>
          </a:xfrm>
          <a:prstGeom prst="rect">
            <a:avLst/>
          </a:prstGeom>
          <a:noFill/>
        </p:spPr>
        <p:txBody>
          <a:bodyPr wrap="square">
            <a:spAutoFit/>
          </a:bodyPr>
          <a:lstStyle/>
          <a:p>
            <a:pPr algn="l">
              <a:buFont typeface="+mj-lt"/>
              <a:buAutoNum type="arabicPeriod"/>
            </a:pPr>
            <a:r>
              <a:rPr lang="tr-TR" sz="1400" b="1" i="0" dirty="0">
                <a:solidFill>
                  <a:srgbClr val="0D0D0D"/>
                </a:solidFill>
                <a:effectLst/>
                <a:latin typeface="Söhne"/>
              </a:rPr>
              <a:t>Buton Tıklama:</a:t>
            </a: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click</a:t>
            </a:r>
            <a:r>
              <a:rPr lang="tr-TR" sz="1400" b="0" i="0" dirty="0">
                <a:solidFill>
                  <a:srgbClr val="0D0D0D"/>
                </a:solidFill>
                <a:effectLst/>
                <a:latin typeface="Söhne"/>
              </a:rPr>
              <a:t>: Bir butona veya link gibi tıklanabilir herhangi bir öğeye tıklandığında tetiklenir.</a:t>
            </a:r>
          </a:p>
          <a:p>
            <a:pPr marL="742950" lvl="1" indent="-285750" algn="l">
              <a:buFont typeface="+mj-lt"/>
              <a:buAutoNum type="arabicPeriod"/>
            </a:pPr>
            <a:endParaRPr lang="tr-TR" sz="1400" b="0" i="0" dirty="0">
              <a:solidFill>
                <a:srgbClr val="0D0D0D"/>
              </a:solidFill>
              <a:effectLst/>
              <a:latin typeface="Söhne"/>
            </a:endParaRPr>
          </a:p>
          <a:p>
            <a:pPr algn="l">
              <a:buFont typeface="+mj-lt"/>
              <a:buAutoNum type="arabicPeriod"/>
            </a:pPr>
            <a:r>
              <a:rPr lang="tr-TR" sz="1400" b="1" i="0" dirty="0">
                <a:solidFill>
                  <a:srgbClr val="0D0D0D"/>
                </a:solidFill>
                <a:effectLst/>
                <a:latin typeface="Söhne"/>
              </a:rPr>
              <a:t>Fare Olayları:</a:t>
            </a:r>
          </a:p>
          <a:p>
            <a:pPr algn="l">
              <a:buFont typeface="+mj-lt"/>
              <a:buAutoNum type="arabicPeriod"/>
            </a:pP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mouseover</a:t>
            </a:r>
            <a:r>
              <a:rPr lang="tr-TR" sz="1400" b="0" i="0" dirty="0">
                <a:solidFill>
                  <a:srgbClr val="0D0D0D"/>
                </a:solidFill>
                <a:effectLst/>
                <a:latin typeface="Söhne"/>
              </a:rPr>
              <a:t>: Fare imlecini bir HTML öğesi üzerine getirdiğinde tetiklenir.</a:t>
            </a:r>
          </a:p>
          <a:p>
            <a:pPr marL="742950" lvl="1" indent="-285750" algn="l">
              <a:buFont typeface="+mj-lt"/>
              <a:buAutoNum type="arabicPeriod"/>
            </a:pPr>
            <a:r>
              <a:rPr lang="tr-TR" sz="1400" b="0" i="0" dirty="0" err="1">
                <a:solidFill>
                  <a:srgbClr val="0D0D0D"/>
                </a:solidFill>
                <a:effectLst/>
                <a:latin typeface="Söhne"/>
              </a:rPr>
              <a:t>mouseout</a:t>
            </a:r>
            <a:r>
              <a:rPr lang="tr-TR" sz="1400" b="0" i="0" dirty="0">
                <a:solidFill>
                  <a:srgbClr val="0D0D0D"/>
                </a:solidFill>
                <a:effectLst/>
                <a:latin typeface="Söhne"/>
              </a:rPr>
              <a:t>: Fare imlecini bir HTML öğesinin üzerinden çıkardığında tetiklenir.</a:t>
            </a:r>
          </a:p>
          <a:p>
            <a:pPr marL="742950" lvl="1" indent="-285750" algn="l">
              <a:buFont typeface="+mj-lt"/>
              <a:buAutoNum type="arabicPeriod"/>
            </a:pPr>
            <a:r>
              <a:rPr lang="tr-TR" sz="1400" b="0" i="0" dirty="0" err="1">
                <a:solidFill>
                  <a:srgbClr val="0D0D0D"/>
                </a:solidFill>
                <a:effectLst/>
                <a:latin typeface="Söhne"/>
              </a:rPr>
              <a:t>mousedown</a:t>
            </a:r>
            <a:r>
              <a:rPr lang="tr-TR" sz="1400" b="0" i="0" dirty="0">
                <a:solidFill>
                  <a:srgbClr val="0D0D0D"/>
                </a:solidFill>
                <a:effectLst/>
                <a:latin typeface="Söhne"/>
              </a:rPr>
              <a:t>: Bir öğeye tıklama işlemi başladığında (fare tuşu basılı tutulduğunda) tetiklenir.</a:t>
            </a:r>
          </a:p>
          <a:p>
            <a:pPr marL="742950" lvl="1" indent="-285750" algn="l">
              <a:buFont typeface="+mj-lt"/>
              <a:buAutoNum type="arabicPeriod"/>
            </a:pPr>
            <a:r>
              <a:rPr lang="tr-TR" sz="1400" b="0" i="0" dirty="0" err="1">
                <a:solidFill>
                  <a:srgbClr val="0D0D0D"/>
                </a:solidFill>
                <a:effectLst/>
                <a:latin typeface="Söhne"/>
              </a:rPr>
              <a:t>mouseup</a:t>
            </a:r>
            <a:r>
              <a:rPr lang="tr-TR" sz="1400" b="0" i="0" dirty="0">
                <a:solidFill>
                  <a:srgbClr val="0D0D0D"/>
                </a:solidFill>
                <a:effectLst/>
                <a:latin typeface="Söhne"/>
              </a:rPr>
              <a:t>: Bir öğede tıklama işlemi bittiğinde (fare tuşu serbest bırakıldığında) tetiklenir.</a:t>
            </a:r>
          </a:p>
          <a:p>
            <a:pPr marL="742950" lvl="1" indent="-285750" algn="l">
              <a:buFont typeface="+mj-lt"/>
              <a:buAutoNum type="arabicPeriod"/>
            </a:pPr>
            <a:r>
              <a:rPr lang="tr-TR" sz="1400" b="0" i="0" dirty="0" err="1">
                <a:solidFill>
                  <a:srgbClr val="0D0D0D"/>
                </a:solidFill>
                <a:effectLst/>
                <a:latin typeface="Söhne"/>
              </a:rPr>
              <a:t>mousemove</a:t>
            </a:r>
            <a:r>
              <a:rPr lang="tr-TR" sz="1400" b="0" i="0" dirty="0">
                <a:solidFill>
                  <a:srgbClr val="0D0D0D"/>
                </a:solidFill>
                <a:effectLst/>
                <a:latin typeface="Söhne"/>
              </a:rPr>
              <a:t>: Fare imleci bir öğenin üzerinde hareket ettirildiğinde tetiklenir.</a:t>
            </a:r>
          </a:p>
          <a:p>
            <a:pPr marL="742950" lvl="1" indent="-285750" algn="l">
              <a:buFont typeface="+mj-lt"/>
              <a:buAutoNum type="arabicPeriod"/>
            </a:pPr>
            <a:endParaRPr lang="tr-TR" sz="1400" b="0" i="0" dirty="0">
              <a:solidFill>
                <a:srgbClr val="0D0D0D"/>
              </a:solidFill>
              <a:effectLst/>
              <a:latin typeface="Söhne"/>
            </a:endParaRPr>
          </a:p>
          <a:p>
            <a:pPr algn="l">
              <a:buFont typeface="+mj-lt"/>
              <a:buAutoNum type="arabicPeriod"/>
            </a:pPr>
            <a:r>
              <a:rPr lang="tr-TR" sz="1400" b="1" i="0" dirty="0">
                <a:solidFill>
                  <a:srgbClr val="0D0D0D"/>
                </a:solidFill>
                <a:effectLst/>
                <a:latin typeface="Söhne"/>
              </a:rPr>
              <a:t>Klavye Olayları:</a:t>
            </a:r>
          </a:p>
          <a:p>
            <a:pPr algn="l">
              <a:buFont typeface="+mj-lt"/>
              <a:buAutoNum type="arabicPeriod"/>
            </a:pP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keydown</a:t>
            </a:r>
            <a:r>
              <a:rPr lang="tr-TR" sz="1400" b="0" i="0" dirty="0">
                <a:solidFill>
                  <a:srgbClr val="0D0D0D"/>
                </a:solidFill>
                <a:effectLst/>
                <a:latin typeface="Söhne"/>
              </a:rPr>
              <a:t>: Bir tuşa basıldığında tetiklenir.</a:t>
            </a:r>
          </a:p>
          <a:p>
            <a:pPr marL="742950" lvl="1" indent="-285750" algn="l">
              <a:buFont typeface="+mj-lt"/>
              <a:buAutoNum type="arabicPeriod"/>
            </a:pPr>
            <a:r>
              <a:rPr lang="tr-TR" sz="1400" b="0" i="0" dirty="0" err="1">
                <a:solidFill>
                  <a:srgbClr val="0D0D0D"/>
                </a:solidFill>
                <a:effectLst/>
                <a:latin typeface="Söhne"/>
              </a:rPr>
              <a:t>keyup</a:t>
            </a:r>
            <a:r>
              <a:rPr lang="tr-TR" sz="1400" b="0" i="0" dirty="0">
                <a:solidFill>
                  <a:srgbClr val="0D0D0D"/>
                </a:solidFill>
                <a:effectLst/>
                <a:latin typeface="Söhne"/>
              </a:rPr>
              <a:t>: Bir tuş basılı tutulduktan sonra serbest bırakıldığında tetiklenir.</a:t>
            </a:r>
          </a:p>
          <a:p>
            <a:pPr marL="742950" lvl="1" indent="-285750" algn="l">
              <a:buFont typeface="+mj-lt"/>
              <a:buAutoNum type="arabicPeriod"/>
            </a:pPr>
            <a:r>
              <a:rPr lang="tr-TR" sz="1400" b="0" i="0" dirty="0" err="1">
                <a:solidFill>
                  <a:srgbClr val="0D0D0D"/>
                </a:solidFill>
                <a:effectLst/>
                <a:latin typeface="Söhne"/>
              </a:rPr>
              <a:t>keypress</a:t>
            </a:r>
            <a:r>
              <a:rPr lang="tr-TR" sz="1400" b="0" i="0" dirty="0">
                <a:solidFill>
                  <a:srgbClr val="0D0D0D"/>
                </a:solidFill>
                <a:effectLst/>
                <a:latin typeface="Söhne"/>
              </a:rPr>
              <a:t>: Bir tuşa basıldığında ve tuşa basılı tutulduğu sürece (eski tarayıcılarda) tetiklenir.</a:t>
            </a:r>
          </a:p>
        </p:txBody>
      </p:sp>
    </p:spTree>
    <p:extLst>
      <p:ext uri="{BB962C8B-B14F-4D97-AF65-F5344CB8AC3E}">
        <p14:creationId xmlns:p14="http://schemas.microsoft.com/office/powerpoint/2010/main" val="590666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2500" dirty="0">
                <a:solidFill>
                  <a:srgbClr val="FFFFFF"/>
                </a:solidFill>
                <a:effectLst/>
                <a:latin typeface="Helvetica" pitchFamily="2" charset="0"/>
              </a:rPr>
              <a:t>1. ÜNİTE: JAVASCRIPT PROGRAMLAMA DİLİ TEMELLERİ</a:t>
            </a: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349994" y="1554571"/>
            <a:ext cx="6034827" cy="5719572"/>
          </a:xfrm>
        </p:spPr>
        <p:txBody>
          <a:bodyPr anchor="t">
            <a:normAutofit/>
          </a:bodyPr>
          <a:lstStyle/>
          <a:p>
            <a:pPr marL="0" indent="0">
              <a:lnSpc>
                <a:spcPct val="110000"/>
              </a:lnSpc>
              <a:buNone/>
            </a:pPr>
            <a:r>
              <a:rPr lang="tr-TR" sz="1800" dirty="0">
                <a:solidFill>
                  <a:schemeClr val="accent1"/>
                </a:solidFill>
                <a:effectLst/>
                <a:latin typeface="Helvetica" pitchFamily="2" charset="0"/>
              </a:rPr>
              <a:t>Ünite Açıklaması</a:t>
            </a:r>
          </a:p>
          <a:p>
            <a:pPr>
              <a:lnSpc>
                <a:spcPct val="110000"/>
              </a:lnSpc>
            </a:pPr>
            <a:r>
              <a:rPr lang="tr-TR" sz="1800" dirty="0">
                <a:effectLst/>
                <a:latin typeface="Helvetica" pitchFamily="2" charset="0"/>
              </a:rPr>
              <a:t>Bu </a:t>
            </a:r>
            <a:r>
              <a:rPr lang="tr-TR" sz="1800" dirty="0" err="1">
                <a:effectLst/>
                <a:latin typeface="Helvetica" pitchFamily="2" charset="0"/>
              </a:rPr>
              <a:t>ünitede</a:t>
            </a:r>
            <a:r>
              <a:rPr lang="tr-TR" sz="1800" dirty="0">
                <a:effectLst/>
                <a:latin typeface="Helvetica" pitchFamily="2" charset="0"/>
              </a:rPr>
              <a:t>; web geliştirme </a:t>
            </a:r>
            <a:r>
              <a:rPr lang="tr-TR" sz="1800" dirty="0" err="1">
                <a:effectLst/>
                <a:latin typeface="Helvetica" pitchFamily="2" charset="0"/>
              </a:rPr>
              <a:t>süreçlerinin</a:t>
            </a:r>
            <a:r>
              <a:rPr lang="tr-TR" sz="1800" dirty="0">
                <a:effectLst/>
                <a:latin typeface="Helvetica" pitchFamily="2" charset="0"/>
              </a:rPr>
              <a:t> işleyişi, </a:t>
            </a:r>
            <a:r>
              <a:rPr lang="tr-TR" sz="1800" dirty="0" err="1">
                <a:effectLst/>
                <a:latin typeface="Helvetica" pitchFamily="2" charset="0"/>
              </a:rPr>
              <a:t>Javascript</a:t>
            </a:r>
            <a:r>
              <a:rPr lang="tr-TR" sz="1800" dirty="0">
                <a:effectLst/>
                <a:latin typeface="Helvetica" pitchFamily="2" charset="0"/>
              </a:rPr>
              <a:t> programlama dilinin web sitelerindeki </a:t>
            </a:r>
            <a:r>
              <a:rPr lang="tr-TR" sz="1800" dirty="0" err="1">
                <a:effectLst/>
                <a:latin typeface="Helvetica" pitchFamily="2" charset="0"/>
              </a:rPr>
              <a:t>rolu</a:t>
            </a:r>
            <a:r>
              <a:rPr lang="tr-TR" sz="1800" dirty="0">
                <a:effectLst/>
                <a:latin typeface="Helvetica" pitchFamily="2" charset="0"/>
              </a:rPr>
              <a:t>̈, </a:t>
            </a:r>
            <a:r>
              <a:rPr lang="tr-TR" sz="1800" dirty="0" err="1">
                <a:effectLst/>
                <a:latin typeface="Helvetica" pitchFamily="2" charset="0"/>
              </a:rPr>
              <a:t>Javascript</a:t>
            </a:r>
            <a:r>
              <a:rPr lang="tr-TR" sz="1800" dirty="0">
                <a:effectLst/>
                <a:latin typeface="Helvetica" pitchFamily="2" charset="0"/>
              </a:rPr>
              <a:t> programlama dilinin terim ve kavramları </a:t>
            </a:r>
            <a:r>
              <a:rPr lang="tr-TR" sz="1800" dirty="0" err="1">
                <a:effectLst/>
                <a:latin typeface="Helvetica" pitchFamily="2" charset="0"/>
              </a:rPr>
              <a:t>üzerinde</a:t>
            </a:r>
            <a:r>
              <a:rPr lang="tr-TR" sz="1800" dirty="0">
                <a:effectLst/>
                <a:latin typeface="Helvetica" pitchFamily="2" charset="0"/>
              </a:rPr>
              <a:t> durulur. </a:t>
            </a:r>
            <a:r>
              <a:rPr lang="tr-TR" sz="1800" dirty="0" err="1">
                <a:effectLst/>
                <a:latin typeface="Helvetica" pitchFamily="2" charset="0"/>
              </a:rPr>
              <a:t>Javascript</a:t>
            </a:r>
            <a:r>
              <a:rPr lang="tr-TR" sz="1800" dirty="0">
                <a:effectLst/>
                <a:latin typeface="Helvetica" pitchFamily="2" charset="0"/>
              </a:rPr>
              <a:t> programlama dilinde değişkenler, veri tipleri, koşullu ifadeler, karşılaştırma operatörleri ve mantıksal operatörler kavramları anlatılır.</a:t>
            </a:r>
          </a:p>
          <a:p>
            <a:pPr marL="0" indent="0">
              <a:lnSpc>
                <a:spcPct val="110000"/>
              </a:lnSpc>
              <a:buNone/>
            </a:pPr>
            <a:endParaRPr lang="tr-TR" sz="1100" dirty="0">
              <a:effectLst/>
              <a:latin typeface="Helvetica" pitchFamily="2" charset="0"/>
            </a:endParaRPr>
          </a:p>
        </p:txBody>
      </p:sp>
    </p:spTree>
    <p:extLst>
      <p:ext uri="{BB962C8B-B14F-4D97-AF65-F5344CB8AC3E}">
        <p14:creationId xmlns:p14="http://schemas.microsoft.com/office/powerpoint/2010/main" val="28648652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3.4. Kullanıcılar ile etkileşim kurmayı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Kullanıcı etkileşimi oluşturmak için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a:t>
            </a:r>
            <a:r>
              <a:rPr lang="tr-TR" sz="1600" dirty="0" err="1">
                <a:solidFill>
                  <a:schemeClr val="bg1"/>
                </a:solidFill>
                <a:effectLst/>
                <a:latin typeface="Helvetica" pitchFamily="2" charset="0"/>
              </a:rPr>
              <a:t>eventlerinin</a:t>
            </a:r>
            <a:r>
              <a:rPr lang="tr-TR" sz="1600" dirty="0">
                <a:solidFill>
                  <a:schemeClr val="bg1"/>
                </a:solidFill>
                <a:effectLst/>
                <a:latin typeface="Helvetica" pitchFamily="2" charset="0"/>
              </a:rPr>
              <a:t> (olaylarının) kullanılma</a:t>
            </a:r>
            <a:br>
              <a:rPr lang="tr-TR" sz="1600" dirty="0">
                <a:solidFill>
                  <a:schemeClr val="bg1"/>
                </a:solidFill>
                <a:effectLst/>
                <a:latin typeface="Helvetica" pitchFamily="2" charset="0"/>
              </a:rPr>
            </a:br>
            <a:r>
              <a:rPr lang="tr-TR" sz="1600" dirty="0">
                <a:solidFill>
                  <a:schemeClr val="bg1"/>
                </a:solidFill>
                <a:effectLst/>
                <a:latin typeface="Helvetica" pitchFamily="2" charset="0"/>
              </a:rPr>
              <a:t>şekli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Event</a:t>
            </a:r>
            <a:r>
              <a:rPr lang="tr-TR" sz="1600" dirty="0">
                <a:solidFill>
                  <a:schemeClr val="bg1"/>
                </a:solidFill>
                <a:effectLst/>
                <a:latin typeface="Helvetica" pitchFamily="2" charset="0"/>
              </a:rPr>
              <a:t> dinleyicileri eklenerek sayfa </a:t>
            </a:r>
            <a:r>
              <a:rPr lang="tr-TR" sz="1600" dirty="0" err="1">
                <a:solidFill>
                  <a:schemeClr val="bg1"/>
                </a:solidFill>
                <a:effectLst/>
                <a:latin typeface="Helvetica" pitchFamily="2" charset="0"/>
              </a:rPr>
              <a:t>üzerinde</a:t>
            </a:r>
            <a:r>
              <a:rPr lang="tr-TR" sz="1600" dirty="0">
                <a:solidFill>
                  <a:schemeClr val="bg1"/>
                </a:solidFill>
                <a:effectLst/>
                <a:latin typeface="Helvetica" pitchFamily="2" charset="0"/>
              </a:rPr>
              <a:t> tepki verme işlemleri açıklanır.</a:t>
            </a:r>
            <a:br>
              <a:rPr lang="tr-TR" sz="1600" dirty="0">
                <a:solidFill>
                  <a:schemeClr val="bg1"/>
                </a:solidFill>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3" name="Metin kutusu 2">
            <a:extLst>
              <a:ext uri="{FF2B5EF4-FFF2-40B4-BE49-F238E27FC236}">
                <a16:creationId xmlns:a16="http://schemas.microsoft.com/office/drawing/2014/main" id="{BC868646-99E5-1338-582E-37F81B6B01A8}"/>
              </a:ext>
            </a:extLst>
          </p:cNvPr>
          <p:cNvSpPr txBox="1"/>
          <p:nvPr/>
        </p:nvSpPr>
        <p:spPr>
          <a:xfrm>
            <a:off x="4483757" y="393017"/>
            <a:ext cx="2762295" cy="369332"/>
          </a:xfrm>
          <a:prstGeom prst="rect">
            <a:avLst/>
          </a:prstGeom>
          <a:noFill/>
        </p:spPr>
        <p:txBody>
          <a:bodyPr wrap="none" rtlCol="0">
            <a:spAutoFit/>
          </a:bodyPr>
          <a:lstStyle/>
          <a:p>
            <a:r>
              <a:rPr lang="tr-TR" b="1" dirty="0"/>
              <a:t>EVENT(OLAY) NEDİR?</a:t>
            </a:r>
          </a:p>
        </p:txBody>
      </p:sp>
      <p:sp>
        <p:nvSpPr>
          <p:cNvPr id="6" name="Metin kutusu 5">
            <a:extLst>
              <a:ext uri="{FF2B5EF4-FFF2-40B4-BE49-F238E27FC236}">
                <a16:creationId xmlns:a16="http://schemas.microsoft.com/office/drawing/2014/main" id="{7F6C13AF-9A25-CE04-A8A1-8D80C96C8736}"/>
              </a:ext>
            </a:extLst>
          </p:cNvPr>
          <p:cNvSpPr txBox="1"/>
          <p:nvPr/>
        </p:nvSpPr>
        <p:spPr>
          <a:xfrm>
            <a:off x="4475641" y="786034"/>
            <a:ext cx="6102296" cy="369332"/>
          </a:xfrm>
          <a:prstGeom prst="rect">
            <a:avLst/>
          </a:prstGeom>
          <a:noFill/>
        </p:spPr>
        <p:txBody>
          <a:bodyPr wrap="square">
            <a:spAutoFit/>
          </a:bodyPr>
          <a:lstStyle/>
          <a:p>
            <a:r>
              <a:rPr lang="tr-TR" dirty="0">
                <a:solidFill>
                  <a:srgbClr val="0D0D0D"/>
                </a:solidFill>
                <a:latin typeface="Söhne"/>
              </a:rPr>
              <a:t>B</a:t>
            </a:r>
            <a:r>
              <a:rPr lang="tr-TR" b="0" i="0" dirty="0">
                <a:solidFill>
                  <a:srgbClr val="0D0D0D"/>
                </a:solidFill>
                <a:effectLst/>
                <a:latin typeface="Söhne"/>
              </a:rPr>
              <a:t>ir web sayfasındaki kullanıcı etkileşimleridir.</a:t>
            </a:r>
            <a:endParaRPr lang="tr-TR" dirty="0"/>
          </a:p>
        </p:txBody>
      </p:sp>
      <p:sp>
        <p:nvSpPr>
          <p:cNvPr id="9" name="Metin kutusu 8">
            <a:extLst>
              <a:ext uri="{FF2B5EF4-FFF2-40B4-BE49-F238E27FC236}">
                <a16:creationId xmlns:a16="http://schemas.microsoft.com/office/drawing/2014/main" id="{8BE6A0AA-17D5-7D53-F3A8-19A978C98EE4}"/>
              </a:ext>
            </a:extLst>
          </p:cNvPr>
          <p:cNvSpPr txBox="1"/>
          <p:nvPr/>
        </p:nvSpPr>
        <p:spPr>
          <a:xfrm>
            <a:off x="4288603" y="1340033"/>
            <a:ext cx="7407773" cy="5478423"/>
          </a:xfrm>
          <a:prstGeom prst="rect">
            <a:avLst/>
          </a:prstGeom>
          <a:noFill/>
        </p:spPr>
        <p:txBody>
          <a:bodyPr wrap="square">
            <a:spAutoFit/>
          </a:bodyPr>
          <a:lstStyle/>
          <a:p>
            <a:pPr algn="l"/>
            <a:r>
              <a:rPr lang="tr-TR" sz="1400" b="1" i="0" dirty="0">
                <a:solidFill>
                  <a:srgbClr val="0D0D0D"/>
                </a:solidFill>
                <a:effectLst/>
                <a:latin typeface="Söhne"/>
              </a:rPr>
              <a:t>Form Olayları:</a:t>
            </a: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submit</a:t>
            </a:r>
            <a:r>
              <a:rPr lang="tr-TR" sz="1400" b="0" i="0" dirty="0">
                <a:solidFill>
                  <a:srgbClr val="0D0D0D"/>
                </a:solidFill>
                <a:effectLst/>
                <a:latin typeface="Söhne"/>
              </a:rPr>
              <a:t>: Bir form gönderildiğinde tetiklenir.</a:t>
            </a:r>
          </a:p>
          <a:p>
            <a:pPr marL="742950" lvl="1" indent="-285750" algn="l">
              <a:buFont typeface="+mj-lt"/>
              <a:buAutoNum type="arabicPeriod"/>
            </a:pPr>
            <a:r>
              <a:rPr lang="tr-TR" sz="1400" b="0" i="0" dirty="0" err="1">
                <a:solidFill>
                  <a:srgbClr val="0D0D0D"/>
                </a:solidFill>
                <a:effectLst/>
                <a:latin typeface="Söhne"/>
              </a:rPr>
              <a:t>change</a:t>
            </a:r>
            <a:r>
              <a:rPr lang="tr-TR" sz="1400" b="0" i="0" dirty="0">
                <a:solidFill>
                  <a:srgbClr val="0D0D0D"/>
                </a:solidFill>
                <a:effectLst/>
                <a:latin typeface="Söhne"/>
              </a:rPr>
              <a:t>: Bir form elemanı (örneğin, metin kutusu, açılır menü vb.) değiştirildiğinde tetiklenir.</a:t>
            </a:r>
          </a:p>
          <a:p>
            <a:pPr marL="742950" lvl="1" indent="-285750" algn="l">
              <a:buFont typeface="+mj-lt"/>
              <a:buAutoNum type="arabicPeriod"/>
            </a:pPr>
            <a:r>
              <a:rPr lang="tr-TR" sz="1400" b="0" i="0" dirty="0" err="1">
                <a:solidFill>
                  <a:srgbClr val="0D0D0D"/>
                </a:solidFill>
                <a:effectLst/>
                <a:latin typeface="Söhne"/>
              </a:rPr>
              <a:t>focus</a:t>
            </a:r>
            <a:r>
              <a:rPr lang="tr-TR" sz="1400" b="0" i="0" dirty="0">
                <a:solidFill>
                  <a:srgbClr val="0D0D0D"/>
                </a:solidFill>
                <a:effectLst/>
                <a:latin typeface="Söhne"/>
              </a:rPr>
              <a:t>: Bir form elemanı odaklandığında (seçildiğinde) tetiklenir.</a:t>
            </a:r>
          </a:p>
          <a:p>
            <a:pPr marL="742950" lvl="1" indent="-285750" algn="l">
              <a:buFont typeface="+mj-lt"/>
              <a:buAutoNum type="arabicPeriod"/>
            </a:pPr>
            <a:r>
              <a:rPr lang="tr-TR" sz="1400" b="0" i="0" dirty="0" err="1">
                <a:solidFill>
                  <a:srgbClr val="0D0D0D"/>
                </a:solidFill>
                <a:effectLst/>
                <a:latin typeface="Söhne"/>
              </a:rPr>
              <a:t>blur</a:t>
            </a:r>
            <a:r>
              <a:rPr lang="tr-TR" sz="1400" b="0" i="0" dirty="0">
                <a:solidFill>
                  <a:srgbClr val="0D0D0D"/>
                </a:solidFill>
                <a:effectLst/>
                <a:latin typeface="Söhne"/>
              </a:rPr>
              <a:t>: Bir form elemanı odak dışı bırakıldığında tetiklenir.</a:t>
            </a:r>
          </a:p>
          <a:p>
            <a:pPr marL="742950" lvl="1" indent="-285750" algn="l">
              <a:buFont typeface="+mj-lt"/>
              <a:buAutoNum type="arabicPeriod"/>
            </a:pPr>
            <a:endParaRPr lang="tr-TR" sz="1400" b="0" i="0" dirty="0">
              <a:solidFill>
                <a:srgbClr val="0D0D0D"/>
              </a:solidFill>
              <a:effectLst/>
              <a:latin typeface="Söhne"/>
            </a:endParaRPr>
          </a:p>
          <a:p>
            <a:pPr algn="l"/>
            <a:r>
              <a:rPr lang="tr-TR" sz="1400" b="1" i="0" dirty="0">
                <a:solidFill>
                  <a:srgbClr val="0D0D0D"/>
                </a:solidFill>
                <a:effectLst/>
                <a:latin typeface="Söhne"/>
              </a:rPr>
              <a:t>Dokunmatik Olaylar:</a:t>
            </a: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touchstart</a:t>
            </a:r>
            <a:r>
              <a:rPr lang="tr-TR" sz="1400" b="0" i="0" dirty="0">
                <a:solidFill>
                  <a:srgbClr val="0D0D0D"/>
                </a:solidFill>
                <a:effectLst/>
                <a:latin typeface="Söhne"/>
              </a:rPr>
              <a:t>: Kullanıcı bir dokunmatik cihazda bir öğeye dokunduğunda tetiklenir.</a:t>
            </a:r>
          </a:p>
          <a:p>
            <a:pPr marL="742950" lvl="1" indent="-285750" algn="l">
              <a:buFont typeface="+mj-lt"/>
              <a:buAutoNum type="arabicPeriod"/>
            </a:pPr>
            <a:r>
              <a:rPr lang="tr-TR" sz="1400" b="0" i="0" dirty="0" err="1">
                <a:solidFill>
                  <a:srgbClr val="0D0D0D"/>
                </a:solidFill>
                <a:effectLst/>
                <a:latin typeface="Söhne"/>
              </a:rPr>
              <a:t>touchmove</a:t>
            </a:r>
            <a:r>
              <a:rPr lang="tr-TR" sz="1400" b="0" i="0" dirty="0">
                <a:solidFill>
                  <a:srgbClr val="0D0D0D"/>
                </a:solidFill>
                <a:effectLst/>
                <a:latin typeface="Söhne"/>
              </a:rPr>
              <a:t>: Bir öğe üzerinde bir dokunma hareket ederken tetiklenir.</a:t>
            </a:r>
          </a:p>
          <a:p>
            <a:pPr marL="742950" lvl="1" indent="-285750" algn="l">
              <a:buFont typeface="+mj-lt"/>
              <a:buAutoNum type="arabicPeriod"/>
            </a:pPr>
            <a:r>
              <a:rPr lang="tr-TR" sz="1400" b="0" i="0" dirty="0" err="1">
                <a:solidFill>
                  <a:srgbClr val="0D0D0D"/>
                </a:solidFill>
                <a:effectLst/>
                <a:latin typeface="Söhne"/>
              </a:rPr>
              <a:t>touchend</a:t>
            </a:r>
            <a:r>
              <a:rPr lang="tr-TR" sz="1400" b="0" i="0" dirty="0">
                <a:solidFill>
                  <a:srgbClr val="0D0D0D"/>
                </a:solidFill>
                <a:effectLst/>
                <a:latin typeface="Söhne"/>
              </a:rPr>
              <a:t>: Bir dokunma işlemi sona erdiğinde tetiklenir.</a:t>
            </a:r>
          </a:p>
          <a:p>
            <a:pPr marL="742950" lvl="1" indent="-285750" algn="l">
              <a:buFont typeface="+mj-lt"/>
              <a:buAutoNum type="arabicPeriod"/>
            </a:pPr>
            <a:endParaRPr lang="tr-TR" sz="1400" b="0" i="0" dirty="0">
              <a:solidFill>
                <a:srgbClr val="0D0D0D"/>
              </a:solidFill>
              <a:effectLst/>
              <a:latin typeface="Söhne"/>
            </a:endParaRPr>
          </a:p>
          <a:p>
            <a:pPr algn="l"/>
            <a:r>
              <a:rPr lang="tr-TR" sz="1400" b="1" i="0" dirty="0">
                <a:solidFill>
                  <a:srgbClr val="0D0D0D"/>
                </a:solidFill>
                <a:effectLst/>
                <a:latin typeface="Söhne"/>
              </a:rPr>
              <a:t>Pencere Olayları:</a:t>
            </a: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load</a:t>
            </a:r>
            <a:r>
              <a:rPr lang="tr-TR" sz="1400" b="0" i="0" dirty="0">
                <a:solidFill>
                  <a:srgbClr val="0D0D0D"/>
                </a:solidFill>
                <a:effectLst/>
                <a:latin typeface="Söhne"/>
              </a:rPr>
              <a:t>: Bir sayfa tamamen yüklendiğinde tetiklenir.</a:t>
            </a:r>
          </a:p>
          <a:p>
            <a:pPr marL="742950" lvl="1" indent="-285750" algn="l">
              <a:buFont typeface="+mj-lt"/>
              <a:buAutoNum type="arabicPeriod"/>
            </a:pPr>
            <a:r>
              <a:rPr lang="tr-TR" sz="1400" b="0" i="0" dirty="0" err="1">
                <a:solidFill>
                  <a:srgbClr val="0D0D0D"/>
                </a:solidFill>
                <a:effectLst/>
                <a:latin typeface="Söhne"/>
              </a:rPr>
              <a:t>resize</a:t>
            </a:r>
            <a:r>
              <a:rPr lang="tr-TR" sz="1400" b="0" i="0" dirty="0">
                <a:solidFill>
                  <a:srgbClr val="0D0D0D"/>
                </a:solidFill>
                <a:effectLst/>
                <a:latin typeface="Söhne"/>
              </a:rPr>
              <a:t>: Pencere boyutlandırıldığında tetiklenir.</a:t>
            </a:r>
          </a:p>
          <a:p>
            <a:pPr marL="742950" lvl="1" indent="-285750" algn="l">
              <a:buFont typeface="+mj-lt"/>
              <a:buAutoNum type="arabicPeriod"/>
            </a:pPr>
            <a:r>
              <a:rPr lang="tr-TR" sz="1400" b="0" i="0" dirty="0" err="1">
                <a:solidFill>
                  <a:srgbClr val="0D0D0D"/>
                </a:solidFill>
                <a:effectLst/>
                <a:latin typeface="Söhne"/>
              </a:rPr>
              <a:t>scroll</a:t>
            </a:r>
            <a:r>
              <a:rPr lang="tr-TR" sz="1400" b="0" i="0" dirty="0">
                <a:solidFill>
                  <a:srgbClr val="0D0D0D"/>
                </a:solidFill>
                <a:effectLst/>
                <a:latin typeface="Söhne"/>
              </a:rPr>
              <a:t>: Kullanıcı bir sayfada kaydırma yaptığında tetiklenir.</a:t>
            </a:r>
          </a:p>
          <a:p>
            <a:pPr marL="742950" lvl="1" indent="-285750" algn="l">
              <a:buFont typeface="+mj-lt"/>
              <a:buAutoNum type="arabicPeriod"/>
            </a:pPr>
            <a:r>
              <a:rPr lang="tr-TR" sz="1400" b="0" i="0" dirty="0" err="1">
                <a:solidFill>
                  <a:srgbClr val="0D0D0D"/>
                </a:solidFill>
                <a:effectLst/>
                <a:latin typeface="Söhne"/>
              </a:rPr>
              <a:t>unload</a:t>
            </a:r>
            <a:r>
              <a:rPr lang="tr-TR" sz="1400" b="0" i="0" dirty="0">
                <a:solidFill>
                  <a:srgbClr val="0D0D0D"/>
                </a:solidFill>
                <a:effectLst/>
                <a:latin typeface="Söhne"/>
              </a:rPr>
              <a:t>: Bir sayfa kapatıldığında veya kullanıcı başka bir sayfaya </a:t>
            </a:r>
            <a:r>
              <a:rPr lang="tr-TR" sz="1400" b="0" i="0" dirty="0" err="1">
                <a:solidFill>
                  <a:srgbClr val="0D0D0D"/>
                </a:solidFill>
                <a:effectLst/>
                <a:latin typeface="Söhne"/>
              </a:rPr>
              <a:t>navigasyon</a:t>
            </a:r>
            <a:r>
              <a:rPr lang="tr-TR" sz="1400" b="0" i="0" dirty="0">
                <a:solidFill>
                  <a:srgbClr val="0D0D0D"/>
                </a:solidFill>
                <a:effectLst/>
                <a:latin typeface="Söhne"/>
              </a:rPr>
              <a:t> yaptığında tetiklenir (modern tarayıcılarda genellikle kullanım dışı).</a:t>
            </a:r>
          </a:p>
          <a:p>
            <a:pPr marL="742950" lvl="1" indent="-285750" algn="l">
              <a:buFont typeface="+mj-lt"/>
              <a:buAutoNum type="arabicPeriod"/>
            </a:pPr>
            <a:endParaRPr lang="tr-TR" sz="1400" b="0" i="0" dirty="0">
              <a:solidFill>
                <a:srgbClr val="0D0D0D"/>
              </a:solidFill>
              <a:effectLst/>
              <a:latin typeface="Söhne"/>
            </a:endParaRPr>
          </a:p>
          <a:p>
            <a:pPr algn="l"/>
            <a:r>
              <a:rPr lang="tr-TR" sz="1400" b="1" i="0" dirty="0">
                <a:solidFill>
                  <a:srgbClr val="0D0D0D"/>
                </a:solidFill>
                <a:effectLst/>
                <a:latin typeface="Söhne"/>
              </a:rPr>
              <a:t>Medya Olayları:</a:t>
            </a:r>
            <a:endParaRPr lang="tr-TR" sz="1400" b="0" i="0" dirty="0">
              <a:solidFill>
                <a:srgbClr val="0D0D0D"/>
              </a:solidFill>
              <a:effectLst/>
              <a:latin typeface="Söhne"/>
            </a:endParaRPr>
          </a:p>
          <a:p>
            <a:pPr marL="742950" lvl="1" indent="-285750" algn="l">
              <a:buFont typeface="+mj-lt"/>
              <a:buAutoNum type="arabicPeriod"/>
            </a:pPr>
            <a:r>
              <a:rPr lang="tr-TR" sz="1400" b="0" i="0" dirty="0" err="1">
                <a:solidFill>
                  <a:srgbClr val="0D0D0D"/>
                </a:solidFill>
                <a:effectLst/>
                <a:latin typeface="Söhne"/>
              </a:rPr>
              <a:t>play</a:t>
            </a:r>
            <a:r>
              <a:rPr lang="tr-TR" sz="1400" b="0" i="0" dirty="0">
                <a:solidFill>
                  <a:srgbClr val="0D0D0D"/>
                </a:solidFill>
                <a:effectLst/>
                <a:latin typeface="Söhne"/>
              </a:rPr>
              <a:t>: Bir medya oynatılmaya başladığında tetiklenir.</a:t>
            </a:r>
          </a:p>
          <a:p>
            <a:pPr marL="742950" lvl="1" indent="-285750" algn="l">
              <a:buFont typeface="+mj-lt"/>
              <a:buAutoNum type="arabicPeriod"/>
            </a:pPr>
            <a:r>
              <a:rPr lang="tr-TR" sz="1400" b="0" i="0" dirty="0" err="1">
                <a:solidFill>
                  <a:srgbClr val="0D0D0D"/>
                </a:solidFill>
                <a:effectLst/>
                <a:latin typeface="Söhne"/>
              </a:rPr>
              <a:t>pause</a:t>
            </a:r>
            <a:r>
              <a:rPr lang="tr-TR" sz="1400" b="0" i="0" dirty="0">
                <a:solidFill>
                  <a:srgbClr val="0D0D0D"/>
                </a:solidFill>
                <a:effectLst/>
                <a:latin typeface="Söhne"/>
              </a:rPr>
              <a:t>: Bir medya duraklatıldığında tetiklenir.</a:t>
            </a:r>
          </a:p>
          <a:p>
            <a:pPr marL="742950" lvl="1" indent="-285750" algn="l">
              <a:buFont typeface="+mj-lt"/>
              <a:buAutoNum type="arabicPeriod"/>
            </a:pPr>
            <a:r>
              <a:rPr lang="tr-TR" sz="1400" b="0" i="0" dirty="0" err="1">
                <a:solidFill>
                  <a:srgbClr val="0D0D0D"/>
                </a:solidFill>
                <a:effectLst/>
                <a:latin typeface="Söhne"/>
              </a:rPr>
              <a:t>ended</a:t>
            </a:r>
            <a:r>
              <a:rPr lang="tr-TR" sz="1400" b="0" i="0" dirty="0">
                <a:solidFill>
                  <a:srgbClr val="0D0D0D"/>
                </a:solidFill>
                <a:effectLst/>
                <a:latin typeface="Söhne"/>
              </a:rPr>
              <a:t>: Bir medyanın oynatılması sona erdiğinde tetiklenir.</a:t>
            </a:r>
          </a:p>
          <a:p>
            <a:br>
              <a:rPr lang="tr-TR" sz="1400" dirty="0"/>
            </a:br>
            <a:r>
              <a:rPr lang="tr-TR" sz="1400" b="0" i="0" dirty="0">
                <a:solidFill>
                  <a:srgbClr val="0D0D0D"/>
                </a:solidFill>
                <a:effectLst/>
                <a:latin typeface="Söhne"/>
              </a:rPr>
              <a:t>.</a:t>
            </a:r>
          </a:p>
        </p:txBody>
      </p:sp>
    </p:spTree>
    <p:extLst>
      <p:ext uri="{BB962C8B-B14F-4D97-AF65-F5344CB8AC3E}">
        <p14:creationId xmlns:p14="http://schemas.microsoft.com/office/powerpoint/2010/main" val="2535267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3.4. Kullanıcılar ile etkileşim kurmayı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Kullanıcı etkileşimi oluşturmak için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a:t>
            </a:r>
            <a:r>
              <a:rPr lang="tr-TR" sz="1600" dirty="0" err="1">
                <a:solidFill>
                  <a:schemeClr val="bg1"/>
                </a:solidFill>
                <a:effectLst/>
                <a:latin typeface="Helvetica" pitchFamily="2" charset="0"/>
              </a:rPr>
              <a:t>eventlerinin</a:t>
            </a:r>
            <a:r>
              <a:rPr lang="tr-TR" sz="1600" dirty="0">
                <a:solidFill>
                  <a:schemeClr val="bg1"/>
                </a:solidFill>
                <a:effectLst/>
                <a:latin typeface="Helvetica" pitchFamily="2" charset="0"/>
              </a:rPr>
              <a:t> (olaylarının) kullanılma</a:t>
            </a:r>
            <a:br>
              <a:rPr lang="tr-TR" sz="1600" dirty="0">
                <a:solidFill>
                  <a:schemeClr val="bg1"/>
                </a:solidFill>
                <a:effectLst/>
                <a:latin typeface="Helvetica" pitchFamily="2" charset="0"/>
              </a:rPr>
            </a:br>
            <a:r>
              <a:rPr lang="tr-TR" sz="1600" dirty="0">
                <a:solidFill>
                  <a:schemeClr val="bg1"/>
                </a:solidFill>
                <a:effectLst/>
                <a:latin typeface="Helvetica" pitchFamily="2" charset="0"/>
              </a:rPr>
              <a:t>şekli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Event</a:t>
            </a:r>
            <a:r>
              <a:rPr lang="tr-TR" sz="1600" dirty="0">
                <a:solidFill>
                  <a:schemeClr val="bg1"/>
                </a:solidFill>
                <a:effectLst/>
                <a:latin typeface="Helvetica" pitchFamily="2" charset="0"/>
              </a:rPr>
              <a:t> dinleyicileri eklenerek sayfa </a:t>
            </a:r>
            <a:r>
              <a:rPr lang="tr-TR" sz="1600" dirty="0" err="1">
                <a:solidFill>
                  <a:schemeClr val="bg1"/>
                </a:solidFill>
                <a:effectLst/>
                <a:latin typeface="Helvetica" pitchFamily="2" charset="0"/>
              </a:rPr>
              <a:t>üzerinde</a:t>
            </a:r>
            <a:r>
              <a:rPr lang="tr-TR" sz="1600" dirty="0">
                <a:solidFill>
                  <a:schemeClr val="bg1"/>
                </a:solidFill>
                <a:effectLst/>
                <a:latin typeface="Helvetica" pitchFamily="2" charset="0"/>
              </a:rPr>
              <a:t> tepki verme işlemleri açıklanır.</a:t>
            </a:r>
            <a:br>
              <a:rPr lang="tr-TR" sz="1600" dirty="0">
                <a:solidFill>
                  <a:schemeClr val="bg1"/>
                </a:solidFill>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3" name="Metin kutusu 2">
            <a:extLst>
              <a:ext uri="{FF2B5EF4-FFF2-40B4-BE49-F238E27FC236}">
                <a16:creationId xmlns:a16="http://schemas.microsoft.com/office/drawing/2014/main" id="{BC868646-99E5-1338-582E-37F81B6B01A8}"/>
              </a:ext>
            </a:extLst>
          </p:cNvPr>
          <p:cNvSpPr txBox="1"/>
          <p:nvPr/>
        </p:nvSpPr>
        <p:spPr>
          <a:xfrm>
            <a:off x="4483757" y="393017"/>
            <a:ext cx="4219425" cy="369332"/>
          </a:xfrm>
          <a:prstGeom prst="rect">
            <a:avLst/>
          </a:prstGeom>
          <a:noFill/>
        </p:spPr>
        <p:txBody>
          <a:bodyPr wrap="none" rtlCol="0">
            <a:spAutoFit/>
          </a:bodyPr>
          <a:lstStyle/>
          <a:p>
            <a:r>
              <a:rPr lang="tr-TR" b="1" dirty="0"/>
              <a:t>EVENT(OLAY DİNLEYİCİSİ) NEDİR?</a:t>
            </a:r>
          </a:p>
        </p:txBody>
      </p:sp>
      <p:sp>
        <p:nvSpPr>
          <p:cNvPr id="9" name="Metin kutusu 8">
            <a:extLst>
              <a:ext uri="{FF2B5EF4-FFF2-40B4-BE49-F238E27FC236}">
                <a16:creationId xmlns:a16="http://schemas.microsoft.com/office/drawing/2014/main" id="{8BE6A0AA-17D5-7D53-F3A8-19A978C98EE4}"/>
              </a:ext>
            </a:extLst>
          </p:cNvPr>
          <p:cNvSpPr txBox="1"/>
          <p:nvPr/>
        </p:nvSpPr>
        <p:spPr>
          <a:xfrm>
            <a:off x="4483757" y="870744"/>
            <a:ext cx="7407773" cy="800219"/>
          </a:xfrm>
          <a:prstGeom prst="rect">
            <a:avLst/>
          </a:prstGeom>
          <a:noFill/>
        </p:spPr>
        <p:txBody>
          <a:bodyPr wrap="square">
            <a:spAutoFit/>
          </a:bodyPr>
          <a:lstStyle/>
          <a:p>
            <a:pPr algn="l"/>
            <a:r>
              <a:rPr lang="tr-TR" sz="1600" b="0" i="0" dirty="0">
                <a:solidFill>
                  <a:srgbClr val="0D0D0D"/>
                </a:solidFill>
                <a:effectLst/>
                <a:latin typeface="Söhne"/>
              </a:rPr>
              <a:t>Bir olay gerçekleştiğinde belirli bir fonksiyonu çalıştırmaktır. Genellikle </a:t>
            </a:r>
            <a:r>
              <a:rPr lang="tr-TR" sz="1600" b="1" dirty="0" err="1"/>
              <a:t>addEventListener</a:t>
            </a:r>
            <a:r>
              <a:rPr lang="tr-TR" sz="1600" b="0" i="0" dirty="0">
                <a:solidFill>
                  <a:srgbClr val="0D0D0D"/>
                </a:solidFill>
                <a:effectLst/>
                <a:latin typeface="Söhne"/>
              </a:rPr>
              <a:t> fonksiyonu kullanılır. </a:t>
            </a:r>
            <a:br>
              <a:rPr lang="tr-TR" sz="1400" dirty="0"/>
            </a:br>
            <a:r>
              <a:rPr lang="tr-TR" sz="1400" b="0" i="0" dirty="0">
                <a:solidFill>
                  <a:srgbClr val="0D0D0D"/>
                </a:solidFill>
                <a:effectLst/>
                <a:latin typeface="Söhne"/>
              </a:rPr>
              <a:t>.</a:t>
            </a:r>
          </a:p>
        </p:txBody>
      </p:sp>
      <p:sp>
        <p:nvSpPr>
          <p:cNvPr id="7" name="Metin kutusu 6">
            <a:extLst>
              <a:ext uri="{FF2B5EF4-FFF2-40B4-BE49-F238E27FC236}">
                <a16:creationId xmlns:a16="http://schemas.microsoft.com/office/drawing/2014/main" id="{C0095985-F814-B7F6-A139-A798A2B336CF}"/>
              </a:ext>
            </a:extLst>
          </p:cNvPr>
          <p:cNvSpPr txBox="1"/>
          <p:nvPr/>
        </p:nvSpPr>
        <p:spPr>
          <a:xfrm>
            <a:off x="4562903" y="2083266"/>
            <a:ext cx="7120257" cy="923330"/>
          </a:xfrm>
          <a:prstGeom prst="rect">
            <a:avLst/>
          </a:prstGeom>
          <a:solidFill>
            <a:schemeClr val="accent2">
              <a:lumMod val="50000"/>
            </a:schemeClr>
          </a:solidFill>
        </p:spPr>
        <p:txBody>
          <a:bodyPr wrap="square">
            <a:spAutoFit/>
          </a:bodyPr>
          <a:lstStyle/>
          <a:p>
            <a:r>
              <a:rPr lang="tr-TR" dirty="0" err="1">
                <a:solidFill>
                  <a:schemeClr val="bg1"/>
                </a:solidFill>
              </a:rPr>
              <a:t>document.getElementById</a:t>
            </a:r>
            <a:r>
              <a:rPr lang="tr-TR" dirty="0">
                <a:solidFill>
                  <a:schemeClr val="bg1"/>
                </a:solidFill>
              </a:rPr>
              <a:t>(‘</a:t>
            </a:r>
            <a:r>
              <a:rPr lang="tr-TR" dirty="0" err="1">
                <a:solidFill>
                  <a:schemeClr val="bg1"/>
                </a:solidFill>
              </a:rPr>
              <a:t>myBtn</a:t>
            </a:r>
            <a:r>
              <a:rPr lang="tr-TR" dirty="0">
                <a:solidFill>
                  <a:schemeClr val="bg1"/>
                </a:solidFill>
              </a:rPr>
              <a:t>').</a:t>
            </a:r>
            <a:r>
              <a:rPr lang="tr-TR" dirty="0" err="1">
                <a:solidFill>
                  <a:schemeClr val="bg1"/>
                </a:solidFill>
              </a:rPr>
              <a:t>addEventListener</a:t>
            </a:r>
            <a:r>
              <a:rPr lang="tr-TR" dirty="0">
                <a:solidFill>
                  <a:schemeClr val="bg1"/>
                </a:solidFill>
              </a:rPr>
              <a:t>('</a:t>
            </a:r>
            <a:r>
              <a:rPr lang="tr-TR" dirty="0" err="1">
                <a:solidFill>
                  <a:schemeClr val="bg1"/>
                </a:solidFill>
              </a:rPr>
              <a:t>click</a:t>
            </a:r>
            <a:r>
              <a:rPr lang="tr-TR" dirty="0">
                <a:solidFill>
                  <a:schemeClr val="bg1"/>
                </a:solidFill>
              </a:rPr>
              <a:t>', </a:t>
            </a:r>
            <a:r>
              <a:rPr lang="tr-TR" dirty="0" err="1">
                <a:solidFill>
                  <a:schemeClr val="bg1"/>
                </a:solidFill>
              </a:rPr>
              <a:t>function</a:t>
            </a:r>
            <a:r>
              <a:rPr lang="tr-TR" dirty="0">
                <a:solidFill>
                  <a:schemeClr val="bg1"/>
                </a:solidFill>
              </a:rPr>
              <a:t>() {</a:t>
            </a:r>
          </a:p>
          <a:p>
            <a:r>
              <a:rPr lang="tr-TR" dirty="0">
                <a:solidFill>
                  <a:schemeClr val="bg1"/>
                </a:solidFill>
              </a:rPr>
              <a:t>  </a:t>
            </a:r>
            <a:r>
              <a:rPr lang="tr-TR" dirty="0" err="1">
                <a:solidFill>
                  <a:schemeClr val="bg1"/>
                </a:solidFill>
              </a:rPr>
              <a:t>document.body.style.backgroundColor</a:t>
            </a:r>
            <a:r>
              <a:rPr lang="tr-TR" dirty="0">
                <a:solidFill>
                  <a:schemeClr val="bg1"/>
                </a:solidFill>
              </a:rPr>
              <a:t> = '</a:t>
            </a:r>
            <a:r>
              <a:rPr lang="tr-TR" dirty="0" err="1">
                <a:solidFill>
                  <a:schemeClr val="bg1"/>
                </a:solidFill>
              </a:rPr>
              <a:t>yellow</a:t>
            </a:r>
            <a:r>
              <a:rPr lang="tr-TR" dirty="0">
                <a:solidFill>
                  <a:schemeClr val="bg1"/>
                </a:solidFill>
              </a:rPr>
              <a:t>';</a:t>
            </a:r>
          </a:p>
          <a:p>
            <a:r>
              <a:rPr lang="tr-TR" dirty="0">
                <a:solidFill>
                  <a:schemeClr val="bg1"/>
                </a:solidFill>
              </a:rPr>
              <a:t>});</a:t>
            </a:r>
          </a:p>
        </p:txBody>
      </p:sp>
      <p:sp>
        <p:nvSpPr>
          <p:cNvPr id="12" name="Metin kutusu 11">
            <a:extLst>
              <a:ext uri="{FF2B5EF4-FFF2-40B4-BE49-F238E27FC236}">
                <a16:creationId xmlns:a16="http://schemas.microsoft.com/office/drawing/2014/main" id="{808B0F19-D49D-A34A-B09E-A9175FAB2EA5}"/>
              </a:ext>
            </a:extLst>
          </p:cNvPr>
          <p:cNvSpPr txBox="1"/>
          <p:nvPr/>
        </p:nvSpPr>
        <p:spPr>
          <a:xfrm>
            <a:off x="4483757" y="3579164"/>
            <a:ext cx="6102296" cy="923330"/>
          </a:xfrm>
          <a:prstGeom prst="rect">
            <a:avLst/>
          </a:prstGeom>
          <a:noFill/>
        </p:spPr>
        <p:txBody>
          <a:bodyPr wrap="square">
            <a:spAutoFit/>
          </a:bodyPr>
          <a:lstStyle/>
          <a:p>
            <a:r>
              <a:rPr lang="tr-TR" dirty="0">
                <a:effectLst/>
                <a:hlinkClick r:id="rId3"/>
              </a:rPr>
              <a:t>https://onuraltuntas61.w3spaces.com/addEventListener.html</a:t>
            </a:r>
            <a:r>
              <a:rPr lang="tr-TR" dirty="0">
                <a:effectLst/>
              </a:rPr>
              <a:t> </a:t>
            </a:r>
          </a:p>
          <a:p>
            <a:br>
              <a:rPr lang="tr-TR" dirty="0"/>
            </a:br>
            <a:endParaRPr lang="tr-TR" dirty="0"/>
          </a:p>
        </p:txBody>
      </p:sp>
    </p:spTree>
    <p:extLst>
      <p:ext uri="{BB962C8B-B14F-4D97-AF65-F5344CB8AC3E}">
        <p14:creationId xmlns:p14="http://schemas.microsoft.com/office/powerpoint/2010/main" val="3905450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3.5. Asenkron programlamanın web uygulamalarındaki önemini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Asenkron programlama açıklanarak bunun web uygulamalarındaki önemi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Asenkron programlamanın sayfa hızı ve kullanıcı deneyimine sağladığı katkı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245159" y="511887"/>
            <a:ext cx="6102296" cy="646331"/>
          </a:xfrm>
          <a:prstGeom prst="rect">
            <a:avLst/>
          </a:prstGeom>
          <a:noFill/>
        </p:spPr>
        <p:txBody>
          <a:bodyPr wrap="square">
            <a:spAutoFit/>
          </a:bodyPr>
          <a:lstStyle/>
          <a:p>
            <a:r>
              <a:rPr lang="tr-TR" b="0" i="0" dirty="0">
                <a:solidFill>
                  <a:srgbClr val="0D0D0D"/>
                </a:solidFill>
                <a:effectLst/>
                <a:latin typeface="Söhne"/>
              </a:rPr>
              <a:t>Asenkron programlama, bir web uygulamasının birden fazla işi aynı anda yapabilmesini sağlayan bir programlama tekniğidir. </a:t>
            </a:r>
            <a:endParaRPr lang="tr-TR" dirty="0"/>
          </a:p>
        </p:txBody>
      </p:sp>
      <p:sp>
        <p:nvSpPr>
          <p:cNvPr id="13" name="Metin kutusu 12">
            <a:extLst>
              <a:ext uri="{FF2B5EF4-FFF2-40B4-BE49-F238E27FC236}">
                <a16:creationId xmlns:a16="http://schemas.microsoft.com/office/drawing/2014/main" id="{84598F52-D993-E792-420F-DB204D373A39}"/>
              </a:ext>
            </a:extLst>
          </p:cNvPr>
          <p:cNvSpPr txBox="1"/>
          <p:nvPr/>
        </p:nvSpPr>
        <p:spPr>
          <a:xfrm>
            <a:off x="4245159" y="1654902"/>
            <a:ext cx="6102296" cy="3754874"/>
          </a:xfrm>
          <a:prstGeom prst="rect">
            <a:avLst/>
          </a:prstGeom>
          <a:noFill/>
        </p:spPr>
        <p:txBody>
          <a:bodyPr wrap="square">
            <a:spAutoFit/>
          </a:bodyPr>
          <a:lstStyle/>
          <a:p>
            <a:pPr algn="l"/>
            <a:r>
              <a:rPr lang="tr-TR" sz="1400" b="0" i="0" dirty="0">
                <a:solidFill>
                  <a:srgbClr val="0D0D0D"/>
                </a:solidFill>
                <a:effectLst/>
                <a:latin typeface="Söhne"/>
              </a:rPr>
              <a:t>Diyelim ki bir pizza dükkanısın. Bir müşteri pizza siparişi verdiğinde, pizzanın hazırlanması biraz zaman alır. Eğer senkron (yani asenkron olmayan) bir dükkân işletiyorsan, sipariş hazır olana kadar başka bir iş yapamazsın. Yani başka müşterilere bakamaz, telefonlara cevap veremezsin. Bütün işler, bir sipariş bitene kadar durur. Bu, verimsiz ve zaman kaybıdır.</a:t>
            </a:r>
          </a:p>
          <a:p>
            <a:pPr algn="l"/>
            <a:endParaRPr lang="tr-TR" sz="1400" b="0" i="0" dirty="0">
              <a:solidFill>
                <a:srgbClr val="0D0D0D"/>
              </a:solidFill>
              <a:effectLst/>
              <a:latin typeface="Söhne"/>
            </a:endParaRPr>
          </a:p>
          <a:p>
            <a:pPr algn="l"/>
            <a:r>
              <a:rPr lang="tr-TR" sz="1400" b="0" i="0" dirty="0">
                <a:solidFill>
                  <a:srgbClr val="0D0D0D"/>
                </a:solidFill>
                <a:effectLst/>
                <a:latin typeface="Söhne"/>
              </a:rPr>
              <a:t>Ancak asenkron bir dükkan işletiyorsan, bir siparişi aldığında pizza fırına girer ve sen o sırada başka siparişleri almaya, telefonlara bakmaya ya da diğer müşterilere yardımcı olmaya devam edebilirsin. Pizza fırında pişerken senin diğer işleri yapmana engel değildir. Böylece, birçok işi aynı anda yürütebilir ve zamanı verimli kullanabilirsin.</a:t>
            </a:r>
          </a:p>
          <a:p>
            <a:pPr algn="l"/>
            <a:endParaRPr lang="tr-TR" sz="1400" b="0" i="0" dirty="0">
              <a:solidFill>
                <a:srgbClr val="0D0D0D"/>
              </a:solidFill>
              <a:effectLst/>
              <a:latin typeface="Söhne"/>
            </a:endParaRPr>
          </a:p>
          <a:p>
            <a:pPr algn="l"/>
            <a:r>
              <a:rPr lang="tr-TR" sz="1400" b="0" i="0" dirty="0">
                <a:solidFill>
                  <a:srgbClr val="0D0D0D"/>
                </a:solidFill>
                <a:effectLst/>
                <a:latin typeface="Söhne"/>
              </a:rPr>
              <a:t>Web uygulamaları için de durum benzerdir. Örneğin, bir kullanıcı bir web sayfasında bir dosya indirmek istediğinde, indirme işlemi başladığında kullanıcının beklemesine gerek yoktur. Kullanıcı indirme işlemi arka planda devam ederken sayfada başka işlemler yapabilir. Bu, özellikle yavaş internet bağlantıları veya büyük dosyalar söz konusu olduğunda kullanıcı deneyimini büyük ölçüde iyileştirir.</a:t>
            </a:r>
          </a:p>
        </p:txBody>
      </p:sp>
    </p:spTree>
    <p:extLst>
      <p:ext uri="{BB962C8B-B14F-4D97-AF65-F5344CB8AC3E}">
        <p14:creationId xmlns:p14="http://schemas.microsoft.com/office/powerpoint/2010/main" val="23148083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3.5. Asenkron programlamanın web uygulamalarındaki önemini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Callback</a:t>
            </a:r>
            <a:r>
              <a:rPr lang="tr-TR" sz="1600" dirty="0">
                <a:solidFill>
                  <a:schemeClr val="bg1"/>
                </a:solidFill>
                <a:effectLst/>
                <a:latin typeface="Helvetica" pitchFamily="2" charset="0"/>
              </a:rPr>
              <a:t> fonksiyonlar ve </a:t>
            </a:r>
            <a:r>
              <a:rPr lang="tr-TR" sz="1600" dirty="0" err="1">
                <a:solidFill>
                  <a:schemeClr val="bg1"/>
                </a:solidFill>
                <a:effectLst/>
                <a:latin typeface="Helvetica" pitchFamily="2" charset="0"/>
              </a:rPr>
              <a:t>async</a:t>
            </a:r>
            <a:r>
              <a:rPr lang="tr-TR" sz="1600" dirty="0">
                <a:solidFill>
                  <a:schemeClr val="bg1"/>
                </a:solidFill>
                <a:effectLst/>
                <a:latin typeface="Helvetica" pitchFamily="2" charset="0"/>
              </a:rPr>
              <a:t>/</a:t>
            </a:r>
            <a:r>
              <a:rPr lang="tr-TR" sz="1600" dirty="0" err="1">
                <a:solidFill>
                  <a:schemeClr val="bg1"/>
                </a:solidFill>
                <a:effectLst/>
                <a:latin typeface="Helvetica" pitchFamily="2" charset="0"/>
              </a:rPr>
              <a:t>await</a:t>
            </a:r>
            <a:r>
              <a:rPr lang="tr-TR" sz="1600" dirty="0">
                <a:solidFill>
                  <a:schemeClr val="bg1"/>
                </a:solidFill>
                <a:effectLst/>
                <a:latin typeface="Helvetica" pitchFamily="2" charset="0"/>
              </a:rPr>
              <a:t> gibi asenkron programlama teknikleri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199817" y="368303"/>
            <a:ext cx="6102296" cy="2554545"/>
          </a:xfrm>
          <a:prstGeom prst="rect">
            <a:avLst/>
          </a:prstGeom>
          <a:noFill/>
        </p:spPr>
        <p:txBody>
          <a:bodyPr wrap="square">
            <a:spAutoFit/>
          </a:bodyPr>
          <a:lstStyle/>
          <a:p>
            <a:pPr algn="l"/>
            <a:r>
              <a:rPr lang="tr-TR" sz="1600" b="1" i="0" dirty="0" err="1">
                <a:effectLst/>
                <a:latin typeface="Söhne"/>
              </a:rPr>
              <a:t>Callback</a:t>
            </a:r>
            <a:r>
              <a:rPr lang="tr-TR" sz="1600" b="1" i="0" dirty="0">
                <a:effectLst/>
                <a:latin typeface="Söhne"/>
              </a:rPr>
              <a:t> Fonksiyonlar:</a:t>
            </a:r>
            <a:endParaRPr lang="tr-TR" sz="1600" b="0" i="0" dirty="0">
              <a:effectLst/>
              <a:latin typeface="Söhne"/>
            </a:endParaRPr>
          </a:p>
          <a:p>
            <a:pPr algn="l"/>
            <a:r>
              <a:rPr lang="tr-TR" sz="1600" b="0" i="0" dirty="0" err="1">
                <a:effectLst/>
                <a:latin typeface="Söhne"/>
              </a:rPr>
              <a:t>Callback</a:t>
            </a:r>
            <a:r>
              <a:rPr lang="tr-TR" sz="1600" b="0" i="0" dirty="0">
                <a:effectLst/>
                <a:latin typeface="Söhne"/>
              </a:rPr>
              <a:t> fonksiyonlar, bir işlemin tamamlanmasının ardından çağrılan fonksiyonlardır. </a:t>
            </a:r>
          </a:p>
          <a:p>
            <a:pPr algn="l"/>
            <a:endParaRPr lang="tr-TR" sz="1600" dirty="0">
              <a:latin typeface="Söhne"/>
            </a:endParaRPr>
          </a:p>
          <a:p>
            <a:pPr algn="l"/>
            <a:r>
              <a:rPr lang="tr-TR" sz="1600" b="0" i="0" dirty="0">
                <a:effectLst/>
                <a:latin typeface="Söhne"/>
              </a:rPr>
              <a:t>Genellikle uzun süren işlemler için kullanılırlar. </a:t>
            </a:r>
          </a:p>
          <a:p>
            <a:pPr algn="l"/>
            <a:endParaRPr lang="tr-TR" sz="1600" dirty="0">
              <a:latin typeface="Söhne"/>
            </a:endParaRPr>
          </a:p>
          <a:p>
            <a:pPr algn="l"/>
            <a:r>
              <a:rPr lang="tr-TR" sz="1600" b="1" i="0" dirty="0">
                <a:effectLst/>
                <a:latin typeface="Söhne"/>
              </a:rPr>
              <a:t>Örnek: </a:t>
            </a:r>
          </a:p>
          <a:p>
            <a:pPr algn="l"/>
            <a:r>
              <a:rPr lang="tr-TR" sz="1600" dirty="0">
                <a:latin typeface="Söhne"/>
              </a:rPr>
              <a:t>B</a:t>
            </a:r>
            <a:r>
              <a:rPr lang="tr-TR" sz="1600" b="0" i="0" dirty="0">
                <a:effectLst/>
                <a:latin typeface="Söhne"/>
              </a:rPr>
              <a:t>ir </a:t>
            </a:r>
            <a:r>
              <a:rPr lang="tr-TR" sz="1600" b="0" i="0" dirty="0" err="1">
                <a:effectLst/>
                <a:latin typeface="Söhne"/>
              </a:rPr>
              <a:t>veritabanından</a:t>
            </a:r>
            <a:r>
              <a:rPr lang="tr-TR" sz="1600" b="0" i="0" dirty="0">
                <a:effectLst/>
                <a:latin typeface="Söhne"/>
              </a:rPr>
              <a:t> veri almak veya bir dosya okumak gibi işlemler bittiğinde, belirli bir kodun çalışmasını istiyorsanız </a:t>
            </a:r>
            <a:r>
              <a:rPr lang="tr-TR" sz="1600" b="0" i="0" dirty="0" err="1">
                <a:effectLst/>
                <a:latin typeface="Söhne"/>
              </a:rPr>
              <a:t>callback</a:t>
            </a:r>
            <a:r>
              <a:rPr lang="tr-TR" sz="1600" b="0" i="0" dirty="0">
                <a:effectLst/>
                <a:latin typeface="Söhne"/>
              </a:rPr>
              <a:t> fonksiyonları kullanılır.</a:t>
            </a:r>
          </a:p>
        </p:txBody>
      </p:sp>
      <p:sp>
        <p:nvSpPr>
          <p:cNvPr id="5" name="Metin kutusu 4">
            <a:extLst>
              <a:ext uri="{FF2B5EF4-FFF2-40B4-BE49-F238E27FC236}">
                <a16:creationId xmlns:a16="http://schemas.microsoft.com/office/drawing/2014/main" id="{72F49260-7A7E-B6AE-5C51-5B020C33F3AD}"/>
              </a:ext>
            </a:extLst>
          </p:cNvPr>
          <p:cNvSpPr txBox="1"/>
          <p:nvPr/>
        </p:nvSpPr>
        <p:spPr>
          <a:xfrm>
            <a:off x="4281809" y="3071487"/>
            <a:ext cx="6313140" cy="3416320"/>
          </a:xfrm>
          <a:prstGeom prst="rect">
            <a:avLst/>
          </a:prstGeom>
          <a:solidFill>
            <a:schemeClr val="accent5">
              <a:lumMod val="60000"/>
              <a:lumOff val="40000"/>
            </a:schemeClr>
          </a:solidFill>
        </p:spPr>
        <p:txBody>
          <a:bodyPr wrap="square">
            <a:spAutoFit/>
          </a:bodyPr>
          <a:lstStyle/>
          <a:p>
            <a:r>
              <a:rPr lang="tr-TR" dirty="0" err="1"/>
              <a:t>function</a:t>
            </a:r>
            <a:r>
              <a:rPr lang="tr-TR" dirty="0"/>
              <a:t> </a:t>
            </a:r>
            <a:r>
              <a:rPr lang="tr-TR" dirty="0" err="1"/>
              <a:t>veriAl</a:t>
            </a:r>
            <a:r>
              <a:rPr lang="tr-TR" dirty="0"/>
              <a:t>(</a:t>
            </a:r>
            <a:r>
              <a:rPr lang="tr-TR" dirty="0" err="1"/>
              <a:t>callback</a:t>
            </a:r>
            <a:r>
              <a:rPr lang="tr-TR" dirty="0"/>
              <a:t>) {</a:t>
            </a:r>
          </a:p>
          <a:p>
            <a:r>
              <a:rPr lang="tr-TR" dirty="0"/>
              <a:t>  // Farz edelim ki bu fonksiyon </a:t>
            </a:r>
            <a:r>
              <a:rPr lang="tr-TR" dirty="0" err="1"/>
              <a:t>veritabanından</a:t>
            </a:r>
            <a:r>
              <a:rPr lang="tr-TR" dirty="0"/>
              <a:t> veri alıyor</a:t>
            </a:r>
          </a:p>
          <a:p>
            <a:r>
              <a:rPr lang="tr-TR" dirty="0"/>
              <a:t>  </a:t>
            </a:r>
            <a:r>
              <a:rPr lang="tr-TR" dirty="0" err="1"/>
              <a:t>setTimeout</a:t>
            </a:r>
            <a:r>
              <a:rPr lang="tr-TR" dirty="0"/>
              <a:t>(() =&gt; { // </a:t>
            </a:r>
            <a:r>
              <a:rPr lang="tr-TR" dirty="0" err="1"/>
              <a:t>setTimeout</a:t>
            </a:r>
            <a:r>
              <a:rPr lang="tr-TR" dirty="0"/>
              <a:t> asenkron bir fonksiyondur.</a:t>
            </a:r>
          </a:p>
          <a:p>
            <a:r>
              <a:rPr lang="tr-TR" dirty="0"/>
              <a:t>    </a:t>
            </a:r>
            <a:r>
              <a:rPr lang="tr-TR" dirty="0" err="1"/>
              <a:t>const</a:t>
            </a:r>
            <a:r>
              <a:rPr lang="tr-TR" dirty="0"/>
              <a:t> veri = '</a:t>
            </a:r>
            <a:r>
              <a:rPr lang="tr-TR" dirty="0" err="1"/>
              <a:t>Veritabanından</a:t>
            </a:r>
            <a:r>
              <a:rPr lang="tr-TR" dirty="0"/>
              <a:t> alınan bilgi';</a:t>
            </a:r>
          </a:p>
          <a:p>
            <a:r>
              <a:rPr lang="tr-TR" dirty="0"/>
              <a:t>    </a:t>
            </a:r>
            <a:r>
              <a:rPr lang="tr-TR" dirty="0" err="1"/>
              <a:t>callback</a:t>
            </a:r>
            <a:r>
              <a:rPr lang="tr-TR" dirty="0"/>
              <a:t>(veri); // Veri alındıktan sonra </a:t>
            </a:r>
            <a:r>
              <a:rPr lang="tr-TR" dirty="0" err="1"/>
              <a:t>callback</a:t>
            </a:r>
            <a:r>
              <a:rPr lang="tr-TR" dirty="0"/>
              <a:t> fonksiyonu çağrılır</a:t>
            </a:r>
          </a:p>
          <a:p>
            <a:r>
              <a:rPr lang="tr-TR" dirty="0"/>
              <a:t>  }, 2000); // 2 saniye bekleme simülasyonu</a:t>
            </a:r>
          </a:p>
          <a:p>
            <a:r>
              <a:rPr lang="tr-TR" dirty="0"/>
              <a:t>}</a:t>
            </a:r>
          </a:p>
          <a:p>
            <a:endParaRPr lang="tr-TR" dirty="0"/>
          </a:p>
          <a:p>
            <a:r>
              <a:rPr lang="tr-TR" dirty="0" err="1"/>
              <a:t>veriAl</a:t>
            </a:r>
            <a:r>
              <a:rPr lang="tr-TR" dirty="0"/>
              <a:t>(</a:t>
            </a:r>
            <a:r>
              <a:rPr lang="tr-TR" dirty="0" err="1"/>
              <a:t>function</a:t>
            </a:r>
            <a:r>
              <a:rPr lang="tr-TR" dirty="0"/>
              <a:t>(</a:t>
            </a:r>
            <a:r>
              <a:rPr lang="tr-TR" dirty="0" err="1"/>
              <a:t>alinanVeri</a:t>
            </a:r>
            <a:r>
              <a:rPr lang="tr-TR" dirty="0"/>
              <a:t>) {</a:t>
            </a:r>
          </a:p>
          <a:p>
            <a:r>
              <a:rPr lang="tr-TR" dirty="0"/>
              <a:t>  </a:t>
            </a:r>
            <a:r>
              <a:rPr lang="tr-TR" dirty="0" err="1"/>
              <a:t>console.log</a:t>
            </a:r>
            <a:r>
              <a:rPr lang="tr-TR" dirty="0"/>
              <a:t>(</a:t>
            </a:r>
            <a:r>
              <a:rPr lang="tr-TR" dirty="0" err="1"/>
              <a:t>alinanVeri</a:t>
            </a:r>
            <a:r>
              <a:rPr lang="tr-TR" dirty="0"/>
              <a:t>); // </a:t>
            </a:r>
            <a:r>
              <a:rPr lang="tr-TR" dirty="0" err="1"/>
              <a:t>Veritabanından</a:t>
            </a:r>
            <a:r>
              <a:rPr lang="tr-TR" dirty="0"/>
              <a:t> alınan bilgi</a:t>
            </a:r>
          </a:p>
          <a:p>
            <a:r>
              <a:rPr lang="tr-TR" dirty="0"/>
              <a:t>});</a:t>
            </a:r>
          </a:p>
        </p:txBody>
      </p:sp>
    </p:spTree>
    <p:extLst>
      <p:ext uri="{BB962C8B-B14F-4D97-AF65-F5344CB8AC3E}">
        <p14:creationId xmlns:p14="http://schemas.microsoft.com/office/powerpoint/2010/main" val="25858489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3.5. Asenkron programlamanın web uygulamalarındaki önemini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Callback</a:t>
            </a:r>
            <a:r>
              <a:rPr lang="tr-TR" sz="1600" dirty="0">
                <a:solidFill>
                  <a:schemeClr val="bg1"/>
                </a:solidFill>
                <a:effectLst/>
                <a:latin typeface="Helvetica" pitchFamily="2" charset="0"/>
              </a:rPr>
              <a:t> fonksiyonlar ve </a:t>
            </a:r>
            <a:r>
              <a:rPr lang="tr-TR" sz="1600" dirty="0" err="1">
                <a:solidFill>
                  <a:schemeClr val="bg1"/>
                </a:solidFill>
                <a:effectLst/>
                <a:latin typeface="Helvetica" pitchFamily="2" charset="0"/>
              </a:rPr>
              <a:t>async</a:t>
            </a:r>
            <a:r>
              <a:rPr lang="tr-TR" sz="1600" dirty="0">
                <a:solidFill>
                  <a:schemeClr val="bg1"/>
                </a:solidFill>
                <a:effectLst/>
                <a:latin typeface="Helvetica" pitchFamily="2" charset="0"/>
              </a:rPr>
              <a:t>/</a:t>
            </a:r>
            <a:r>
              <a:rPr lang="tr-TR" sz="1600" dirty="0" err="1">
                <a:solidFill>
                  <a:schemeClr val="bg1"/>
                </a:solidFill>
                <a:effectLst/>
                <a:latin typeface="Helvetica" pitchFamily="2" charset="0"/>
              </a:rPr>
              <a:t>await</a:t>
            </a:r>
            <a:r>
              <a:rPr lang="tr-TR" sz="1600" dirty="0">
                <a:solidFill>
                  <a:schemeClr val="bg1"/>
                </a:solidFill>
                <a:effectLst/>
                <a:latin typeface="Helvetica" pitchFamily="2" charset="0"/>
              </a:rPr>
              <a:t> gibi asenkron programlama teknikleri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199817" y="368303"/>
            <a:ext cx="6102296" cy="1569660"/>
          </a:xfrm>
          <a:prstGeom prst="rect">
            <a:avLst/>
          </a:prstGeom>
          <a:noFill/>
        </p:spPr>
        <p:txBody>
          <a:bodyPr wrap="square">
            <a:spAutoFit/>
          </a:bodyPr>
          <a:lstStyle/>
          <a:p>
            <a:pPr algn="l"/>
            <a:r>
              <a:rPr lang="tr-TR" sz="1600" b="1" i="0" dirty="0" err="1">
                <a:effectLst/>
                <a:latin typeface="Söhne"/>
              </a:rPr>
              <a:t>Promises</a:t>
            </a:r>
            <a:r>
              <a:rPr lang="tr-TR" sz="1600" b="1" i="0" dirty="0">
                <a:effectLst/>
                <a:latin typeface="Söhne"/>
              </a:rPr>
              <a:t> Fonksiyonlar:</a:t>
            </a:r>
            <a:endParaRPr lang="tr-TR" sz="1600" b="0" i="0" dirty="0">
              <a:effectLst/>
              <a:latin typeface="Söhne"/>
            </a:endParaRPr>
          </a:p>
          <a:p>
            <a:pPr algn="l"/>
            <a:r>
              <a:rPr lang="tr-TR" sz="1600" dirty="0">
                <a:latin typeface="Söhne"/>
              </a:rPr>
              <a:t>K</a:t>
            </a:r>
            <a:r>
              <a:rPr lang="tr-TR" sz="1600" b="0" i="0" dirty="0">
                <a:effectLst/>
                <a:latin typeface="Söhne"/>
              </a:rPr>
              <a:t>armaşık asenkron işlemler için "</a:t>
            </a:r>
            <a:r>
              <a:rPr lang="tr-TR" sz="1600" b="0" i="0" dirty="0" err="1">
                <a:effectLst/>
                <a:latin typeface="Söhne"/>
              </a:rPr>
              <a:t>promises</a:t>
            </a:r>
            <a:r>
              <a:rPr lang="tr-TR" sz="1600" b="0" i="0" dirty="0">
                <a:effectLst/>
                <a:latin typeface="Söhne"/>
              </a:rPr>
              <a:t>" kullanılır.</a:t>
            </a:r>
          </a:p>
          <a:p>
            <a:pPr algn="l"/>
            <a:endParaRPr lang="tr-TR" sz="1600" dirty="0">
              <a:latin typeface="Söhne"/>
            </a:endParaRPr>
          </a:p>
          <a:p>
            <a:pPr algn="l"/>
            <a:r>
              <a:rPr lang="tr-TR" sz="1600" b="1" i="0" dirty="0">
                <a:effectLst/>
                <a:latin typeface="Söhne"/>
              </a:rPr>
              <a:t>Örnek: </a:t>
            </a:r>
          </a:p>
          <a:p>
            <a:pPr algn="l"/>
            <a:r>
              <a:rPr lang="tr-TR" sz="1600" b="0" i="0" dirty="0" err="1">
                <a:effectLst/>
                <a:latin typeface="Söhne"/>
              </a:rPr>
              <a:t>Promises</a:t>
            </a:r>
            <a:r>
              <a:rPr lang="tr-TR" sz="1600" b="0" i="0" dirty="0">
                <a:effectLst/>
                <a:latin typeface="Söhne"/>
              </a:rPr>
              <a:t>, bir işlemin tamamlanmasının ardından bir değer döndüren ya da bir hata fırlatan nesnelerdir.</a:t>
            </a:r>
          </a:p>
        </p:txBody>
      </p:sp>
      <p:sp>
        <p:nvSpPr>
          <p:cNvPr id="5" name="Metin kutusu 4">
            <a:extLst>
              <a:ext uri="{FF2B5EF4-FFF2-40B4-BE49-F238E27FC236}">
                <a16:creationId xmlns:a16="http://schemas.microsoft.com/office/drawing/2014/main" id="{72F49260-7A7E-B6AE-5C51-5B020C33F3AD}"/>
              </a:ext>
            </a:extLst>
          </p:cNvPr>
          <p:cNvSpPr txBox="1"/>
          <p:nvPr/>
        </p:nvSpPr>
        <p:spPr>
          <a:xfrm>
            <a:off x="4281809" y="2184788"/>
            <a:ext cx="6313140" cy="4247317"/>
          </a:xfrm>
          <a:prstGeom prst="rect">
            <a:avLst/>
          </a:prstGeom>
          <a:solidFill>
            <a:schemeClr val="accent5">
              <a:lumMod val="60000"/>
              <a:lumOff val="40000"/>
            </a:schemeClr>
          </a:solidFill>
        </p:spPr>
        <p:txBody>
          <a:bodyPr wrap="square">
            <a:spAutoFit/>
          </a:bodyPr>
          <a:lstStyle/>
          <a:p>
            <a:r>
              <a:rPr lang="tr-TR" dirty="0" err="1"/>
              <a:t>function</a:t>
            </a:r>
            <a:r>
              <a:rPr lang="tr-TR" dirty="0"/>
              <a:t> </a:t>
            </a:r>
            <a:r>
              <a:rPr lang="tr-TR" dirty="0" err="1"/>
              <a:t>veriAl</a:t>
            </a:r>
            <a:r>
              <a:rPr lang="tr-TR" dirty="0"/>
              <a:t>() {</a:t>
            </a:r>
          </a:p>
          <a:p>
            <a:r>
              <a:rPr lang="tr-TR" dirty="0"/>
              <a:t>  </a:t>
            </a:r>
            <a:r>
              <a:rPr lang="tr-TR" dirty="0" err="1"/>
              <a:t>return</a:t>
            </a:r>
            <a:r>
              <a:rPr lang="tr-TR" dirty="0"/>
              <a:t> </a:t>
            </a:r>
            <a:r>
              <a:rPr lang="tr-TR" dirty="0" err="1"/>
              <a:t>new</a:t>
            </a:r>
            <a:r>
              <a:rPr lang="tr-TR" dirty="0"/>
              <a:t> </a:t>
            </a:r>
            <a:r>
              <a:rPr lang="tr-TR" dirty="0" err="1"/>
              <a:t>Promise</a:t>
            </a:r>
            <a:r>
              <a:rPr lang="tr-TR" dirty="0"/>
              <a:t>((</a:t>
            </a:r>
            <a:r>
              <a:rPr lang="tr-TR" dirty="0" err="1"/>
              <a:t>resolve</a:t>
            </a:r>
            <a:r>
              <a:rPr lang="tr-TR" dirty="0"/>
              <a:t>, </a:t>
            </a:r>
            <a:r>
              <a:rPr lang="tr-TR" dirty="0" err="1"/>
              <a:t>reject</a:t>
            </a:r>
            <a:r>
              <a:rPr lang="tr-TR" dirty="0"/>
              <a:t>) =&gt; {</a:t>
            </a:r>
          </a:p>
          <a:p>
            <a:r>
              <a:rPr lang="tr-TR" dirty="0"/>
              <a:t>    </a:t>
            </a:r>
            <a:r>
              <a:rPr lang="tr-TR" dirty="0" err="1"/>
              <a:t>setTimeout</a:t>
            </a:r>
            <a:r>
              <a:rPr lang="tr-TR" dirty="0"/>
              <a:t>(() =&gt; {</a:t>
            </a:r>
          </a:p>
          <a:p>
            <a:r>
              <a:rPr lang="tr-TR" dirty="0"/>
              <a:t>      </a:t>
            </a:r>
            <a:r>
              <a:rPr lang="tr-TR" dirty="0" err="1"/>
              <a:t>const</a:t>
            </a:r>
            <a:r>
              <a:rPr lang="tr-TR" dirty="0"/>
              <a:t> veri = '</a:t>
            </a:r>
            <a:r>
              <a:rPr lang="tr-TR" dirty="0" err="1"/>
              <a:t>Veritabanından</a:t>
            </a:r>
            <a:r>
              <a:rPr lang="tr-TR" dirty="0"/>
              <a:t> alınan bilgi';</a:t>
            </a:r>
          </a:p>
          <a:p>
            <a:r>
              <a:rPr lang="tr-TR" dirty="0"/>
              <a:t>      </a:t>
            </a:r>
            <a:r>
              <a:rPr lang="tr-TR" dirty="0" err="1"/>
              <a:t>resolve</a:t>
            </a:r>
            <a:r>
              <a:rPr lang="tr-TR" dirty="0"/>
              <a:t>(veri); // İşlem başarılıysa </a:t>
            </a:r>
            <a:r>
              <a:rPr lang="tr-TR" dirty="0" err="1"/>
              <a:t>resolve</a:t>
            </a:r>
            <a:r>
              <a:rPr lang="tr-TR" dirty="0"/>
              <a:t> çağrılır</a:t>
            </a:r>
          </a:p>
          <a:p>
            <a:r>
              <a:rPr lang="tr-TR" dirty="0"/>
              <a:t>      // Eğer bir hata oluşursa </a:t>
            </a:r>
            <a:r>
              <a:rPr lang="tr-TR" dirty="0" err="1"/>
              <a:t>reject</a:t>
            </a:r>
            <a:r>
              <a:rPr lang="tr-TR" dirty="0"/>
              <a:t> ile hata yönetilebilir</a:t>
            </a:r>
          </a:p>
          <a:p>
            <a:r>
              <a:rPr lang="tr-TR" dirty="0"/>
              <a:t>    }, 2000);</a:t>
            </a:r>
          </a:p>
          <a:p>
            <a:r>
              <a:rPr lang="tr-TR" dirty="0"/>
              <a:t>  });</a:t>
            </a:r>
          </a:p>
          <a:p>
            <a:r>
              <a:rPr lang="tr-TR" dirty="0"/>
              <a:t>}</a:t>
            </a:r>
          </a:p>
          <a:p>
            <a:endParaRPr lang="tr-TR" dirty="0"/>
          </a:p>
          <a:p>
            <a:r>
              <a:rPr lang="tr-TR" dirty="0" err="1"/>
              <a:t>veriAl</a:t>
            </a:r>
            <a:r>
              <a:rPr lang="tr-TR" dirty="0"/>
              <a:t>().</a:t>
            </a:r>
            <a:r>
              <a:rPr lang="tr-TR" dirty="0" err="1"/>
              <a:t>then</a:t>
            </a:r>
            <a:r>
              <a:rPr lang="tr-TR" dirty="0"/>
              <a:t>(</a:t>
            </a:r>
            <a:r>
              <a:rPr lang="tr-TR" dirty="0" err="1"/>
              <a:t>alinanVeri</a:t>
            </a:r>
            <a:r>
              <a:rPr lang="tr-TR" dirty="0"/>
              <a:t> =&gt; {</a:t>
            </a:r>
          </a:p>
          <a:p>
            <a:r>
              <a:rPr lang="tr-TR" dirty="0"/>
              <a:t>  </a:t>
            </a:r>
            <a:r>
              <a:rPr lang="tr-TR" dirty="0" err="1"/>
              <a:t>console.log</a:t>
            </a:r>
            <a:r>
              <a:rPr lang="tr-TR" dirty="0"/>
              <a:t>(</a:t>
            </a:r>
            <a:r>
              <a:rPr lang="tr-TR" dirty="0" err="1"/>
              <a:t>alinanVeri</a:t>
            </a:r>
            <a:r>
              <a:rPr lang="tr-TR" dirty="0"/>
              <a:t>); // </a:t>
            </a:r>
            <a:r>
              <a:rPr lang="tr-TR" dirty="0" err="1"/>
              <a:t>Veritabanından</a:t>
            </a:r>
            <a:r>
              <a:rPr lang="tr-TR" dirty="0"/>
              <a:t> alınan bilgi</a:t>
            </a:r>
          </a:p>
          <a:p>
            <a:r>
              <a:rPr lang="tr-TR" dirty="0"/>
              <a:t>}).</a:t>
            </a:r>
            <a:r>
              <a:rPr lang="tr-TR" dirty="0" err="1"/>
              <a:t>catch</a:t>
            </a:r>
            <a:r>
              <a:rPr lang="tr-TR" dirty="0"/>
              <a:t>(hata =&gt; {</a:t>
            </a:r>
          </a:p>
          <a:p>
            <a:r>
              <a:rPr lang="tr-TR" dirty="0"/>
              <a:t>  </a:t>
            </a:r>
            <a:r>
              <a:rPr lang="tr-TR" dirty="0" err="1"/>
              <a:t>console.error</a:t>
            </a:r>
            <a:r>
              <a:rPr lang="tr-TR" dirty="0"/>
              <a:t>(hata); // Bir hata olursa burada ele alınır</a:t>
            </a:r>
          </a:p>
          <a:p>
            <a:r>
              <a:rPr lang="tr-TR" dirty="0"/>
              <a:t>});</a:t>
            </a:r>
          </a:p>
        </p:txBody>
      </p:sp>
    </p:spTree>
    <p:extLst>
      <p:ext uri="{BB962C8B-B14F-4D97-AF65-F5344CB8AC3E}">
        <p14:creationId xmlns:p14="http://schemas.microsoft.com/office/powerpoint/2010/main" val="9598435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3.5. Asenkron programlamanın web uygulamalarındaki önemini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Callback</a:t>
            </a:r>
            <a:r>
              <a:rPr lang="tr-TR" sz="1600" dirty="0">
                <a:solidFill>
                  <a:schemeClr val="bg1"/>
                </a:solidFill>
                <a:effectLst/>
                <a:latin typeface="Helvetica" pitchFamily="2" charset="0"/>
              </a:rPr>
              <a:t> fonksiyonlar ve </a:t>
            </a:r>
            <a:r>
              <a:rPr lang="tr-TR" sz="1600" dirty="0" err="1">
                <a:solidFill>
                  <a:schemeClr val="bg1"/>
                </a:solidFill>
                <a:effectLst/>
                <a:latin typeface="Helvetica" pitchFamily="2" charset="0"/>
              </a:rPr>
              <a:t>async</a:t>
            </a:r>
            <a:r>
              <a:rPr lang="tr-TR" sz="1600" dirty="0">
                <a:solidFill>
                  <a:schemeClr val="bg1"/>
                </a:solidFill>
                <a:effectLst/>
                <a:latin typeface="Helvetica" pitchFamily="2" charset="0"/>
              </a:rPr>
              <a:t>/</a:t>
            </a:r>
            <a:r>
              <a:rPr lang="tr-TR" sz="1600" dirty="0" err="1">
                <a:solidFill>
                  <a:schemeClr val="bg1"/>
                </a:solidFill>
                <a:effectLst/>
                <a:latin typeface="Helvetica" pitchFamily="2" charset="0"/>
              </a:rPr>
              <a:t>await</a:t>
            </a:r>
            <a:r>
              <a:rPr lang="tr-TR" sz="1600" dirty="0">
                <a:solidFill>
                  <a:schemeClr val="bg1"/>
                </a:solidFill>
                <a:effectLst/>
                <a:latin typeface="Helvetica" pitchFamily="2" charset="0"/>
              </a:rPr>
              <a:t> gibi asenkron programlama teknikleri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154474" y="307564"/>
            <a:ext cx="6102296" cy="1569660"/>
          </a:xfrm>
          <a:prstGeom prst="rect">
            <a:avLst/>
          </a:prstGeom>
          <a:noFill/>
        </p:spPr>
        <p:txBody>
          <a:bodyPr wrap="square">
            <a:spAutoFit/>
          </a:bodyPr>
          <a:lstStyle/>
          <a:p>
            <a:pPr algn="l"/>
            <a:r>
              <a:rPr lang="tr-TR" sz="1600" b="1" dirty="0" err="1"/>
              <a:t>async</a:t>
            </a:r>
            <a:r>
              <a:rPr lang="tr-TR" sz="1600" b="1" dirty="0"/>
              <a:t>/</a:t>
            </a:r>
            <a:r>
              <a:rPr lang="tr-TR" sz="1600" b="1" dirty="0" err="1"/>
              <a:t>await</a:t>
            </a:r>
            <a:r>
              <a:rPr lang="tr-TR" sz="1600" b="1" i="0" dirty="0">
                <a:effectLst/>
                <a:latin typeface="Söhne"/>
              </a:rPr>
              <a:t> Fonksiyonlar:</a:t>
            </a:r>
            <a:r>
              <a:rPr lang="tr-TR" sz="1600" dirty="0"/>
              <a:t> </a:t>
            </a:r>
          </a:p>
          <a:p>
            <a:pPr algn="l"/>
            <a:endParaRPr lang="tr-TR" sz="1600" dirty="0"/>
          </a:p>
          <a:p>
            <a:pPr algn="l"/>
            <a:r>
              <a:rPr lang="tr-TR" sz="1600" dirty="0" err="1"/>
              <a:t>Promises</a:t>
            </a:r>
            <a:r>
              <a:rPr lang="tr-TR" sz="1600" b="0" i="0" dirty="0">
                <a:effectLst/>
                <a:latin typeface="Söhne"/>
              </a:rPr>
              <a:t> kullanımını daha da basitleştiren ve kodunuzu senkron gibi görünmesini sağlayan modern bir </a:t>
            </a:r>
            <a:r>
              <a:rPr lang="tr-TR" sz="1600" b="0" i="0" dirty="0" err="1">
                <a:effectLst/>
                <a:latin typeface="Söhne"/>
              </a:rPr>
              <a:t>Javascript</a:t>
            </a:r>
            <a:r>
              <a:rPr lang="tr-TR" sz="1600" b="0" i="0" dirty="0">
                <a:effectLst/>
                <a:latin typeface="Söhne"/>
              </a:rPr>
              <a:t> özelliğidir. </a:t>
            </a:r>
            <a:r>
              <a:rPr lang="tr-TR" sz="1600" b="1" dirty="0" err="1"/>
              <a:t>async</a:t>
            </a:r>
            <a:r>
              <a:rPr lang="tr-TR" sz="1600" b="0" i="0" dirty="0">
                <a:effectLst/>
                <a:latin typeface="Söhne"/>
              </a:rPr>
              <a:t> fonksiyonlar otomatik olarak bir </a:t>
            </a:r>
            <a:r>
              <a:rPr lang="tr-TR" sz="1600" dirty="0" err="1"/>
              <a:t>Promise</a:t>
            </a:r>
            <a:r>
              <a:rPr lang="tr-TR" sz="1600" b="0" i="0" dirty="0">
                <a:effectLst/>
                <a:latin typeface="Söhne"/>
              </a:rPr>
              <a:t> döndürür ve </a:t>
            </a:r>
            <a:r>
              <a:rPr lang="tr-TR" sz="1600" b="1" dirty="0" err="1"/>
              <a:t>await</a:t>
            </a:r>
            <a:r>
              <a:rPr lang="tr-TR" sz="1600" b="0" i="0" dirty="0">
                <a:effectLst/>
                <a:latin typeface="Söhne"/>
              </a:rPr>
              <a:t> anahtar kelimesi, bir </a:t>
            </a:r>
            <a:r>
              <a:rPr lang="tr-TR" sz="1600" dirty="0" err="1"/>
              <a:t>Promise</a:t>
            </a:r>
            <a:r>
              <a:rPr lang="tr-TR" sz="1600" b="0" i="0" dirty="0" err="1">
                <a:effectLst/>
                <a:latin typeface="Söhne"/>
              </a:rPr>
              <a:t>'in</a:t>
            </a:r>
            <a:r>
              <a:rPr lang="tr-TR" sz="1600" b="0" i="0" dirty="0">
                <a:effectLst/>
                <a:latin typeface="Söhne"/>
              </a:rPr>
              <a:t> sonucunun gelmesini bekler.</a:t>
            </a:r>
          </a:p>
        </p:txBody>
      </p:sp>
      <p:sp>
        <p:nvSpPr>
          <p:cNvPr id="5" name="Metin kutusu 4">
            <a:extLst>
              <a:ext uri="{FF2B5EF4-FFF2-40B4-BE49-F238E27FC236}">
                <a16:creationId xmlns:a16="http://schemas.microsoft.com/office/drawing/2014/main" id="{72F49260-7A7E-B6AE-5C51-5B020C33F3AD}"/>
              </a:ext>
            </a:extLst>
          </p:cNvPr>
          <p:cNvSpPr txBox="1"/>
          <p:nvPr/>
        </p:nvSpPr>
        <p:spPr>
          <a:xfrm>
            <a:off x="4281809" y="2184788"/>
            <a:ext cx="6313140" cy="2862322"/>
          </a:xfrm>
          <a:prstGeom prst="rect">
            <a:avLst/>
          </a:prstGeom>
          <a:solidFill>
            <a:schemeClr val="accent5">
              <a:lumMod val="60000"/>
              <a:lumOff val="40000"/>
            </a:schemeClr>
          </a:solidFill>
        </p:spPr>
        <p:txBody>
          <a:bodyPr wrap="square">
            <a:spAutoFit/>
          </a:bodyPr>
          <a:lstStyle/>
          <a:p>
            <a:r>
              <a:rPr lang="tr-TR" dirty="0" err="1"/>
              <a:t>async</a:t>
            </a:r>
            <a:r>
              <a:rPr lang="tr-TR" dirty="0"/>
              <a:t> </a:t>
            </a:r>
            <a:r>
              <a:rPr lang="tr-TR" dirty="0" err="1"/>
              <a:t>function</a:t>
            </a:r>
            <a:r>
              <a:rPr lang="tr-TR" dirty="0"/>
              <a:t> </a:t>
            </a:r>
            <a:r>
              <a:rPr lang="tr-TR" dirty="0" err="1"/>
              <a:t>veriAlVeIsle</a:t>
            </a:r>
            <a:r>
              <a:rPr lang="tr-TR" dirty="0"/>
              <a:t>() {</a:t>
            </a:r>
          </a:p>
          <a:p>
            <a:r>
              <a:rPr lang="tr-TR" dirty="0"/>
              <a:t>  </a:t>
            </a:r>
            <a:r>
              <a:rPr lang="tr-TR" dirty="0" err="1"/>
              <a:t>try</a:t>
            </a:r>
            <a:r>
              <a:rPr lang="tr-TR" dirty="0"/>
              <a:t> {</a:t>
            </a:r>
          </a:p>
          <a:p>
            <a:r>
              <a:rPr lang="tr-TR" dirty="0"/>
              <a:t>    </a:t>
            </a:r>
            <a:r>
              <a:rPr lang="tr-TR" dirty="0" err="1"/>
              <a:t>const</a:t>
            </a:r>
            <a:r>
              <a:rPr lang="tr-TR" dirty="0"/>
              <a:t> </a:t>
            </a:r>
            <a:r>
              <a:rPr lang="tr-TR" dirty="0" err="1"/>
              <a:t>alinanVeri</a:t>
            </a:r>
            <a:r>
              <a:rPr lang="tr-TR" dirty="0"/>
              <a:t> = </a:t>
            </a:r>
            <a:r>
              <a:rPr lang="tr-TR" dirty="0" err="1"/>
              <a:t>await</a:t>
            </a:r>
            <a:r>
              <a:rPr lang="tr-TR" dirty="0"/>
              <a:t> </a:t>
            </a:r>
            <a:r>
              <a:rPr lang="tr-TR" dirty="0" err="1"/>
              <a:t>veriAl</a:t>
            </a:r>
            <a:r>
              <a:rPr lang="tr-TR" dirty="0"/>
              <a:t>(); // </a:t>
            </a:r>
            <a:r>
              <a:rPr lang="tr-TR" dirty="0" err="1"/>
              <a:t>veriAl</a:t>
            </a:r>
            <a:r>
              <a:rPr lang="tr-TR" dirty="0"/>
              <a:t> </a:t>
            </a:r>
            <a:r>
              <a:rPr lang="tr-TR" dirty="0" err="1"/>
              <a:t>Promise'ini</a:t>
            </a:r>
            <a:r>
              <a:rPr lang="tr-TR" dirty="0"/>
              <a:t> bekler</a:t>
            </a:r>
          </a:p>
          <a:p>
            <a:r>
              <a:rPr lang="tr-TR" dirty="0"/>
              <a:t>    </a:t>
            </a:r>
            <a:r>
              <a:rPr lang="tr-TR" dirty="0" err="1"/>
              <a:t>console.log</a:t>
            </a:r>
            <a:r>
              <a:rPr lang="tr-TR" dirty="0"/>
              <a:t>(</a:t>
            </a:r>
            <a:r>
              <a:rPr lang="tr-TR" dirty="0" err="1"/>
              <a:t>alinanVeri</a:t>
            </a:r>
            <a:r>
              <a:rPr lang="tr-TR" dirty="0"/>
              <a:t>); // </a:t>
            </a:r>
            <a:r>
              <a:rPr lang="tr-TR" dirty="0" err="1"/>
              <a:t>Veritabanından</a:t>
            </a:r>
            <a:r>
              <a:rPr lang="tr-TR" dirty="0"/>
              <a:t> alınan bilgi</a:t>
            </a:r>
          </a:p>
          <a:p>
            <a:r>
              <a:rPr lang="tr-TR" dirty="0"/>
              <a:t>  } </a:t>
            </a:r>
            <a:r>
              <a:rPr lang="tr-TR" dirty="0" err="1"/>
              <a:t>catch</a:t>
            </a:r>
            <a:r>
              <a:rPr lang="tr-TR" dirty="0"/>
              <a:t> (hata) {</a:t>
            </a:r>
          </a:p>
          <a:p>
            <a:r>
              <a:rPr lang="tr-TR" dirty="0"/>
              <a:t>    </a:t>
            </a:r>
            <a:r>
              <a:rPr lang="tr-TR" dirty="0" err="1"/>
              <a:t>console.error</a:t>
            </a:r>
            <a:r>
              <a:rPr lang="tr-TR" dirty="0"/>
              <a:t>(hata); // Bir hata olursa burada ele alınır</a:t>
            </a:r>
          </a:p>
          <a:p>
            <a:r>
              <a:rPr lang="tr-TR" dirty="0"/>
              <a:t>  }</a:t>
            </a:r>
          </a:p>
          <a:p>
            <a:r>
              <a:rPr lang="tr-TR" dirty="0"/>
              <a:t>}</a:t>
            </a:r>
          </a:p>
          <a:p>
            <a:endParaRPr lang="tr-TR" dirty="0"/>
          </a:p>
          <a:p>
            <a:r>
              <a:rPr lang="tr-TR" dirty="0" err="1"/>
              <a:t>veriAlVeIsle</a:t>
            </a:r>
            <a:r>
              <a:rPr lang="tr-TR" dirty="0"/>
              <a:t>();</a:t>
            </a:r>
          </a:p>
        </p:txBody>
      </p:sp>
    </p:spTree>
    <p:extLst>
      <p:ext uri="{BB962C8B-B14F-4D97-AF65-F5344CB8AC3E}">
        <p14:creationId xmlns:p14="http://schemas.microsoft.com/office/powerpoint/2010/main" val="39994619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kavramları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pic>
        <p:nvPicPr>
          <p:cNvPr id="1026" name="Picture 2" descr="Jquery Nedir? En İyi Jquery Öğrenme Yolları | Jquery Kursları">
            <a:extLst>
              <a:ext uri="{FF2B5EF4-FFF2-40B4-BE49-F238E27FC236}">
                <a16:creationId xmlns:a16="http://schemas.microsoft.com/office/drawing/2014/main" id="{1FBC1D70-C33B-0C9A-D9CF-C15997492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026" y="339509"/>
            <a:ext cx="4443790" cy="19950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0" name="Metin kutusu 5">
            <a:extLst>
              <a:ext uri="{FF2B5EF4-FFF2-40B4-BE49-F238E27FC236}">
                <a16:creationId xmlns:a16="http://schemas.microsoft.com/office/drawing/2014/main" id="{A45C9D7B-7ECD-03AD-E627-CF1FEE10ADC5}"/>
              </a:ext>
            </a:extLst>
          </p:cNvPr>
          <p:cNvGraphicFramePr/>
          <p:nvPr>
            <p:extLst>
              <p:ext uri="{D42A27DB-BD31-4B8C-83A1-F6EECF244321}">
                <p14:modId xmlns:p14="http://schemas.microsoft.com/office/powerpoint/2010/main" val="1304038159"/>
              </p:ext>
            </p:extLst>
          </p:nvPr>
        </p:nvGraphicFramePr>
        <p:xfrm>
          <a:off x="4663799" y="2926415"/>
          <a:ext cx="6102296" cy="3592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36970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kavramları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154474" y="307564"/>
            <a:ext cx="6102296" cy="1569660"/>
          </a:xfrm>
          <a:prstGeom prst="rect">
            <a:avLst/>
          </a:prstGeom>
          <a:noFill/>
        </p:spPr>
        <p:txBody>
          <a:bodyPr wrap="square">
            <a:spAutoFit/>
          </a:bodyPr>
          <a:lstStyle/>
          <a:p>
            <a:pPr algn="l"/>
            <a:r>
              <a:rPr lang="tr-TR" sz="1600" b="0" i="0" dirty="0" err="1">
                <a:effectLst/>
                <a:latin typeface="Söhne"/>
              </a:rPr>
              <a:t>Ajax</a:t>
            </a:r>
            <a:r>
              <a:rPr lang="tr-TR" sz="1600" b="0" i="0" dirty="0">
                <a:effectLst/>
                <a:latin typeface="Söhne"/>
              </a:rPr>
              <a:t>, bir internet sitesinde bir şeylere tıklayıp yeni bilgiler istediğinizde, tüm sayfanın yeniden yüklenmesine gerek kalmadan sadece ihtiyacınız olan bilginin güncellenmesini sağlar. Örneğin, sosyal medyada yeni mesajlarınızı kontrol ederken, sayfayı yeniden yüklemek yerine, yeni mesajlar otomatik olarak sayfaya eklenir. Bu, internet sitelerini daha hızlı ve akıcı hale getirir.</a:t>
            </a:r>
          </a:p>
        </p:txBody>
      </p:sp>
      <p:pic>
        <p:nvPicPr>
          <p:cNvPr id="3074" name="Picture 2" descr="Ajax jQuery | Board Infinity">
            <a:extLst>
              <a:ext uri="{FF2B5EF4-FFF2-40B4-BE49-F238E27FC236}">
                <a16:creationId xmlns:a16="http://schemas.microsoft.com/office/drawing/2014/main" id="{47719725-0FC5-6BBC-E123-E81E7722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830" y="2454908"/>
            <a:ext cx="5710441" cy="321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68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kavramları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562902" y="947016"/>
            <a:ext cx="6102296" cy="1077218"/>
          </a:xfrm>
          <a:prstGeom prst="rect">
            <a:avLst/>
          </a:prstGeom>
          <a:noFill/>
        </p:spPr>
        <p:txBody>
          <a:bodyPr wrap="square">
            <a:spAutoFit/>
          </a:bodyPr>
          <a:lstStyle/>
          <a:p>
            <a:pPr algn="l"/>
            <a:r>
              <a:rPr lang="tr-TR" sz="1600" b="0" i="0" dirty="0" err="1">
                <a:effectLst/>
                <a:latin typeface="Söhne"/>
              </a:rPr>
              <a:t>jQuery</a:t>
            </a:r>
            <a:r>
              <a:rPr lang="tr-TR" sz="1600" b="0" i="0" dirty="0">
                <a:effectLst/>
                <a:latin typeface="Söhne"/>
              </a:rPr>
              <a:t> ve </a:t>
            </a:r>
            <a:r>
              <a:rPr lang="tr-TR" sz="1600" b="0" i="0" dirty="0" err="1">
                <a:effectLst/>
                <a:latin typeface="Söhne"/>
              </a:rPr>
              <a:t>Ajax</a:t>
            </a:r>
            <a:r>
              <a:rPr lang="tr-TR" sz="1600" b="0" i="0" dirty="0">
                <a:effectLst/>
                <a:latin typeface="Söhne"/>
              </a:rPr>
              <a:t> birlikte kullanıldığında, internet siteleri sadece daha hızlı ve kullanışlı olmakla kalmaz, aynı zamanda daha interaktif hale gelir. Bu, ziyaretçilere daha iyi bir deneyim sunar çünkü onlar beklerken tüm sayfanın yeniden yüklenmesini beklemek zorunda kalmazlar.</a:t>
            </a:r>
          </a:p>
        </p:txBody>
      </p:sp>
      <p:pic>
        <p:nvPicPr>
          <p:cNvPr id="3074" name="Picture 2" descr="Ajax jQuery | Board Infinity">
            <a:extLst>
              <a:ext uri="{FF2B5EF4-FFF2-40B4-BE49-F238E27FC236}">
                <a16:creationId xmlns:a16="http://schemas.microsoft.com/office/drawing/2014/main" id="{47719725-0FC5-6BBC-E123-E81E7722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830" y="2454908"/>
            <a:ext cx="5710441" cy="321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5404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562903" y="176472"/>
            <a:ext cx="6102296" cy="1569660"/>
          </a:xfrm>
          <a:prstGeom prst="rect">
            <a:avLst/>
          </a:prstGeom>
          <a:noFill/>
        </p:spPr>
        <p:txBody>
          <a:bodyPr wrap="square">
            <a:spAutoFit/>
          </a:bodyPr>
          <a:lstStyle/>
          <a:p>
            <a:pPr algn="l"/>
            <a:r>
              <a:rPr lang="tr-TR" sz="1600" b="1" i="0" dirty="0" err="1">
                <a:effectLst/>
                <a:latin typeface="Söhne"/>
              </a:rPr>
              <a:t>Jquery</a:t>
            </a:r>
            <a:r>
              <a:rPr lang="tr-TR" sz="1600" b="1" i="0" dirty="0">
                <a:effectLst/>
                <a:latin typeface="Söhne"/>
              </a:rPr>
              <a:t> kullanmak için ilk olarak kütüphanesi yüklenir:</a:t>
            </a:r>
          </a:p>
          <a:p>
            <a:pPr algn="l"/>
            <a:endParaRPr lang="tr-TR" sz="1600" b="1" i="0" dirty="0">
              <a:effectLst/>
              <a:latin typeface="Söhne"/>
            </a:endParaRPr>
          </a:p>
          <a:p>
            <a:pPr algn="l"/>
            <a:r>
              <a:rPr lang="tr-TR" sz="1600" b="0" i="0" dirty="0">
                <a:effectLst/>
                <a:latin typeface="Söhne"/>
              </a:rPr>
              <a:t>Query kütüphanesini web sayfanıza eklemenin birkaç yolu vardır. En yaygın yöntemlerden ikisi, bir CDN (Content Delivery Network) kullanarak veya kütüphaneyi doğrudan indirip projenize dahil etmektir. Google veya Microsoft gibi sağlayıcılardan bir CDN linki kullanabilirsiniz.</a:t>
            </a:r>
          </a:p>
        </p:txBody>
      </p:sp>
      <p:sp>
        <p:nvSpPr>
          <p:cNvPr id="9" name="Metin kutusu 8">
            <a:extLst>
              <a:ext uri="{FF2B5EF4-FFF2-40B4-BE49-F238E27FC236}">
                <a16:creationId xmlns:a16="http://schemas.microsoft.com/office/drawing/2014/main" id="{D4330738-EB28-39D3-F4FF-33CD54C4CB99}"/>
              </a:ext>
            </a:extLst>
          </p:cNvPr>
          <p:cNvSpPr txBox="1"/>
          <p:nvPr/>
        </p:nvSpPr>
        <p:spPr>
          <a:xfrm>
            <a:off x="4426876" y="2638544"/>
            <a:ext cx="7568119" cy="3323987"/>
          </a:xfrm>
          <a:prstGeom prst="rect">
            <a:avLst/>
          </a:prstGeom>
          <a:solidFill>
            <a:schemeClr val="accent2">
              <a:lumMod val="60000"/>
              <a:lumOff val="40000"/>
            </a:schemeClr>
          </a:solidFill>
        </p:spPr>
        <p:txBody>
          <a:bodyPr wrap="square">
            <a:spAutoFit/>
          </a:bodyPr>
          <a:lstStyle/>
          <a:p>
            <a:r>
              <a:rPr lang="tr-TR" sz="1400" dirty="0"/>
              <a:t>&lt;!DOCTYPE html&gt;</a:t>
            </a:r>
          </a:p>
          <a:p>
            <a:r>
              <a:rPr lang="tr-TR" sz="1400" dirty="0"/>
              <a:t>&lt;html </a:t>
            </a:r>
            <a:r>
              <a:rPr lang="tr-TR" sz="1400" dirty="0" err="1"/>
              <a:t>lang</a:t>
            </a:r>
            <a:r>
              <a:rPr lang="tr-TR" sz="1400" dirty="0"/>
              <a:t>="en"&gt;</a:t>
            </a:r>
          </a:p>
          <a:p>
            <a:r>
              <a:rPr lang="tr-TR" sz="1400" dirty="0"/>
              <a:t>&lt;</a:t>
            </a:r>
            <a:r>
              <a:rPr lang="tr-TR" sz="1400" dirty="0" err="1"/>
              <a:t>head</a:t>
            </a:r>
            <a:r>
              <a:rPr lang="tr-TR" sz="1400" dirty="0"/>
              <a:t>&gt;</a:t>
            </a:r>
          </a:p>
          <a:p>
            <a:r>
              <a:rPr lang="tr-TR" sz="1400" dirty="0"/>
              <a:t>    &lt;meta </a:t>
            </a:r>
            <a:r>
              <a:rPr lang="tr-TR" sz="1400" dirty="0" err="1"/>
              <a:t>charset</a:t>
            </a:r>
            <a:r>
              <a:rPr lang="tr-TR" sz="1400" dirty="0"/>
              <a:t>="UTF-8"&gt;</a:t>
            </a:r>
          </a:p>
          <a:p>
            <a:r>
              <a:rPr lang="tr-TR" sz="1400" dirty="0"/>
              <a:t>    &lt;meta name="</a:t>
            </a:r>
            <a:r>
              <a:rPr lang="tr-TR" sz="1400" dirty="0" err="1"/>
              <a:t>viewport</a:t>
            </a:r>
            <a:r>
              <a:rPr lang="tr-TR" sz="1400" dirty="0"/>
              <a:t>" </a:t>
            </a:r>
            <a:r>
              <a:rPr lang="tr-TR" sz="1400" dirty="0" err="1"/>
              <a:t>content</a:t>
            </a:r>
            <a:r>
              <a:rPr lang="tr-TR" sz="1400" dirty="0"/>
              <a:t>="</a:t>
            </a:r>
            <a:r>
              <a:rPr lang="tr-TR" sz="1400" dirty="0" err="1"/>
              <a:t>width</a:t>
            </a:r>
            <a:r>
              <a:rPr lang="tr-TR" sz="1400" dirty="0"/>
              <a:t>=</a:t>
            </a:r>
            <a:r>
              <a:rPr lang="tr-TR" sz="1400" dirty="0" err="1"/>
              <a:t>device-width</a:t>
            </a:r>
            <a:r>
              <a:rPr lang="tr-TR" sz="1400" dirty="0"/>
              <a:t>, </a:t>
            </a:r>
            <a:r>
              <a:rPr lang="tr-TR" sz="1400" dirty="0" err="1"/>
              <a:t>initial-scale</a:t>
            </a:r>
            <a:r>
              <a:rPr lang="tr-TR" sz="1400" dirty="0"/>
              <a:t>=1.0"&gt;</a:t>
            </a:r>
          </a:p>
          <a:p>
            <a:r>
              <a:rPr lang="tr-TR" sz="1400" dirty="0"/>
              <a:t>    &lt;</a:t>
            </a:r>
            <a:r>
              <a:rPr lang="tr-TR" sz="1400" dirty="0" err="1"/>
              <a:t>title</a:t>
            </a:r>
            <a:r>
              <a:rPr lang="tr-TR" sz="1400" dirty="0"/>
              <a:t>&gt;</a:t>
            </a:r>
            <a:r>
              <a:rPr lang="tr-TR" sz="1400" dirty="0" err="1"/>
              <a:t>jQuery</a:t>
            </a:r>
            <a:r>
              <a:rPr lang="tr-TR" sz="1400" dirty="0"/>
              <a:t> Örneği&lt;/</a:t>
            </a:r>
            <a:r>
              <a:rPr lang="tr-TR" sz="1400" dirty="0" err="1"/>
              <a:t>title</a:t>
            </a:r>
            <a:r>
              <a:rPr lang="tr-TR" sz="1400" dirty="0"/>
              <a:t>&gt;</a:t>
            </a:r>
          </a:p>
          <a:p>
            <a:r>
              <a:rPr lang="tr-TR" sz="1400" dirty="0"/>
              <a:t>    &lt;!-- </a:t>
            </a:r>
            <a:r>
              <a:rPr lang="tr-TR" sz="1400" dirty="0" err="1"/>
              <a:t>jQuery</a:t>
            </a:r>
            <a:r>
              <a:rPr lang="tr-TR" sz="1400" dirty="0"/>
              <a:t> </a:t>
            </a:r>
            <a:r>
              <a:rPr lang="tr-TR" sz="1400" dirty="0" err="1"/>
              <a:t>CDN'si</a:t>
            </a:r>
            <a:r>
              <a:rPr lang="tr-TR" sz="1400" dirty="0"/>
              <a:t> --&gt;</a:t>
            </a:r>
          </a:p>
          <a:p>
            <a:r>
              <a:rPr lang="tr-TR" sz="1400" dirty="0"/>
              <a:t>    </a:t>
            </a:r>
            <a:r>
              <a:rPr lang="tr-TR" sz="1400" b="1" dirty="0"/>
              <a:t>&lt;</a:t>
            </a:r>
            <a:r>
              <a:rPr lang="tr-TR" sz="1400" b="1" dirty="0" err="1"/>
              <a:t>script</a:t>
            </a:r>
            <a:r>
              <a:rPr lang="tr-TR" sz="1400" b="1" dirty="0"/>
              <a:t> </a:t>
            </a:r>
            <a:r>
              <a:rPr lang="tr-TR" sz="1400" b="1" dirty="0" err="1"/>
              <a:t>src</a:t>
            </a:r>
            <a:r>
              <a:rPr lang="tr-TR" sz="1400" b="1" dirty="0"/>
              <a:t>="</a:t>
            </a:r>
            <a:r>
              <a:rPr lang="tr-TR" sz="1400" b="1" dirty="0" err="1"/>
              <a:t>https</a:t>
            </a:r>
            <a:r>
              <a:rPr lang="tr-TR" sz="1400" b="1" dirty="0"/>
              <a:t>://</a:t>
            </a:r>
            <a:r>
              <a:rPr lang="tr-TR" sz="1400" b="1" dirty="0" err="1"/>
              <a:t>ajax.googleapis.com</a:t>
            </a:r>
            <a:r>
              <a:rPr lang="tr-TR" sz="1400" b="1" dirty="0"/>
              <a:t>/</a:t>
            </a:r>
            <a:r>
              <a:rPr lang="tr-TR" sz="1400" b="1" dirty="0" err="1"/>
              <a:t>ajax</a:t>
            </a:r>
            <a:r>
              <a:rPr lang="tr-TR" sz="1400" b="1" dirty="0"/>
              <a:t>/</a:t>
            </a:r>
            <a:r>
              <a:rPr lang="tr-TR" sz="1400" b="1" dirty="0" err="1"/>
              <a:t>libs</a:t>
            </a:r>
            <a:r>
              <a:rPr lang="tr-TR" sz="1400" b="1" dirty="0"/>
              <a:t>/</a:t>
            </a:r>
            <a:r>
              <a:rPr lang="tr-TR" sz="1400" b="1" dirty="0" err="1"/>
              <a:t>jquery</a:t>
            </a:r>
            <a:r>
              <a:rPr lang="tr-TR" sz="1400" b="1" dirty="0"/>
              <a:t>/3.5.1/</a:t>
            </a:r>
            <a:r>
              <a:rPr lang="tr-TR" sz="1400" b="1" dirty="0" err="1"/>
              <a:t>jquery.min.js</a:t>
            </a:r>
            <a:r>
              <a:rPr lang="tr-TR" sz="1400" b="1" dirty="0"/>
              <a:t>"&gt;&lt;/</a:t>
            </a:r>
            <a:r>
              <a:rPr lang="tr-TR" sz="1400" b="1" dirty="0" err="1"/>
              <a:t>script</a:t>
            </a:r>
            <a:r>
              <a:rPr lang="tr-TR" sz="1400" b="1" dirty="0"/>
              <a:t>&gt;</a:t>
            </a:r>
          </a:p>
          <a:p>
            <a:r>
              <a:rPr lang="tr-TR" sz="1400" dirty="0"/>
              <a:t>&lt;/</a:t>
            </a:r>
            <a:r>
              <a:rPr lang="tr-TR" sz="1400" dirty="0" err="1"/>
              <a:t>head</a:t>
            </a:r>
            <a:r>
              <a:rPr lang="tr-TR" sz="1400" dirty="0"/>
              <a:t>&gt;</a:t>
            </a:r>
          </a:p>
          <a:p>
            <a:r>
              <a:rPr lang="tr-TR" sz="1400" dirty="0"/>
              <a:t>&lt;body&gt;</a:t>
            </a:r>
          </a:p>
          <a:p>
            <a:endParaRPr lang="tr-TR" sz="1400" dirty="0"/>
          </a:p>
          <a:p>
            <a:r>
              <a:rPr lang="tr-TR" sz="1400" dirty="0"/>
              <a:t>    &lt;!-- Sayfanızın içeriği buraya gelecek --&gt;</a:t>
            </a:r>
          </a:p>
          <a:p>
            <a:endParaRPr lang="tr-TR" sz="1400" dirty="0"/>
          </a:p>
          <a:p>
            <a:r>
              <a:rPr lang="tr-TR" sz="1400" dirty="0"/>
              <a:t>&lt;/body&gt;</a:t>
            </a:r>
          </a:p>
          <a:p>
            <a:r>
              <a:rPr lang="tr-TR" sz="1400" dirty="0"/>
              <a:t>&lt;/html&gt;</a:t>
            </a:r>
          </a:p>
        </p:txBody>
      </p:sp>
      <p:sp>
        <p:nvSpPr>
          <p:cNvPr id="12" name="Metin kutusu 11">
            <a:extLst>
              <a:ext uri="{FF2B5EF4-FFF2-40B4-BE49-F238E27FC236}">
                <a16:creationId xmlns:a16="http://schemas.microsoft.com/office/drawing/2014/main" id="{49FA0553-18AB-7529-47E4-25D76BD1FADA}"/>
              </a:ext>
            </a:extLst>
          </p:cNvPr>
          <p:cNvSpPr txBox="1"/>
          <p:nvPr/>
        </p:nvSpPr>
        <p:spPr>
          <a:xfrm>
            <a:off x="4426876" y="2007672"/>
            <a:ext cx="6099906" cy="369332"/>
          </a:xfrm>
          <a:prstGeom prst="rect">
            <a:avLst/>
          </a:prstGeom>
          <a:noFill/>
        </p:spPr>
        <p:txBody>
          <a:bodyPr wrap="square">
            <a:spAutoFit/>
          </a:bodyPr>
          <a:lstStyle/>
          <a:p>
            <a:pPr algn="l"/>
            <a:r>
              <a:rPr lang="tr-TR" b="1" i="0" dirty="0">
                <a:effectLst/>
                <a:latin typeface="Söhne"/>
              </a:rPr>
              <a:t>CDN Kullanarak </a:t>
            </a:r>
            <a:r>
              <a:rPr lang="tr-TR" b="1" i="0" dirty="0" err="1">
                <a:effectLst/>
                <a:latin typeface="Söhne"/>
              </a:rPr>
              <a:t>jQuery</a:t>
            </a:r>
            <a:r>
              <a:rPr lang="tr-TR" b="1" i="0" dirty="0">
                <a:effectLst/>
                <a:latin typeface="Söhne"/>
              </a:rPr>
              <a:t> Ekleme</a:t>
            </a:r>
          </a:p>
        </p:txBody>
      </p:sp>
    </p:spTree>
    <p:extLst>
      <p:ext uri="{BB962C8B-B14F-4D97-AF65-F5344CB8AC3E}">
        <p14:creationId xmlns:p14="http://schemas.microsoft.com/office/powerpoint/2010/main" val="310181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2500" dirty="0">
                <a:solidFill>
                  <a:srgbClr val="FFFFFF"/>
                </a:solidFill>
                <a:effectLst/>
                <a:latin typeface="Helvetica" pitchFamily="2" charset="0"/>
              </a:rPr>
              <a:t>1. ÜNİTE: JAVASCRIPT PROGRAMLAMA DİLİ TEMELLERİ</a:t>
            </a: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561660" y="792571"/>
            <a:ext cx="6034827" cy="5719572"/>
          </a:xfrm>
        </p:spPr>
        <p:txBody>
          <a:bodyPr anchor="t">
            <a:normAutofit/>
          </a:bodyPr>
          <a:lstStyle/>
          <a:p>
            <a:pPr marL="0" indent="0">
              <a:lnSpc>
                <a:spcPct val="110000"/>
              </a:lnSpc>
              <a:buNone/>
            </a:pPr>
            <a:r>
              <a:rPr lang="tr-TR" sz="1400" dirty="0">
                <a:solidFill>
                  <a:schemeClr val="accent1"/>
                </a:solidFill>
                <a:effectLst/>
                <a:latin typeface="Helvetica" pitchFamily="2" charset="0"/>
              </a:rPr>
              <a:t>Değerler</a:t>
            </a:r>
          </a:p>
          <a:p>
            <a:pPr>
              <a:lnSpc>
                <a:spcPct val="110000"/>
              </a:lnSpc>
            </a:pPr>
            <a:r>
              <a:rPr lang="tr-TR" sz="1400" dirty="0">
                <a:effectLst/>
                <a:latin typeface="Helvetica" pitchFamily="2" charset="0"/>
              </a:rPr>
              <a:t>Sabır (Kazanım 1.1., 1.2., 1.3., 1.6.)</a:t>
            </a:r>
          </a:p>
          <a:p>
            <a:pPr>
              <a:lnSpc>
                <a:spcPct val="110000"/>
              </a:lnSpc>
            </a:pPr>
            <a:r>
              <a:rPr lang="tr-TR" sz="1400" dirty="0">
                <a:effectLst/>
                <a:latin typeface="Helvetica" pitchFamily="2" charset="0"/>
              </a:rPr>
              <a:t>Özdenetim (Kazanım 1.4., 1.5., 1.6.)</a:t>
            </a:r>
          </a:p>
          <a:p>
            <a:pPr>
              <a:lnSpc>
                <a:spcPct val="110000"/>
              </a:lnSpc>
            </a:pPr>
            <a:r>
              <a:rPr lang="tr-TR" sz="1400" dirty="0">
                <a:effectLst/>
                <a:latin typeface="Helvetica" pitchFamily="2" charset="0"/>
              </a:rPr>
              <a:t>Sorumluluk (Kazanım 1.4., 1.6., 1.7., 1.8.)</a:t>
            </a:r>
          </a:p>
          <a:p>
            <a:pPr>
              <a:lnSpc>
                <a:spcPct val="110000"/>
              </a:lnSpc>
            </a:pPr>
            <a:r>
              <a:rPr lang="tr-TR" sz="1400" dirty="0">
                <a:effectLst/>
                <a:latin typeface="Helvetica" pitchFamily="2" charset="0"/>
              </a:rPr>
              <a:t>Yardımseverlik (Kazanım 1.6.)</a:t>
            </a:r>
          </a:p>
          <a:p>
            <a:pPr>
              <a:lnSpc>
                <a:spcPct val="110000"/>
              </a:lnSpc>
            </a:pPr>
            <a:endParaRPr lang="tr-TR" sz="1400" dirty="0">
              <a:effectLst/>
              <a:latin typeface="Helvetica" pitchFamily="2" charset="0"/>
            </a:endParaRPr>
          </a:p>
          <a:p>
            <a:pPr marL="0" indent="0">
              <a:lnSpc>
                <a:spcPct val="110000"/>
              </a:lnSpc>
              <a:buNone/>
            </a:pPr>
            <a:r>
              <a:rPr lang="tr-TR" sz="1400" dirty="0">
                <a:solidFill>
                  <a:schemeClr val="accent1"/>
                </a:solidFill>
                <a:effectLst/>
                <a:latin typeface="Helvetica" pitchFamily="2" charset="0"/>
              </a:rPr>
              <a:t>Alan Becerileri</a:t>
            </a:r>
          </a:p>
          <a:p>
            <a:pPr>
              <a:lnSpc>
                <a:spcPct val="110000"/>
              </a:lnSpc>
            </a:pPr>
            <a:r>
              <a:rPr lang="tr-TR" sz="1400" dirty="0">
                <a:effectLst/>
                <a:latin typeface="Helvetica" pitchFamily="2" charset="0"/>
              </a:rPr>
              <a:t>Soyutlama Becerisi (Kazanım 1.1., 1.2., 1.3.)</a:t>
            </a:r>
          </a:p>
          <a:p>
            <a:pPr>
              <a:lnSpc>
                <a:spcPct val="110000"/>
              </a:lnSpc>
            </a:pPr>
            <a:r>
              <a:rPr lang="tr-TR" sz="1400" dirty="0">
                <a:effectLst/>
                <a:latin typeface="Helvetica" pitchFamily="2" charset="0"/>
              </a:rPr>
              <a:t>Mantıksal </a:t>
            </a:r>
            <a:r>
              <a:rPr lang="tr-TR" sz="1400" dirty="0" err="1">
                <a:effectLst/>
                <a:latin typeface="Helvetica" pitchFamily="2" charset="0"/>
              </a:rPr>
              <a:t>Düşünme</a:t>
            </a:r>
            <a:r>
              <a:rPr lang="tr-TR" sz="1400" dirty="0">
                <a:effectLst/>
                <a:latin typeface="Helvetica" pitchFamily="2" charset="0"/>
              </a:rPr>
              <a:t> Becerisi (Kazanım 1.4., 1.5., 1.6., 1.7.)</a:t>
            </a:r>
          </a:p>
          <a:p>
            <a:pPr>
              <a:lnSpc>
                <a:spcPct val="110000"/>
              </a:lnSpc>
            </a:pPr>
            <a:r>
              <a:rPr lang="tr-TR" sz="1400" dirty="0" err="1">
                <a:effectLst/>
                <a:latin typeface="Helvetica" pitchFamily="2" charset="0"/>
              </a:rPr>
              <a:t>Algoritmik</a:t>
            </a:r>
            <a:r>
              <a:rPr lang="tr-TR" sz="1400" dirty="0">
                <a:effectLst/>
                <a:latin typeface="Helvetica" pitchFamily="2" charset="0"/>
              </a:rPr>
              <a:t> </a:t>
            </a:r>
            <a:r>
              <a:rPr lang="tr-TR" sz="1400" dirty="0" err="1">
                <a:effectLst/>
                <a:latin typeface="Helvetica" pitchFamily="2" charset="0"/>
              </a:rPr>
              <a:t>Düşünme</a:t>
            </a:r>
            <a:r>
              <a:rPr lang="tr-TR" sz="1400" dirty="0">
                <a:effectLst/>
                <a:latin typeface="Helvetica" pitchFamily="2" charset="0"/>
              </a:rPr>
              <a:t> Becerisi (Kazanım 1.4., 1.5., 1.6., 1.7., 1.8</a:t>
            </a:r>
          </a:p>
          <a:p>
            <a:pPr>
              <a:lnSpc>
                <a:spcPct val="110000"/>
              </a:lnSpc>
            </a:pPr>
            <a:r>
              <a:rPr lang="tr-TR" sz="1400" dirty="0">
                <a:effectLst/>
                <a:latin typeface="Helvetica" pitchFamily="2" charset="0"/>
              </a:rPr>
              <a:t>Kodlama, Programlama Becerisi (Kazanım 1.1., 1.2., 1.3., 1.4., 1.5., 1.6., 1.7., 1.8.)</a:t>
            </a:r>
          </a:p>
          <a:p>
            <a:pPr marL="0" indent="0">
              <a:lnSpc>
                <a:spcPct val="110000"/>
              </a:lnSpc>
              <a:buNone/>
            </a:pPr>
            <a:endParaRPr lang="tr-TR" sz="1100" dirty="0">
              <a:effectLst/>
              <a:latin typeface="Helvetica" pitchFamily="2" charset="0"/>
            </a:endParaRPr>
          </a:p>
        </p:txBody>
      </p:sp>
    </p:spTree>
    <p:extLst>
      <p:ext uri="{BB962C8B-B14F-4D97-AF65-F5344CB8AC3E}">
        <p14:creationId xmlns:p14="http://schemas.microsoft.com/office/powerpoint/2010/main" val="15254975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FB46708-9AE3-5883-E085-6A3D326DB3C3}"/>
              </a:ext>
            </a:extLst>
          </p:cNvPr>
          <p:cNvSpPr txBox="1"/>
          <p:nvPr/>
        </p:nvSpPr>
        <p:spPr>
          <a:xfrm>
            <a:off x="4562903" y="577684"/>
            <a:ext cx="6102296" cy="369332"/>
          </a:xfrm>
          <a:prstGeom prst="rect">
            <a:avLst/>
          </a:prstGeom>
          <a:noFill/>
        </p:spPr>
        <p:txBody>
          <a:bodyPr wrap="square">
            <a:spAutoFit/>
          </a:bodyPr>
          <a:lstStyle/>
          <a:p>
            <a:pPr algn="l">
              <a:buFont typeface="Arial" panose="020B0604020202020204" pitchFamily="34" charset="0"/>
              <a:buChar char="•"/>
            </a:pPr>
            <a:endParaRPr lang="tr-TR" b="1" i="0" dirty="0" err="1">
              <a:solidFill>
                <a:srgbClr val="0D0D0D"/>
              </a:solidFill>
              <a:effectLst/>
              <a:latin typeface="Söhne"/>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450322" y="184287"/>
            <a:ext cx="6779414" cy="2308324"/>
          </a:xfrm>
          <a:prstGeom prst="rect">
            <a:avLst/>
          </a:prstGeom>
          <a:noFill/>
        </p:spPr>
        <p:txBody>
          <a:bodyPr wrap="square">
            <a:spAutoFit/>
          </a:bodyPr>
          <a:lstStyle/>
          <a:p>
            <a:pPr algn="l"/>
            <a:r>
              <a:rPr lang="tr-TR" sz="1600" b="1" i="0" dirty="0" err="1">
                <a:effectLst/>
                <a:latin typeface="Söhne"/>
              </a:rPr>
              <a:t>Jquery</a:t>
            </a:r>
            <a:r>
              <a:rPr lang="tr-TR" sz="1600" b="1" i="0" dirty="0">
                <a:effectLst/>
                <a:latin typeface="Söhne"/>
              </a:rPr>
              <a:t> kullanmak için ilk olarak kütüphanesi yüklenir:</a:t>
            </a:r>
          </a:p>
          <a:p>
            <a:pPr algn="l"/>
            <a:endParaRPr lang="tr-TR" sz="1600" b="1" i="0" dirty="0">
              <a:effectLst/>
              <a:latin typeface="Söhne"/>
            </a:endParaRPr>
          </a:p>
          <a:p>
            <a:pPr algn="l"/>
            <a:r>
              <a:rPr lang="tr-TR" sz="1400" b="1" i="0" dirty="0">
                <a:effectLst/>
                <a:latin typeface="Söhne"/>
              </a:rPr>
              <a:t>Kendi </a:t>
            </a:r>
            <a:r>
              <a:rPr lang="tr-TR" sz="1400" b="1" i="0" dirty="0" err="1">
                <a:effectLst/>
                <a:latin typeface="Söhne"/>
              </a:rPr>
              <a:t>Hostinginizde</a:t>
            </a:r>
            <a:r>
              <a:rPr lang="tr-TR" sz="1400" b="1" i="0" dirty="0">
                <a:effectLst/>
                <a:latin typeface="Söhne"/>
              </a:rPr>
              <a:t> </a:t>
            </a:r>
            <a:r>
              <a:rPr lang="tr-TR" sz="1400" b="1" i="0" dirty="0" err="1">
                <a:effectLst/>
                <a:latin typeface="Söhne"/>
              </a:rPr>
              <a:t>jQuery'yi</a:t>
            </a:r>
            <a:r>
              <a:rPr lang="tr-TR" sz="1400" b="1" i="0" dirty="0">
                <a:effectLst/>
                <a:latin typeface="Söhne"/>
              </a:rPr>
              <a:t> Barındırarak Ekleme</a:t>
            </a:r>
          </a:p>
          <a:p>
            <a:pPr algn="l"/>
            <a:endParaRPr lang="tr-TR" sz="1400" b="1" i="0" dirty="0">
              <a:effectLst/>
              <a:latin typeface="Söhne"/>
            </a:endParaRPr>
          </a:p>
          <a:p>
            <a:pPr algn="l"/>
            <a:r>
              <a:rPr lang="tr-TR" sz="1400" b="0" i="0" dirty="0">
                <a:effectLst/>
                <a:latin typeface="Söhne"/>
              </a:rPr>
              <a:t>Eğer internet bağlantınızın hızı önemliyse veya özel bir </a:t>
            </a:r>
            <a:r>
              <a:rPr lang="tr-TR" sz="1400" b="0" i="0" dirty="0" err="1">
                <a:effectLst/>
                <a:latin typeface="Söhne"/>
              </a:rPr>
              <a:t>jQuery</a:t>
            </a:r>
            <a:r>
              <a:rPr lang="tr-TR" sz="1400" b="0" i="0" dirty="0">
                <a:effectLst/>
                <a:latin typeface="Söhne"/>
              </a:rPr>
              <a:t> sürümünü kullanmak istiyorsanız, </a:t>
            </a:r>
            <a:r>
              <a:rPr lang="tr-TR" sz="1400" b="0" i="0" dirty="0" err="1">
                <a:effectLst/>
                <a:latin typeface="Söhne"/>
              </a:rPr>
              <a:t>jQuery'yi</a:t>
            </a:r>
            <a:r>
              <a:rPr lang="tr-TR" sz="1400" b="0" i="0" dirty="0">
                <a:effectLst/>
                <a:latin typeface="Söhne"/>
              </a:rPr>
              <a:t> doğrudan indirip kendi sunucunuzda barındırabilirsiniz.</a:t>
            </a:r>
          </a:p>
          <a:p>
            <a:pPr algn="l"/>
            <a:endParaRPr lang="tr-TR" sz="1400" b="0" i="0" dirty="0">
              <a:effectLst/>
              <a:latin typeface="Söhne"/>
            </a:endParaRPr>
          </a:p>
          <a:p>
            <a:pPr algn="l">
              <a:buFont typeface="+mj-lt"/>
              <a:buAutoNum type="arabicPeriod"/>
            </a:pPr>
            <a:r>
              <a:rPr lang="tr-TR" sz="1400" b="0" i="0" dirty="0" err="1">
                <a:effectLst/>
                <a:latin typeface="Söhne"/>
              </a:rPr>
              <a:t>jQuery'yi</a:t>
            </a:r>
            <a:r>
              <a:rPr lang="tr-TR" sz="1400" b="0" i="0" dirty="0">
                <a:effectLst/>
                <a:latin typeface="Söhne"/>
              </a:rPr>
              <a:t> </a:t>
            </a:r>
            <a:r>
              <a:rPr lang="tr-TR" sz="1400" b="0" i="0" u="none" strike="noStrike" dirty="0" err="1">
                <a:effectLst/>
                <a:latin typeface="Söhne"/>
              </a:rPr>
              <a:t>jQuery'nin</a:t>
            </a:r>
            <a:r>
              <a:rPr lang="tr-TR" sz="1400" b="0" i="0" u="none" strike="noStrike" dirty="0">
                <a:effectLst/>
                <a:latin typeface="Söhne"/>
              </a:rPr>
              <a:t> resmi web sitesinden</a:t>
            </a:r>
            <a:r>
              <a:rPr lang="tr-TR" sz="1400" b="0" i="0" dirty="0">
                <a:effectLst/>
                <a:latin typeface="Söhne"/>
              </a:rPr>
              <a:t> indirin.</a:t>
            </a:r>
          </a:p>
          <a:p>
            <a:pPr algn="l">
              <a:buFont typeface="+mj-lt"/>
              <a:buAutoNum type="arabicPeriod"/>
            </a:pPr>
            <a:r>
              <a:rPr lang="tr-TR" sz="1400" b="0" i="0" dirty="0">
                <a:effectLst/>
                <a:latin typeface="Söhne"/>
              </a:rPr>
              <a:t>İndirdiğiniz </a:t>
            </a:r>
            <a:r>
              <a:rPr lang="tr-TR" sz="1400" b="0" i="0" dirty="0" err="1">
                <a:effectLst/>
                <a:latin typeface="Söhne"/>
              </a:rPr>
              <a:t>jquery.min.js</a:t>
            </a:r>
            <a:r>
              <a:rPr lang="tr-TR" sz="1400" b="0" i="0" dirty="0">
                <a:effectLst/>
                <a:latin typeface="Söhne"/>
              </a:rPr>
              <a:t> dosyasını web projenizin dosya yapısına ekleyin.</a:t>
            </a:r>
          </a:p>
          <a:p>
            <a:pPr algn="l">
              <a:buFont typeface="+mj-lt"/>
              <a:buAutoNum type="arabicPeriod"/>
            </a:pPr>
            <a:r>
              <a:rPr lang="tr-TR" sz="1400" b="0" i="0" dirty="0">
                <a:effectLst/>
                <a:latin typeface="Söhne"/>
              </a:rPr>
              <a:t>HTML dosyanızda, dosyayı &lt;</a:t>
            </a:r>
            <a:r>
              <a:rPr lang="tr-TR" sz="1400" b="0" i="0" dirty="0" err="1">
                <a:effectLst/>
                <a:latin typeface="Söhne"/>
              </a:rPr>
              <a:t>script</a:t>
            </a:r>
            <a:r>
              <a:rPr lang="tr-TR" sz="1400" b="0" i="0" dirty="0">
                <a:effectLst/>
                <a:latin typeface="Söhne"/>
              </a:rPr>
              <a:t>&gt; etiketi ile dahil edin.</a:t>
            </a:r>
          </a:p>
        </p:txBody>
      </p:sp>
      <p:sp>
        <p:nvSpPr>
          <p:cNvPr id="9" name="Metin kutusu 8">
            <a:extLst>
              <a:ext uri="{FF2B5EF4-FFF2-40B4-BE49-F238E27FC236}">
                <a16:creationId xmlns:a16="http://schemas.microsoft.com/office/drawing/2014/main" id="{D4330738-EB28-39D3-F4FF-33CD54C4CB99}"/>
              </a:ext>
            </a:extLst>
          </p:cNvPr>
          <p:cNvSpPr txBox="1"/>
          <p:nvPr/>
        </p:nvSpPr>
        <p:spPr>
          <a:xfrm>
            <a:off x="4562904" y="2676898"/>
            <a:ext cx="6102296" cy="3323987"/>
          </a:xfrm>
          <a:prstGeom prst="rect">
            <a:avLst/>
          </a:prstGeom>
          <a:solidFill>
            <a:schemeClr val="accent2">
              <a:lumMod val="60000"/>
              <a:lumOff val="40000"/>
            </a:schemeClr>
          </a:solidFill>
        </p:spPr>
        <p:txBody>
          <a:bodyPr wrap="square">
            <a:spAutoFit/>
          </a:bodyPr>
          <a:lstStyle/>
          <a:p>
            <a:r>
              <a:rPr lang="tr-TR" sz="1400" dirty="0"/>
              <a:t>&lt;!DOCTYPE html&gt;</a:t>
            </a:r>
          </a:p>
          <a:p>
            <a:r>
              <a:rPr lang="tr-TR" sz="1400" dirty="0"/>
              <a:t>&lt;html </a:t>
            </a:r>
            <a:r>
              <a:rPr lang="tr-TR" sz="1400" dirty="0" err="1"/>
              <a:t>lang</a:t>
            </a:r>
            <a:r>
              <a:rPr lang="tr-TR" sz="1400" dirty="0"/>
              <a:t>="en"&gt;</a:t>
            </a:r>
          </a:p>
          <a:p>
            <a:r>
              <a:rPr lang="tr-TR" sz="1400" dirty="0"/>
              <a:t>&lt;</a:t>
            </a:r>
            <a:r>
              <a:rPr lang="tr-TR" sz="1400" dirty="0" err="1"/>
              <a:t>head</a:t>
            </a:r>
            <a:r>
              <a:rPr lang="tr-TR" sz="1400" dirty="0"/>
              <a:t>&gt;</a:t>
            </a:r>
          </a:p>
          <a:p>
            <a:r>
              <a:rPr lang="tr-TR" sz="1400" dirty="0"/>
              <a:t>    &lt;meta </a:t>
            </a:r>
            <a:r>
              <a:rPr lang="tr-TR" sz="1400" dirty="0" err="1"/>
              <a:t>charset</a:t>
            </a:r>
            <a:r>
              <a:rPr lang="tr-TR" sz="1400" dirty="0"/>
              <a:t>="UTF-8"&gt;</a:t>
            </a:r>
          </a:p>
          <a:p>
            <a:r>
              <a:rPr lang="tr-TR" sz="1400" dirty="0"/>
              <a:t>    &lt;meta name="</a:t>
            </a:r>
            <a:r>
              <a:rPr lang="tr-TR" sz="1400" dirty="0" err="1"/>
              <a:t>viewport</a:t>
            </a:r>
            <a:r>
              <a:rPr lang="tr-TR" sz="1400" dirty="0"/>
              <a:t>" </a:t>
            </a:r>
            <a:r>
              <a:rPr lang="tr-TR" sz="1400" dirty="0" err="1"/>
              <a:t>content</a:t>
            </a:r>
            <a:r>
              <a:rPr lang="tr-TR" sz="1400" dirty="0"/>
              <a:t>="</a:t>
            </a:r>
            <a:r>
              <a:rPr lang="tr-TR" sz="1400" dirty="0" err="1"/>
              <a:t>width</a:t>
            </a:r>
            <a:r>
              <a:rPr lang="tr-TR" sz="1400" dirty="0"/>
              <a:t>=</a:t>
            </a:r>
            <a:r>
              <a:rPr lang="tr-TR" sz="1400" dirty="0" err="1"/>
              <a:t>device-width</a:t>
            </a:r>
            <a:r>
              <a:rPr lang="tr-TR" sz="1400" dirty="0"/>
              <a:t>, </a:t>
            </a:r>
            <a:r>
              <a:rPr lang="tr-TR" sz="1400" dirty="0" err="1"/>
              <a:t>initial-scale</a:t>
            </a:r>
            <a:r>
              <a:rPr lang="tr-TR" sz="1400" dirty="0"/>
              <a:t>=1.0"&gt;</a:t>
            </a:r>
          </a:p>
          <a:p>
            <a:r>
              <a:rPr lang="tr-TR" sz="1400" dirty="0"/>
              <a:t>    &lt;</a:t>
            </a:r>
            <a:r>
              <a:rPr lang="tr-TR" sz="1400" dirty="0" err="1"/>
              <a:t>title</a:t>
            </a:r>
            <a:r>
              <a:rPr lang="tr-TR" sz="1400" dirty="0"/>
              <a:t>&gt;</a:t>
            </a:r>
            <a:r>
              <a:rPr lang="tr-TR" sz="1400" dirty="0" err="1"/>
              <a:t>jQuery</a:t>
            </a:r>
            <a:r>
              <a:rPr lang="tr-TR" sz="1400" dirty="0"/>
              <a:t> Örneği&lt;/</a:t>
            </a:r>
            <a:r>
              <a:rPr lang="tr-TR" sz="1400" dirty="0" err="1"/>
              <a:t>title</a:t>
            </a:r>
            <a:r>
              <a:rPr lang="tr-TR" sz="1400" dirty="0"/>
              <a:t>&gt;</a:t>
            </a:r>
          </a:p>
          <a:p>
            <a:r>
              <a:rPr lang="tr-TR" sz="1400" dirty="0"/>
              <a:t>    &lt;!-- Yerel </a:t>
            </a:r>
            <a:r>
              <a:rPr lang="tr-TR" sz="1400" dirty="0" err="1"/>
              <a:t>jQuery</a:t>
            </a:r>
            <a:r>
              <a:rPr lang="tr-TR" sz="1400" dirty="0"/>
              <a:t> Dosyası --&gt;</a:t>
            </a:r>
          </a:p>
          <a:p>
            <a:r>
              <a:rPr lang="tr-TR" sz="1400" dirty="0"/>
              <a:t>    </a:t>
            </a:r>
            <a:r>
              <a:rPr lang="tr-TR" sz="1400" b="1" dirty="0"/>
              <a:t>&lt;</a:t>
            </a:r>
            <a:r>
              <a:rPr lang="tr-TR" sz="1400" b="1" dirty="0" err="1"/>
              <a:t>script</a:t>
            </a:r>
            <a:r>
              <a:rPr lang="tr-TR" sz="1400" b="1" dirty="0"/>
              <a:t> </a:t>
            </a:r>
            <a:r>
              <a:rPr lang="tr-TR" sz="1400" b="1" dirty="0" err="1"/>
              <a:t>src</a:t>
            </a:r>
            <a:r>
              <a:rPr lang="tr-TR" sz="1400" b="1" dirty="0"/>
              <a:t>="</a:t>
            </a:r>
            <a:r>
              <a:rPr lang="tr-TR" sz="1400" b="1" dirty="0" err="1"/>
              <a:t>path</a:t>
            </a:r>
            <a:r>
              <a:rPr lang="tr-TR" sz="1400" b="1" dirty="0"/>
              <a:t>/</a:t>
            </a:r>
            <a:r>
              <a:rPr lang="tr-TR" sz="1400" b="1" dirty="0" err="1"/>
              <a:t>to</a:t>
            </a:r>
            <a:r>
              <a:rPr lang="tr-TR" sz="1400" b="1" dirty="0"/>
              <a:t>/</a:t>
            </a:r>
            <a:r>
              <a:rPr lang="tr-TR" sz="1400" b="1" dirty="0" err="1"/>
              <a:t>your</a:t>
            </a:r>
            <a:r>
              <a:rPr lang="tr-TR" sz="1400" b="1" dirty="0"/>
              <a:t>/</a:t>
            </a:r>
            <a:r>
              <a:rPr lang="tr-TR" sz="1400" b="1" dirty="0" err="1"/>
              <a:t>jquery.min.js</a:t>
            </a:r>
            <a:r>
              <a:rPr lang="tr-TR" sz="1400" b="1" dirty="0"/>
              <a:t>"&gt;&lt;/</a:t>
            </a:r>
            <a:r>
              <a:rPr lang="tr-TR" sz="1400" b="1" dirty="0" err="1"/>
              <a:t>script</a:t>
            </a:r>
            <a:r>
              <a:rPr lang="tr-TR" sz="1400" b="1" dirty="0"/>
              <a:t>&gt;</a:t>
            </a:r>
          </a:p>
          <a:p>
            <a:r>
              <a:rPr lang="tr-TR" sz="1400" dirty="0"/>
              <a:t>&lt;/</a:t>
            </a:r>
            <a:r>
              <a:rPr lang="tr-TR" sz="1400" dirty="0" err="1"/>
              <a:t>head</a:t>
            </a:r>
            <a:r>
              <a:rPr lang="tr-TR" sz="1400" dirty="0"/>
              <a:t>&gt;</a:t>
            </a:r>
          </a:p>
          <a:p>
            <a:r>
              <a:rPr lang="tr-TR" sz="1400" dirty="0"/>
              <a:t>&lt;body&gt;</a:t>
            </a:r>
          </a:p>
          <a:p>
            <a:endParaRPr lang="tr-TR" sz="1400" dirty="0"/>
          </a:p>
          <a:p>
            <a:r>
              <a:rPr lang="tr-TR" sz="1400" dirty="0"/>
              <a:t>    &lt;!-- Sayfanızın içeriği buraya gelecek --&gt;</a:t>
            </a:r>
          </a:p>
          <a:p>
            <a:endParaRPr lang="tr-TR" sz="1400" dirty="0"/>
          </a:p>
          <a:p>
            <a:r>
              <a:rPr lang="tr-TR" sz="1400" dirty="0"/>
              <a:t>&lt;/body&gt;</a:t>
            </a:r>
          </a:p>
          <a:p>
            <a:r>
              <a:rPr lang="tr-TR" sz="1400" dirty="0"/>
              <a:t>&lt;/html&gt;</a:t>
            </a:r>
          </a:p>
        </p:txBody>
      </p:sp>
    </p:spTree>
    <p:extLst>
      <p:ext uri="{BB962C8B-B14F-4D97-AF65-F5344CB8AC3E}">
        <p14:creationId xmlns:p14="http://schemas.microsoft.com/office/powerpoint/2010/main" val="33817582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523826" y="562732"/>
            <a:ext cx="6102296" cy="338554"/>
          </a:xfrm>
          <a:prstGeom prst="rect">
            <a:avLst/>
          </a:prstGeom>
          <a:noFill/>
        </p:spPr>
        <p:txBody>
          <a:bodyPr wrap="square">
            <a:spAutoFit/>
          </a:bodyPr>
          <a:lstStyle/>
          <a:p>
            <a:pPr algn="l"/>
            <a:r>
              <a:rPr lang="tr-TR" sz="1600" b="1" i="0" dirty="0">
                <a:effectLst/>
                <a:latin typeface="Söhne"/>
              </a:rPr>
              <a:t>1. Eleman Seçimi ve İçerik Değiştirme</a:t>
            </a:r>
          </a:p>
        </p:txBody>
      </p:sp>
      <p:sp>
        <p:nvSpPr>
          <p:cNvPr id="5" name="Metin kutusu 4">
            <a:extLst>
              <a:ext uri="{FF2B5EF4-FFF2-40B4-BE49-F238E27FC236}">
                <a16:creationId xmlns:a16="http://schemas.microsoft.com/office/drawing/2014/main" id="{2278D9CE-0FA7-399F-37F9-7198604DD5F3}"/>
              </a:ext>
            </a:extLst>
          </p:cNvPr>
          <p:cNvSpPr txBox="1"/>
          <p:nvPr/>
        </p:nvSpPr>
        <p:spPr>
          <a:xfrm>
            <a:off x="4609794" y="1291949"/>
            <a:ext cx="6099906" cy="369332"/>
          </a:xfrm>
          <a:prstGeom prst="rect">
            <a:avLst/>
          </a:prstGeom>
          <a:solidFill>
            <a:schemeClr val="accent6">
              <a:lumMod val="60000"/>
              <a:lumOff val="40000"/>
            </a:schemeClr>
          </a:solidFill>
        </p:spPr>
        <p:txBody>
          <a:bodyPr wrap="square">
            <a:spAutoFit/>
          </a:bodyPr>
          <a:lstStyle/>
          <a:p>
            <a:r>
              <a:rPr lang="tr-TR" dirty="0"/>
              <a:t>&lt;p </a:t>
            </a:r>
            <a:r>
              <a:rPr lang="tr-TR" dirty="0" err="1"/>
              <a:t>id</a:t>
            </a:r>
            <a:r>
              <a:rPr lang="tr-TR" dirty="0"/>
              <a:t>="paragraf"&gt;Bu bir paragraf.&lt;/p&gt;</a:t>
            </a:r>
          </a:p>
        </p:txBody>
      </p:sp>
      <p:sp>
        <p:nvSpPr>
          <p:cNvPr id="9" name="Metin kutusu 8">
            <a:extLst>
              <a:ext uri="{FF2B5EF4-FFF2-40B4-BE49-F238E27FC236}">
                <a16:creationId xmlns:a16="http://schemas.microsoft.com/office/drawing/2014/main" id="{D4330738-EB28-39D3-F4FF-33CD54C4CB99}"/>
              </a:ext>
            </a:extLst>
          </p:cNvPr>
          <p:cNvSpPr txBox="1"/>
          <p:nvPr/>
        </p:nvSpPr>
        <p:spPr>
          <a:xfrm>
            <a:off x="4609794" y="4288776"/>
            <a:ext cx="6099906" cy="646331"/>
          </a:xfrm>
          <a:prstGeom prst="rect">
            <a:avLst/>
          </a:prstGeom>
          <a:solidFill>
            <a:schemeClr val="accent2">
              <a:lumMod val="60000"/>
              <a:lumOff val="40000"/>
            </a:schemeClr>
          </a:solidFill>
        </p:spPr>
        <p:txBody>
          <a:bodyPr wrap="square">
            <a:spAutoFit/>
          </a:bodyPr>
          <a:lstStyle/>
          <a:p>
            <a:r>
              <a:rPr lang="tr-TR" dirty="0"/>
              <a:t>$('#paragraf').html('&lt;</a:t>
            </a:r>
            <a:r>
              <a:rPr lang="tr-TR" dirty="0" err="1"/>
              <a:t>strong</a:t>
            </a:r>
            <a:r>
              <a:rPr lang="tr-TR" dirty="0"/>
              <a:t>&gt;Yeni içerik!&lt;/</a:t>
            </a:r>
            <a:r>
              <a:rPr lang="tr-TR" dirty="0" err="1"/>
              <a:t>strong</a:t>
            </a:r>
            <a:r>
              <a:rPr lang="tr-TR" dirty="0"/>
              <a:t>&gt;');</a:t>
            </a:r>
          </a:p>
          <a:p>
            <a:endParaRPr lang="tr-TR" dirty="0"/>
          </a:p>
        </p:txBody>
      </p:sp>
      <p:sp>
        <p:nvSpPr>
          <p:cNvPr id="3" name="Metin kutusu 2">
            <a:extLst>
              <a:ext uri="{FF2B5EF4-FFF2-40B4-BE49-F238E27FC236}">
                <a16:creationId xmlns:a16="http://schemas.microsoft.com/office/drawing/2014/main" id="{D909AF83-EB9C-9FEE-B349-5CAD1F29F9E0}"/>
              </a:ext>
            </a:extLst>
          </p:cNvPr>
          <p:cNvSpPr txBox="1"/>
          <p:nvPr/>
        </p:nvSpPr>
        <p:spPr>
          <a:xfrm>
            <a:off x="4609794" y="2643748"/>
            <a:ext cx="6855375" cy="584775"/>
          </a:xfrm>
          <a:prstGeom prst="rect">
            <a:avLst/>
          </a:prstGeom>
          <a:solidFill>
            <a:schemeClr val="accent3">
              <a:lumMod val="60000"/>
              <a:lumOff val="40000"/>
            </a:schemeClr>
          </a:solidFill>
        </p:spPr>
        <p:txBody>
          <a:bodyPr wrap="square">
            <a:spAutoFit/>
          </a:bodyPr>
          <a:lstStyle/>
          <a:p>
            <a:r>
              <a:rPr lang="tr-TR" sz="1400" b="0" dirty="0" err="1">
                <a:effectLst/>
                <a:latin typeface="Menlo" panose="020B0609030804020204" pitchFamily="49" charset="0"/>
              </a:rPr>
              <a:t>document.getElementById</a:t>
            </a:r>
            <a:r>
              <a:rPr lang="tr-TR" sz="1400" b="0" dirty="0">
                <a:effectLst/>
                <a:latin typeface="Menlo" panose="020B0609030804020204" pitchFamily="49" charset="0"/>
              </a:rPr>
              <a:t>('paragraf').</a:t>
            </a:r>
            <a:r>
              <a:rPr lang="tr-TR" sz="1400" b="0" dirty="0" err="1">
                <a:effectLst/>
                <a:latin typeface="Menlo" panose="020B0609030804020204" pitchFamily="49" charset="0"/>
              </a:rPr>
              <a:t>innerText</a:t>
            </a:r>
            <a:r>
              <a:rPr lang="tr-TR" sz="1400" b="0" dirty="0">
                <a:effectLst/>
                <a:latin typeface="Menlo" panose="020B0609030804020204" pitchFamily="49" charset="0"/>
              </a:rPr>
              <a:t>= "Yeni içerik!"</a:t>
            </a:r>
          </a:p>
          <a:p>
            <a:endParaRPr lang="tr-TR" dirty="0"/>
          </a:p>
        </p:txBody>
      </p:sp>
      <p:sp>
        <p:nvSpPr>
          <p:cNvPr id="7" name="Metin kutusu 6">
            <a:extLst>
              <a:ext uri="{FF2B5EF4-FFF2-40B4-BE49-F238E27FC236}">
                <a16:creationId xmlns:a16="http://schemas.microsoft.com/office/drawing/2014/main" id="{31470FD9-89A6-AC53-DBF4-E5DD7EC5C30D}"/>
              </a:ext>
            </a:extLst>
          </p:cNvPr>
          <p:cNvSpPr txBox="1"/>
          <p:nvPr/>
        </p:nvSpPr>
        <p:spPr>
          <a:xfrm>
            <a:off x="4526216" y="2139006"/>
            <a:ext cx="6099906" cy="369332"/>
          </a:xfrm>
          <a:prstGeom prst="rect">
            <a:avLst/>
          </a:prstGeom>
          <a:noFill/>
        </p:spPr>
        <p:txBody>
          <a:bodyPr wrap="square">
            <a:spAutoFit/>
          </a:bodyPr>
          <a:lstStyle/>
          <a:p>
            <a:r>
              <a:rPr lang="tr-TR" dirty="0"/>
              <a:t>Normal </a:t>
            </a:r>
            <a:r>
              <a:rPr lang="tr-TR" dirty="0" err="1"/>
              <a:t>javascript</a:t>
            </a:r>
            <a:r>
              <a:rPr lang="tr-TR" dirty="0"/>
              <a:t> kodları ile;</a:t>
            </a:r>
          </a:p>
        </p:txBody>
      </p:sp>
      <p:sp>
        <p:nvSpPr>
          <p:cNvPr id="11" name="Metin kutusu 10">
            <a:extLst>
              <a:ext uri="{FF2B5EF4-FFF2-40B4-BE49-F238E27FC236}">
                <a16:creationId xmlns:a16="http://schemas.microsoft.com/office/drawing/2014/main" id="{021DCEB3-D7D3-952F-372D-C025028BD3C1}"/>
              </a:ext>
            </a:extLst>
          </p:cNvPr>
          <p:cNvSpPr txBox="1"/>
          <p:nvPr/>
        </p:nvSpPr>
        <p:spPr>
          <a:xfrm>
            <a:off x="4526216" y="3768557"/>
            <a:ext cx="6099906" cy="369332"/>
          </a:xfrm>
          <a:prstGeom prst="rect">
            <a:avLst/>
          </a:prstGeom>
          <a:noFill/>
        </p:spPr>
        <p:txBody>
          <a:bodyPr wrap="square">
            <a:spAutoFit/>
          </a:bodyPr>
          <a:lstStyle/>
          <a:p>
            <a:r>
              <a:rPr lang="tr-TR" dirty="0" err="1"/>
              <a:t>Jquery</a:t>
            </a:r>
            <a:r>
              <a:rPr lang="tr-TR" dirty="0"/>
              <a:t> kodları ile;</a:t>
            </a:r>
          </a:p>
        </p:txBody>
      </p:sp>
      <p:sp>
        <p:nvSpPr>
          <p:cNvPr id="13" name="Metin kutusu 12">
            <a:extLst>
              <a:ext uri="{FF2B5EF4-FFF2-40B4-BE49-F238E27FC236}">
                <a16:creationId xmlns:a16="http://schemas.microsoft.com/office/drawing/2014/main" id="{D64EEF08-7FBB-7B90-3088-20081BB70D1D}"/>
              </a:ext>
            </a:extLst>
          </p:cNvPr>
          <p:cNvSpPr txBox="1"/>
          <p:nvPr/>
        </p:nvSpPr>
        <p:spPr>
          <a:xfrm>
            <a:off x="4523826" y="5687605"/>
            <a:ext cx="7550945" cy="369332"/>
          </a:xfrm>
          <a:prstGeom prst="rect">
            <a:avLst/>
          </a:prstGeom>
          <a:noFill/>
        </p:spPr>
        <p:txBody>
          <a:bodyPr wrap="square">
            <a:spAutoFit/>
          </a:bodyPr>
          <a:lstStyle/>
          <a:p>
            <a:r>
              <a:rPr lang="tr-TR" dirty="0">
                <a:hlinkClick r:id="rId3"/>
              </a:rPr>
              <a:t>https://onuraltuntas61.w3spaces.com/jquery-icerik_degistirr.html</a:t>
            </a:r>
            <a:r>
              <a:rPr lang="tr-TR" dirty="0"/>
              <a:t> </a:t>
            </a:r>
          </a:p>
        </p:txBody>
      </p:sp>
    </p:spTree>
    <p:extLst>
      <p:ext uri="{BB962C8B-B14F-4D97-AF65-F5344CB8AC3E}">
        <p14:creationId xmlns:p14="http://schemas.microsoft.com/office/powerpoint/2010/main" val="32386666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6" name="Metin kutusu 5">
            <a:extLst>
              <a:ext uri="{FF2B5EF4-FFF2-40B4-BE49-F238E27FC236}">
                <a16:creationId xmlns:a16="http://schemas.microsoft.com/office/drawing/2014/main" id="{8AF45C03-574A-D858-C157-D8949AF8C6F5}"/>
              </a:ext>
            </a:extLst>
          </p:cNvPr>
          <p:cNvSpPr txBox="1"/>
          <p:nvPr/>
        </p:nvSpPr>
        <p:spPr>
          <a:xfrm>
            <a:off x="4426876" y="1047828"/>
            <a:ext cx="6102296" cy="338554"/>
          </a:xfrm>
          <a:prstGeom prst="rect">
            <a:avLst/>
          </a:prstGeom>
          <a:noFill/>
        </p:spPr>
        <p:txBody>
          <a:bodyPr wrap="square">
            <a:spAutoFit/>
          </a:bodyPr>
          <a:lstStyle/>
          <a:p>
            <a:pPr algn="l"/>
            <a:r>
              <a:rPr lang="tr-TR" sz="1600" b="1" i="0" dirty="0">
                <a:effectLst/>
                <a:latin typeface="Söhne"/>
              </a:rPr>
              <a:t>2. Eleman Ekleme</a:t>
            </a:r>
          </a:p>
        </p:txBody>
      </p:sp>
      <p:sp>
        <p:nvSpPr>
          <p:cNvPr id="9" name="Metin kutusu 8">
            <a:extLst>
              <a:ext uri="{FF2B5EF4-FFF2-40B4-BE49-F238E27FC236}">
                <a16:creationId xmlns:a16="http://schemas.microsoft.com/office/drawing/2014/main" id="{D4330738-EB28-39D3-F4FF-33CD54C4CB99}"/>
              </a:ext>
            </a:extLst>
          </p:cNvPr>
          <p:cNvSpPr txBox="1"/>
          <p:nvPr/>
        </p:nvSpPr>
        <p:spPr>
          <a:xfrm>
            <a:off x="4502573" y="1604147"/>
            <a:ext cx="6839744" cy="923330"/>
          </a:xfrm>
          <a:prstGeom prst="rect">
            <a:avLst/>
          </a:prstGeom>
          <a:solidFill>
            <a:schemeClr val="accent2">
              <a:lumMod val="60000"/>
              <a:lumOff val="40000"/>
            </a:schemeClr>
          </a:solidFill>
        </p:spPr>
        <p:txBody>
          <a:bodyPr wrap="square">
            <a:spAutoFit/>
          </a:bodyPr>
          <a:lstStyle/>
          <a:p>
            <a:r>
              <a:rPr lang="tr-TR" dirty="0"/>
              <a:t>// Paragrafa yeni bir içerik ekleyelim</a:t>
            </a:r>
          </a:p>
          <a:p>
            <a:r>
              <a:rPr lang="tr-TR" dirty="0"/>
              <a:t>$('#paragraf').</a:t>
            </a:r>
            <a:r>
              <a:rPr lang="tr-TR" dirty="0" err="1"/>
              <a:t>append</a:t>
            </a:r>
            <a:r>
              <a:rPr lang="tr-TR" dirty="0"/>
              <a:t>(' ve burası eklenen metin.');</a:t>
            </a:r>
          </a:p>
          <a:p>
            <a:endParaRPr lang="tr-TR" dirty="0"/>
          </a:p>
        </p:txBody>
      </p:sp>
      <p:sp>
        <p:nvSpPr>
          <p:cNvPr id="14" name="Metin kutusu 13">
            <a:extLst>
              <a:ext uri="{FF2B5EF4-FFF2-40B4-BE49-F238E27FC236}">
                <a16:creationId xmlns:a16="http://schemas.microsoft.com/office/drawing/2014/main" id="{E6917689-74C9-D200-905D-E2F549D372C6}"/>
              </a:ext>
            </a:extLst>
          </p:cNvPr>
          <p:cNvSpPr txBox="1"/>
          <p:nvPr/>
        </p:nvSpPr>
        <p:spPr>
          <a:xfrm>
            <a:off x="4426876" y="3428999"/>
            <a:ext cx="6102296" cy="338554"/>
          </a:xfrm>
          <a:prstGeom prst="rect">
            <a:avLst/>
          </a:prstGeom>
          <a:noFill/>
        </p:spPr>
        <p:txBody>
          <a:bodyPr wrap="square">
            <a:spAutoFit/>
          </a:bodyPr>
          <a:lstStyle/>
          <a:p>
            <a:pPr algn="l"/>
            <a:r>
              <a:rPr lang="tr-TR" sz="1600" b="1" i="0" dirty="0">
                <a:effectLst/>
                <a:latin typeface="Söhne"/>
              </a:rPr>
              <a:t>3. CSS İşlemleri</a:t>
            </a:r>
          </a:p>
        </p:txBody>
      </p:sp>
      <p:sp>
        <p:nvSpPr>
          <p:cNvPr id="15" name="Metin kutusu 14">
            <a:extLst>
              <a:ext uri="{FF2B5EF4-FFF2-40B4-BE49-F238E27FC236}">
                <a16:creationId xmlns:a16="http://schemas.microsoft.com/office/drawing/2014/main" id="{0C7E4FB9-0F3A-B573-61D0-00ACF5567CC9}"/>
              </a:ext>
            </a:extLst>
          </p:cNvPr>
          <p:cNvSpPr txBox="1"/>
          <p:nvPr/>
        </p:nvSpPr>
        <p:spPr>
          <a:xfrm>
            <a:off x="4502573" y="4112756"/>
            <a:ext cx="6839744" cy="923330"/>
          </a:xfrm>
          <a:prstGeom prst="rect">
            <a:avLst/>
          </a:prstGeom>
          <a:solidFill>
            <a:schemeClr val="accent2">
              <a:lumMod val="60000"/>
              <a:lumOff val="40000"/>
            </a:schemeClr>
          </a:solidFill>
        </p:spPr>
        <p:txBody>
          <a:bodyPr wrap="square">
            <a:spAutoFit/>
          </a:bodyPr>
          <a:lstStyle/>
          <a:p>
            <a:r>
              <a:rPr lang="tr-TR" dirty="0"/>
              <a:t>// Paragrafın yazı rengini değiştirelim</a:t>
            </a:r>
          </a:p>
          <a:p>
            <a:r>
              <a:rPr lang="tr-TR" dirty="0"/>
              <a:t>$('#paragraf').</a:t>
            </a:r>
            <a:r>
              <a:rPr lang="tr-TR" dirty="0" err="1"/>
              <a:t>css</a:t>
            </a:r>
            <a:r>
              <a:rPr lang="tr-TR" dirty="0"/>
              <a:t>('</a:t>
            </a:r>
            <a:r>
              <a:rPr lang="tr-TR" dirty="0" err="1"/>
              <a:t>color</a:t>
            </a:r>
            <a:r>
              <a:rPr lang="tr-TR" dirty="0"/>
              <a:t>', '</a:t>
            </a:r>
            <a:r>
              <a:rPr lang="tr-TR" dirty="0" err="1"/>
              <a:t>blue</a:t>
            </a:r>
            <a:r>
              <a:rPr lang="tr-TR" dirty="0"/>
              <a:t>');</a:t>
            </a:r>
          </a:p>
          <a:p>
            <a:endParaRPr lang="tr-TR" dirty="0"/>
          </a:p>
        </p:txBody>
      </p:sp>
    </p:spTree>
    <p:extLst>
      <p:ext uri="{BB962C8B-B14F-4D97-AF65-F5344CB8AC3E}">
        <p14:creationId xmlns:p14="http://schemas.microsoft.com/office/powerpoint/2010/main" val="2222788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7" name="Metin kutusu 16">
            <a:extLst>
              <a:ext uri="{FF2B5EF4-FFF2-40B4-BE49-F238E27FC236}">
                <a16:creationId xmlns:a16="http://schemas.microsoft.com/office/drawing/2014/main" id="{0F92B8B2-B300-B828-DB1D-83DC957B8BAC}"/>
              </a:ext>
            </a:extLst>
          </p:cNvPr>
          <p:cNvSpPr txBox="1"/>
          <p:nvPr/>
        </p:nvSpPr>
        <p:spPr>
          <a:xfrm>
            <a:off x="4426876" y="714917"/>
            <a:ext cx="6099906" cy="1200329"/>
          </a:xfrm>
          <a:prstGeom prst="rect">
            <a:avLst/>
          </a:prstGeom>
          <a:noFill/>
        </p:spPr>
        <p:txBody>
          <a:bodyPr wrap="square">
            <a:spAutoFit/>
          </a:bodyPr>
          <a:lstStyle/>
          <a:p>
            <a:pPr algn="l"/>
            <a:r>
              <a:rPr lang="tr-TR" b="1" dirty="0">
                <a:latin typeface="Söhne"/>
              </a:rPr>
              <a:t>4. </a:t>
            </a:r>
            <a:r>
              <a:rPr lang="tr-TR" b="1" i="0" dirty="0" err="1">
                <a:effectLst/>
                <a:latin typeface="Söhne"/>
              </a:rPr>
              <a:t>addClass</a:t>
            </a:r>
            <a:r>
              <a:rPr lang="tr-TR" b="1" i="0" dirty="0">
                <a:effectLst/>
                <a:latin typeface="Söhne"/>
              </a:rPr>
              <a:t>() kullanımı:</a:t>
            </a:r>
            <a:endParaRPr lang="tr-TR" b="0" i="0" dirty="0">
              <a:effectLst/>
              <a:latin typeface="Söhne"/>
            </a:endParaRPr>
          </a:p>
          <a:p>
            <a:pPr algn="l"/>
            <a:r>
              <a:rPr lang="tr-TR" b="0" i="0" dirty="0">
                <a:effectLst/>
                <a:latin typeface="Söhne"/>
              </a:rPr>
              <a:t>Öncelikle bir CSS sınıfımız olsun:</a:t>
            </a:r>
          </a:p>
          <a:p>
            <a:br>
              <a:rPr lang="tr-TR" dirty="0">
                <a:effectLst/>
                <a:latin typeface="Söhne"/>
              </a:rPr>
            </a:br>
            <a:endParaRPr lang="tr-TR" dirty="0">
              <a:effectLst/>
              <a:latin typeface="Söhne"/>
            </a:endParaRPr>
          </a:p>
        </p:txBody>
      </p:sp>
      <p:sp>
        <p:nvSpPr>
          <p:cNvPr id="19" name="Metin kutusu 18">
            <a:extLst>
              <a:ext uri="{FF2B5EF4-FFF2-40B4-BE49-F238E27FC236}">
                <a16:creationId xmlns:a16="http://schemas.microsoft.com/office/drawing/2014/main" id="{AD16D0E4-9C4C-5C06-7E49-42937BE0AE7E}"/>
              </a:ext>
            </a:extLst>
          </p:cNvPr>
          <p:cNvSpPr txBox="1"/>
          <p:nvPr/>
        </p:nvSpPr>
        <p:spPr>
          <a:xfrm>
            <a:off x="4557478" y="1725959"/>
            <a:ext cx="6099906" cy="1200329"/>
          </a:xfrm>
          <a:prstGeom prst="rect">
            <a:avLst/>
          </a:prstGeom>
          <a:solidFill>
            <a:schemeClr val="accent4">
              <a:lumMod val="20000"/>
              <a:lumOff val="80000"/>
            </a:schemeClr>
          </a:solidFill>
        </p:spPr>
        <p:txBody>
          <a:bodyPr wrap="square">
            <a:spAutoFit/>
          </a:bodyPr>
          <a:lstStyle/>
          <a:p>
            <a:r>
              <a:rPr lang="tr-TR" dirty="0"/>
              <a:t>.</a:t>
            </a:r>
            <a:r>
              <a:rPr lang="tr-TR" dirty="0" err="1"/>
              <a:t>yaziStili</a:t>
            </a:r>
            <a:r>
              <a:rPr lang="tr-TR" dirty="0"/>
              <a:t> {</a:t>
            </a:r>
          </a:p>
          <a:p>
            <a:r>
              <a:rPr lang="tr-TR" dirty="0"/>
              <a:t>    font-size: 50px;</a:t>
            </a:r>
          </a:p>
          <a:p>
            <a:r>
              <a:rPr lang="tr-TR" dirty="0"/>
              <a:t>    </a:t>
            </a:r>
            <a:r>
              <a:rPr lang="tr-TR" dirty="0" err="1"/>
              <a:t>color</a:t>
            </a:r>
            <a:r>
              <a:rPr lang="tr-TR" dirty="0"/>
              <a:t>: </a:t>
            </a:r>
            <a:r>
              <a:rPr lang="tr-TR" dirty="0" err="1"/>
              <a:t>red</a:t>
            </a:r>
            <a:r>
              <a:rPr lang="tr-TR" dirty="0"/>
              <a:t>;</a:t>
            </a:r>
          </a:p>
          <a:p>
            <a:r>
              <a:rPr lang="tr-TR" dirty="0"/>
              <a:t>}</a:t>
            </a:r>
          </a:p>
        </p:txBody>
      </p:sp>
      <p:sp>
        <p:nvSpPr>
          <p:cNvPr id="4" name="Metin kutusu 3">
            <a:extLst>
              <a:ext uri="{FF2B5EF4-FFF2-40B4-BE49-F238E27FC236}">
                <a16:creationId xmlns:a16="http://schemas.microsoft.com/office/drawing/2014/main" id="{B663E6BA-0920-8F2C-E6ED-0938FD11AB1E}"/>
              </a:ext>
            </a:extLst>
          </p:cNvPr>
          <p:cNvSpPr txBox="1"/>
          <p:nvPr/>
        </p:nvSpPr>
        <p:spPr>
          <a:xfrm>
            <a:off x="4426876" y="3330459"/>
            <a:ext cx="6099906" cy="369332"/>
          </a:xfrm>
          <a:prstGeom prst="rect">
            <a:avLst/>
          </a:prstGeom>
          <a:noFill/>
        </p:spPr>
        <p:txBody>
          <a:bodyPr wrap="square">
            <a:spAutoFit/>
          </a:bodyPr>
          <a:lstStyle/>
          <a:p>
            <a:r>
              <a:rPr lang="tr-TR" b="0" i="0" dirty="0" err="1">
                <a:effectLst/>
                <a:latin typeface="Söhne"/>
              </a:rPr>
              <a:t>Jquery</a:t>
            </a:r>
            <a:r>
              <a:rPr lang="tr-TR" b="0" i="0" dirty="0">
                <a:effectLst/>
                <a:latin typeface="Söhne"/>
              </a:rPr>
              <a:t> ile bu sınıfı ekleyelim:</a:t>
            </a:r>
            <a:endParaRPr lang="tr-TR" dirty="0"/>
          </a:p>
        </p:txBody>
      </p:sp>
      <p:sp>
        <p:nvSpPr>
          <p:cNvPr id="7" name="Metin kutusu 6">
            <a:extLst>
              <a:ext uri="{FF2B5EF4-FFF2-40B4-BE49-F238E27FC236}">
                <a16:creationId xmlns:a16="http://schemas.microsoft.com/office/drawing/2014/main" id="{1F75E4EB-E326-D7B6-CE6D-C50F2EBCF8A9}"/>
              </a:ext>
            </a:extLst>
          </p:cNvPr>
          <p:cNvSpPr txBox="1"/>
          <p:nvPr/>
        </p:nvSpPr>
        <p:spPr>
          <a:xfrm>
            <a:off x="4426876" y="4061847"/>
            <a:ext cx="6099906" cy="369332"/>
          </a:xfrm>
          <a:prstGeom prst="rect">
            <a:avLst/>
          </a:prstGeom>
          <a:solidFill>
            <a:schemeClr val="accent2">
              <a:lumMod val="60000"/>
              <a:lumOff val="40000"/>
            </a:schemeClr>
          </a:solidFill>
        </p:spPr>
        <p:txBody>
          <a:bodyPr wrap="square">
            <a:spAutoFit/>
          </a:bodyPr>
          <a:lstStyle/>
          <a:p>
            <a:r>
              <a:rPr lang="tr-TR" dirty="0"/>
              <a:t>$('#paragraf').</a:t>
            </a:r>
            <a:r>
              <a:rPr lang="tr-TR" dirty="0" err="1"/>
              <a:t>addClass</a:t>
            </a:r>
            <a:r>
              <a:rPr lang="tr-TR" dirty="0"/>
              <a:t>('</a:t>
            </a:r>
            <a:r>
              <a:rPr lang="tr-TR" dirty="0" err="1"/>
              <a:t>yaziStili</a:t>
            </a:r>
            <a:r>
              <a:rPr lang="tr-TR" dirty="0"/>
              <a:t>');</a:t>
            </a:r>
          </a:p>
        </p:txBody>
      </p:sp>
      <p:sp>
        <p:nvSpPr>
          <p:cNvPr id="12" name="Metin kutusu 11">
            <a:extLst>
              <a:ext uri="{FF2B5EF4-FFF2-40B4-BE49-F238E27FC236}">
                <a16:creationId xmlns:a16="http://schemas.microsoft.com/office/drawing/2014/main" id="{9AC4C1C6-0B4E-C970-3330-E37976F453BD}"/>
              </a:ext>
            </a:extLst>
          </p:cNvPr>
          <p:cNvSpPr txBox="1"/>
          <p:nvPr/>
        </p:nvSpPr>
        <p:spPr>
          <a:xfrm>
            <a:off x="4426876" y="5390934"/>
            <a:ext cx="6099906" cy="369332"/>
          </a:xfrm>
          <a:prstGeom prst="rect">
            <a:avLst/>
          </a:prstGeom>
          <a:noFill/>
        </p:spPr>
        <p:txBody>
          <a:bodyPr wrap="square">
            <a:spAutoFit/>
          </a:bodyPr>
          <a:lstStyle/>
          <a:p>
            <a:r>
              <a:rPr lang="tr-TR" dirty="0">
                <a:hlinkClick r:id="rId3"/>
              </a:rPr>
              <a:t>https://onuraltuntas61.w3spaces.com/ADDCLASS.html</a:t>
            </a:r>
            <a:r>
              <a:rPr lang="tr-TR" dirty="0"/>
              <a:t> </a:t>
            </a:r>
          </a:p>
        </p:txBody>
      </p:sp>
    </p:spTree>
    <p:extLst>
      <p:ext uri="{BB962C8B-B14F-4D97-AF65-F5344CB8AC3E}">
        <p14:creationId xmlns:p14="http://schemas.microsoft.com/office/powerpoint/2010/main" val="3462040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7" name="Metin kutusu 16">
            <a:extLst>
              <a:ext uri="{FF2B5EF4-FFF2-40B4-BE49-F238E27FC236}">
                <a16:creationId xmlns:a16="http://schemas.microsoft.com/office/drawing/2014/main" id="{0F92B8B2-B300-B828-DB1D-83DC957B8BAC}"/>
              </a:ext>
            </a:extLst>
          </p:cNvPr>
          <p:cNvSpPr txBox="1"/>
          <p:nvPr/>
        </p:nvSpPr>
        <p:spPr>
          <a:xfrm>
            <a:off x="4426876" y="714917"/>
            <a:ext cx="6099906" cy="923330"/>
          </a:xfrm>
          <a:prstGeom prst="rect">
            <a:avLst/>
          </a:prstGeom>
          <a:noFill/>
        </p:spPr>
        <p:txBody>
          <a:bodyPr wrap="square">
            <a:spAutoFit/>
          </a:bodyPr>
          <a:lstStyle/>
          <a:p>
            <a:pPr algn="l"/>
            <a:r>
              <a:rPr lang="tr-TR" b="1" dirty="0">
                <a:latin typeface="Söhne"/>
              </a:rPr>
              <a:t>5. </a:t>
            </a:r>
            <a:r>
              <a:rPr lang="tr-TR" b="1" i="0" dirty="0" err="1">
                <a:effectLst/>
                <a:latin typeface="Söhne"/>
              </a:rPr>
              <a:t>attr</a:t>
            </a:r>
            <a:r>
              <a:rPr lang="tr-TR" b="1" i="0" dirty="0">
                <a:effectLst/>
                <a:latin typeface="Söhne"/>
              </a:rPr>
              <a:t>() kullanımı:</a:t>
            </a:r>
            <a:endParaRPr lang="tr-TR" b="0" i="0" dirty="0">
              <a:effectLst/>
              <a:latin typeface="Söhne"/>
            </a:endParaRPr>
          </a:p>
          <a:p>
            <a:pPr algn="l"/>
            <a:r>
              <a:rPr lang="tr-TR" b="0" i="0" u="sng" dirty="0">
                <a:effectLst/>
                <a:latin typeface="Söhne"/>
              </a:rPr>
              <a:t>Bir</a:t>
            </a:r>
            <a:r>
              <a:rPr lang="tr-TR" b="0" i="0" dirty="0">
                <a:effectLst/>
                <a:latin typeface="Söhne"/>
              </a:rPr>
              <a:t> bağlantı elemanımız olsun:</a:t>
            </a:r>
            <a:br>
              <a:rPr lang="tr-TR" dirty="0">
                <a:effectLst/>
                <a:latin typeface="Söhne"/>
              </a:rPr>
            </a:br>
            <a:endParaRPr lang="tr-TR" dirty="0">
              <a:effectLst/>
              <a:latin typeface="Söhne"/>
            </a:endParaRPr>
          </a:p>
        </p:txBody>
      </p:sp>
      <p:sp>
        <p:nvSpPr>
          <p:cNvPr id="19" name="Metin kutusu 18">
            <a:extLst>
              <a:ext uri="{FF2B5EF4-FFF2-40B4-BE49-F238E27FC236}">
                <a16:creationId xmlns:a16="http://schemas.microsoft.com/office/drawing/2014/main" id="{AD16D0E4-9C4C-5C06-7E49-42937BE0AE7E}"/>
              </a:ext>
            </a:extLst>
          </p:cNvPr>
          <p:cNvSpPr txBox="1"/>
          <p:nvPr/>
        </p:nvSpPr>
        <p:spPr>
          <a:xfrm>
            <a:off x="4557478" y="1725959"/>
            <a:ext cx="6099906" cy="369332"/>
          </a:xfrm>
          <a:prstGeom prst="rect">
            <a:avLst/>
          </a:prstGeom>
          <a:solidFill>
            <a:schemeClr val="accent4">
              <a:lumMod val="20000"/>
              <a:lumOff val="80000"/>
            </a:schemeClr>
          </a:solidFill>
        </p:spPr>
        <p:txBody>
          <a:bodyPr wrap="square">
            <a:spAutoFit/>
          </a:bodyPr>
          <a:lstStyle/>
          <a:p>
            <a:r>
              <a:rPr lang="tr-TR" dirty="0"/>
              <a:t>&lt;a </a:t>
            </a:r>
            <a:r>
              <a:rPr lang="tr-TR" dirty="0" err="1"/>
              <a:t>id</a:t>
            </a:r>
            <a:r>
              <a:rPr lang="tr-TR" dirty="0"/>
              <a:t>="link" </a:t>
            </a:r>
            <a:r>
              <a:rPr lang="tr-TR" dirty="0" err="1"/>
              <a:t>href</a:t>
            </a:r>
            <a:r>
              <a:rPr lang="tr-TR" dirty="0"/>
              <a:t>="</a:t>
            </a:r>
            <a:r>
              <a:rPr lang="tr-TR" dirty="0" err="1"/>
              <a:t>https</a:t>
            </a:r>
            <a:r>
              <a:rPr lang="tr-TR" dirty="0"/>
              <a:t>://</a:t>
            </a:r>
            <a:r>
              <a:rPr lang="tr-TR" dirty="0" err="1"/>
              <a:t>ornek.com</a:t>
            </a:r>
            <a:r>
              <a:rPr lang="tr-TR" dirty="0"/>
              <a:t>"&gt;Örnek Site&lt;/a&gt;</a:t>
            </a:r>
          </a:p>
        </p:txBody>
      </p:sp>
      <p:sp>
        <p:nvSpPr>
          <p:cNvPr id="4" name="Metin kutusu 3">
            <a:extLst>
              <a:ext uri="{FF2B5EF4-FFF2-40B4-BE49-F238E27FC236}">
                <a16:creationId xmlns:a16="http://schemas.microsoft.com/office/drawing/2014/main" id="{B663E6BA-0920-8F2C-E6ED-0938FD11AB1E}"/>
              </a:ext>
            </a:extLst>
          </p:cNvPr>
          <p:cNvSpPr txBox="1"/>
          <p:nvPr/>
        </p:nvSpPr>
        <p:spPr>
          <a:xfrm>
            <a:off x="4489399" y="2875002"/>
            <a:ext cx="6099906" cy="369332"/>
          </a:xfrm>
          <a:prstGeom prst="rect">
            <a:avLst/>
          </a:prstGeom>
          <a:noFill/>
        </p:spPr>
        <p:txBody>
          <a:bodyPr wrap="square">
            <a:spAutoFit/>
          </a:bodyPr>
          <a:lstStyle/>
          <a:p>
            <a:pPr algn="l"/>
            <a:r>
              <a:rPr lang="tr-TR" b="0" i="0" dirty="0">
                <a:effectLst/>
                <a:latin typeface="Söhne"/>
              </a:rPr>
              <a:t>Bu bağlantının </a:t>
            </a:r>
            <a:r>
              <a:rPr lang="tr-TR" b="0" i="0" dirty="0" err="1">
                <a:effectLst/>
                <a:latin typeface="Söhne"/>
              </a:rPr>
              <a:t>href</a:t>
            </a:r>
            <a:r>
              <a:rPr lang="tr-TR" b="0" i="0" dirty="0">
                <a:effectLst/>
                <a:latin typeface="Söhne"/>
              </a:rPr>
              <a:t> özelliğini değiştirelim:</a:t>
            </a:r>
          </a:p>
        </p:txBody>
      </p:sp>
      <p:sp>
        <p:nvSpPr>
          <p:cNvPr id="7" name="Metin kutusu 6">
            <a:extLst>
              <a:ext uri="{FF2B5EF4-FFF2-40B4-BE49-F238E27FC236}">
                <a16:creationId xmlns:a16="http://schemas.microsoft.com/office/drawing/2014/main" id="{1F75E4EB-E326-D7B6-CE6D-C50F2EBCF8A9}"/>
              </a:ext>
            </a:extLst>
          </p:cNvPr>
          <p:cNvSpPr txBox="1"/>
          <p:nvPr/>
        </p:nvSpPr>
        <p:spPr>
          <a:xfrm>
            <a:off x="4557478" y="3654713"/>
            <a:ext cx="6099906" cy="369332"/>
          </a:xfrm>
          <a:prstGeom prst="rect">
            <a:avLst/>
          </a:prstGeom>
          <a:solidFill>
            <a:schemeClr val="accent2">
              <a:lumMod val="60000"/>
              <a:lumOff val="40000"/>
            </a:schemeClr>
          </a:solidFill>
        </p:spPr>
        <p:txBody>
          <a:bodyPr wrap="square">
            <a:spAutoFit/>
          </a:bodyPr>
          <a:lstStyle/>
          <a:p>
            <a:r>
              <a:rPr lang="tr-TR" dirty="0"/>
              <a:t>$('#link').</a:t>
            </a:r>
            <a:r>
              <a:rPr lang="tr-TR" dirty="0" err="1"/>
              <a:t>attr</a:t>
            </a:r>
            <a:r>
              <a:rPr lang="tr-TR" dirty="0"/>
              <a:t>('</a:t>
            </a:r>
            <a:r>
              <a:rPr lang="tr-TR" dirty="0" err="1"/>
              <a:t>href</a:t>
            </a:r>
            <a:r>
              <a:rPr lang="tr-TR" dirty="0"/>
              <a:t>', '</a:t>
            </a:r>
            <a:r>
              <a:rPr lang="tr-TR" dirty="0" err="1"/>
              <a:t>https</a:t>
            </a:r>
            <a:r>
              <a:rPr lang="tr-TR" dirty="0"/>
              <a:t>://</a:t>
            </a:r>
            <a:r>
              <a:rPr lang="tr-TR" dirty="0" err="1"/>
              <a:t>baskaornek.com</a:t>
            </a:r>
            <a:r>
              <a:rPr lang="tr-TR" dirty="0"/>
              <a:t>');</a:t>
            </a:r>
          </a:p>
        </p:txBody>
      </p:sp>
    </p:spTree>
    <p:extLst>
      <p:ext uri="{BB962C8B-B14F-4D97-AF65-F5344CB8AC3E}">
        <p14:creationId xmlns:p14="http://schemas.microsoft.com/office/powerpoint/2010/main" val="1548601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ile HTML elemanlarının </a:t>
            </a:r>
            <a:r>
              <a:rPr lang="tr-TR" sz="1600" dirty="0" err="1">
                <a:solidFill>
                  <a:schemeClr val="bg1"/>
                </a:solidFill>
                <a:effectLst/>
                <a:latin typeface="Helvetica" pitchFamily="2" charset="0"/>
              </a:rPr>
              <a:t>manipüle</a:t>
            </a:r>
            <a:r>
              <a:rPr lang="tr-TR" sz="1600" dirty="0">
                <a:solidFill>
                  <a:schemeClr val="bg1"/>
                </a:solidFill>
                <a:effectLst/>
                <a:latin typeface="Helvetica" pitchFamily="2" charset="0"/>
              </a:rPr>
              <a:t> edilme yöntemleri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7" name="Metin kutusu 16">
            <a:extLst>
              <a:ext uri="{FF2B5EF4-FFF2-40B4-BE49-F238E27FC236}">
                <a16:creationId xmlns:a16="http://schemas.microsoft.com/office/drawing/2014/main" id="{0F92B8B2-B300-B828-DB1D-83DC957B8BAC}"/>
              </a:ext>
            </a:extLst>
          </p:cNvPr>
          <p:cNvSpPr txBox="1"/>
          <p:nvPr/>
        </p:nvSpPr>
        <p:spPr>
          <a:xfrm>
            <a:off x="4426876" y="714917"/>
            <a:ext cx="6099906" cy="1754326"/>
          </a:xfrm>
          <a:prstGeom prst="rect">
            <a:avLst/>
          </a:prstGeom>
          <a:noFill/>
        </p:spPr>
        <p:txBody>
          <a:bodyPr wrap="square">
            <a:spAutoFit/>
          </a:bodyPr>
          <a:lstStyle/>
          <a:p>
            <a:pPr algn="l"/>
            <a:r>
              <a:rPr lang="tr-TR" b="1" dirty="0">
                <a:latin typeface="Söhne"/>
              </a:rPr>
              <a:t>5. Olay yönetimi </a:t>
            </a:r>
          </a:p>
          <a:p>
            <a:pPr algn="l"/>
            <a:endParaRPr lang="tr-TR" b="1" dirty="0">
              <a:latin typeface="Söhne"/>
            </a:endParaRPr>
          </a:p>
          <a:p>
            <a:pPr algn="l"/>
            <a:r>
              <a:rPr lang="tr-TR" b="1" dirty="0">
                <a:latin typeface="Söhne"/>
              </a:rPr>
              <a:t>on</a:t>
            </a:r>
            <a:r>
              <a:rPr lang="tr-TR" b="1" i="0" dirty="0">
                <a:effectLst/>
                <a:latin typeface="Söhne"/>
              </a:rPr>
              <a:t>() kullanımı:</a:t>
            </a:r>
          </a:p>
          <a:p>
            <a:pPr algn="l"/>
            <a:endParaRPr lang="tr-TR" b="0" i="0" dirty="0">
              <a:effectLst/>
              <a:latin typeface="Söhne"/>
            </a:endParaRPr>
          </a:p>
          <a:p>
            <a:pPr algn="l"/>
            <a:r>
              <a:rPr lang="tr-TR" b="0" i="0" dirty="0">
                <a:effectLst/>
                <a:latin typeface="Söhne"/>
              </a:rPr>
              <a:t>Bir butonumuz olsun:</a:t>
            </a:r>
            <a:br>
              <a:rPr lang="tr-TR" dirty="0">
                <a:effectLst/>
                <a:latin typeface="Söhne"/>
              </a:rPr>
            </a:br>
            <a:endParaRPr lang="tr-TR" dirty="0">
              <a:effectLst/>
              <a:latin typeface="Söhne"/>
            </a:endParaRPr>
          </a:p>
        </p:txBody>
      </p:sp>
      <p:sp>
        <p:nvSpPr>
          <p:cNvPr id="19" name="Metin kutusu 18">
            <a:extLst>
              <a:ext uri="{FF2B5EF4-FFF2-40B4-BE49-F238E27FC236}">
                <a16:creationId xmlns:a16="http://schemas.microsoft.com/office/drawing/2014/main" id="{AD16D0E4-9C4C-5C06-7E49-42937BE0AE7E}"/>
              </a:ext>
            </a:extLst>
          </p:cNvPr>
          <p:cNvSpPr txBox="1"/>
          <p:nvPr/>
        </p:nvSpPr>
        <p:spPr>
          <a:xfrm>
            <a:off x="4489399" y="2444305"/>
            <a:ext cx="6099906" cy="369332"/>
          </a:xfrm>
          <a:prstGeom prst="rect">
            <a:avLst/>
          </a:prstGeom>
          <a:solidFill>
            <a:schemeClr val="accent4">
              <a:lumMod val="20000"/>
              <a:lumOff val="80000"/>
            </a:schemeClr>
          </a:solidFill>
        </p:spPr>
        <p:txBody>
          <a:bodyPr wrap="square">
            <a:spAutoFit/>
          </a:bodyPr>
          <a:lstStyle/>
          <a:p>
            <a:r>
              <a:rPr lang="tr-TR" dirty="0"/>
              <a:t>&lt;</a:t>
            </a:r>
            <a:r>
              <a:rPr lang="tr-TR" dirty="0" err="1"/>
              <a:t>button</a:t>
            </a:r>
            <a:r>
              <a:rPr lang="tr-TR" dirty="0"/>
              <a:t> </a:t>
            </a:r>
            <a:r>
              <a:rPr lang="tr-TR" dirty="0" err="1"/>
              <a:t>id</a:t>
            </a:r>
            <a:r>
              <a:rPr lang="tr-TR" dirty="0"/>
              <a:t>="buton"&gt;Tıkla&lt;/</a:t>
            </a:r>
            <a:r>
              <a:rPr lang="tr-TR" dirty="0" err="1"/>
              <a:t>button</a:t>
            </a:r>
            <a:r>
              <a:rPr lang="tr-TR" dirty="0"/>
              <a:t>&gt;</a:t>
            </a:r>
          </a:p>
        </p:txBody>
      </p:sp>
      <p:sp>
        <p:nvSpPr>
          <p:cNvPr id="7" name="Metin kutusu 6">
            <a:extLst>
              <a:ext uri="{FF2B5EF4-FFF2-40B4-BE49-F238E27FC236}">
                <a16:creationId xmlns:a16="http://schemas.microsoft.com/office/drawing/2014/main" id="{1F75E4EB-E326-D7B6-CE6D-C50F2EBCF8A9}"/>
              </a:ext>
            </a:extLst>
          </p:cNvPr>
          <p:cNvSpPr txBox="1"/>
          <p:nvPr/>
        </p:nvSpPr>
        <p:spPr>
          <a:xfrm>
            <a:off x="4559736" y="3957825"/>
            <a:ext cx="6099906" cy="923330"/>
          </a:xfrm>
          <a:prstGeom prst="rect">
            <a:avLst/>
          </a:prstGeom>
          <a:solidFill>
            <a:schemeClr val="accent2">
              <a:lumMod val="60000"/>
              <a:lumOff val="40000"/>
            </a:schemeClr>
          </a:solidFill>
        </p:spPr>
        <p:txBody>
          <a:bodyPr wrap="square">
            <a:spAutoFit/>
          </a:bodyPr>
          <a:lstStyle/>
          <a:p>
            <a:r>
              <a:rPr lang="tr-TR" dirty="0"/>
              <a:t>$('#buton').on('</a:t>
            </a:r>
            <a:r>
              <a:rPr lang="tr-TR" dirty="0" err="1"/>
              <a:t>click</a:t>
            </a:r>
            <a:r>
              <a:rPr lang="tr-TR" dirty="0"/>
              <a:t>', </a:t>
            </a:r>
            <a:r>
              <a:rPr lang="tr-TR" dirty="0" err="1"/>
              <a:t>function</a:t>
            </a:r>
            <a:r>
              <a:rPr lang="tr-TR" dirty="0"/>
              <a:t>() {</a:t>
            </a:r>
          </a:p>
          <a:p>
            <a:r>
              <a:rPr lang="tr-TR" dirty="0"/>
              <a:t>    </a:t>
            </a:r>
            <a:r>
              <a:rPr lang="tr-TR" dirty="0" err="1"/>
              <a:t>alert</a:t>
            </a:r>
            <a:r>
              <a:rPr lang="tr-TR" dirty="0"/>
              <a:t>('Butona tıklandı!');</a:t>
            </a:r>
          </a:p>
          <a:p>
            <a:r>
              <a:rPr lang="tr-TR" dirty="0"/>
              <a:t>});</a:t>
            </a:r>
          </a:p>
        </p:txBody>
      </p:sp>
      <p:sp>
        <p:nvSpPr>
          <p:cNvPr id="5" name="Metin kutusu 4">
            <a:extLst>
              <a:ext uri="{FF2B5EF4-FFF2-40B4-BE49-F238E27FC236}">
                <a16:creationId xmlns:a16="http://schemas.microsoft.com/office/drawing/2014/main" id="{13B96A04-B6EF-4339-6E14-C571AC7B6B91}"/>
              </a:ext>
            </a:extLst>
          </p:cNvPr>
          <p:cNvSpPr txBox="1"/>
          <p:nvPr/>
        </p:nvSpPr>
        <p:spPr>
          <a:xfrm>
            <a:off x="4489399" y="3276962"/>
            <a:ext cx="6099906" cy="369332"/>
          </a:xfrm>
          <a:prstGeom prst="rect">
            <a:avLst/>
          </a:prstGeom>
          <a:noFill/>
        </p:spPr>
        <p:txBody>
          <a:bodyPr wrap="square">
            <a:spAutoFit/>
          </a:bodyPr>
          <a:lstStyle/>
          <a:p>
            <a:r>
              <a:rPr lang="tr-TR" b="0" i="0" dirty="0">
                <a:effectLst/>
                <a:latin typeface="Söhne"/>
              </a:rPr>
              <a:t>Bu butona tıklama olayı ekleyelim:</a:t>
            </a:r>
            <a:endParaRPr lang="tr-TR" dirty="0"/>
          </a:p>
        </p:txBody>
      </p:sp>
      <p:sp>
        <p:nvSpPr>
          <p:cNvPr id="9" name="Metin kutusu 8">
            <a:extLst>
              <a:ext uri="{FF2B5EF4-FFF2-40B4-BE49-F238E27FC236}">
                <a16:creationId xmlns:a16="http://schemas.microsoft.com/office/drawing/2014/main" id="{8616062F-7E5A-B8A1-D3F7-C18ED6AB5C95}"/>
              </a:ext>
            </a:extLst>
          </p:cNvPr>
          <p:cNvSpPr txBox="1"/>
          <p:nvPr/>
        </p:nvSpPr>
        <p:spPr>
          <a:xfrm>
            <a:off x="4559736" y="5337378"/>
            <a:ext cx="6099906" cy="369332"/>
          </a:xfrm>
          <a:prstGeom prst="rect">
            <a:avLst/>
          </a:prstGeom>
          <a:noFill/>
        </p:spPr>
        <p:txBody>
          <a:bodyPr wrap="square">
            <a:spAutoFit/>
          </a:bodyPr>
          <a:lstStyle/>
          <a:p>
            <a:r>
              <a:rPr lang="tr-TR" dirty="0">
                <a:hlinkClick r:id="rId3"/>
              </a:rPr>
              <a:t>https://onuraltuntas61.w3spaces.com/jquery_buton.html</a:t>
            </a:r>
            <a:r>
              <a:rPr lang="tr-TR" dirty="0"/>
              <a:t> </a:t>
            </a:r>
          </a:p>
        </p:txBody>
      </p:sp>
    </p:spTree>
    <p:extLst>
      <p:ext uri="{BB962C8B-B14F-4D97-AF65-F5344CB8AC3E}">
        <p14:creationId xmlns:p14="http://schemas.microsoft.com/office/powerpoint/2010/main" val="17426090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kullanılarak sunucu ile veri alışverişi yapma işlemi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331677" y="435372"/>
            <a:ext cx="6099906" cy="369332"/>
          </a:xfrm>
          <a:prstGeom prst="rect">
            <a:avLst/>
          </a:prstGeom>
          <a:noFill/>
        </p:spPr>
        <p:txBody>
          <a:bodyPr wrap="square">
            <a:spAutoFit/>
          </a:bodyPr>
          <a:lstStyle/>
          <a:p>
            <a:pPr algn="l"/>
            <a:r>
              <a:rPr lang="tr-TR" b="1" i="0" dirty="0">
                <a:effectLst/>
                <a:latin typeface="Söhne"/>
              </a:rPr>
              <a:t>Temel </a:t>
            </a:r>
            <a:r>
              <a:rPr lang="tr-TR" b="1" i="0" dirty="0" err="1">
                <a:effectLst/>
                <a:latin typeface="Söhne"/>
              </a:rPr>
              <a:t>Ajax</a:t>
            </a:r>
            <a:r>
              <a:rPr lang="tr-TR" b="1" i="0" dirty="0">
                <a:effectLst/>
                <a:latin typeface="Söhne"/>
              </a:rPr>
              <a:t> İşlem Adımları:</a:t>
            </a:r>
          </a:p>
        </p:txBody>
      </p:sp>
      <p:sp>
        <p:nvSpPr>
          <p:cNvPr id="11" name="Metin kutusu 10">
            <a:extLst>
              <a:ext uri="{FF2B5EF4-FFF2-40B4-BE49-F238E27FC236}">
                <a16:creationId xmlns:a16="http://schemas.microsoft.com/office/drawing/2014/main" id="{D69850F0-F312-8D56-AC15-ABE88831C04C}"/>
              </a:ext>
            </a:extLst>
          </p:cNvPr>
          <p:cNvSpPr txBox="1"/>
          <p:nvPr/>
        </p:nvSpPr>
        <p:spPr>
          <a:xfrm>
            <a:off x="4331677" y="993182"/>
            <a:ext cx="6099906" cy="5078313"/>
          </a:xfrm>
          <a:prstGeom prst="rect">
            <a:avLst/>
          </a:prstGeom>
          <a:noFill/>
        </p:spPr>
        <p:txBody>
          <a:bodyPr wrap="square">
            <a:spAutoFit/>
          </a:bodyPr>
          <a:lstStyle/>
          <a:p>
            <a:r>
              <a:rPr lang="tr-TR" b="1" i="0" dirty="0">
                <a:effectLst/>
                <a:latin typeface="Söhne"/>
              </a:rPr>
              <a:t>1.XMLHttpRequest (XHR) Nesnesi Oluşturmak:</a:t>
            </a:r>
          </a:p>
          <a:p>
            <a:pPr algn="l"/>
            <a:r>
              <a:rPr lang="tr-TR" b="0" i="0" dirty="0" err="1">
                <a:effectLst/>
                <a:latin typeface="Söhne"/>
              </a:rPr>
              <a:t>JavaScript'te</a:t>
            </a:r>
            <a:r>
              <a:rPr lang="tr-TR" b="0" i="0" dirty="0">
                <a:effectLst/>
                <a:latin typeface="Söhne"/>
              </a:rPr>
              <a:t>, sunucu ile asenkron iletişim kurmak için </a:t>
            </a:r>
            <a:r>
              <a:rPr lang="tr-TR" b="0" i="0" dirty="0" err="1">
                <a:effectLst/>
                <a:latin typeface="Söhne"/>
              </a:rPr>
              <a:t>XMLHttpRequest</a:t>
            </a:r>
            <a:r>
              <a:rPr lang="tr-TR" b="0" i="0" dirty="0">
                <a:effectLst/>
                <a:latin typeface="Söhne"/>
              </a:rPr>
              <a:t> nesnesi kullanılır. </a:t>
            </a:r>
          </a:p>
          <a:p>
            <a:pPr algn="l"/>
            <a:endParaRPr lang="tr-TR" b="0" i="0" dirty="0">
              <a:effectLst/>
              <a:latin typeface="Söhne"/>
            </a:endParaRPr>
          </a:p>
          <a:p>
            <a:pPr algn="l">
              <a:buFont typeface="+mj-lt"/>
              <a:buAutoNum type="arabicPeriod"/>
            </a:pPr>
            <a:r>
              <a:rPr lang="tr-TR" b="1" i="0" dirty="0">
                <a:effectLst/>
                <a:latin typeface="Söhne"/>
              </a:rPr>
              <a:t>Bir </a:t>
            </a:r>
            <a:r>
              <a:rPr lang="tr-TR" b="1" i="0" dirty="0" err="1">
                <a:effectLst/>
                <a:latin typeface="Söhne"/>
              </a:rPr>
              <a:t>Callback</a:t>
            </a:r>
            <a:r>
              <a:rPr lang="tr-TR" b="1" i="0" dirty="0">
                <a:effectLst/>
                <a:latin typeface="Söhne"/>
              </a:rPr>
              <a:t> Fonksiyonu Tanımlamak:</a:t>
            </a:r>
            <a:r>
              <a:rPr lang="tr-TR" b="0" i="0" dirty="0">
                <a:effectLst/>
                <a:latin typeface="Söhne"/>
              </a:rPr>
              <a:t> Sunucudan cevap geldiğinde ne yapılacağını belirleyen bir fonksiyon tanımlamak gereklidir. </a:t>
            </a:r>
          </a:p>
          <a:p>
            <a:pPr algn="l">
              <a:buFont typeface="+mj-lt"/>
              <a:buAutoNum type="arabicPeriod"/>
            </a:pPr>
            <a:endParaRPr lang="tr-TR" b="0" i="0" dirty="0">
              <a:effectLst/>
              <a:latin typeface="Söhne"/>
            </a:endParaRPr>
          </a:p>
          <a:p>
            <a:pPr algn="l">
              <a:buFont typeface="+mj-lt"/>
              <a:buAutoNum type="arabicPeriod"/>
            </a:pPr>
            <a:r>
              <a:rPr lang="tr-TR" b="1" i="0" dirty="0">
                <a:effectLst/>
                <a:latin typeface="Söhne"/>
              </a:rPr>
              <a:t>İstek Göndermek:</a:t>
            </a:r>
            <a:r>
              <a:rPr lang="tr-TR" b="0" i="0" dirty="0">
                <a:effectLst/>
                <a:latin typeface="Söhne"/>
              </a:rPr>
              <a:t> Oluşturulan </a:t>
            </a:r>
            <a:r>
              <a:rPr lang="tr-TR" b="0" i="0" dirty="0" err="1">
                <a:effectLst/>
                <a:latin typeface="Söhne"/>
              </a:rPr>
              <a:t>XMLHttpRequest</a:t>
            </a:r>
            <a:r>
              <a:rPr lang="tr-TR" b="0" i="0" dirty="0">
                <a:effectLst/>
                <a:latin typeface="Söhne"/>
              </a:rPr>
              <a:t> nesnesi üzerinden sunucuya bir istek gönderilir. Bu istek, veri gönderme veya sunucudan veri alma işlemi olabilir.</a:t>
            </a:r>
          </a:p>
          <a:p>
            <a:pPr algn="l">
              <a:buFont typeface="+mj-lt"/>
              <a:buAutoNum type="arabicPeriod"/>
            </a:pPr>
            <a:endParaRPr lang="tr-TR" b="0" i="0" dirty="0">
              <a:effectLst/>
              <a:latin typeface="Söhne"/>
            </a:endParaRPr>
          </a:p>
          <a:p>
            <a:pPr algn="l">
              <a:buFont typeface="+mj-lt"/>
              <a:buAutoNum type="arabicPeriod"/>
            </a:pPr>
            <a:r>
              <a:rPr lang="tr-TR" b="1" i="0" dirty="0">
                <a:effectLst/>
                <a:latin typeface="Söhne"/>
              </a:rPr>
              <a:t>Yanıtı İşlemek:</a:t>
            </a:r>
            <a:r>
              <a:rPr lang="tr-TR" b="0" i="0" dirty="0">
                <a:effectLst/>
                <a:latin typeface="Söhne"/>
              </a:rPr>
              <a:t> Sunucu, isteğe cevap olarak veri gönderir. Client tarafında, tanımlanan </a:t>
            </a:r>
            <a:r>
              <a:rPr lang="tr-TR" b="0" i="0" dirty="0" err="1">
                <a:effectLst/>
                <a:latin typeface="Söhne"/>
              </a:rPr>
              <a:t>callback</a:t>
            </a:r>
            <a:r>
              <a:rPr lang="tr-TR" b="0" i="0" dirty="0">
                <a:effectLst/>
                <a:latin typeface="Söhne"/>
              </a:rPr>
              <a:t> fonksiyonu bu veriyi yakalar ve işler. Örneğin, sunucudan alınan verilerle bir listeyi güncelleyebilir veya bir form gönderildikten sonra kullanıcıya bir bildirim gösterebilir.</a:t>
            </a:r>
          </a:p>
          <a:p>
            <a:endParaRPr lang="tr-TR" dirty="0"/>
          </a:p>
        </p:txBody>
      </p:sp>
    </p:spTree>
    <p:extLst>
      <p:ext uri="{BB962C8B-B14F-4D97-AF65-F5344CB8AC3E}">
        <p14:creationId xmlns:p14="http://schemas.microsoft.com/office/powerpoint/2010/main" val="40865548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kullanılarak sunucu ile veri alışverişi yapma işlemi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331677" y="239988"/>
            <a:ext cx="6099906" cy="369332"/>
          </a:xfrm>
          <a:prstGeom prst="rect">
            <a:avLst/>
          </a:prstGeom>
          <a:noFill/>
        </p:spPr>
        <p:txBody>
          <a:bodyPr wrap="square">
            <a:spAutoFit/>
          </a:bodyPr>
          <a:lstStyle/>
          <a:p>
            <a:pPr algn="l"/>
            <a:r>
              <a:rPr lang="tr-TR" b="1" i="0" dirty="0">
                <a:effectLst/>
                <a:latin typeface="Söhne"/>
              </a:rPr>
              <a:t>Temel </a:t>
            </a:r>
            <a:r>
              <a:rPr lang="tr-TR" b="1" i="0" dirty="0" err="1">
                <a:effectLst/>
                <a:latin typeface="Söhne"/>
              </a:rPr>
              <a:t>Ajax</a:t>
            </a:r>
            <a:r>
              <a:rPr lang="tr-TR" b="1" i="0" dirty="0">
                <a:effectLst/>
                <a:latin typeface="Söhne"/>
              </a:rPr>
              <a:t> İşlem Adımları:</a:t>
            </a:r>
          </a:p>
        </p:txBody>
      </p:sp>
      <p:sp>
        <p:nvSpPr>
          <p:cNvPr id="11" name="Metin kutusu 10">
            <a:extLst>
              <a:ext uri="{FF2B5EF4-FFF2-40B4-BE49-F238E27FC236}">
                <a16:creationId xmlns:a16="http://schemas.microsoft.com/office/drawing/2014/main" id="{D69850F0-F312-8D56-AC15-ABE88831C04C}"/>
              </a:ext>
            </a:extLst>
          </p:cNvPr>
          <p:cNvSpPr txBox="1"/>
          <p:nvPr/>
        </p:nvSpPr>
        <p:spPr>
          <a:xfrm>
            <a:off x="4426876" y="1318267"/>
            <a:ext cx="7211646" cy="3970318"/>
          </a:xfrm>
          <a:prstGeom prst="rect">
            <a:avLst/>
          </a:prstGeom>
          <a:solidFill>
            <a:schemeClr val="accent6">
              <a:lumMod val="40000"/>
              <a:lumOff val="60000"/>
            </a:schemeClr>
          </a:solidFill>
        </p:spPr>
        <p:txBody>
          <a:bodyPr wrap="square">
            <a:spAutoFit/>
          </a:bodyPr>
          <a:lstStyle/>
          <a:p>
            <a:r>
              <a:rPr lang="tr-TR" i="0" dirty="0">
                <a:effectLst/>
                <a:latin typeface="Söhne"/>
              </a:rPr>
              <a:t>$.</a:t>
            </a:r>
            <a:r>
              <a:rPr lang="tr-TR" i="0" dirty="0" err="1">
                <a:effectLst/>
                <a:latin typeface="Söhne"/>
              </a:rPr>
              <a:t>ajax</a:t>
            </a:r>
            <a:r>
              <a:rPr lang="tr-TR" i="0" dirty="0">
                <a:effectLst/>
                <a:latin typeface="Söhne"/>
              </a:rPr>
              <a:t>({</a:t>
            </a:r>
          </a:p>
          <a:p>
            <a:r>
              <a:rPr lang="tr-TR" i="0" dirty="0">
                <a:effectLst/>
                <a:latin typeface="Söhne"/>
              </a:rPr>
              <a:t>    </a:t>
            </a:r>
            <a:r>
              <a:rPr lang="tr-TR" i="0" dirty="0" err="1">
                <a:effectLst/>
                <a:latin typeface="Söhne"/>
              </a:rPr>
              <a:t>url</a:t>
            </a:r>
            <a:r>
              <a:rPr lang="tr-TR" i="0" dirty="0">
                <a:effectLst/>
                <a:latin typeface="Söhne"/>
              </a:rPr>
              <a:t>: 'sunucu-</a:t>
            </a:r>
            <a:r>
              <a:rPr lang="tr-TR" i="0" dirty="0" err="1">
                <a:effectLst/>
                <a:latin typeface="Söhne"/>
              </a:rPr>
              <a:t>dosyasi.php</a:t>
            </a:r>
            <a:r>
              <a:rPr lang="tr-TR" i="0" dirty="0">
                <a:effectLst/>
                <a:latin typeface="Söhne"/>
              </a:rPr>
              <a:t>', </a:t>
            </a:r>
            <a:r>
              <a:rPr lang="tr-TR" b="1" i="0" dirty="0">
                <a:effectLst/>
                <a:latin typeface="Söhne"/>
              </a:rPr>
              <a:t>// İstek yapılacak sunucu dosyasının URL'si</a:t>
            </a:r>
          </a:p>
          <a:p>
            <a:r>
              <a:rPr lang="tr-TR" i="0" dirty="0">
                <a:effectLst/>
                <a:latin typeface="Söhne"/>
              </a:rPr>
              <a:t>    </a:t>
            </a:r>
            <a:r>
              <a:rPr lang="tr-TR" i="0" dirty="0" err="1">
                <a:effectLst/>
                <a:latin typeface="Söhne"/>
              </a:rPr>
              <a:t>type</a:t>
            </a:r>
            <a:r>
              <a:rPr lang="tr-TR" i="0" dirty="0">
                <a:effectLst/>
                <a:latin typeface="Söhne"/>
              </a:rPr>
              <a:t>: 'GET', </a:t>
            </a:r>
            <a:r>
              <a:rPr lang="tr-TR" b="1" i="0" dirty="0">
                <a:effectLst/>
                <a:latin typeface="Söhne"/>
              </a:rPr>
              <a:t>// İstek türü, örneğin GET veya POST</a:t>
            </a:r>
          </a:p>
          <a:p>
            <a:r>
              <a:rPr lang="tr-TR" i="0" dirty="0">
                <a:effectLst/>
                <a:latin typeface="Söhne"/>
              </a:rPr>
              <a:t>    </a:t>
            </a:r>
            <a:r>
              <a:rPr lang="tr-TR" i="0" dirty="0" err="1">
                <a:effectLst/>
                <a:latin typeface="Söhne"/>
              </a:rPr>
              <a:t>dataType</a:t>
            </a:r>
            <a:r>
              <a:rPr lang="tr-TR" i="0" dirty="0">
                <a:effectLst/>
                <a:latin typeface="Söhne"/>
              </a:rPr>
              <a:t>: '</a:t>
            </a:r>
            <a:r>
              <a:rPr lang="tr-TR" i="0" dirty="0" err="1">
                <a:effectLst/>
                <a:latin typeface="Söhne"/>
              </a:rPr>
              <a:t>json</a:t>
            </a:r>
            <a:r>
              <a:rPr lang="tr-TR" i="0" dirty="0">
                <a:effectLst/>
                <a:latin typeface="Söhne"/>
              </a:rPr>
              <a:t>', </a:t>
            </a:r>
            <a:r>
              <a:rPr lang="tr-TR" b="1" i="0" dirty="0">
                <a:effectLst/>
                <a:latin typeface="Söhne"/>
              </a:rPr>
              <a:t>// Alınacak veri türü, örneğin </a:t>
            </a:r>
            <a:r>
              <a:rPr lang="tr-TR" b="1" i="0" dirty="0" err="1">
                <a:effectLst/>
                <a:latin typeface="Söhne"/>
              </a:rPr>
              <a:t>json</a:t>
            </a:r>
            <a:r>
              <a:rPr lang="tr-TR" b="1" i="0" dirty="0">
                <a:effectLst/>
                <a:latin typeface="Söhne"/>
              </a:rPr>
              <a:t>, </a:t>
            </a:r>
            <a:r>
              <a:rPr lang="tr-TR" b="1" i="0" dirty="0" err="1">
                <a:effectLst/>
                <a:latin typeface="Söhne"/>
              </a:rPr>
              <a:t>xml</a:t>
            </a:r>
            <a:r>
              <a:rPr lang="tr-TR" b="1" i="0" dirty="0">
                <a:effectLst/>
                <a:latin typeface="Söhne"/>
              </a:rPr>
              <a:t>, html</a:t>
            </a:r>
          </a:p>
          <a:p>
            <a:r>
              <a:rPr lang="tr-TR" i="0" dirty="0">
                <a:effectLst/>
                <a:latin typeface="Söhne"/>
              </a:rPr>
              <a:t>    </a:t>
            </a:r>
            <a:r>
              <a:rPr lang="tr-TR" i="0" dirty="0" err="1">
                <a:effectLst/>
                <a:latin typeface="Söhne"/>
              </a:rPr>
              <a:t>success</a:t>
            </a:r>
            <a:r>
              <a:rPr lang="tr-TR" i="0" dirty="0">
                <a:effectLst/>
                <a:latin typeface="Söhne"/>
              </a:rPr>
              <a:t>: </a:t>
            </a:r>
            <a:r>
              <a:rPr lang="tr-TR" i="0" dirty="0" err="1">
                <a:effectLst/>
                <a:latin typeface="Söhne"/>
              </a:rPr>
              <a:t>function</a:t>
            </a:r>
            <a:r>
              <a:rPr lang="tr-TR" i="0" dirty="0">
                <a:effectLst/>
                <a:latin typeface="Söhne"/>
              </a:rPr>
              <a:t>(cevap) {</a:t>
            </a:r>
          </a:p>
          <a:p>
            <a:r>
              <a:rPr lang="tr-TR" b="1" i="0" dirty="0">
                <a:effectLst/>
                <a:latin typeface="Söhne"/>
              </a:rPr>
              <a:t>        // Sunucudan başarılı bir yanıt geldiğinde yapılacak işlemler</a:t>
            </a:r>
          </a:p>
          <a:p>
            <a:r>
              <a:rPr lang="tr-TR" i="0" dirty="0">
                <a:effectLst/>
                <a:latin typeface="Söhne"/>
              </a:rPr>
              <a:t>        </a:t>
            </a:r>
            <a:r>
              <a:rPr lang="tr-TR" i="0" dirty="0" err="1">
                <a:effectLst/>
                <a:latin typeface="Söhne"/>
              </a:rPr>
              <a:t>console.log</a:t>
            </a:r>
            <a:r>
              <a:rPr lang="tr-TR" i="0" dirty="0">
                <a:effectLst/>
                <a:latin typeface="Söhne"/>
              </a:rPr>
              <a:t>("Sunucudan alınan veri: ", cevap);</a:t>
            </a:r>
          </a:p>
          <a:p>
            <a:r>
              <a:rPr lang="tr-TR" i="0" dirty="0">
                <a:effectLst/>
                <a:latin typeface="Söhne"/>
              </a:rPr>
              <a:t>    },</a:t>
            </a:r>
          </a:p>
          <a:p>
            <a:r>
              <a:rPr lang="tr-TR" i="0" dirty="0">
                <a:effectLst/>
                <a:latin typeface="Söhne"/>
              </a:rPr>
              <a:t>    </a:t>
            </a:r>
            <a:r>
              <a:rPr lang="tr-TR" i="0" dirty="0" err="1">
                <a:effectLst/>
                <a:latin typeface="Söhne"/>
              </a:rPr>
              <a:t>error</a:t>
            </a:r>
            <a:r>
              <a:rPr lang="tr-TR" i="0" dirty="0">
                <a:effectLst/>
                <a:latin typeface="Söhne"/>
              </a:rPr>
              <a:t>: </a:t>
            </a:r>
            <a:r>
              <a:rPr lang="tr-TR" i="0" dirty="0" err="1">
                <a:effectLst/>
                <a:latin typeface="Söhne"/>
              </a:rPr>
              <a:t>function</a:t>
            </a:r>
            <a:r>
              <a:rPr lang="tr-TR" i="0" dirty="0">
                <a:effectLst/>
                <a:latin typeface="Söhne"/>
              </a:rPr>
              <a:t>(</a:t>
            </a:r>
            <a:r>
              <a:rPr lang="tr-TR" i="0" dirty="0" err="1">
                <a:effectLst/>
                <a:latin typeface="Söhne"/>
              </a:rPr>
              <a:t>xhr</a:t>
            </a:r>
            <a:r>
              <a:rPr lang="tr-TR" i="0" dirty="0">
                <a:effectLst/>
                <a:latin typeface="Söhne"/>
              </a:rPr>
              <a:t>, </a:t>
            </a:r>
            <a:r>
              <a:rPr lang="tr-TR" i="0" dirty="0" err="1">
                <a:effectLst/>
                <a:latin typeface="Söhne"/>
              </a:rPr>
              <a:t>status</a:t>
            </a:r>
            <a:r>
              <a:rPr lang="tr-TR" i="0" dirty="0">
                <a:effectLst/>
                <a:latin typeface="Söhne"/>
              </a:rPr>
              <a:t>, </a:t>
            </a:r>
            <a:r>
              <a:rPr lang="tr-TR" i="0" dirty="0" err="1">
                <a:effectLst/>
                <a:latin typeface="Söhne"/>
              </a:rPr>
              <a:t>error</a:t>
            </a:r>
            <a:r>
              <a:rPr lang="tr-TR" i="0" dirty="0">
                <a:effectLst/>
                <a:latin typeface="Söhne"/>
              </a:rPr>
              <a:t>) {</a:t>
            </a:r>
          </a:p>
          <a:p>
            <a:r>
              <a:rPr lang="tr-TR" i="0" dirty="0">
                <a:effectLst/>
                <a:latin typeface="Söhne"/>
              </a:rPr>
              <a:t>        </a:t>
            </a:r>
            <a:r>
              <a:rPr lang="tr-TR" b="1" i="0" dirty="0">
                <a:effectLst/>
                <a:latin typeface="Söhne"/>
              </a:rPr>
              <a:t>// İstek sırasında bir hata oluştuğunda yapılacak işlemler</a:t>
            </a:r>
          </a:p>
          <a:p>
            <a:r>
              <a:rPr lang="tr-TR" i="0" dirty="0">
                <a:effectLst/>
                <a:latin typeface="Söhne"/>
              </a:rPr>
              <a:t>        </a:t>
            </a:r>
            <a:r>
              <a:rPr lang="tr-TR" i="0" dirty="0" err="1">
                <a:effectLst/>
                <a:latin typeface="Söhne"/>
              </a:rPr>
              <a:t>console.error</a:t>
            </a:r>
            <a:r>
              <a:rPr lang="tr-TR" i="0" dirty="0">
                <a:effectLst/>
                <a:latin typeface="Söhne"/>
              </a:rPr>
              <a:t>("Bir hata oluştu: ", </a:t>
            </a:r>
            <a:r>
              <a:rPr lang="tr-TR" i="0" dirty="0" err="1">
                <a:effectLst/>
                <a:latin typeface="Söhne"/>
              </a:rPr>
              <a:t>error</a:t>
            </a:r>
            <a:r>
              <a:rPr lang="tr-TR" i="0" dirty="0">
                <a:effectLst/>
                <a:latin typeface="Söhne"/>
              </a:rPr>
              <a:t>);</a:t>
            </a:r>
          </a:p>
          <a:p>
            <a:r>
              <a:rPr lang="tr-TR" i="0" dirty="0">
                <a:effectLst/>
                <a:latin typeface="Söhne"/>
              </a:rPr>
              <a:t>    }</a:t>
            </a:r>
          </a:p>
          <a:p>
            <a:r>
              <a:rPr lang="tr-TR" i="0" dirty="0">
                <a:effectLst/>
                <a:latin typeface="Söhne"/>
              </a:rPr>
              <a:t>});</a:t>
            </a:r>
          </a:p>
          <a:p>
            <a:endParaRPr lang="tr-TR" dirty="0"/>
          </a:p>
        </p:txBody>
      </p:sp>
    </p:spTree>
    <p:extLst>
      <p:ext uri="{BB962C8B-B14F-4D97-AF65-F5344CB8AC3E}">
        <p14:creationId xmlns:p14="http://schemas.microsoft.com/office/powerpoint/2010/main" val="21603810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kullanılarak sunucu ile veri alışverişi yapma işlemi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426875" y="289802"/>
            <a:ext cx="6913247" cy="923330"/>
          </a:xfrm>
          <a:prstGeom prst="rect">
            <a:avLst/>
          </a:prstGeom>
          <a:noFill/>
        </p:spPr>
        <p:txBody>
          <a:bodyPr wrap="square">
            <a:spAutoFit/>
          </a:bodyPr>
          <a:lstStyle/>
          <a:p>
            <a:pPr algn="l"/>
            <a:r>
              <a:rPr lang="tr-TR" b="1" i="0" dirty="0">
                <a:effectLst/>
                <a:latin typeface="Söhne"/>
              </a:rPr>
              <a:t>Adım 1: PHP Dosyası Oluşturma (sunucu-</a:t>
            </a:r>
            <a:r>
              <a:rPr lang="tr-TR" b="1" i="0" dirty="0" err="1">
                <a:effectLst/>
                <a:latin typeface="Söhne"/>
              </a:rPr>
              <a:t>dosyasi.php</a:t>
            </a:r>
            <a:r>
              <a:rPr lang="tr-TR" b="1" i="0" dirty="0">
                <a:effectLst/>
                <a:latin typeface="Söhne"/>
              </a:rPr>
              <a:t>)</a:t>
            </a:r>
          </a:p>
          <a:p>
            <a:pPr algn="l"/>
            <a:r>
              <a:rPr lang="tr-TR" b="0" i="0" dirty="0">
                <a:effectLst/>
                <a:latin typeface="Söhne"/>
              </a:rPr>
              <a:t>Bu PHP dosyası, basit bir JSON nesnesi döner. Dosyanızı sunucunuza yerleştirin:</a:t>
            </a:r>
          </a:p>
        </p:txBody>
      </p:sp>
      <p:sp>
        <p:nvSpPr>
          <p:cNvPr id="11" name="Metin kutusu 10">
            <a:extLst>
              <a:ext uri="{FF2B5EF4-FFF2-40B4-BE49-F238E27FC236}">
                <a16:creationId xmlns:a16="http://schemas.microsoft.com/office/drawing/2014/main" id="{D69850F0-F312-8D56-AC15-ABE88831C04C}"/>
              </a:ext>
            </a:extLst>
          </p:cNvPr>
          <p:cNvSpPr txBox="1"/>
          <p:nvPr/>
        </p:nvSpPr>
        <p:spPr>
          <a:xfrm>
            <a:off x="4524052" y="1502934"/>
            <a:ext cx="7211646" cy="3693319"/>
          </a:xfrm>
          <a:prstGeom prst="rect">
            <a:avLst/>
          </a:prstGeom>
          <a:solidFill>
            <a:schemeClr val="accent2">
              <a:lumMod val="40000"/>
              <a:lumOff val="60000"/>
            </a:schemeClr>
          </a:solidFill>
        </p:spPr>
        <p:txBody>
          <a:bodyPr wrap="square">
            <a:spAutoFit/>
          </a:bodyPr>
          <a:lstStyle/>
          <a:p>
            <a:r>
              <a:rPr lang="tr-TR" i="0" dirty="0">
                <a:effectLst/>
                <a:latin typeface="Söhne"/>
              </a:rPr>
              <a:t>&lt;?</a:t>
            </a:r>
            <a:r>
              <a:rPr lang="tr-TR" i="0" dirty="0" err="1">
                <a:effectLst/>
                <a:latin typeface="Söhne"/>
              </a:rPr>
              <a:t>php</a:t>
            </a:r>
            <a:endParaRPr lang="tr-TR" i="0" dirty="0">
              <a:effectLst/>
              <a:latin typeface="Söhne"/>
            </a:endParaRPr>
          </a:p>
          <a:p>
            <a:r>
              <a:rPr lang="tr-TR" i="0" dirty="0">
                <a:effectLst/>
                <a:highlight>
                  <a:srgbClr val="FFFF00"/>
                </a:highlight>
                <a:latin typeface="Söhne"/>
              </a:rPr>
              <a:t>// </a:t>
            </a:r>
            <a:r>
              <a:rPr lang="tr-TR" i="0" dirty="0" err="1">
                <a:effectLst/>
                <a:highlight>
                  <a:srgbClr val="FFFF00"/>
                </a:highlight>
                <a:latin typeface="Söhne"/>
              </a:rPr>
              <a:t>Header</a:t>
            </a:r>
            <a:r>
              <a:rPr lang="tr-TR" i="0" dirty="0">
                <a:effectLst/>
                <a:highlight>
                  <a:srgbClr val="FFFF00"/>
                </a:highlight>
                <a:latin typeface="Söhne"/>
              </a:rPr>
              <a:t> ayarını JSON tipinde yanıt dönecek şekilde ayarlıyoruz</a:t>
            </a:r>
          </a:p>
          <a:p>
            <a:r>
              <a:rPr lang="tr-TR" i="0" dirty="0" err="1">
                <a:effectLst/>
                <a:latin typeface="Söhne"/>
              </a:rPr>
              <a:t>header</a:t>
            </a:r>
            <a:r>
              <a:rPr lang="tr-TR" i="0" dirty="0">
                <a:effectLst/>
                <a:latin typeface="Söhne"/>
              </a:rPr>
              <a:t>('Content-</a:t>
            </a:r>
            <a:r>
              <a:rPr lang="tr-TR" i="0" dirty="0" err="1">
                <a:effectLst/>
                <a:latin typeface="Söhne"/>
              </a:rPr>
              <a:t>Type</a:t>
            </a:r>
            <a:r>
              <a:rPr lang="tr-TR" i="0" dirty="0">
                <a:effectLst/>
                <a:latin typeface="Söhne"/>
              </a:rPr>
              <a:t>: </a:t>
            </a:r>
            <a:r>
              <a:rPr lang="tr-TR" i="0" dirty="0" err="1">
                <a:effectLst/>
                <a:latin typeface="Söhne"/>
              </a:rPr>
              <a:t>application</a:t>
            </a:r>
            <a:r>
              <a:rPr lang="tr-TR" i="0" dirty="0">
                <a:effectLst/>
                <a:latin typeface="Söhne"/>
              </a:rPr>
              <a:t>/</a:t>
            </a:r>
            <a:r>
              <a:rPr lang="tr-TR" i="0" dirty="0" err="1">
                <a:effectLst/>
                <a:latin typeface="Söhne"/>
              </a:rPr>
              <a:t>json</a:t>
            </a:r>
            <a:r>
              <a:rPr lang="tr-TR" i="0" dirty="0">
                <a:effectLst/>
                <a:latin typeface="Söhne"/>
              </a:rPr>
              <a:t>');</a:t>
            </a:r>
          </a:p>
          <a:p>
            <a:endParaRPr lang="tr-TR" i="0" dirty="0">
              <a:effectLst/>
              <a:latin typeface="Söhne"/>
            </a:endParaRPr>
          </a:p>
          <a:p>
            <a:r>
              <a:rPr lang="tr-TR" i="0" dirty="0">
                <a:effectLst/>
                <a:highlight>
                  <a:srgbClr val="FFFF00"/>
                </a:highlight>
                <a:latin typeface="Söhne"/>
              </a:rPr>
              <a:t>// Basit bir JSON nesnesi oluşturuyoruz</a:t>
            </a:r>
          </a:p>
          <a:p>
            <a:r>
              <a:rPr lang="tr-TR" i="0" dirty="0">
                <a:effectLst/>
                <a:latin typeface="Söhne"/>
              </a:rPr>
              <a:t>$</a:t>
            </a:r>
            <a:r>
              <a:rPr lang="tr-TR" i="0" dirty="0" err="1">
                <a:effectLst/>
                <a:latin typeface="Söhne"/>
              </a:rPr>
              <a:t>response</a:t>
            </a:r>
            <a:r>
              <a:rPr lang="tr-TR" i="0" dirty="0">
                <a:effectLst/>
                <a:latin typeface="Söhne"/>
              </a:rPr>
              <a:t> = </a:t>
            </a:r>
            <a:r>
              <a:rPr lang="tr-TR" i="0" dirty="0" err="1">
                <a:effectLst/>
                <a:latin typeface="Söhne"/>
              </a:rPr>
              <a:t>array</a:t>
            </a:r>
            <a:r>
              <a:rPr lang="tr-TR" i="0" dirty="0">
                <a:effectLst/>
                <a:latin typeface="Söhne"/>
              </a:rPr>
              <a:t>(</a:t>
            </a:r>
          </a:p>
          <a:p>
            <a:r>
              <a:rPr lang="tr-TR" i="0" dirty="0">
                <a:effectLst/>
                <a:latin typeface="Söhne"/>
              </a:rPr>
              <a:t>    'mesaj' =&gt; 'Merhaba, bu mesaj sunucudan geldi!'</a:t>
            </a:r>
          </a:p>
          <a:p>
            <a:r>
              <a:rPr lang="tr-TR" i="0" dirty="0">
                <a:effectLst/>
                <a:latin typeface="Söhne"/>
              </a:rPr>
              <a:t>);</a:t>
            </a:r>
          </a:p>
          <a:p>
            <a:endParaRPr lang="tr-TR" i="0" dirty="0">
              <a:effectLst/>
              <a:latin typeface="Söhne"/>
            </a:endParaRPr>
          </a:p>
          <a:p>
            <a:r>
              <a:rPr lang="tr-TR" i="0" dirty="0">
                <a:effectLst/>
                <a:highlight>
                  <a:srgbClr val="FFFF00"/>
                </a:highlight>
                <a:latin typeface="Söhne"/>
              </a:rPr>
              <a:t>// JSON nesnesini </a:t>
            </a:r>
            <a:r>
              <a:rPr lang="tr-TR" i="0" dirty="0" err="1">
                <a:effectLst/>
                <a:highlight>
                  <a:srgbClr val="FFFF00"/>
                </a:highlight>
                <a:latin typeface="Söhne"/>
              </a:rPr>
              <a:t>echo</a:t>
            </a:r>
            <a:r>
              <a:rPr lang="tr-TR" i="0" dirty="0">
                <a:effectLst/>
                <a:highlight>
                  <a:srgbClr val="FFFF00"/>
                </a:highlight>
                <a:latin typeface="Söhne"/>
              </a:rPr>
              <a:t> ile yazdırıyoruz</a:t>
            </a:r>
          </a:p>
          <a:p>
            <a:r>
              <a:rPr lang="tr-TR" i="0" dirty="0" err="1">
                <a:effectLst/>
                <a:latin typeface="Söhne"/>
              </a:rPr>
              <a:t>echo</a:t>
            </a:r>
            <a:r>
              <a:rPr lang="tr-TR" i="0" dirty="0">
                <a:effectLst/>
                <a:latin typeface="Söhne"/>
              </a:rPr>
              <a:t> </a:t>
            </a:r>
            <a:r>
              <a:rPr lang="tr-TR" i="0" dirty="0" err="1">
                <a:effectLst/>
                <a:latin typeface="Söhne"/>
              </a:rPr>
              <a:t>json_encode</a:t>
            </a:r>
            <a:r>
              <a:rPr lang="tr-TR" i="0" dirty="0">
                <a:effectLst/>
                <a:latin typeface="Söhne"/>
              </a:rPr>
              <a:t>($</a:t>
            </a:r>
            <a:r>
              <a:rPr lang="tr-TR" i="0" dirty="0" err="1">
                <a:effectLst/>
                <a:latin typeface="Söhne"/>
              </a:rPr>
              <a:t>response</a:t>
            </a:r>
            <a:r>
              <a:rPr lang="tr-TR" i="0" dirty="0">
                <a:effectLst/>
                <a:latin typeface="Söhne"/>
              </a:rPr>
              <a:t>);</a:t>
            </a:r>
          </a:p>
          <a:p>
            <a:r>
              <a:rPr lang="tr-TR" i="0" dirty="0">
                <a:effectLst/>
                <a:latin typeface="Söhne"/>
              </a:rPr>
              <a:t>?&gt;</a:t>
            </a:r>
          </a:p>
          <a:p>
            <a:endParaRPr lang="tr-TR" dirty="0"/>
          </a:p>
        </p:txBody>
      </p:sp>
    </p:spTree>
    <p:extLst>
      <p:ext uri="{BB962C8B-B14F-4D97-AF65-F5344CB8AC3E}">
        <p14:creationId xmlns:p14="http://schemas.microsoft.com/office/powerpoint/2010/main" val="15788558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3.6. </a:t>
            </a:r>
            <a:r>
              <a:rPr lang="tr-TR" sz="1600" dirty="0" err="1">
                <a:solidFill>
                  <a:schemeClr val="bg1"/>
                </a:solidFill>
                <a:effectLst/>
                <a:latin typeface="Helvetica" pitchFamily="2" charset="0"/>
              </a:rPr>
              <a:t>Jquery</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a:t>
            </a:r>
            <a:r>
              <a:rPr lang="tr-TR" sz="1600" dirty="0">
                <a:solidFill>
                  <a:schemeClr val="bg1"/>
                </a:solidFill>
                <a:effectLst/>
                <a:latin typeface="Helvetica" pitchFamily="2" charset="0"/>
              </a:rPr>
              <a:t> ile etkileşimli şekilde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Ajax</a:t>
            </a:r>
            <a:r>
              <a:rPr lang="tr-TR" sz="1600" dirty="0">
                <a:solidFill>
                  <a:schemeClr val="bg1"/>
                </a:solidFill>
                <a:effectLst/>
                <a:latin typeface="Helvetica" pitchFamily="2" charset="0"/>
              </a:rPr>
              <a:t> kullanılarak sunucu ile veri alışverişi yapma işlemi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494405" y="193930"/>
            <a:ext cx="6099906" cy="954107"/>
          </a:xfrm>
          <a:prstGeom prst="rect">
            <a:avLst/>
          </a:prstGeom>
          <a:noFill/>
        </p:spPr>
        <p:txBody>
          <a:bodyPr wrap="square">
            <a:spAutoFit/>
          </a:bodyPr>
          <a:lstStyle/>
          <a:p>
            <a:pPr algn="l"/>
            <a:r>
              <a:rPr lang="tr-TR" sz="1400" b="1" i="0" dirty="0">
                <a:effectLst/>
                <a:latin typeface="Söhne"/>
              </a:rPr>
              <a:t>Adım 2: HTML ve </a:t>
            </a:r>
            <a:r>
              <a:rPr lang="tr-TR" sz="1400" b="1" i="0" dirty="0" err="1">
                <a:effectLst/>
                <a:latin typeface="Söhne"/>
              </a:rPr>
              <a:t>jQuery</a:t>
            </a:r>
            <a:r>
              <a:rPr lang="tr-TR" sz="1400" b="1" i="0" dirty="0">
                <a:effectLst/>
                <a:latin typeface="Söhne"/>
              </a:rPr>
              <a:t> Kullanarak Veriyi Alıp Gösterme</a:t>
            </a:r>
          </a:p>
          <a:p>
            <a:pPr algn="l"/>
            <a:r>
              <a:rPr lang="tr-TR" sz="1400" b="0" i="0" dirty="0">
                <a:effectLst/>
                <a:latin typeface="Söhne"/>
              </a:rPr>
              <a:t>Şimdi, kullanıcıya sunucudan gelen mesajı gösterecek bir HTML sayfası oluşturalım. Bu sayfada </a:t>
            </a:r>
            <a:r>
              <a:rPr lang="tr-TR" sz="1400" b="0" i="0" dirty="0" err="1">
                <a:effectLst/>
                <a:latin typeface="Söhne"/>
              </a:rPr>
              <a:t>jQuery</a:t>
            </a:r>
            <a:r>
              <a:rPr lang="tr-TR" sz="1400" b="0" i="0" dirty="0">
                <a:effectLst/>
                <a:latin typeface="Söhne"/>
              </a:rPr>
              <a:t> kullanarak sunucu-</a:t>
            </a:r>
            <a:r>
              <a:rPr lang="tr-TR" sz="1400" b="0" i="0" dirty="0" err="1">
                <a:effectLst/>
                <a:latin typeface="Söhne"/>
              </a:rPr>
              <a:t>dosyasi.php</a:t>
            </a:r>
            <a:r>
              <a:rPr lang="tr-TR" sz="1400" b="0" i="0" dirty="0">
                <a:effectLst/>
                <a:latin typeface="Söhne"/>
              </a:rPr>
              <a:t> adresinden veriyi alıp, bir &lt;p&gt; etiketine yazdıracağız.</a:t>
            </a:r>
          </a:p>
        </p:txBody>
      </p:sp>
      <p:pic>
        <p:nvPicPr>
          <p:cNvPr id="3" name="Resim 2">
            <a:extLst>
              <a:ext uri="{FF2B5EF4-FFF2-40B4-BE49-F238E27FC236}">
                <a16:creationId xmlns:a16="http://schemas.microsoft.com/office/drawing/2014/main" id="{828F3CA3-7D81-36A5-CCF8-A9A21C0529F7}"/>
              </a:ext>
            </a:extLst>
          </p:cNvPr>
          <p:cNvPicPr>
            <a:picLocks noChangeAspect="1"/>
          </p:cNvPicPr>
          <p:nvPr/>
        </p:nvPicPr>
        <p:blipFill>
          <a:blip r:embed="rId3"/>
          <a:stretch>
            <a:fillRect/>
          </a:stretch>
        </p:blipFill>
        <p:spPr>
          <a:xfrm>
            <a:off x="5031328" y="1435101"/>
            <a:ext cx="5562983" cy="4889498"/>
          </a:xfrm>
          <a:prstGeom prst="rect">
            <a:avLst/>
          </a:prstGeom>
        </p:spPr>
      </p:pic>
    </p:spTree>
    <p:extLst>
      <p:ext uri="{BB962C8B-B14F-4D97-AF65-F5344CB8AC3E}">
        <p14:creationId xmlns:p14="http://schemas.microsoft.com/office/powerpoint/2010/main" val="1036357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a:solidFill>
                  <a:srgbClr val="FFFFFF"/>
                </a:solidFill>
                <a:effectLst/>
                <a:latin typeface="Arial" panose="020B0604020202020204" pitchFamily="34" charset="0"/>
                <a:cs typeface="Arial" panose="020B0604020202020204" pitchFamily="34" charset="0"/>
              </a:rPr>
              <a:t>1.1. Web geliştirme süreçlerinin işleyiş şekillerini anlar.</a:t>
            </a:r>
            <a:br>
              <a:rPr lang="tr-TR" sz="2000">
                <a:solidFill>
                  <a:srgbClr val="FFFFFF"/>
                </a:solidFill>
                <a:effectLst/>
                <a:latin typeface="Arial" panose="020B0604020202020204" pitchFamily="34" charset="0"/>
                <a:cs typeface="Arial" panose="020B0604020202020204" pitchFamily="34" charset="0"/>
              </a:rPr>
            </a:br>
            <a:br>
              <a:rPr lang="tr-TR" sz="2000">
                <a:solidFill>
                  <a:srgbClr val="FFFFFF"/>
                </a:solidFill>
                <a:effectLst/>
                <a:latin typeface="Arial" panose="020B0604020202020204" pitchFamily="34" charset="0"/>
                <a:cs typeface="Arial" panose="020B0604020202020204" pitchFamily="34" charset="0"/>
              </a:rPr>
            </a:br>
            <a:r>
              <a:rPr lang="tr-TR" sz="2000">
                <a:solidFill>
                  <a:srgbClr val="FFFFFF"/>
                </a:solidFill>
                <a:effectLst/>
                <a:latin typeface="Arial" panose="020B0604020202020204" pitchFamily="34" charset="0"/>
                <a:cs typeface="Arial" panose="020B0604020202020204" pitchFamily="34" charset="0"/>
              </a:rPr>
              <a:t>a) Web geliştirme süreçlerinin temel adımları olan, proje planlaması, tasarım, kodlama, test ve dağıtım süreçleri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1240076"/>
            <a:ext cx="6034827" cy="4916465"/>
          </a:xfrm>
        </p:spPr>
        <p:txBody>
          <a:bodyPr anchor="t">
            <a:normAutofit/>
          </a:bodyPr>
          <a:lstStyle/>
          <a:p>
            <a:pPr marL="0" indent="0">
              <a:lnSpc>
                <a:spcPct val="110000"/>
              </a:lnSpc>
              <a:buNone/>
            </a:pPr>
            <a:r>
              <a:rPr lang="tr-TR" sz="1800" b="1" i="0" dirty="0">
                <a:effectLst/>
                <a:latin typeface="Söhne"/>
              </a:rPr>
              <a:t>Proje Planlaması</a:t>
            </a:r>
          </a:p>
          <a:p>
            <a:pPr>
              <a:lnSpc>
                <a:spcPct val="110000"/>
              </a:lnSpc>
            </a:pPr>
            <a:r>
              <a:rPr lang="tr-TR" sz="1800" b="0" i="0" dirty="0">
                <a:effectLst/>
                <a:latin typeface="Söhne"/>
              </a:rPr>
              <a:t>Bu aşamada, web sitesinin amacını, hedef kitlesini ve ana özelliklerini belirleriz. </a:t>
            </a:r>
          </a:p>
          <a:p>
            <a:pPr>
              <a:lnSpc>
                <a:spcPct val="110000"/>
              </a:lnSpc>
            </a:pPr>
            <a:r>
              <a:rPr lang="tr-TR" sz="1800" b="0" i="0" dirty="0">
                <a:effectLst/>
                <a:latin typeface="Söhne"/>
              </a:rPr>
              <a:t>"Ne yapmak istiyoruz?", "Kim için yapmak istiyoruz?" ve "Bunu nasıl yapacağız?" sorularına cevap ararız. </a:t>
            </a:r>
          </a:p>
          <a:p>
            <a:pPr>
              <a:lnSpc>
                <a:spcPct val="110000"/>
              </a:lnSpc>
            </a:pPr>
            <a:endParaRPr lang="tr-TR" sz="1800" b="0" i="0" dirty="0">
              <a:effectLst/>
              <a:latin typeface="Söhne"/>
            </a:endParaRPr>
          </a:p>
          <a:p>
            <a:pPr>
              <a:lnSpc>
                <a:spcPct val="110000"/>
              </a:lnSpc>
            </a:pPr>
            <a:r>
              <a:rPr lang="tr-TR" sz="1800" b="0" i="0" dirty="0">
                <a:effectLst/>
                <a:latin typeface="Söhne"/>
              </a:rPr>
              <a:t>Aynı zamanda, projenin zaman çizelgesi ve bütçesi gibi önemli detayları da planlarız.</a:t>
            </a:r>
          </a:p>
          <a:p>
            <a:pPr>
              <a:lnSpc>
                <a:spcPct val="110000"/>
              </a:lnSpc>
            </a:pPr>
            <a:endParaRPr lang="tr-TR" sz="1800" dirty="0">
              <a:latin typeface="Söhne"/>
            </a:endParaRPr>
          </a:p>
          <a:p>
            <a:pPr marL="0" indent="0">
              <a:lnSpc>
                <a:spcPct val="110000"/>
              </a:lnSpc>
              <a:buNone/>
            </a:pPr>
            <a:endParaRPr lang="tr-TR" sz="1600" b="0" i="0" dirty="0">
              <a:effectLst/>
              <a:latin typeface="Söhne"/>
            </a:endParaRPr>
          </a:p>
          <a:p>
            <a:pPr>
              <a:lnSpc>
                <a:spcPct val="110000"/>
              </a:lnSpc>
            </a:pPr>
            <a:endParaRPr lang="tr-TR" sz="1600" dirty="0"/>
          </a:p>
        </p:txBody>
      </p:sp>
    </p:spTree>
    <p:extLst>
      <p:ext uri="{BB962C8B-B14F-4D97-AF65-F5344CB8AC3E}">
        <p14:creationId xmlns:p14="http://schemas.microsoft.com/office/powerpoint/2010/main" val="9720058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3.7.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 kullanarak asenkron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API kullanılarak sunucudan verilerin nasıl alınabileceği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JSON formatında çekilen verilerin nasıl işleneceği ve kullanılacağı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494405" y="475699"/>
            <a:ext cx="6099906" cy="523220"/>
          </a:xfrm>
          <a:prstGeom prst="rect">
            <a:avLst/>
          </a:prstGeom>
          <a:noFill/>
        </p:spPr>
        <p:txBody>
          <a:bodyPr wrap="square">
            <a:spAutoFit/>
          </a:bodyPr>
          <a:lstStyle/>
          <a:p>
            <a:pPr algn="l"/>
            <a:r>
              <a:rPr lang="tr-TR" sz="1400" b="1" i="0" dirty="0" err="1">
                <a:solidFill>
                  <a:srgbClr val="0D0D0D"/>
                </a:solidFill>
                <a:effectLst/>
                <a:latin typeface="Söhne"/>
              </a:rPr>
              <a:t>Fetch</a:t>
            </a:r>
            <a:r>
              <a:rPr lang="tr-TR" sz="1400" b="1" i="0" dirty="0">
                <a:solidFill>
                  <a:srgbClr val="0D0D0D"/>
                </a:solidFill>
                <a:effectLst/>
                <a:latin typeface="Söhne"/>
              </a:rPr>
              <a:t> API</a:t>
            </a:r>
            <a:r>
              <a:rPr lang="tr-TR" sz="1400" b="0" i="0" dirty="0">
                <a:solidFill>
                  <a:srgbClr val="0D0D0D"/>
                </a:solidFill>
                <a:effectLst/>
                <a:latin typeface="Söhne"/>
              </a:rPr>
              <a:t>, modern </a:t>
            </a:r>
            <a:r>
              <a:rPr lang="tr-TR" sz="1400" b="0" i="0" dirty="0" err="1">
                <a:solidFill>
                  <a:srgbClr val="0D0D0D"/>
                </a:solidFill>
                <a:effectLst/>
                <a:latin typeface="Söhne"/>
              </a:rPr>
              <a:t>JavaScript'te</a:t>
            </a:r>
            <a:r>
              <a:rPr lang="tr-TR" sz="1400" b="0" i="0" dirty="0">
                <a:solidFill>
                  <a:srgbClr val="0D0D0D"/>
                </a:solidFill>
                <a:effectLst/>
                <a:latin typeface="Söhne"/>
              </a:rPr>
              <a:t> sunucu ile asenkron veri alışverişi yapmak için kullanılan güçlü bir araçtır. </a:t>
            </a:r>
            <a:r>
              <a:rPr lang="tr-TR" sz="1400" b="0" i="0" dirty="0" err="1">
                <a:solidFill>
                  <a:srgbClr val="0D0D0D"/>
                </a:solidFill>
                <a:effectLst/>
                <a:latin typeface="Söhne"/>
              </a:rPr>
              <a:t>XMLHttpRequest'a</a:t>
            </a:r>
            <a:r>
              <a:rPr lang="tr-TR" sz="1400" b="0" i="0" dirty="0">
                <a:solidFill>
                  <a:srgbClr val="0D0D0D"/>
                </a:solidFill>
                <a:effectLst/>
                <a:latin typeface="Söhne"/>
              </a:rPr>
              <a:t> göre daha esnek ve güçlüdür. </a:t>
            </a:r>
            <a:endParaRPr lang="tr-TR" sz="1400" b="0" i="0" dirty="0">
              <a:effectLst/>
              <a:latin typeface="Söhne"/>
            </a:endParaRPr>
          </a:p>
        </p:txBody>
      </p:sp>
      <p:sp>
        <p:nvSpPr>
          <p:cNvPr id="6" name="Metin kutusu 5">
            <a:extLst>
              <a:ext uri="{FF2B5EF4-FFF2-40B4-BE49-F238E27FC236}">
                <a16:creationId xmlns:a16="http://schemas.microsoft.com/office/drawing/2014/main" id="{38BD12B4-8E8F-6EF5-33C9-B93BC1B135A0}"/>
              </a:ext>
            </a:extLst>
          </p:cNvPr>
          <p:cNvSpPr txBox="1"/>
          <p:nvPr/>
        </p:nvSpPr>
        <p:spPr>
          <a:xfrm>
            <a:off x="4494405" y="1240076"/>
            <a:ext cx="6099906" cy="646331"/>
          </a:xfrm>
          <a:prstGeom prst="rect">
            <a:avLst/>
          </a:prstGeom>
          <a:noFill/>
        </p:spPr>
        <p:txBody>
          <a:bodyPr wrap="square">
            <a:spAutoFit/>
          </a:bodyPr>
          <a:lstStyle/>
          <a:p>
            <a:r>
              <a:rPr lang="tr-TR" b="1" i="0" dirty="0">
                <a:solidFill>
                  <a:srgbClr val="0D0D0D"/>
                </a:solidFill>
                <a:effectLst/>
                <a:latin typeface="Söhne"/>
              </a:rPr>
              <a:t>Adım 1: Sunucu Dosyası Oluşturma </a:t>
            </a:r>
            <a:r>
              <a:rPr lang="tr-TR" b="1" i="0" dirty="0">
                <a:effectLst/>
                <a:latin typeface="Söhne"/>
              </a:rPr>
              <a:t>(sunucu-</a:t>
            </a:r>
            <a:r>
              <a:rPr lang="tr-TR" b="1" i="0" dirty="0" err="1">
                <a:effectLst/>
                <a:latin typeface="Söhne"/>
              </a:rPr>
              <a:t>dosyasi.php</a:t>
            </a:r>
            <a:r>
              <a:rPr lang="tr-TR" b="1" i="0" dirty="0">
                <a:effectLst/>
                <a:latin typeface="Söhne"/>
              </a:rPr>
              <a:t>)</a:t>
            </a:r>
          </a:p>
          <a:p>
            <a:pPr algn="l"/>
            <a:endParaRPr lang="tr-TR" b="1" i="0" dirty="0">
              <a:solidFill>
                <a:srgbClr val="0D0D0D"/>
              </a:solidFill>
              <a:effectLst/>
              <a:latin typeface="Söhne"/>
            </a:endParaRPr>
          </a:p>
        </p:txBody>
      </p:sp>
      <p:sp>
        <p:nvSpPr>
          <p:cNvPr id="9" name="Metin kutusu 8">
            <a:extLst>
              <a:ext uri="{FF2B5EF4-FFF2-40B4-BE49-F238E27FC236}">
                <a16:creationId xmlns:a16="http://schemas.microsoft.com/office/drawing/2014/main" id="{674A257C-A40F-9E36-CE0A-D8998487F2F1}"/>
              </a:ext>
            </a:extLst>
          </p:cNvPr>
          <p:cNvSpPr txBox="1"/>
          <p:nvPr/>
        </p:nvSpPr>
        <p:spPr>
          <a:xfrm>
            <a:off x="4559737" y="1997838"/>
            <a:ext cx="6099906" cy="3416320"/>
          </a:xfrm>
          <a:prstGeom prst="rect">
            <a:avLst/>
          </a:prstGeom>
          <a:solidFill>
            <a:schemeClr val="accent2">
              <a:lumMod val="40000"/>
              <a:lumOff val="60000"/>
            </a:schemeClr>
          </a:solidFill>
        </p:spPr>
        <p:txBody>
          <a:bodyPr wrap="square">
            <a:spAutoFit/>
          </a:bodyPr>
          <a:lstStyle/>
          <a:p>
            <a:r>
              <a:rPr lang="tr-TR" dirty="0"/>
              <a:t>&lt;?</a:t>
            </a:r>
            <a:r>
              <a:rPr lang="tr-TR" dirty="0" err="1"/>
              <a:t>php</a:t>
            </a:r>
            <a:endParaRPr lang="tr-TR" dirty="0"/>
          </a:p>
          <a:p>
            <a:r>
              <a:rPr lang="tr-TR" dirty="0">
                <a:highlight>
                  <a:srgbClr val="FFFF00"/>
                </a:highlight>
              </a:rPr>
              <a:t>// Basit bir JSON verisi oluşturuyoruz</a:t>
            </a:r>
          </a:p>
          <a:p>
            <a:r>
              <a:rPr lang="tr-TR" dirty="0"/>
              <a:t>$veri = [</a:t>
            </a:r>
          </a:p>
          <a:p>
            <a:r>
              <a:rPr lang="tr-TR" dirty="0"/>
              <a:t>    'mesaj' =&gt; 'Merhaba, bu bir test mesajıdır!',</a:t>
            </a:r>
          </a:p>
          <a:p>
            <a:r>
              <a:rPr lang="tr-TR" dirty="0"/>
              <a:t>    'tarih' =&gt; </a:t>
            </a:r>
            <a:r>
              <a:rPr lang="tr-TR" dirty="0" err="1"/>
              <a:t>date</a:t>
            </a:r>
            <a:r>
              <a:rPr lang="tr-TR" dirty="0"/>
              <a:t>('Y-m-d </a:t>
            </a:r>
            <a:r>
              <a:rPr lang="tr-TR" dirty="0" err="1"/>
              <a:t>H:i:s</a:t>
            </a:r>
            <a:r>
              <a:rPr lang="tr-TR" dirty="0"/>
              <a:t>')</a:t>
            </a:r>
          </a:p>
          <a:p>
            <a:r>
              <a:rPr lang="tr-TR" dirty="0"/>
              <a:t>];</a:t>
            </a:r>
          </a:p>
          <a:p>
            <a:endParaRPr lang="tr-TR" dirty="0"/>
          </a:p>
          <a:p>
            <a:r>
              <a:rPr lang="tr-TR" dirty="0">
                <a:highlight>
                  <a:srgbClr val="FFFF00"/>
                </a:highlight>
              </a:rPr>
              <a:t>// JSON verisini döndürüyoruz</a:t>
            </a:r>
          </a:p>
          <a:p>
            <a:r>
              <a:rPr lang="tr-TR" dirty="0" err="1"/>
              <a:t>header</a:t>
            </a:r>
            <a:r>
              <a:rPr lang="tr-TR" dirty="0"/>
              <a:t>('Content-</a:t>
            </a:r>
            <a:r>
              <a:rPr lang="tr-TR" dirty="0" err="1"/>
              <a:t>Type</a:t>
            </a:r>
            <a:r>
              <a:rPr lang="tr-TR" dirty="0"/>
              <a:t>: </a:t>
            </a:r>
            <a:r>
              <a:rPr lang="tr-TR" dirty="0" err="1"/>
              <a:t>application</a:t>
            </a:r>
            <a:r>
              <a:rPr lang="tr-TR" dirty="0"/>
              <a:t>/</a:t>
            </a:r>
            <a:r>
              <a:rPr lang="tr-TR" dirty="0" err="1"/>
              <a:t>json</a:t>
            </a:r>
            <a:r>
              <a:rPr lang="tr-TR" dirty="0"/>
              <a:t>');</a:t>
            </a:r>
          </a:p>
          <a:p>
            <a:r>
              <a:rPr lang="tr-TR" dirty="0" err="1"/>
              <a:t>echo</a:t>
            </a:r>
            <a:r>
              <a:rPr lang="tr-TR" dirty="0"/>
              <a:t> </a:t>
            </a:r>
            <a:r>
              <a:rPr lang="tr-TR" dirty="0" err="1"/>
              <a:t>json_encode</a:t>
            </a:r>
            <a:r>
              <a:rPr lang="tr-TR" dirty="0"/>
              <a:t>($veri);</a:t>
            </a:r>
          </a:p>
          <a:p>
            <a:r>
              <a:rPr lang="tr-TR" b="0" dirty="0">
                <a:solidFill>
                  <a:srgbClr val="569CD6"/>
                </a:solidFill>
                <a:effectLst/>
                <a:latin typeface="Menlo" panose="020B0609030804020204" pitchFamily="49" charset="0"/>
              </a:rPr>
              <a:t>?&gt;</a:t>
            </a:r>
            <a:endParaRPr lang="tr-TR" b="0" dirty="0">
              <a:solidFill>
                <a:srgbClr val="CCCCCC"/>
              </a:solidFill>
              <a:effectLst/>
              <a:latin typeface="Menlo" panose="020B0609030804020204" pitchFamily="49" charset="0"/>
            </a:endParaRPr>
          </a:p>
          <a:p>
            <a:endParaRPr lang="tr-TR" dirty="0"/>
          </a:p>
        </p:txBody>
      </p:sp>
    </p:spTree>
    <p:extLst>
      <p:ext uri="{BB962C8B-B14F-4D97-AF65-F5344CB8AC3E}">
        <p14:creationId xmlns:p14="http://schemas.microsoft.com/office/powerpoint/2010/main" val="7381344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3.7.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 kullanarak asenkron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API kullanılarak sunucudan verilerin nasıl alınabileceği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JSON formatında çekilen verilerin nasıl işleneceği ve kullanılacağı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474264B0-DA26-5412-A7CD-3E138D0E9DF3}"/>
              </a:ext>
            </a:extLst>
          </p:cNvPr>
          <p:cNvSpPr txBox="1"/>
          <p:nvPr/>
        </p:nvSpPr>
        <p:spPr>
          <a:xfrm>
            <a:off x="4494405" y="193930"/>
            <a:ext cx="6099906" cy="523220"/>
          </a:xfrm>
          <a:prstGeom prst="rect">
            <a:avLst/>
          </a:prstGeom>
          <a:noFill/>
        </p:spPr>
        <p:txBody>
          <a:bodyPr wrap="square">
            <a:spAutoFit/>
          </a:bodyPr>
          <a:lstStyle/>
          <a:p>
            <a:pPr algn="l"/>
            <a:r>
              <a:rPr lang="tr-TR" sz="1400" b="1" i="0" dirty="0" err="1">
                <a:solidFill>
                  <a:srgbClr val="0D0D0D"/>
                </a:solidFill>
                <a:effectLst/>
                <a:latin typeface="Söhne"/>
              </a:rPr>
              <a:t>Fetch</a:t>
            </a:r>
            <a:r>
              <a:rPr lang="tr-TR" sz="1400" b="1" i="0" dirty="0">
                <a:solidFill>
                  <a:srgbClr val="0D0D0D"/>
                </a:solidFill>
                <a:effectLst/>
                <a:latin typeface="Söhne"/>
              </a:rPr>
              <a:t> API</a:t>
            </a:r>
            <a:r>
              <a:rPr lang="tr-TR" sz="1400" b="0" i="0" dirty="0">
                <a:solidFill>
                  <a:srgbClr val="0D0D0D"/>
                </a:solidFill>
                <a:effectLst/>
                <a:latin typeface="Söhne"/>
              </a:rPr>
              <a:t>, modern </a:t>
            </a:r>
            <a:r>
              <a:rPr lang="tr-TR" sz="1400" b="0" i="0" dirty="0" err="1">
                <a:solidFill>
                  <a:srgbClr val="0D0D0D"/>
                </a:solidFill>
                <a:effectLst/>
                <a:latin typeface="Söhne"/>
              </a:rPr>
              <a:t>JavaScript'te</a:t>
            </a:r>
            <a:r>
              <a:rPr lang="tr-TR" sz="1400" b="0" i="0" dirty="0">
                <a:solidFill>
                  <a:srgbClr val="0D0D0D"/>
                </a:solidFill>
                <a:effectLst/>
                <a:latin typeface="Söhne"/>
              </a:rPr>
              <a:t> sunucu ile asenkron veri alışverişi yapmak için kullanılan güçlü bir araçtır. </a:t>
            </a:r>
            <a:r>
              <a:rPr lang="tr-TR" sz="1400" b="0" i="0" dirty="0" err="1">
                <a:solidFill>
                  <a:srgbClr val="0D0D0D"/>
                </a:solidFill>
                <a:effectLst/>
                <a:latin typeface="Söhne"/>
              </a:rPr>
              <a:t>XMLHttpRequest'a</a:t>
            </a:r>
            <a:r>
              <a:rPr lang="tr-TR" sz="1400" b="0" i="0" dirty="0">
                <a:solidFill>
                  <a:srgbClr val="0D0D0D"/>
                </a:solidFill>
                <a:effectLst/>
                <a:latin typeface="Söhne"/>
              </a:rPr>
              <a:t> göre daha esnek ve güçlüdür. </a:t>
            </a:r>
            <a:endParaRPr lang="tr-TR" sz="1400" b="0" i="0" dirty="0">
              <a:effectLst/>
              <a:latin typeface="Söhne"/>
            </a:endParaRPr>
          </a:p>
        </p:txBody>
      </p:sp>
      <p:sp>
        <p:nvSpPr>
          <p:cNvPr id="6" name="Metin kutusu 5">
            <a:extLst>
              <a:ext uri="{FF2B5EF4-FFF2-40B4-BE49-F238E27FC236}">
                <a16:creationId xmlns:a16="http://schemas.microsoft.com/office/drawing/2014/main" id="{38BD12B4-8E8F-6EF5-33C9-B93BC1B135A0}"/>
              </a:ext>
            </a:extLst>
          </p:cNvPr>
          <p:cNvSpPr txBox="1"/>
          <p:nvPr/>
        </p:nvSpPr>
        <p:spPr>
          <a:xfrm>
            <a:off x="4426876" y="911080"/>
            <a:ext cx="6099906" cy="646331"/>
          </a:xfrm>
          <a:prstGeom prst="rect">
            <a:avLst/>
          </a:prstGeom>
          <a:noFill/>
        </p:spPr>
        <p:txBody>
          <a:bodyPr wrap="square">
            <a:spAutoFit/>
          </a:bodyPr>
          <a:lstStyle/>
          <a:p>
            <a:pPr algn="l"/>
            <a:r>
              <a:rPr lang="tr-TR" b="1" i="0" dirty="0">
                <a:solidFill>
                  <a:srgbClr val="0D0D0D"/>
                </a:solidFill>
                <a:effectLst/>
                <a:latin typeface="Söhne"/>
              </a:rPr>
              <a:t>Adım 2: </a:t>
            </a:r>
            <a:r>
              <a:rPr lang="tr-TR" b="1" i="0" dirty="0" err="1">
                <a:solidFill>
                  <a:srgbClr val="0D0D0D"/>
                </a:solidFill>
                <a:effectLst/>
                <a:latin typeface="Söhne"/>
              </a:rPr>
              <a:t>Fetch</a:t>
            </a:r>
            <a:r>
              <a:rPr lang="tr-TR" b="1" i="0" dirty="0">
                <a:solidFill>
                  <a:srgbClr val="0D0D0D"/>
                </a:solidFill>
                <a:effectLst/>
                <a:latin typeface="Söhne"/>
              </a:rPr>
              <a:t> API Kullanarak Veri Almak ve Göstermek</a:t>
            </a:r>
          </a:p>
          <a:p>
            <a:pPr algn="l"/>
            <a:endParaRPr lang="tr-TR" b="1" i="0" dirty="0">
              <a:solidFill>
                <a:srgbClr val="0D0D0D"/>
              </a:solidFill>
              <a:effectLst/>
              <a:latin typeface="Söhne"/>
            </a:endParaRPr>
          </a:p>
        </p:txBody>
      </p:sp>
      <p:pic>
        <p:nvPicPr>
          <p:cNvPr id="3" name="Resim 2">
            <a:extLst>
              <a:ext uri="{FF2B5EF4-FFF2-40B4-BE49-F238E27FC236}">
                <a16:creationId xmlns:a16="http://schemas.microsoft.com/office/drawing/2014/main" id="{723CB8EF-23CE-23EB-BEE7-7BB0837E0EAD}"/>
              </a:ext>
            </a:extLst>
          </p:cNvPr>
          <p:cNvPicPr>
            <a:picLocks noChangeAspect="1"/>
          </p:cNvPicPr>
          <p:nvPr/>
        </p:nvPicPr>
        <p:blipFill>
          <a:blip r:embed="rId3"/>
          <a:stretch>
            <a:fillRect/>
          </a:stretch>
        </p:blipFill>
        <p:spPr>
          <a:xfrm>
            <a:off x="4476110" y="1382864"/>
            <a:ext cx="7260732" cy="5080459"/>
          </a:xfrm>
          <a:prstGeom prst="rect">
            <a:avLst/>
          </a:prstGeom>
        </p:spPr>
      </p:pic>
    </p:spTree>
    <p:extLst>
      <p:ext uri="{BB962C8B-B14F-4D97-AF65-F5344CB8AC3E}">
        <p14:creationId xmlns:p14="http://schemas.microsoft.com/office/powerpoint/2010/main" val="17774090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3.7.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 kullanarak asenkron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işlemlerinin web </a:t>
            </a:r>
            <a:r>
              <a:rPr lang="tr-TR" sz="1600" dirty="0" err="1">
                <a:solidFill>
                  <a:schemeClr val="bg1"/>
                </a:solidFill>
                <a:effectLst/>
                <a:latin typeface="Helvetica" pitchFamily="2" charset="0"/>
              </a:rPr>
              <a:t>uygulamarındaki</a:t>
            </a:r>
            <a:r>
              <a:rPr lang="tr-TR" sz="1600" dirty="0">
                <a:solidFill>
                  <a:schemeClr val="bg1"/>
                </a:solidFill>
                <a:effectLst/>
                <a:latin typeface="Helvetica" pitchFamily="2" charset="0"/>
              </a:rPr>
              <a:t> kullanılma şekilleri örneklerle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7" name="Metin kutusu 6">
            <a:extLst>
              <a:ext uri="{FF2B5EF4-FFF2-40B4-BE49-F238E27FC236}">
                <a16:creationId xmlns:a16="http://schemas.microsoft.com/office/drawing/2014/main" id="{AE94E9A6-631C-4A13-EBD1-E60A3B61245C}"/>
              </a:ext>
            </a:extLst>
          </p:cNvPr>
          <p:cNvSpPr txBox="1"/>
          <p:nvPr/>
        </p:nvSpPr>
        <p:spPr>
          <a:xfrm>
            <a:off x="4519246" y="1413580"/>
            <a:ext cx="6099906" cy="2031325"/>
          </a:xfrm>
          <a:prstGeom prst="rect">
            <a:avLst/>
          </a:prstGeom>
          <a:noFill/>
        </p:spPr>
        <p:txBody>
          <a:bodyPr wrap="square">
            <a:spAutoFit/>
          </a:bodyPr>
          <a:lstStyle/>
          <a:p>
            <a:pPr algn="l"/>
            <a:r>
              <a:rPr lang="tr-TR" b="1" i="0" dirty="0">
                <a:solidFill>
                  <a:srgbClr val="0D0D0D"/>
                </a:solidFill>
                <a:effectLst/>
                <a:latin typeface="Söhne"/>
              </a:rPr>
              <a:t>1. Bir </a:t>
            </a:r>
            <a:r>
              <a:rPr lang="tr-TR" b="1" i="0" dirty="0" err="1">
                <a:solidFill>
                  <a:srgbClr val="0D0D0D"/>
                </a:solidFill>
                <a:effectLst/>
                <a:latin typeface="Söhne"/>
              </a:rPr>
              <a:t>API'den</a:t>
            </a:r>
            <a:r>
              <a:rPr lang="tr-TR" b="1" i="0" dirty="0">
                <a:solidFill>
                  <a:srgbClr val="0D0D0D"/>
                </a:solidFill>
                <a:effectLst/>
                <a:latin typeface="Söhne"/>
              </a:rPr>
              <a:t> Veri Çekme</a:t>
            </a:r>
          </a:p>
          <a:p>
            <a:pPr algn="l"/>
            <a:r>
              <a:rPr lang="tr-TR" b="1" i="0" dirty="0">
                <a:solidFill>
                  <a:srgbClr val="0D0D0D"/>
                </a:solidFill>
                <a:effectLst/>
                <a:latin typeface="Söhne"/>
              </a:rPr>
              <a:t>2. Form Verilerini Gönderme</a:t>
            </a:r>
          </a:p>
          <a:p>
            <a:r>
              <a:rPr lang="tr-TR" b="1" i="0" dirty="0">
                <a:solidFill>
                  <a:srgbClr val="0D0D0D"/>
                </a:solidFill>
                <a:effectLst/>
                <a:latin typeface="Söhne"/>
              </a:rPr>
              <a:t>3. Dosya Yükleme</a:t>
            </a:r>
          </a:p>
          <a:p>
            <a:r>
              <a:rPr lang="tr-TR" b="1" i="0" dirty="0">
                <a:solidFill>
                  <a:srgbClr val="0D0D0D"/>
                </a:solidFill>
                <a:effectLst/>
                <a:latin typeface="Söhne"/>
              </a:rPr>
              <a:t>4. Kaynakların Önbelleğe Alınması</a:t>
            </a:r>
          </a:p>
          <a:p>
            <a:pPr algn="l"/>
            <a:endParaRPr lang="tr-TR" b="1" i="0" dirty="0">
              <a:solidFill>
                <a:srgbClr val="0D0D0D"/>
              </a:solidFill>
              <a:effectLst/>
              <a:latin typeface="Söhne"/>
            </a:endParaRPr>
          </a:p>
          <a:p>
            <a:br>
              <a:rPr lang="tr-TR" dirty="0"/>
            </a:br>
            <a:endParaRPr lang="tr-TR" b="1" i="0" dirty="0">
              <a:solidFill>
                <a:srgbClr val="0D0D0D"/>
              </a:solidFill>
              <a:effectLst/>
              <a:latin typeface="Söhne"/>
            </a:endParaRPr>
          </a:p>
        </p:txBody>
      </p:sp>
      <p:sp>
        <p:nvSpPr>
          <p:cNvPr id="9" name="Metin kutusu 8">
            <a:extLst>
              <a:ext uri="{FF2B5EF4-FFF2-40B4-BE49-F238E27FC236}">
                <a16:creationId xmlns:a16="http://schemas.microsoft.com/office/drawing/2014/main" id="{CEA3C059-45D4-6EF2-F3B7-6726DF19E830}"/>
              </a:ext>
            </a:extLst>
          </p:cNvPr>
          <p:cNvSpPr txBox="1"/>
          <p:nvPr/>
        </p:nvSpPr>
        <p:spPr>
          <a:xfrm>
            <a:off x="4519246" y="522124"/>
            <a:ext cx="6099906" cy="369332"/>
          </a:xfrm>
          <a:prstGeom prst="rect">
            <a:avLst/>
          </a:prstGeom>
          <a:noFill/>
        </p:spPr>
        <p:txBody>
          <a:bodyPr wrap="square">
            <a:spAutoFit/>
          </a:bodyPr>
          <a:lstStyle/>
          <a:p>
            <a:pPr algn="l"/>
            <a:r>
              <a:rPr lang="tr-TR" b="1" i="0" dirty="0">
                <a:solidFill>
                  <a:srgbClr val="0D0D0D"/>
                </a:solidFill>
                <a:effectLst/>
                <a:latin typeface="Söhne"/>
              </a:rPr>
              <a:t>FETCH KULLANIM ŞEKİLLERİ</a:t>
            </a:r>
          </a:p>
        </p:txBody>
      </p:sp>
    </p:spTree>
    <p:extLst>
      <p:ext uri="{BB962C8B-B14F-4D97-AF65-F5344CB8AC3E}">
        <p14:creationId xmlns:p14="http://schemas.microsoft.com/office/powerpoint/2010/main" val="7235862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3.7.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 kullanarak asenkron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işlemlerinin web </a:t>
            </a:r>
            <a:r>
              <a:rPr lang="tr-TR" sz="1600" dirty="0" err="1">
                <a:solidFill>
                  <a:schemeClr val="bg1"/>
                </a:solidFill>
                <a:effectLst/>
                <a:latin typeface="Helvetica" pitchFamily="2" charset="0"/>
              </a:rPr>
              <a:t>uygulamarındaki</a:t>
            </a:r>
            <a:r>
              <a:rPr lang="tr-TR" sz="1600" dirty="0">
                <a:solidFill>
                  <a:schemeClr val="bg1"/>
                </a:solidFill>
                <a:effectLst/>
                <a:latin typeface="Helvetica" pitchFamily="2" charset="0"/>
              </a:rPr>
              <a:t> kullanılma şekilleri örneklerle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9" name="Metin kutusu 8">
            <a:extLst>
              <a:ext uri="{FF2B5EF4-FFF2-40B4-BE49-F238E27FC236}">
                <a16:creationId xmlns:a16="http://schemas.microsoft.com/office/drawing/2014/main" id="{CEA3C059-45D4-6EF2-F3B7-6726DF19E830}"/>
              </a:ext>
            </a:extLst>
          </p:cNvPr>
          <p:cNvSpPr txBox="1"/>
          <p:nvPr/>
        </p:nvSpPr>
        <p:spPr>
          <a:xfrm>
            <a:off x="4191000" y="227575"/>
            <a:ext cx="6099906" cy="369332"/>
          </a:xfrm>
          <a:prstGeom prst="rect">
            <a:avLst/>
          </a:prstGeom>
          <a:noFill/>
        </p:spPr>
        <p:txBody>
          <a:bodyPr wrap="square">
            <a:spAutoFit/>
          </a:bodyPr>
          <a:lstStyle/>
          <a:p>
            <a:pPr algn="l"/>
            <a:r>
              <a:rPr lang="tr-TR" b="1" i="0" dirty="0">
                <a:solidFill>
                  <a:srgbClr val="0D0D0D"/>
                </a:solidFill>
                <a:effectLst/>
                <a:latin typeface="Söhne"/>
              </a:rPr>
              <a:t>Form Verilerini Gönderme</a:t>
            </a:r>
          </a:p>
        </p:txBody>
      </p:sp>
      <p:pic>
        <p:nvPicPr>
          <p:cNvPr id="17" name="Resim 16">
            <a:extLst>
              <a:ext uri="{FF2B5EF4-FFF2-40B4-BE49-F238E27FC236}">
                <a16:creationId xmlns:a16="http://schemas.microsoft.com/office/drawing/2014/main" id="{2B81AA4D-01BC-810E-BE36-A5A5E3A751B2}"/>
              </a:ext>
            </a:extLst>
          </p:cNvPr>
          <p:cNvPicPr>
            <a:picLocks noChangeAspect="1"/>
          </p:cNvPicPr>
          <p:nvPr/>
        </p:nvPicPr>
        <p:blipFill>
          <a:blip r:embed="rId3"/>
          <a:stretch>
            <a:fillRect/>
          </a:stretch>
        </p:blipFill>
        <p:spPr>
          <a:xfrm>
            <a:off x="6205824" y="824482"/>
            <a:ext cx="3047591" cy="1756757"/>
          </a:xfrm>
          <a:prstGeom prst="rect">
            <a:avLst/>
          </a:prstGeom>
        </p:spPr>
      </p:pic>
      <p:sp>
        <p:nvSpPr>
          <p:cNvPr id="19" name="Metin kutusu 18">
            <a:extLst>
              <a:ext uri="{FF2B5EF4-FFF2-40B4-BE49-F238E27FC236}">
                <a16:creationId xmlns:a16="http://schemas.microsoft.com/office/drawing/2014/main" id="{59FA9824-89F9-F505-9EAB-80F0EC7362C8}"/>
              </a:ext>
            </a:extLst>
          </p:cNvPr>
          <p:cNvSpPr txBox="1"/>
          <p:nvPr/>
        </p:nvSpPr>
        <p:spPr>
          <a:xfrm>
            <a:off x="4558325" y="3153377"/>
            <a:ext cx="7258538" cy="2462213"/>
          </a:xfrm>
          <a:prstGeom prst="rect">
            <a:avLst/>
          </a:prstGeom>
          <a:solidFill>
            <a:schemeClr val="tx1">
              <a:lumMod val="75000"/>
              <a:lumOff val="25000"/>
            </a:schemeClr>
          </a:solidFill>
        </p:spPr>
        <p:txBody>
          <a:bodyPr wrap="square">
            <a:spAutoFit/>
          </a:bodyPr>
          <a:lstStyle/>
          <a:p>
            <a:r>
              <a:rPr lang="tr-TR" sz="1400" b="0" dirty="0">
                <a:solidFill>
                  <a:srgbClr val="808080"/>
                </a:solidFill>
                <a:effectLst/>
                <a:latin typeface="Menlo" panose="020B0609030804020204" pitchFamily="49" charset="0"/>
              </a:rPr>
              <a:t>&lt;</a:t>
            </a:r>
            <a:r>
              <a:rPr lang="tr-TR" sz="1400" b="0" dirty="0">
                <a:solidFill>
                  <a:srgbClr val="569CD6"/>
                </a:solidFill>
                <a:effectLst/>
                <a:latin typeface="Menlo" panose="020B0609030804020204" pitchFamily="49" charset="0"/>
              </a:rPr>
              <a:t>form</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id</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ogrenciFormu</a:t>
            </a:r>
            <a:r>
              <a:rPr lang="tr-TR" sz="1400" b="0" dirty="0">
                <a:solidFill>
                  <a:srgbClr val="CE9178"/>
                </a:solidFill>
                <a:effectLst/>
                <a:latin typeface="Menlo" panose="020B0609030804020204" pitchFamily="49" charset="0"/>
              </a:rPr>
              <a:t>"</a:t>
            </a:r>
            <a:r>
              <a:rPr lang="tr-TR" sz="1400" b="0" dirty="0">
                <a:solidFill>
                  <a:srgbClr val="808080"/>
                </a:solidFill>
                <a:effectLst/>
                <a:latin typeface="Menlo" panose="020B0609030804020204" pitchFamily="49" charset="0"/>
              </a:rPr>
              <a:t>&gt;</a:t>
            </a:r>
          </a:p>
          <a:p>
            <a:endParaRPr lang="tr-TR" sz="1400" b="0" dirty="0">
              <a:solidFill>
                <a:srgbClr val="CCCCCC"/>
              </a:solidFill>
              <a:effectLst/>
              <a:latin typeface="Menlo" panose="020B0609030804020204" pitchFamily="49" charset="0"/>
            </a:endParaRPr>
          </a:p>
          <a:p>
            <a:pPr lvl="1"/>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label</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for</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"ad"</a:t>
            </a:r>
            <a:r>
              <a:rPr lang="tr-TR" sz="1400" b="0" dirty="0">
                <a:solidFill>
                  <a:srgbClr val="808080"/>
                </a:solidFill>
                <a:effectLst/>
                <a:latin typeface="Menlo" panose="020B0609030804020204" pitchFamily="49" charset="0"/>
              </a:rPr>
              <a:t>&gt;</a:t>
            </a:r>
            <a:r>
              <a:rPr lang="tr-TR" sz="1400" b="0" dirty="0">
                <a:solidFill>
                  <a:srgbClr val="CCCCCC"/>
                </a:solidFill>
                <a:effectLst/>
                <a:latin typeface="Menlo" panose="020B0609030804020204" pitchFamily="49" charset="0"/>
              </a:rPr>
              <a:t>Ad:</a:t>
            </a:r>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label</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a:p>
            <a:pPr lvl="1"/>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input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type</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text</a:t>
            </a:r>
            <a:r>
              <a:rPr lang="tr-TR" sz="1400" b="0" dirty="0">
                <a:solidFill>
                  <a:srgbClr val="CE9178"/>
                </a:solidFill>
                <a:effectLst/>
                <a:latin typeface="Menlo" panose="020B0609030804020204" pitchFamily="49" charset="0"/>
              </a:rPr>
              <a: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id</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"ad"</a:t>
            </a:r>
            <a:r>
              <a:rPr lang="tr-TR" sz="1400" b="0" dirty="0">
                <a:solidFill>
                  <a:srgbClr val="CCCCCC"/>
                </a:solidFill>
                <a:effectLst/>
                <a:latin typeface="Menlo" panose="020B0609030804020204" pitchFamily="49" charset="0"/>
              </a:rPr>
              <a:t> </a:t>
            </a:r>
            <a:r>
              <a:rPr lang="tr-TR" sz="1400" b="0" dirty="0">
                <a:solidFill>
                  <a:srgbClr val="9CDCFE"/>
                </a:solidFill>
                <a:effectLst/>
                <a:latin typeface="Menlo" panose="020B0609030804020204" pitchFamily="49" charset="0"/>
              </a:rPr>
              <a:t>name</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"ad"</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required</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a:p>
            <a:pPr lvl="1"/>
            <a:br>
              <a:rPr lang="tr-TR" sz="1400" b="0" dirty="0">
                <a:solidFill>
                  <a:srgbClr val="CCCCCC"/>
                </a:solidFill>
                <a:effectLst/>
                <a:latin typeface="Menlo" panose="020B0609030804020204" pitchFamily="49" charset="0"/>
              </a:rPr>
            </a:br>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label</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for</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soyad</a:t>
            </a:r>
            <a:r>
              <a:rPr lang="tr-TR" sz="1400" b="0" dirty="0">
                <a:solidFill>
                  <a:srgbClr val="CE9178"/>
                </a:solidFill>
                <a:effectLst/>
                <a:latin typeface="Menlo" panose="020B0609030804020204" pitchFamily="49" charset="0"/>
              </a:rPr>
              <a:t>"</a:t>
            </a:r>
            <a:r>
              <a:rPr lang="tr-TR" sz="1400" b="0" dirty="0">
                <a:solidFill>
                  <a:srgbClr val="808080"/>
                </a:solidFill>
                <a:effectLst/>
                <a:latin typeface="Menlo" panose="020B0609030804020204" pitchFamily="49" charset="0"/>
              </a:rPr>
              <a:t>&gt;</a:t>
            </a:r>
            <a:r>
              <a:rPr lang="tr-TR" sz="1400" b="0" dirty="0" err="1">
                <a:solidFill>
                  <a:srgbClr val="CCCCCC"/>
                </a:solidFill>
                <a:effectLst/>
                <a:latin typeface="Menlo" panose="020B0609030804020204" pitchFamily="49" charset="0"/>
              </a:rPr>
              <a:t>Soyad</a:t>
            </a:r>
            <a:r>
              <a:rPr lang="tr-TR" sz="1400" b="0" dirty="0">
                <a:solidFill>
                  <a:srgbClr val="CCCCCC"/>
                </a:solidFill>
                <a:effectLst/>
                <a:latin typeface="Menlo" panose="020B0609030804020204" pitchFamily="49" charset="0"/>
              </a:rPr>
              <a:t>:</a:t>
            </a:r>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label</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a:p>
            <a:pPr lvl="1"/>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input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type</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text</a:t>
            </a:r>
            <a:r>
              <a:rPr lang="tr-TR" sz="1400" b="0" dirty="0">
                <a:solidFill>
                  <a:srgbClr val="CE9178"/>
                </a:solidFill>
                <a:effectLst/>
                <a:latin typeface="Menlo" panose="020B0609030804020204" pitchFamily="49" charset="0"/>
              </a:rPr>
              <a: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id</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soyad</a:t>
            </a:r>
            <a:r>
              <a:rPr lang="tr-TR" sz="1400" b="0" dirty="0">
                <a:solidFill>
                  <a:srgbClr val="CE9178"/>
                </a:solidFill>
                <a:effectLst/>
                <a:latin typeface="Menlo" panose="020B0609030804020204" pitchFamily="49" charset="0"/>
              </a:rPr>
              <a:t>"</a:t>
            </a:r>
            <a:r>
              <a:rPr lang="tr-TR" sz="1400" b="0" dirty="0">
                <a:solidFill>
                  <a:srgbClr val="CCCCCC"/>
                </a:solidFill>
                <a:effectLst/>
                <a:latin typeface="Menlo" panose="020B0609030804020204" pitchFamily="49" charset="0"/>
              </a:rPr>
              <a:t> </a:t>
            </a:r>
            <a:r>
              <a:rPr lang="tr-TR" sz="1400" b="0" dirty="0">
                <a:solidFill>
                  <a:srgbClr val="9CDCFE"/>
                </a:solidFill>
                <a:effectLst/>
                <a:latin typeface="Menlo" panose="020B0609030804020204" pitchFamily="49" charset="0"/>
              </a:rPr>
              <a:t>name</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soyad</a:t>
            </a:r>
            <a:r>
              <a:rPr lang="tr-TR" sz="1400" b="0" dirty="0">
                <a:solidFill>
                  <a:srgbClr val="CE9178"/>
                </a:solidFill>
                <a:effectLst/>
                <a:latin typeface="Menlo" panose="020B0609030804020204" pitchFamily="49" charset="0"/>
              </a:rPr>
              <a: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required</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a:p>
            <a:pPr lvl="1"/>
            <a:br>
              <a:rPr lang="tr-TR" sz="1400" b="0" dirty="0">
                <a:solidFill>
                  <a:srgbClr val="CCCCCC"/>
                </a:solidFill>
                <a:effectLst/>
                <a:latin typeface="Menlo" panose="020B0609030804020204" pitchFamily="49" charset="0"/>
              </a:rPr>
            </a:br>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button</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type</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button</a:t>
            </a:r>
            <a:r>
              <a:rPr lang="tr-TR" sz="1400" b="0" dirty="0">
                <a:solidFill>
                  <a:srgbClr val="CE9178"/>
                </a:solidFill>
                <a:effectLst/>
                <a:latin typeface="Menlo" panose="020B0609030804020204" pitchFamily="49" charset="0"/>
              </a:rPr>
              <a:t>"</a:t>
            </a:r>
            <a:r>
              <a:rPr lang="tr-TR" sz="1400" b="0" dirty="0">
                <a:solidFill>
                  <a:srgbClr val="CCCCCC"/>
                </a:solidFill>
                <a:effectLst/>
                <a:latin typeface="Menlo" panose="020B0609030804020204" pitchFamily="49" charset="0"/>
              </a:rPr>
              <a:t> </a:t>
            </a:r>
            <a:r>
              <a:rPr lang="tr-TR" sz="1400" b="0" dirty="0" err="1">
                <a:solidFill>
                  <a:srgbClr val="9CDCFE"/>
                </a:solidFill>
                <a:effectLst/>
                <a:latin typeface="Menlo" panose="020B0609030804020204" pitchFamily="49" charset="0"/>
              </a:rPr>
              <a:t>onclick</a:t>
            </a:r>
            <a:r>
              <a:rPr lang="tr-TR" sz="1400" b="0" dirty="0">
                <a:solidFill>
                  <a:srgbClr val="CCCCCC"/>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DCDCAA"/>
                </a:solidFill>
                <a:effectLst/>
                <a:latin typeface="Menlo" panose="020B0609030804020204" pitchFamily="49" charset="0"/>
              </a:rPr>
              <a:t>formuIsle</a:t>
            </a:r>
            <a:r>
              <a:rPr lang="tr-TR" sz="1400" b="0" dirty="0">
                <a:solidFill>
                  <a:srgbClr val="CE9178"/>
                </a:solidFill>
                <a:effectLst/>
                <a:latin typeface="Menlo" panose="020B0609030804020204" pitchFamily="49" charset="0"/>
              </a:rPr>
              <a:t>()"</a:t>
            </a:r>
            <a:r>
              <a:rPr lang="tr-TR" sz="1400" b="0" dirty="0">
                <a:solidFill>
                  <a:srgbClr val="808080"/>
                </a:solidFill>
                <a:effectLst/>
                <a:latin typeface="Menlo" panose="020B0609030804020204" pitchFamily="49" charset="0"/>
              </a:rPr>
              <a:t>&gt;</a:t>
            </a:r>
            <a:r>
              <a:rPr lang="tr-TR" sz="1400" b="0" dirty="0">
                <a:solidFill>
                  <a:srgbClr val="CCCCCC"/>
                </a:solidFill>
                <a:effectLst/>
                <a:latin typeface="Menlo" panose="020B0609030804020204" pitchFamily="49" charset="0"/>
              </a:rPr>
              <a:t>Gönder</a:t>
            </a:r>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button</a:t>
            </a:r>
            <a:r>
              <a:rPr lang="tr-TR" sz="1400" b="0" dirty="0">
                <a:solidFill>
                  <a:srgbClr val="808080"/>
                </a:solidFill>
                <a:effectLst/>
                <a:latin typeface="Menlo" panose="020B0609030804020204" pitchFamily="49" charset="0"/>
              </a:rPr>
              <a:t>&gt;</a:t>
            </a:r>
          </a:p>
          <a:p>
            <a:pPr lvl="1"/>
            <a:endParaRPr lang="tr-TR" sz="1400" b="0" dirty="0">
              <a:solidFill>
                <a:srgbClr val="CCCCCC"/>
              </a:solidFill>
              <a:effectLst/>
              <a:latin typeface="Menlo" panose="020B0609030804020204" pitchFamily="49" charset="0"/>
            </a:endParaRPr>
          </a:p>
          <a:p>
            <a:r>
              <a:rPr lang="tr-TR" sz="1400" b="0" dirty="0">
                <a:solidFill>
                  <a:srgbClr val="808080"/>
                </a:solidFill>
                <a:effectLst/>
                <a:latin typeface="Menlo" panose="020B0609030804020204" pitchFamily="49" charset="0"/>
              </a:rPr>
              <a:t>&lt;/</a:t>
            </a:r>
            <a:r>
              <a:rPr lang="tr-TR" sz="1400" b="0" dirty="0">
                <a:solidFill>
                  <a:srgbClr val="569CD6"/>
                </a:solidFill>
                <a:effectLst/>
                <a:latin typeface="Menlo" panose="020B0609030804020204" pitchFamily="49" charset="0"/>
              </a:rPr>
              <a:t>form</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p:txBody>
      </p:sp>
    </p:spTree>
    <p:extLst>
      <p:ext uri="{BB962C8B-B14F-4D97-AF65-F5344CB8AC3E}">
        <p14:creationId xmlns:p14="http://schemas.microsoft.com/office/powerpoint/2010/main" val="23081883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3.7.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 kullanarak asenkron çalışmayı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Fetch</a:t>
            </a:r>
            <a:r>
              <a:rPr lang="tr-TR" sz="1600" dirty="0">
                <a:solidFill>
                  <a:schemeClr val="bg1"/>
                </a:solidFill>
                <a:effectLst/>
                <a:latin typeface="Helvetica" pitchFamily="2" charset="0"/>
              </a:rPr>
              <a:t> işlemlerinin web </a:t>
            </a:r>
            <a:r>
              <a:rPr lang="tr-TR" sz="1600" dirty="0" err="1">
                <a:solidFill>
                  <a:schemeClr val="bg1"/>
                </a:solidFill>
                <a:effectLst/>
                <a:latin typeface="Helvetica" pitchFamily="2" charset="0"/>
              </a:rPr>
              <a:t>uygulamarındaki</a:t>
            </a:r>
            <a:r>
              <a:rPr lang="tr-TR" sz="1600" dirty="0">
                <a:solidFill>
                  <a:schemeClr val="bg1"/>
                </a:solidFill>
                <a:effectLst/>
                <a:latin typeface="Helvetica" pitchFamily="2" charset="0"/>
              </a:rPr>
              <a:t> kullanılma şekilleri örneklerle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9" name="Metin kutusu 8">
            <a:extLst>
              <a:ext uri="{FF2B5EF4-FFF2-40B4-BE49-F238E27FC236}">
                <a16:creationId xmlns:a16="http://schemas.microsoft.com/office/drawing/2014/main" id="{CEA3C059-45D4-6EF2-F3B7-6726DF19E830}"/>
              </a:ext>
            </a:extLst>
          </p:cNvPr>
          <p:cNvSpPr txBox="1"/>
          <p:nvPr/>
        </p:nvSpPr>
        <p:spPr>
          <a:xfrm>
            <a:off x="4444063" y="474648"/>
            <a:ext cx="6099906" cy="369332"/>
          </a:xfrm>
          <a:prstGeom prst="rect">
            <a:avLst/>
          </a:prstGeom>
          <a:noFill/>
        </p:spPr>
        <p:txBody>
          <a:bodyPr wrap="square">
            <a:spAutoFit/>
          </a:bodyPr>
          <a:lstStyle/>
          <a:p>
            <a:pPr algn="l"/>
            <a:r>
              <a:rPr lang="tr-TR" b="1" i="0" dirty="0">
                <a:solidFill>
                  <a:srgbClr val="0D0D0D"/>
                </a:solidFill>
                <a:effectLst/>
                <a:latin typeface="Söhne"/>
              </a:rPr>
              <a:t>Form Verilerini Gönderme</a:t>
            </a:r>
          </a:p>
        </p:txBody>
      </p:sp>
      <p:sp>
        <p:nvSpPr>
          <p:cNvPr id="4" name="Metin kutusu 3">
            <a:extLst>
              <a:ext uri="{FF2B5EF4-FFF2-40B4-BE49-F238E27FC236}">
                <a16:creationId xmlns:a16="http://schemas.microsoft.com/office/drawing/2014/main" id="{A0B156E1-53C9-9D57-D16A-B487C4C9DAF3}"/>
              </a:ext>
            </a:extLst>
          </p:cNvPr>
          <p:cNvSpPr txBox="1"/>
          <p:nvPr/>
        </p:nvSpPr>
        <p:spPr>
          <a:xfrm>
            <a:off x="4550508" y="1177953"/>
            <a:ext cx="6099906" cy="4832092"/>
          </a:xfrm>
          <a:prstGeom prst="rect">
            <a:avLst/>
          </a:prstGeom>
          <a:solidFill>
            <a:schemeClr val="tx1">
              <a:lumMod val="75000"/>
              <a:lumOff val="25000"/>
            </a:schemeClr>
          </a:solidFill>
        </p:spPr>
        <p:txBody>
          <a:bodyPr wrap="square">
            <a:spAutoFit/>
          </a:bodyPr>
          <a:lstStyle/>
          <a:p>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script</a:t>
            </a:r>
            <a:r>
              <a:rPr lang="tr-TR" sz="1400" b="0" dirty="0">
                <a:solidFill>
                  <a:srgbClr val="808080"/>
                </a:solidFill>
                <a:effectLst/>
                <a:latin typeface="Menlo" panose="020B0609030804020204" pitchFamily="49" charset="0"/>
              </a:rPr>
              <a:t>&gt;</a:t>
            </a:r>
          </a:p>
          <a:p>
            <a:endParaRPr lang="tr-TR" sz="1400" b="0" dirty="0">
              <a:solidFill>
                <a:srgbClr val="CCCCCC"/>
              </a:solidFill>
              <a:effectLst/>
              <a:latin typeface="Menlo" panose="020B0609030804020204" pitchFamily="49" charset="0"/>
            </a:endParaRPr>
          </a:p>
          <a:p>
            <a:pPr lvl="1"/>
            <a:r>
              <a:rPr lang="tr-TR" sz="1400" b="0" dirty="0" err="1">
                <a:solidFill>
                  <a:srgbClr val="569CD6"/>
                </a:solidFill>
                <a:effectLst/>
                <a:latin typeface="Menlo" panose="020B0609030804020204" pitchFamily="49" charset="0"/>
              </a:rPr>
              <a:t>function</a:t>
            </a:r>
            <a:r>
              <a:rPr lang="tr-TR" sz="1400" b="0" dirty="0">
                <a:solidFill>
                  <a:srgbClr val="D4D4D4"/>
                </a:solidFill>
                <a:effectLst/>
                <a:latin typeface="Menlo" panose="020B0609030804020204" pitchFamily="49" charset="0"/>
              </a:rPr>
              <a:t> </a:t>
            </a:r>
            <a:r>
              <a:rPr lang="tr-TR" sz="1400" b="0" dirty="0" err="1">
                <a:solidFill>
                  <a:srgbClr val="DCDCAA"/>
                </a:solidFill>
                <a:effectLst/>
                <a:latin typeface="Menlo" panose="020B0609030804020204" pitchFamily="49" charset="0"/>
              </a:rPr>
              <a:t>formuIsle</a:t>
            </a:r>
            <a:r>
              <a:rPr lang="tr-TR" sz="1400" b="0" dirty="0">
                <a:solidFill>
                  <a:srgbClr val="D4D4D4"/>
                </a:solidFill>
                <a:effectLst/>
                <a:latin typeface="Menlo" panose="020B0609030804020204" pitchFamily="49" charset="0"/>
              </a:rPr>
              <a:t>() {</a:t>
            </a:r>
            <a:endParaRPr lang="tr-TR" sz="1400" b="0" dirty="0">
              <a:solidFill>
                <a:srgbClr val="CCCCCC"/>
              </a:solidFill>
              <a:effectLst/>
              <a:latin typeface="Menlo" panose="020B0609030804020204" pitchFamily="49" charset="0"/>
            </a:endParaRPr>
          </a:p>
          <a:p>
            <a:pPr lvl="2"/>
            <a:r>
              <a:rPr lang="tr-TR" sz="1400" b="0" dirty="0">
                <a:solidFill>
                  <a:srgbClr val="569CD6"/>
                </a:solidFill>
                <a:effectLst/>
                <a:latin typeface="Menlo" panose="020B0609030804020204" pitchFamily="49" charset="0"/>
              </a:rPr>
              <a:t>var</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formData</a:t>
            </a:r>
            <a:r>
              <a:rPr lang="tr-TR" sz="1400" b="0" dirty="0">
                <a:solidFill>
                  <a:srgbClr val="D4D4D4"/>
                </a:solidFill>
                <a:effectLst/>
                <a:latin typeface="Menlo" panose="020B0609030804020204" pitchFamily="49" charset="0"/>
              </a:rPr>
              <a:t> = {</a:t>
            </a:r>
            <a:endParaRPr lang="tr-TR" sz="1400" b="0" dirty="0">
              <a:solidFill>
                <a:srgbClr val="CCCCCC"/>
              </a:solidFill>
              <a:effectLst/>
              <a:latin typeface="Menlo" panose="020B0609030804020204" pitchFamily="49" charset="0"/>
            </a:endParaRPr>
          </a:p>
          <a:p>
            <a:pPr lvl="2"/>
            <a:r>
              <a:rPr lang="tr-TR" sz="1400" b="0" dirty="0">
                <a:solidFill>
                  <a:srgbClr val="9CDCFE"/>
                </a:solidFill>
                <a:effectLst/>
                <a:latin typeface="Menlo" panose="020B0609030804020204" pitchFamily="49" charset="0"/>
              </a:rPr>
              <a:t>ad:</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document</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getElementById</a:t>
            </a:r>
            <a:r>
              <a:rPr lang="tr-TR" sz="1400" b="0" dirty="0">
                <a:solidFill>
                  <a:srgbClr val="D4D4D4"/>
                </a:solidFill>
                <a:effectLst/>
                <a:latin typeface="Menlo" panose="020B0609030804020204" pitchFamily="49" charset="0"/>
              </a:rPr>
              <a:t>(</a:t>
            </a:r>
            <a:r>
              <a:rPr lang="tr-TR" sz="1400" b="0" dirty="0">
                <a:solidFill>
                  <a:srgbClr val="CE9178"/>
                </a:solidFill>
                <a:effectLst/>
                <a:latin typeface="Menlo" panose="020B0609030804020204" pitchFamily="49" charset="0"/>
              </a:rPr>
              <a:t>'ad'</a:t>
            </a:r>
            <a:r>
              <a:rPr lang="tr-TR" sz="1400" b="0" dirty="0">
                <a:solidFill>
                  <a:srgbClr val="D4D4D4"/>
                </a:solidFill>
                <a:effectLst/>
                <a:latin typeface="Menlo" panose="020B0609030804020204" pitchFamily="49" charset="0"/>
              </a:rPr>
              <a:t>).</a:t>
            </a:r>
            <a:r>
              <a:rPr lang="tr-TR" sz="1400" b="0" dirty="0" err="1">
                <a:solidFill>
                  <a:srgbClr val="9CDCFE"/>
                </a:solidFill>
                <a:effectLst/>
                <a:latin typeface="Menlo" panose="020B0609030804020204" pitchFamily="49" charset="0"/>
              </a:rPr>
              <a:t>value</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err="1">
                <a:solidFill>
                  <a:srgbClr val="9CDCFE"/>
                </a:solidFill>
                <a:effectLst/>
                <a:latin typeface="Menlo" panose="020B0609030804020204" pitchFamily="49" charset="0"/>
              </a:rPr>
              <a:t>soyad</a:t>
            </a:r>
            <a:r>
              <a:rPr lang="tr-TR" sz="1400" b="0" dirty="0">
                <a:solidFill>
                  <a:srgbClr val="9CDCFE"/>
                </a:solidFill>
                <a:effectLst/>
                <a:latin typeface="Menlo" panose="020B0609030804020204" pitchFamily="49" charset="0"/>
              </a:rPr>
              <a:t>:</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document</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getElementById</a:t>
            </a:r>
            <a:r>
              <a:rPr lang="tr-TR" sz="1400" b="0" dirty="0">
                <a:solidFill>
                  <a:srgbClr val="D4D4D4"/>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soyad</a:t>
            </a:r>
            <a:r>
              <a:rPr lang="tr-TR" sz="1400" b="0" dirty="0">
                <a:solidFill>
                  <a:srgbClr val="CE9178"/>
                </a:solidFill>
                <a:effectLst/>
                <a:latin typeface="Menlo" panose="020B0609030804020204" pitchFamily="49" charset="0"/>
              </a:rPr>
              <a:t>'</a:t>
            </a:r>
            <a:r>
              <a:rPr lang="tr-TR" sz="1400" b="0" dirty="0">
                <a:solidFill>
                  <a:srgbClr val="D4D4D4"/>
                </a:solidFill>
                <a:effectLst/>
                <a:latin typeface="Menlo" panose="020B0609030804020204" pitchFamily="49" charset="0"/>
              </a:rPr>
              <a:t>).</a:t>
            </a:r>
            <a:r>
              <a:rPr lang="tr-TR" sz="1400" b="0" dirty="0" err="1">
                <a:solidFill>
                  <a:srgbClr val="9CDCFE"/>
                </a:solidFill>
                <a:effectLst/>
                <a:latin typeface="Menlo" panose="020B0609030804020204" pitchFamily="49" charset="0"/>
              </a:rPr>
              <a:t>value</a:t>
            </a:r>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br>
              <a:rPr lang="tr-TR" sz="1400" b="0" dirty="0">
                <a:solidFill>
                  <a:srgbClr val="CCCCCC"/>
                </a:solidFill>
                <a:effectLst/>
                <a:latin typeface="Menlo" panose="020B0609030804020204" pitchFamily="49" charset="0"/>
              </a:rPr>
            </a:br>
            <a:r>
              <a:rPr lang="tr-TR" sz="1400" b="0" dirty="0" err="1">
                <a:solidFill>
                  <a:srgbClr val="DCDCAA"/>
                </a:solidFill>
                <a:effectLst/>
                <a:latin typeface="Menlo" panose="020B0609030804020204" pitchFamily="49" charset="0"/>
              </a:rPr>
              <a:t>fetch</a:t>
            </a:r>
            <a:r>
              <a:rPr lang="tr-TR" sz="1400" b="0" dirty="0">
                <a:solidFill>
                  <a:srgbClr val="D4D4D4"/>
                </a:solidFill>
                <a:effectLst/>
                <a:latin typeface="Menlo" panose="020B0609030804020204" pitchFamily="49" charset="0"/>
              </a:rPr>
              <a:t>(</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sunucu.php</a:t>
            </a:r>
            <a:r>
              <a:rPr lang="tr-TR" sz="1400" b="0" dirty="0">
                <a:solidFill>
                  <a:srgbClr val="CE9178"/>
                </a:solidFill>
                <a:effectLst/>
                <a:latin typeface="Menlo" panose="020B0609030804020204" pitchFamily="49" charset="0"/>
              </a:rPr>
              <a:t>'</a:t>
            </a:r>
            <a:r>
              <a:rPr lang="tr-TR" sz="1400" b="0" dirty="0">
                <a:solidFill>
                  <a:srgbClr val="D4D4D4"/>
                </a:solidFill>
                <a:effectLst/>
                <a:latin typeface="Menlo" panose="020B0609030804020204" pitchFamily="49" charset="0"/>
              </a:rPr>
              <a:t>, {</a:t>
            </a:r>
            <a:endParaRPr lang="tr-TR" sz="1400" b="0" dirty="0">
              <a:solidFill>
                <a:srgbClr val="CCCCCC"/>
              </a:solidFill>
              <a:effectLst/>
              <a:latin typeface="Menlo" panose="020B0609030804020204" pitchFamily="49" charset="0"/>
            </a:endParaRPr>
          </a:p>
          <a:p>
            <a:pPr lvl="2"/>
            <a:r>
              <a:rPr lang="tr-TR" sz="1400" b="0" dirty="0">
                <a:solidFill>
                  <a:srgbClr val="9CDCFE"/>
                </a:solidFill>
                <a:effectLst/>
                <a:latin typeface="Menlo" panose="020B0609030804020204" pitchFamily="49" charset="0"/>
              </a:rPr>
              <a:t>     </a:t>
            </a:r>
            <a:r>
              <a:rPr lang="tr-TR" sz="1400" b="0" dirty="0" err="1">
                <a:solidFill>
                  <a:srgbClr val="9CDCFE"/>
                </a:solidFill>
                <a:effectLst/>
                <a:latin typeface="Menlo" panose="020B0609030804020204" pitchFamily="49" charset="0"/>
              </a:rPr>
              <a:t>method</a:t>
            </a:r>
            <a:r>
              <a:rPr lang="tr-TR" sz="1400" b="0" dirty="0">
                <a:solidFill>
                  <a:srgbClr val="9CDCFE"/>
                </a:solidFill>
                <a:effectLst/>
                <a:latin typeface="Menlo" panose="020B0609030804020204" pitchFamily="49" charset="0"/>
              </a:rPr>
              <a:t>:</a:t>
            </a:r>
            <a:r>
              <a:rPr lang="tr-TR" sz="1400" b="0" dirty="0">
                <a:solidFill>
                  <a:srgbClr val="D4D4D4"/>
                </a:solidFill>
                <a:effectLst/>
                <a:latin typeface="Menlo" panose="020B0609030804020204" pitchFamily="49" charset="0"/>
              </a:rPr>
              <a:t> </a:t>
            </a:r>
            <a:r>
              <a:rPr lang="tr-TR" sz="1400" b="0" dirty="0">
                <a:solidFill>
                  <a:srgbClr val="CE9178"/>
                </a:solidFill>
                <a:effectLst/>
                <a:latin typeface="Menlo" panose="020B0609030804020204" pitchFamily="49" charset="0"/>
              </a:rPr>
              <a:t>'POST’</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9CDCFE"/>
                </a:solidFill>
                <a:effectLst/>
                <a:latin typeface="Menlo" panose="020B0609030804020204" pitchFamily="49" charset="0"/>
              </a:rPr>
              <a:t>     </a:t>
            </a:r>
            <a:r>
              <a:rPr lang="tr-TR" sz="1400" b="0" dirty="0" err="1">
                <a:solidFill>
                  <a:srgbClr val="9CDCFE"/>
                </a:solidFill>
                <a:effectLst/>
                <a:latin typeface="Menlo" panose="020B0609030804020204" pitchFamily="49" charset="0"/>
              </a:rPr>
              <a:t>headers</a:t>
            </a:r>
            <a:r>
              <a:rPr lang="tr-TR" sz="1400" b="0" dirty="0">
                <a:solidFill>
                  <a:srgbClr val="9CDCFE"/>
                </a:solidFill>
                <a:effectLst/>
                <a:latin typeface="Menlo" panose="020B0609030804020204" pitchFamily="49" charset="0"/>
              </a:rPr>
              <a:t>:</a:t>
            </a:r>
            <a:r>
              <a:rPr lang="tr-TR" sz="1400" b="0" dirty="0">
                <a:solidFill>
                  <a:srgbClr val="D4D4D4"/>
                </a:solidFill>
                <a:effectLst/>
                <a:latin typeface="Menlo" panose="020B0609030804020204" pitchFamily="49" charset="0"/>
              </a:rPr>
              <a:t> {</a:t>
            </a:r>
            <a:endParaRPr lang="tr-TR" sz="1400" b="0" dirty="0">
              <a:solidFill>
                <a:srgbClr val="CCCCCC"/>
              </a:solidFill>
              <a:effectLst/>
              <a:latin typeface="Menlo" panose="020B0609030804020204" pitchFamily="49" charset="0"/>
            </a:endParaRPr>
          </a:p>
          <a:p>
            <a:pPr lvl="2"/>
            <a:r>
              <a:rPr lang="tr-TR" sz="1400" b="0" dirty="0">
                <a:solidFill>
                  <a:srgbClr val="CE9178"/>
                </a:solidFill>
                <a:effectLst/>
                <a:latin typeface="Menlo" panose="020B0609030804020204" pitchFamily="49" charset="0"/>
              </a:rPr>
              <a:t>     'Content-</a:t>
            </a:r>
            <a:r>
              <a:rPr lang="tr-TR" sz="1400" b="0" dirty="0" err="1">
                <a:solidFill>
                  <a:srgbClr val="CE9178"/>
                </a:solidFill>
                <a:effectLst/>
                <a:latin typeface="Menlo" panose="020B0609030804020204" pitchFamily="49" charset="0"/>
              </a:rPr>
              <a:t>Type</a:t>
            </a:r>
            <a:r>
              <a:rPr lang="tr-TR" sz="1400" b="0" dirty="0">
                <a:solidFill>
                  <a:srgbClr val="CE9178"/>
                </a:solidFill>
                <a:effectLst/>
                <a:latin typeface="Menlo" panose="020B0609030804020204" pitchFamily="49" charset="0"/>
              </a:rPr>
              <a:t>'</a:t>
            </a:r>
            <a:r>
              <a:rPr lang="tr-TR" sz="1400" b="0" dirty="0">
                <a:solidFill>
                  <a:srgbClr val="9CDCFE"/>
                </a:solidFill>
                <a:effectLst/>
                <a:latin typeface="Menlo" panose="020B0609030804020204" pitchFamily="49" charset="0"/>
              </a:rPr>
              <a:t>:</a:t>
            </a:r>
            <a:r>
              <a:rPr lang="tr-TR" sz="1400" b="0" dirty="0">
                <a:solidFill>
                  <a:srgbClr val="D4D4D4"/>
                </a:solidFill>
                <a:effectLst/>
                <a:latin typeface="Menlo" panose="020B0609030804020204" pitchFamily="49" charset="0"/>
              </a:rPr>
              <a:t> </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application</a:t>
            </a:r>
            <a:r>
              <a:rPr lang="tr-TR" sz="1400" b="0" dirty="0">
                <a:solidFill>
                  <a:srgbClr val="CE9178"/>
                </a:solidFill>
                <a:effectLst/>
                <a:latin typeface="Menlo" panose="020B0609030804020204" pitchFamily="49" charset="0"/>
              </a:rPr>
              <a:t>/</a:t>
            </a:r>
            <a:r>
              <a:rPr lang="tr-TR" sz="1400" b="0" dirty="0" err="1">
                <a:solidFill>
                  <a:srgbClr val="CE9178"/>
                </a:solidFill>
                <a:effectLst/>
                <a:latin typeface="Menlo" panose="020B0609030804020204" pitchFamily="49" charset="0"/>
              </a:rPr>
              <a:t>json</a:t>
            </a:r>
            <a:r>
              <a:rPr lang="tr-TR" sz="1400" b="0" dirty="0">
                <a:solidFill>
                  <a:srgbClr val="CE9178"/>
                </a:solidFill>
                <a:effectLst/>
                <a:latin typeface="Menlo" panose="020B0609030804020204" pitchFamily="49" charset="0"/>
              </a:rPr>
              <a:t>'</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9CDCFE"/>
                </a:solidFill>
                <a:effectLst/>
                <a:latin typeface="Menlo" panose="020B0609030804020204" pitchFamily="49" charset="0"/>
              </a:rPr>
              <a:t>body:</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JSON</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stringify</a:t>
            </a:r>
            <a:r>
              <a:rPr lang="tr-TR" sz="1400" b="0" dirty="0">
                <a:solidFill>
                  <a:srgbClr val="D4D4D4"/>
                </a:solidFill>
                <a:effectLst/>
                <a:latin typeface="Menlo" panose="020B0609030804020204" pitchFamily="49" charset="0"/>
              </a:rPr>
              <a:t>(</a:t>
            </a:r>
            <a:r>
              <a:rPr lang="tr-TR" sz="1400" b="0" dirty="0" err="1">
                <a:solidFill>
                  <a:srgbClr val="9CDCFE"/>
                </a:solidFill>
                <a:effectLst/>
                <a:latin typeface="Menlo" panose="020B0609030804020204" pitchFamily="49" charset="0"/>
              </a:rPr>
              <a:t>formData</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p>
          <a:p>
            <a:pPr lvl="2"/>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then</a:t>
            </a:r>
            <a:r>
              <a:rPr lang="tr-TR" sz="1400" b="0" dirty="0">
                <a:solidFill>
                  <a:srgbClr val="D4D4D4"/>
                </a:solidFill>
                <a:effectLst/>
                <a:latin typeface="Menlo" panose="020B0609030804020204" pitchFamily="49" charset="0"/>
              </a:rPr>
              <a:t>(</a:t>
            </a:r>
            <a:r>
              <a:rPr lang="tr-TR" sz="1400" b="0" dirty="0" err="1">
                <a:solidFill>
                  <a:srgbClr val="9CDCFE"/>
                </a:solidFill>
                <a:effectLst/>
                <a:latin typeface="Menlo" panose="020B0609030804020204" pitchFamily="49" charset="0"/>
              </a:rPr>
              <a:t>response</a:t>
            </a:r>
            <a:r>
              <a:rPr lang="tr-TR" sz="1400" b="0" dirty="0">
                <a:solidFill>
                  <a:srgbClr val="D4D4D4"/>
                </a:solidFill>
                <a:effectLst/>
                <a:latin typeface="Menlo" panose="020B0609030804020204" pitchFamily="49" charset="0"/>
              </a:rPr>
              <a:t> </a:t>
            </a:r>
            <a:r>
              <a:rPr lang="tr-TR" sz="1400" b="0" dirty="0">
                <a:solidFill>
                  <a:srgbClr val="569CD6"/>
                </a:solidFill>
                <a:effectLst/>
                <a:latin typeface="Menlo" panose="020B0609030804020204" pitchFamily="49" charset="0"/>
              </a:rPr>
              <a:t>=&gt;</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response</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json</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then</a:t>
            </a:r>
            <a:r>
              <a:rPr lang="tr-TR" sz="1400" b="0" dirty="0">
                <a:solidFill>
                  <a:srgbClr val="D4D4D4"/>
                </a:solidFill>
                <a:effectLst/>
                <a:latin typeface="Menlo" panose="020B0609030804020204" pitchFamily="49" charset="0"/>
              </a:rPr>
              <a:t>(</a:t>
            </a:r>
            <a:r>
              <a:rPr lang="tr-TR" sz="1400" b="0" dirty="0">
                <a:solidFill>
                  <a:srgbClr val="9CDCFE"/>
                </a:solidFill>
                <a:effectLst/>
                <a:latin typeface="Menlo" panose="020B0609030804020204" pitchFamily="49" charset="0"/>
              </a:rPr>
              <a:t>data</a:t>
            </a:r>
            <a:r>
              <a:rPr lang="tr-TR" sz="1400" b="0" dirty="0">
                <a:solidFill>
                  <a:srgbClr val="D4D4D4"/>
                </a:solidFill>
                <a:effectLst/>
                <a:latin typeface="Menlo" panose="020B0609030804020204" pitchFamily="49" charset="0"/>
              </a:rPr>
              <a:t> </a:t>
            </a:r>
            <a:r>
              <a:rPr lang="tr-TR" sz="1400" b="0" dirty="0">
                <a:solidFill>
                  <a:srgbClr val="569CD6"/>
                </a:solidFill>
                <a:effectLst/>
                <a:latin typeface="Menlo" panose="020B0609030804020204" pitchFamily="49" charset="0"/>
              </a:rPr>
              <a:t>=&gt;</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console</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log</a:t>
            </a:r>
            <a:r>
              <a:rPr lang="tr-TR" sz="1400" b="0" dirty="0">
                <a:solidFill>
                  <a:srgbClr val="D4D4D4"/>
                </a:solidFill>
                <a:effectLst/>
                <a:latin typeface="Menlo" panose="020B0609030804020204" pitchFamily="49" charset="0"/>
              </a:rPr>
              <a:t>(</a:t>
            </a:r>
            <a:r>
              <a:rPr lang="tr-TR" sz="1400" b="0" dirty="0">
                <a:solidFill>
                  <a:srgbClr val="CE9178"/>
                </a:solidFill>
                <a:effectLst/>
                <a:latin typeface="Menlo" panose="020B0609030804020204" pitchFamily="49" charset="0"/>
              </a:rPr>
              <a:t>'Başarılı:'</a:t>
            </a:r>
            <a:r>
              <a:rPr lang="tr-TR" sz="1400" b="0" dirty="0">
                <a:solidFill>
                  <a:srgbClr val="D4D4D4"/>
                </a:solidFill>
                <a:effectLst/>
                <a:latin typeface="Menlo" panose="020B0609030804020204" pitchFamily="49" charset="0"/>
              </a:rPr>
              <a:t>, </a:t>
            </a:r>
            <a:r>
              <a:rPr lang="tr-TR" sz="1400" b="0" dirty="0">
                <a:solidFill>
                  <a:srgbClr val="9CDCFE"/>
                </a:solidFill>
                <a:effectLst/>
                <a:latin typeface="Menlo" panose="020B0609030804020204" pitchFamily="49" charset="0"/>
              </a:rPr>
              <a:t>data</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2"/>
            <a:r>
              <a:rPr lang="tr-TR" sz="1400" b="0" dirty="0">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catch</a:t>
            </a:r>
            <a:r>
              <a:rPr lang="tr-TR" sz="1400" b="0" dirty="0">
                <a:solidFill>
                  <a:srgbClr val="D4D4D4"/>
                </a:solidFill>
                <a:effectLst/>
                <a:latin typeface="Menlo" panose="020B0609030804020204" pitchFamily="49" charset="0"/>
              </a:rPr>
              <a:t>(</a:t>
            </a:r>
            <a:r>
              <a:rPr lang="tr-TR" sz="1400" b="0" dirty="0" err="1">
                <a:solidFill>
                  <a:srgbClr val="9CDCFE"/>
                </a:solidFill>
                <a:effectLst/>
                <a:latin typeface="Menlo" panose="020B0609030804020204" pitchFamily="49" charset="0"/>
              </a:rPr>
              <a:t>error</a:t>
            </a:r>
            <a:r>
              <a:rPr lang="tr-TR" sz="1400" b="0" dirty="0">
                <a:solidFill>
                  <a:srgbClr val="D4D4D4"/>
                </a:solidFill>
                <a:effectLst/>
                <a:latin typeface="Menlo" panose="020B0609030804020204" pitchFamily="49" charset="0"/>
              </a:rPr>
              <a:t> </a:t>
            </a:r>
            <a:r>
              <a:rPr lang="tr-TR" sz="1400" b="0" dirty="0">
                <a:solidFill>
                  <a:srgbClr val="569CD6"/>
                </a:solidFill>
                <a:effectLst/>
                <a:latin typeface="Menlo" panose="020B0609030804020204" pitchFamily="49" charset="0"/>
              </a:rPr>
              <a:t>=&gt;</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console</a:t>
            </a:r>
            <a:r>
              <a:rPr lang="tr-TR" sz="1400" b="0" dirty="0" err="1">
                <a:solidFill>
                  <a:srgbClr val="D4D4D4"/>
                </a:solidFill>
                <a:effectLst/>
                <a:latin typeface="Menlo" panose="020B0609030804020204" pitchFamily="49" charset="0"/>
              </a:rPr>
              <a:t>.</a:t>
            </a:r>
            <a:r>
              <a:rPr lang="tr-TR" sz="1400" b="0" dirty="0" err="1">
                <a:solidFill>
                  <a:srgbClr val="DCDCAA"/>
                </a:solidFill>
                <a:effectLst/>
                <a:latin typeface="Menlo" panose="020B0609030804020204" pitchFamily="49" charset="0"/>
              </a:rPr>
              <a:t>error</a:t>
            </a:r>
            <a:r>
              <a:rPr lang="tr-TR" sz="1400" b="0" dirty="0">
                <a:solidFill>
                  <a:srgbClr val="D4D4D4"/>
                </a:solidFill>
                <a:effectLst/>
                <a:latin typeface="Menlo" panose="020B0609030804020204" pitchFamily="49" charset="0"/>
              </a:rPr>
              <a:t>(</a:t>
            </a:r>
            <a:r>
              <a:rPr lang="tr-TR" sz="1400" b="0" dirty="0">
                <a:solidFill>
                  <a:srgbClr val="CE9178"/>
                </a:solidFill>
                <a:effectLst/>
                <a:latin typeface="Menlo" panose="020B0609030804020204" pitchFamily="49" charset="0"/>
              </a:rPr>
              <a:t>'Hata:'</a:t>
            </a:r>
            <a:r>
              <a:rPr lang="tr-TR" sz="1400" b="0" dirty="0">
                <a:solidFill>
                  <a:srgbClr val="D4D4D4"/>
                </a:solidFill>
                <a:effectLst/>
                <a:latin typeface="Menlo" panose="020B0609030804020204" pitchFamily="49" charset="0"/>
              </a:rPr>
              <a:t>, </a:t>
            </a:r>
            <a:r>
              <a:rPr lang="tr-TR" sz="1400" b="0" dirty="0" err="1">
                <a:solidFill>
                  <a:srgbClr val="9CDCFE"/>
                </a:solidFill>
                <a:effectLst/>
                <a:latin typeface="Menlo" panose="020B0609030804020204" pitchFamily="49" charset="0"/>
              </a:rPr>
              <a:t>error</a:t>
            </a:r>
            <a:r>
              <a:rPr lang="tr-TR" sz="1400" b="0" dirty="0">
                <a:solidFill>
                  <a:srgbClr val="D4D4D4"/>
                </a:solidFill>
                <a:effectLst/>
                <a:latin typeface="Menlo" panose="020B0609030804020204" pitchFamily="49" charset="0"/>
              </a:rPr>
              <a:t>));</a:t>
            </a:r>
            <a:endParaRPr lang="tr-TR" sz="1400" b="0" dirty="0">
              <a:solidFill>
                <a:srgbClr val="CCCCCC"/>
              </a:solidFill>
              <a:effectLst/>
              <a:latin typeface="Menlo" panose="020B0609030804020204" pitchFamily="49" charset="0"/>
            </a:endParaRPr>
          </a:p>
          <a:p>
            <a:pPr lvl="1"/>
            <a:r>
              <a:rPr lang="tr-TR" sz="1400" b="0" dirty="0">
                <a:solidFill>
                  <a:srgbClr val="D4D4D4"/>
                </a:solidFill>
                <a:effectLst/>
                <a:latin typeface="Menlo" panose="020B0609030804020204" pitchFamily="49" charset="0"/>
              </a:rPr>
              <a:t>}</a:t>
            </a:r>
          </a:p>
          <a:p>
            <a:pPr lvl="1"/>
            <a:endParaRPr lang="tr-TR" sz="1400" b="0" dirty="0">
              <a:solidFill>
                <a:srgbClr val="CCCCCC"/>
              </a:solidFill>
              <a:effectLst/>
              <a:latin typeface="Menlo" panose="020B0609030804020204" pitchFamily="49" charset="0"/>
            </a:endParaRPr>
          </a:p>
          <a:p>
            <a:r>
              <a:rPr lang="tr-TR" sz="1400" b="0" dirty="0">
                <a:solidFill>
                  <a:srgbClr val="808080"/>
                </a:solidFill>
                <a:effectLst/>
                <a:latin typeface="Menlo" panose="020B0609030804020204" pitchFamily="49" charset="0"/>
              </a:rPr>
              <a:t>&lt;/</a:t>
            </a:r>
            <a:r>
              <a:rPr lang="tr-TR" sz="1400" b="0" dirty="0" err="1">
                <a:solidFill>
                  <a:srgbClr val="569CD6"/>
                </a:solidFill>
                <a:effectLst/>
                <a:latin typeface="Menlo" panose="020B0609030804020204" pitchFamily="49" charset="0"/>
              </a:rPr>
              <a:t>script</a:t>
            </a:r>
            <a:r>
              <a:rPr lang="tr-TR" sz="1400" b="0" dirty="0">
                <a:solidFill>
                  <a:srgbClr val="808080"/>
                </a:solidFill>
                <a:effectLst/>
                <a:latin typeface="Menlo" panose="020B0609030804020204" pitchFamily="49" charset="0"/>
              </a:rPr>
              <a:t>&gt;</a:t>
            </a:r>
            <a:endParaRPr lang="tr-TR" sz="1400" b="0" dirty="0">
              <a:solidFill>
                <a:srgbClr val="CCCCCC"/>
              </a:solidFill>
              <a:effectLst/>
              <a:latin typeface="Menlo" panose="020B0609030804020204" pitchFamily="49" charset="0"/>
            </a:endParaRPr>
          </a:p>
        </p:txBody>
      </p:sp>
    </p:spTree>
    <p:extLst>
      <p:ext uri="{BB962C8B-B14F-4D97-AF65-F5344CB8AC3E}">
        <p14:creationId xmlns:p14="http://schemas.microsoft.com/office/powerpoint/2010/main" val="36433759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3.8.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 kodlarını daha </a:t>
            </a:r>
            <a:r>
              <a:rPr lang="tr-TR" sz="1800" b="1" dirty="0" err="1">
                <a:solidFill>
                  <a:schemeClr val="bg1"/>
                </a:solidFill>
                <a:effectLst/>
                <a:latin typeface="Helvetica" pitchFamily="2" charset="0"/>
              </a:rPr>
              <a:t>modüler</a:t>
            </a:r>
            <a:r>
              <a:rPr lang="tr-TR" sz="1800" b="1" dirty="0">
                <a:solidFill>
                  <a:schemeClr val="bg1"/>
                </a:solidFill>
                <a:effectLst/>
                <a:latin typeface="Helvetica" pitchFamily="2" charset="0"/>
              </a:rPr>
              <a:t> hâle getirerek kullanmanın önemini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a) Kodu parçalara bölerek </a:t>
            </a:r>
            <a:r>
              <a:rPr lang="tr-TR" sz="1800" dirty="0" err="1">
                <a:solidFill>
                  <a:schemeClr val="bg1"/>
                </a:solidFill>
                <a:effectLst/>
                <a:latin typeface="Helvetica" pitchFamily="2" charset="0"/>
              </a:rPr>
              <a:t>modüler</a:t>
            </a:r>
            <a:r>
              <a:rPr lang="tr-TR" sz="1800" dirty="0">
                <a:solidFill>
                  <a:schemeClr val="bg1"/>
                </a:solidFill>
                <a:effectLst/>
                <a:latin typeface="Helvetica" pitchFamily="2" charset="0"/>
              </a:rPr>
              <a:t> çalışmanın önemi vurgulanır</a:t>
            </a:r>
            <a:br>
              <a:rPr lang="tr-TR" sz="18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426876" y="1180109"/>
            <a:ext cx="6099906" cy="3139321"/>
          </a:xfrm>
          <a:prstGeom prst="rect">
            <a:avLst/>
          </a:prstGeom>
          <a:noFill/>
        </p:spPr>
        <p:txBody>
          <a:bodyPr wrap="square">
            <a:spAutoFit/>
          </a:bodyPr>
          <a:lstStyle/>
          <a:p>
            <a:pPr algn="l"/>
            <a:r>
              <a:rPr lang="tr-TR" b="1" i="0" dirty="0">
                <a:solidFill>
                  <a:srgbClr val="0D0D0D"/>
                </a:solidFill>
                <a:effectLst/>
                <a:latin typeface="Söhne"/>
              </a:rPr>
              <a:t>Modüler çalışmanın önemi şu noktalarda vurgulanabilir:</a:t>
            </a:r>
          </a:p>
          <a:p>
            <a:pPr algn="l"/>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Düzen ve Organizasyon:</a:t>
            </a:r>
            <a:r>
              <a:rPr lang="tr-TR" b="0" i="0" dirty="0">
                <a:solidFill>
                  <a:srgbClr val="0D0D0D"/>
                </a:solidFill>
                <a:effectLst/>
                <a:latin typeface="Söhne"/>
              </a:rPr>
              <a:t> Her modül, sadece belli işler için sorumludur. Bu, tıpkı okul çantanızı düzenler gibi, her şeyin yerli yerinde ve aradığınızı kolayca bulabileceğiniz anlamına gelir.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Hata Ayıklama Kolaylığı:</a:t>
            </a:r>
            <a:r>
              <a:rPr lang="tr-TR" b="0" i="0" dirty="0">
                <a:solidFill>
                  <a:srgbClr val="0D0D0D"/>
                </a:solidFill>
                <a:effectLst/>
                <a:latin typeface="Söhne"/>
              </a:rPr>
              <a:t> Bir sorun olduğunda, tüm kodu değil, sadece sorunlu parçayı (modülü) kontrol etmek gerekir. Bu, tıpkı bir sınavda yanlış cevapladığınız bir soruyu bulup düzeltmek gibi daha az zaman alır ve daha az strese neden olur.</a:t>
            </a:r>
          </a:p>
          <a:p>
            <a:pPr algn="l">
              <a:buFont typeface="+mj-lt"/>
              <a:buAutoNum type="arabicPeriod"/>
            </a:pPr>
            <a:endParaRPr lang="tr-TR" b="0" i="0" dirty="0">
              <a:solidFill>
                <a:srgbClr val="0D0D0D"/>
              </a:solidFill>
              <a:effectLst/>
              <a:latin typeface="Söhne"/>
            </a:endParaRPr>
          </a:p>
        </p:txBody>
      </p:sp>
    </p:spTree>
    <p:extLst>
      <p:ext uri="{BB962C8B-B14F-4D97-AF65-F5344CB8AC3E}">
        <p14:creationId xmlns:p14="http://schemas.microsoft.com/office/powerpoint/2010/main" val="36356193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3.8.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 kodlarını daha </a:t>
            </a:r>
            <a:r>
              <a:rPr lang="tr-TR" sz="1800" b="1" dirty="0" err="1">
                <a:solidFill>
                  <a:schemeClr val="bg1"/>
                </a:solidFill>
                <a:effectLst/>
                <a:latin typeface="Helvetica" pitchFamily="2" charset="0"/>
              </a:rPr>
              <a:t>modüler</a:t>
            </a:r>
            <a:r>
              <a:rPr lang="tr-TR" sz="1800" b="1" dirty="0">
                <a:solidFill>
                  <a:schemeClr val="bg1"/>
                </a:solidFill>
                <a:effectLst/>
                <a:latin typeface="Helvetica" pitchFamily="2" charset="0"/>
              </a:rPr>
              <a:t> hâle getirerek kullanmanın önemini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a) Kodu parçalara bölerek </a:t>
            </a:r>
            <a:r>
              <a:rPr lang="tr-TR" sz="1800" dirty="0" err="1">
                <a:solidFill>
                  <a:schemeClr val="bg1"/>
                </a:solidFill>
                <a:effectLst/>
                <a:latin typeface="Helvetica" pitchFamily="2" charset="0"/>
              </a:rPr>
              <a:t>modüler</a:t>
            </a:r>
            <a:r>
              <a:rPr lang="tr-TR" sz="1800" dirty="0">
                <a:solidFill>
                  <a:schemeClr val="bg1"/>
                </a:solidFill>
                <a:effectLst/>
                <a:latin typeface="Helvetica" pitchFamily="2" charset="0"/>
              </a:rPr>
              <a:t> çalışmanın önemi vurgulanır</a:t>
            </a:r>
            <a:br>
              <a:rPr lang="tr-TR" sz="18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270568" y="612843"/>
            <a:ext cx="6099906" cy="3416320"/>
          </a:xfrm>
          <a:prstGeom prst="rect">
            <a:avLst/>
          </a:prstGeom>
          <a:noFill/>
        </p:spPr>
        <p:txBody>
          <a:bodyPr wrap="square">
            <a:spAutoFit/>
          </a:bodyPr>
          <a:lstStyle/>
          <a:p>
            <a:pPr algn="l"/>
            <a:r>
              <a:rPr lang="tr-TR" b="1" i="0" dirty="0">
                <a:solidFill>
                  <a:srgbClr val="0D0D0D"/>
                </a:solidFill>
                <a:effectLst/>
                <a:latin typeface="Söhne"/>
              </a:rPr>
              <a:t>Modüler çalışmanın önemi şu noktalarda vurgulanabilir:</a:t>
            </a:r>
          </a:p>
          <a:p>
            <a:pPr algn="l"/>
            <a:endParaRPr lang="tr-TR" b="0" i="0" dirty="0">
              <a:solidFill>
                <a:srgbClr val="0D0D0D"/>
              </a:solidFill>
              <a:effectLst/>
              <a:latin typeface="Söhne"/>
            </a:endParaRP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Yeniden Kullanılabilirlik:</a:t>
            </a:r>
            <a:r>
              <a:rPr lang="tr-TR" b="0" i="0" dirty="0">
                <a:solidFill>
                  <a:srgbClr val="0D0D0D"/>
                </a:solidFill>
                <a:effectLst/>
                <a:latin typeface="Söhne"/>
              </a:rPr>
              <a:t> Bir modülü, tıpkı okul projelerinizde yaptığınız bir araştırmayı farklı dersler için kullanabilir gibi, farklı projelerde kullanabilirsiniz. Bu, zamandan tasarruf sağlar ve çabalarınızın değerini artırır.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Ekip Çalışması:</a:t>
            </a:r>
            <a:r>
              <a:rPr lang="tr-TR" b="0" i="0" dirty="0">
                <a:solidFill>
                  <a:srgbClr val="0D0D0D"/>
                </a:solidFill>
                <a:effectLst/>
                <a:latin typeface="Söhne"/>
              </a:rPr>
              <a:t> Bir grup projesinde herkesin kendi bölümü üzerinde çalışması gibi, modüller üzerinde birden fazla geliştirici bağımsız olarak çalışabilir. Bu da iş bölümünü ve işbirliğini kolaylaştırır.</a:t>
            </a:r>
          </a:p>
        </p:txBody>
      </p:sp>
    </p:spTree>
    <p:extLst>
      <p:ext uri="{BB962C8B-B14F-4D97-AF65-F5344CB8AC3E}">
        <p14:creationId xmlns:p14="http://schemas.microsoft.com/office/powerpoint/2010/main" val="17208997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3.8.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 kodlarını daha </a:t>
            </a:r>
            <a:r>
              <a:rPr lang="tr-TR" sz="1800" b="1" dirty="0" err="1">
                <a:solidFill>
                  <a:schemeClr val="bg1"/>
                </a:solidFill>
                <a:effectLst/>
                <a:latin typeface="Helvetica" pitchFamily="2" charset="0"/>
              </a:rPr>
              <a:t>modüler</a:t>
            </a:r>
            <a:r>
              <a:rPr lang="tr-TR" sz="1800" b="1" dirty="0">
                <a:solidFill>
                  <a:schemeClr val="bg1"/>
                </a:solidFill>
                <a:effectLst/>
                <a:latin typeface="Helvetica" pitchFamily="2" charset="0"/>
              </a:rPr>
              <a:t> hâle getirerek kullanmanın önemini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b) </a:t>
            </a:r>
            <a:r>
              <a:rPr lang="tr-TR" sz="1800" dirty="0" err="1">
                <a:solidFill>
                  <a:schemeClr val="bg1"/>
                </a:solidFill>
                <a:effectLst/>
                <a:latin typeface="Helvetica" pitchFamily="2" charset="0"/>
              </a:rPr>
              <a:t>Javascript</a:t>
            </a:r>
            <a:r>
              <a:rPr lang="tr-TR" sz="1800" dirty="0">
                <a:solidFill>
                  <a:schemeClr val="bg1"/>
                </a:solidFill>
                <a:effectLst/>
                <a:latin typeface="Helvetica" pitchFamily="2" charset="0"/>
              </a:rPr>
              <a:t> programlama dili </a:t>
            </a:r>
            <a:r>
              <a:rPr lang="tr-TR" sz="1800" dirty="0" err="1">
                <a:solidFill>
                  <a:schemeClr val="bg1"/>
                </a:solidFill>
                <a:effectLst/>
                <a:latin typeface="Helvetica" pitchFamily="2" charset="0"/>
              </a:rPr>
              <a:t>modüllerini</a:t>
            </a:r>
            <a:r>
              <a:rPr lang="tr-TR" sz="1800" dirty="0">
                <a:solidFill>
                  <a:schemeClr val="bg1"/>
                </a:solidFill>
                <a:effectLst/>
                <a:latin typeface="Helvetica" pitchFamily="2" charset="0"/>
              </a:rPr>
              <a:t> oluşturup kullanma konusunda örnek çalışmalar yapılır.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270568" y="612843"/>
            <a:ext cx="6099906" cy="646331"/>
          </a:xfrm>
          <a:prstGeom prst="rect">
            <a:avLst/>
          </a:prstGeom>
          <a:noFill/>
        </p:spPr>
        <p:txBody>
          <a:bodyPr wrap="square">
            <a:spAutoFit/>
          </a:bodyPr>
          <a:lstStyle/>
          <a:p>
            <a:pPr algn="l"/>
            <a:r>
              <a:rPr lang="tr-TR" b="1" i="0" dirty="0">
                <a:solidFill>
                  <a:srgbClr val="0D0D0D"/>
                </a:solidFill>
                <a:effectLst/>
                <a:latin typeface="Söhne"/>
              </a:rPr>
              <a:t>Örnek 1: Bir Matematik Modülü Oluşturma</a:t>
            </a:r>
          </a:p>
          <a:p>
            <a:pPr algn="l"/>
            <a:r>
              <a:rPr lang="tr-TR" b="0" i="0" dirty="0" err="1">
                <a:solidFill>
                  <a:srgbClr val="0D0D0D"/>
                </a:solidFill>
                <a:effectLst/>
                <a:latin typeface="Söhne"/>
              </a:rPr>
              <a:t>math.js</a:t>
            </a:r>
            <a:r>
              <a:rPr lang="tr-TR" b="0" i="0" dirty="0">
                <a:solidFill>
                  <a:srgbClr val="0D0D0D"/>
                </a:solidFill>
                <a:effectLst/>
                <a:latin typeface="Söhne"/>
              </a:rPr>
              <a:t> adında bir dosya oluşturarak başlayalım. </a:t>
            </a:r>
          </a:p>
        </p:txBody>
      </p:sp>
      <p:sp>
        <p:nvSpPr>
          <p:cNvPr id="5" name="Metin kutusu 4">
            <a:extLst>
              <a:ext uri="{FF2B5EF4-FFF2-40B4-BE49-F238E27FC236}">
                <a16:creationId xmlns:a16="http://schemas.microsoft.com/office/drawing/2014/main" id="{FD2CCD80-2509-F494-5A8B-093FD7535E0D}"/>
              </a:ext>
            </a:extLst>
          </p:cNvPr>
          <p:cNvSpPr txBox="1"/>
          <p:nvPr/>
        </p:nvSpPr>
        <p:spPr>
          <a:xfrm>
            <a:off x="4426876" y="1753607"/>
            <a:ext cx="6099906" cy="2862322"/>
          </a:xfrm>
          <a:prstGeom prst="rect">
            <a:avLst/>
          </a:prstGeom>
          <a:solidFill>
            <a:schemeClr val="accent4">
              <a:lumMod val="60000"/>
              <a:lumOff val="40000"/>
            </a:schemeClr>
          </a:solidFill>
        </p:spPr>
        <p:txBody>
          <a:bodyPr wrap="square">
            <a:spAutoFit/>
          </a:bodyPr>
          <a:lstStyle/>
          <a:p>
            <a:r>
              <a:rPr lang="tr-TR" dirty="0"/>
              <a:t>// </a:t>
            </a:r>
            <a:r>
              <a:rPr lang="tr-TR" dirty="0" err="1"/>
              <a:t>math.js</a:t>
            </a:r>
            <a:endParaRPr lang="tr-TR" dirty="0"/>
          </a:p>
          <a:p>
            <a:r>
              <a:rPr lang="tr-TR" dirty="0" err="1"/>
              <a:t>function</a:t>
            </a:r>
            <a:r>
              <a:rPr lang="tr-TR" dirty="0"/>
              <a:t> topla(x, y) {</a:t>
            </a:r>
          </a:p>
          <a:p>
            <a:r>
              <a:rPr lang="tr-TR" dirty="0"/>
              <a:t>  </a:t>
            </a:r>
            <a:r>
              <a:rPr lang="tr-TR" dirty="0" err="1"/>
              <a:t>return</a:t>
            </a:r>
            <a:r>
              <a:rPr lang="tr-TR" dirty="0"/>
              <a:t> x + y;</a:t>
            </a:r>
          </a:p>
          <a:p>
            <a:r>
              <a:rPr lang="tr-TR" dirty="0"/>
              <a:t>}</a:t>
            </a:r>
          </a:p>
          <a:p>
            <a:endParaRPr lang="tr-TR" dirty="0"/>
          </a:p>
          <a:p>
            <a:r>
              <a:rPr lang="tr-TR" dirty="0" err="1"/>
              <a:t>function</a:t>
            </a:r>
            <a:r>
              <a:rPr lang="tr-TR" dirty="0"/>
              <a:t> </a:t>
            </a:r>
            <a:r>
              <a:rPr lang="tr-TR" dirty="0" err="1"/>
              <a:t>cikar</a:t>
            </a:r>
            <a:r>
              <a:rPr lang="tr-TR" dirty="0"/>
              <a:t>(x, y) {</a:t>
            </a:r>
          </a:p>
          <a:p>
            <a:r>
              <a:rPr lang="tr-TR" dirty="0"/>
              <a:t>  </a:t>
            </a:r>
            <a:r>
              <a:rPr lang="tr-TR" dirty="0" err="1"/>
              <a:t>return</a:t>
            </a:r>
            <a:r>
              <a:rPr lang="tr-TR" dirty="0"/>
              <a:t> x - y;</a:t>
            </a:r>
          </a:p>
          <a:p>
            <a:r>
              <a:rPr lang="tr-TR" dirty="0"/>
              <a:t>}</a:t>
            </a:r>
          </a:p>
          <a:p>
            <a:endParaRPr lang="tr-TR" dirty="0"/>
          </a:p>
          <a:p>
            <a:r>
              <a:rPr lang="tr-TR" dirty="0" err="1"/>
              <a:t>export</a:t>
            </a:r>
            <a:r>
              <a:rPr lang="tr-TR" dirty="0"/>
              <a:t> { topla, </a:t>
            </a:r>
            <a:r>
              <a:rPr lang="tr-TR" dirty="0" err="1"/>
              <a:t>cikar</a:t>
            </a:r>
            <a:r>
              <a:rPr lang="tr-TR" dirty="0"/>
              <a:t> };</a:t>
            </a:r>
          </a:p>
        </p:txBody>
      </p:sp>
    </p:spTree>
    <p:extLst>
      <p:ext uri="{BB962C8B-B14F-4D97-AF65-F5344CB8AC3E}">
        <p14:creationId xmlns:p14="http://schemas.microsoft.com/office/powerpoint/2010/main" val="36302148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3.8.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 kodlarını daha </a:t>
            </a:r>
            <a:r>
              <a:rPr lang="tr-TR" sz="1800" b="1" dirty="0" err="1">
                <a:solidFill>
                  <a:schemeClr val="bg1"/>
                </a:solidFill>
                <a:effectLst/>
                <a:latin typeface="Helvetica" pitchFamily="2" charset="0"/>
              </a:rPr>
              <a:t>modüler</a:t>
            </a:r>
            <a:r>
              <a:rPr lang="tr-TR" sz="1800" b="1" dirty="0">
                <a:solidFill>
                  <a:schemeClr val="bg1"/>
                </a:solidFill>
                <a:effectLst/>
                <a:latin typeface="Helvetica" pitchFamily="2" charset="0"/>
              </a:rPr>
              <a:t> hâle getirerek kullanmanın önemini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b) </a:t>
            </a:r>
            <a:r>
              <a:rPr lang="tr-TR" sz="1800" dirty="0" err="1">
                <a:solidFill>
                  <a:schemeClr val="bg1"/>
                </a:solidFill>
                <a:effectLst/>
                <a:latin typeface="Helvetica" pitchFamily="2" charset="0"/>
              </a:rPr>
              <a:t>Javascript</a:t>
            </a:r>
            <a:r>
              <a:rPr lang="tr-TR" sz="1800" dirty="0">
                <a:solidFill>
                  <a:schemeClr val="bg1"/>
                </a:solidFill>
                <a:effectLst/>
                <a:latin typeface="Helvetica" pitchFamily="2" charset="0"/>
              </a:rPr>
              <a:t> programlama dili </a:t>
            </a:r>
            <a:r>
              <a:rPr lang="tr-TR" sz="1800" dirty="0" err="1">
                <a:solidFill>
                  <a:schemeClr val="bg1"/>
                </a:solidFill>
                <a:effectLst/>
                <a:latin typeface="Helvetica" pitchFamily="2" charset="0"/>
              </a:rPr>
              <a:t>modüllerini</a:t>
            </a:r>
            <a:r>
              <a:rPr lang="tr-TR" sz="1800" dirty="0">
                <a:solidFill>
                  <a:schemeClr val="bg1"/>
                </a:solidFill>
                <a:effectLst/>
                <a:latin typeface="Helvetica" pitchFamily="2" charset="0"/>
              </a:rPr>
              <a:t> oluşturup kullanma konusunda örnek çalışmalar yapılır.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426876" y="734648"/>
            <a:ext cx="6099906" cy="1200329"/>
          </a:xfrm>
          <a:prstGeom prst="rect">
            <a:avLst/>
          </a:prstGeom>
          <a:noFill/>
        </p:spPr>
        <p:txBody>
          <a:bodyPr wrap="square">
            <a:spAutoFit/>
          </a:bodyPr>
          <a:lstStyle/>
          <a:p>
            <a:pPr algn="l"/>
            <a:r>
              <a:rPr lang="tr-TR" b="1" i="0" dirty="0">
                <a:solidFill>
                  <a:srgbClr val="0D0D0D"/>
                </a:solidFill>
                <a:effectLst/>
                <a:latin typeface="Söhne"/>
              </a:rPr>
              <a:t>Örnek 2: Matematik Modülünü Kullanma</a:t>
            </a:r>
          </a:p>
          <a:p>
            <a:pPr algn="l"/>
            <a:r>
              <a:rPr lang="tr-TR" b="0" i="0" dirty="0" err="1">
                <a:solidFill>
                  <a:srgbClr val="0D0D0D"/>
                </a:solidFill>
                <a:effectLst/>
                <a:latin typeface="Söhne"/>
              </a:rPr>
              <a:t>app.js</a:t>
            </a:r>
            <a:r>
              <a:rPr lang="tr-TR" b="0" i="0" dirty="0">
                <a:solidFill>
                  <a:srgbClr val="0D0D0D"/>
                </a:solidFill>
                <a:effectLst/>
                <a:latin typeface="Söhne"/>
              </a:rPr>
              <a:t> adında başka bir dosya oluşturalım ve </a:t>
            </a:r>
            <a:r>
              <a:rPr lang="tr-TR" b="0" i="0" dirty="0" err="1">
                <a:solidFill>
                  <a:srgbClr val="0D0D0D"/>
                </a:solidFill>
                <a:effectLst/>
                <a:latin typeface="Söhne"/>
              </a:rPr>
              <a:t>math.js</a:t>
            </a:r>
            <a:r>
              <a:rPr lang="tr-TR" b="0" i="0" dirty="0">
                <a:solidFill>
                  <a:srgbClr val="0D0D0D"/>
                </a:solidFill>
                <a:effectLst/>
                <a:latin typeface="Söhne"/>
              </a:rPr>
              <a:t> modülünü bu dosyada kullanalım.</a:t>
            </a:r>
          </a:p>
          <a:p>
            <a:pPr algn="l"/>
            <a:r>
              <a:rPr lang="tr-TR" b="0" i="0" dirty="0">
                <a:solidFill>
                  <a:srgbClr val="0D0D0D"/>
                </a:solidFill>
                <a:effectLst/>
                <a:latin typeface="Söhne"/>
              </a:rPr>
              <a:t> </a:t>
            </a:r>
          </a:p>
        </p:txBody>
      </p:sp>
      <p:sp>
        <p:nvSpPr>
          <p:cNvPr id="5" name="Metin kutusu 4">
            <a:extLst>
              <a:ext uri="{FF2B5EF4-FFF2-40B4-BE49-F238E27FC236}">
                <a16:creationId xmlns:a16="http://schemas.microsoft.com/office/drawing/2014/main" id="{FD2CCD80-2509-F494-5A8B-093FD7535E0D}"/>
              </a:ext>
            </a:extLst>
          </p:cNvPr>
          <p:cNvSpPr txBox="1"/>
          <p:nvPr/>
        </p:nvSpPr>
        <p:spPr>
          <a:xfrm>
            <a:off x="4426876" y="2363208"/>
            <a:ext cx="6099906" cy="1754326"/>
          </a:xfrm>
          <a:prstGeom prst="rect">
            <a:avLst/>
          </a:prstGeom>
          <a:solidFill>
            <a:schemeClr val="accent4">
              <a:lumMod val="60000"/>
              <a:lumOff val="40000"/>
            </a:schemeClr>
          </a:solidFill>
        </p:spPr>
        <p:txBody>
          <a:bodyPr wrap="square">
            <a:spAutoFit/>
          </a:bodyPr>
          <a:lstStyle/>
          <a:p>
            <a:r>
              <a:rPr lang="tr-TR" dirty="0"/>
              <a:t>// </a:t>
            </a:r>
            <a:r>
              <a:rPr lang="tr-TR" dirty="0" err="1"/>
              <a:t>app.js</a:t>
            </a:r>
            <a:endParaRPr lang="tr-TR" dirty="0"/>
          </a:p>
          <a:p>
            <a:r>
              <a:rPr lang="tr-TR" dirty="0" err="1"/>
              <a:t>import</a:t>
            </a:r>
            <a:r>
              <a:rPr lang="tr-TR" dirty="0"/>
              <a:t> { topla, </a:t>
            </a:r>
            <a:r>
              <a:rPr lang="tr-TR" dirty="0" err="1"/>
              <a:t>cikar</a:t>
            </a:r>
            <a:r>
              <a:rPr lang="tr-TR" dirty="0"/>
              <a:t> } </a:t>
            </a:r>
            <a:r>
              <a:rPr lang="tr-TR" dirty="0" err="1"/>
              <a:t>from</a:t>
            </a:r>
            <a:r>
              <a:rPr lang="tr-TR" dirty="0"/>
              <a:t> './</a:t>
            </a:r>
            <a:r>
              <a:rPr lang="tr-TR" dirty="0" err="1"/>
              <a:t>math.js</a:t>
            </a:r>
            <a:r>
              <a:rPr lang="tr-TR" dirty="0"/>
              <a:t>';</a:t>
            </a:r>
          </a:p>
          <a:p>
            <a:endParaRPr lang="tr-TR" dirty="0"/>
          </a:p>
          <a:p>
            <a:r>
              <a:rPr lang="tr-TR" dirty="0" err="1"/>
              <a:t>console.log</a:t>
            </a:r>
            <a:r>
              <a:rPr lang="tr-TR" dirty="0"/>
              <a:t>(topla(5, 3)); // 8</a:t>
            </a:r>
          </a:p>
          <a:p>
            <a:r>
              <a:rPr lang="tr-TR" dirty="0" err="1"/>
              <a:t>console.log</a:t>
            </a:r>
            <a:r>
              <a:rPr lang="tr-TR" dirty="0"/>
              <a:t>(</a:t>
            </a:r>
            <a:r>
              <a:rPr lang="tr-TR" dirty="0" err="1"/>
              <a:t>cikar</a:t>
            </a:r>
            <a:r>
              <a:rPr lang="tr-TR" dirty="0"/>
              <a:t>(5, 3)); // 2</a:t>
            </a:r>
          </a:p>
          <a:p>
            <a:endParaRPr lang="tr-TR" dirty="0"/>
          </a:p>
        </p:txBody>
      </p:sp>
    </p:spTree>
    <p:extLst>
      <p:ext uri="{BB962C8B-B14F-4D97-AF65-F5344CB8AC3E}">
        <p14:creationId xmlns:p14="http://schemas.microsoft.com/office/powerpoint/2010/main" val="4197214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3.9. </a:t>
            </a:r>
            <a:r>
              <a:rPr lang="tr-TR" sz="1600" b="1" dirty="0" err="1">
                <a:solidFill>
                  <a:schemeClr val="bg1"/>
                </a:solidFill>
                <a:effectLst/>
                <a:latin typeface="Helvetica" pitchFamily="2" charset="0"/>
              </a:rPr>
              <a:t>NodeJS</a:t>
            </a:r>
            <a:r>
              <a:rPr lang="tr-TR" sz="1600" b="1" dirty="0">
                <a:solidFill>
                  <a:schemeClr val="bg1"/>
                </a:solidFill>
                <a:effectLst/>
                <a:latin typeface="Helvetica" pitchFamily="2" charset="0"/>
              </a:rPr>
              <a:t> </a:t>
            </a:r>
            <a:r>
              <a:rPr lang="tr-TR" sz="1600" b="1" dirty="0" err="1">
                <a:solidFill>
                  <a:schemeClr val="bg1"/>
                </a:solidFill>
                <a:effectLst/>
                <a:latin typeface="Helvetica" pitchFamily="2" charset="0"/>
              </a:rPr>
              <a:t>modülünu</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arkaplanda</a:t>
            </a:r>
            <a:r>
              <a:rPr lang="tr-TR" sz="16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NodeJS</a:t>
            </a:r>
            <a:r>
              <a:rPr lang="tr-TR" sz="1600" dirty="0">
                <a:solidFill>
                  <a:schemeClr val="bg1"/>
                </a:solidFill>
                <a:effectLst/>
                <a:latin typeface="Helvetica" pitchFamily="2" charset="0"/>
              </a:rPr>
              <a:t> ile sunucu tarafında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dilinin geliştirilme işlemi açıklanır.</a:t>
            </a: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499707" y="608722"/>
            <a:ext cx="6099906" cy="923330"/>
          </a:xfrm>
          <a:prstGeom prst="rect">
            <a:avLst/>
          </a:prstGeom>
          <a:noFill/>
        </p:spPr>
        <p:txBody>
          <a:bodyPr wrap="square">
            <a:spAutoFit/>
          </a:bodyPr>
          <a:lstStyle/>
          <a:p>
            <a:pPr algn="l"/>
            <a:r>
              <a:rPr lang="tr-TR" b="1" i="0" dirty="0" err="1">
                <a:solidFill>
                  <a:srgbClr val="0D0D0D"/>
                </a:solidFill>
                <a:effectLst/>
                <a:latin typeface="Söhne"/>
              </a:rPr>
              <a:t>Node.js</a:t>
            </a:r>
            <a:r>
              <a:rPr lang="tr-TR" b="1" i="0" dirty="0">
                <a:solidFill>
                  <a:srgbClr val="0D0D0D"/>
                </a:solidFill>
                <a:effectLst/>
                <a:latin typeface="Söhne"/>
              </a:rPr>
              <a:t>, </a:t>
            </a:r>
            <a:r>
              <a:rPr lang="tr-TR" b="0" i="0" dirty="0" err="1">
                <a:solidFill>
                  <a:srgbClr val="0D0D0D"/>
                </a:solidFill>
                <a:effectLst/>
                <a:latin typeface="Söhne"/>
              </a:rPr>
              <a:t>JavaScript'i</a:t>
            </a:r>
            <a:r>
              <a:rPr lang="tr-TR" b="0" i="0" dirty="0">
                <a:solidFill>
                  <a:srgbClr val="0D0D0D"/>
                </a:solidFill>
                <a:effectLst/>
                <a:latin typeface="Söhne"/>
              </a:rPr>
              <a:t> sadece internet tarayıcıları yerine her türlü ortamda çalıştırmak için kullanılan bir platformdur. Genellikle web sunucuları oluşturmak için kullanılır. </a:t>
            </a:r>
          </a:p>
        </p:txBody>
      </p:sp>
      <p:sp>
        <p:nvSpPr>
          <p:cNvPr id="5" name="Metin kutusu 4">
            <a:extLst>
              <a:ext uri="{FF2B5EF4-FFF2-40B4-BE49-F238E27FC236}">
                <a16:creationId xmlns:a16="http://schemas.microsoft.com/office/drawing/2014/main" id="{FD2CCD80-2509-F494-5A8B-093FD7535E0D}"/>
              </a:ext>
            </a:extLst>
          </p:cNvPr>
          <p:cNvSpPr txBox="1"/>
          <p:nvPr/>
        </p:nvSpPr>
        <p:spPr>
          <a:xfrm>
            <a:off x="4499707" y="1852920"/>
            <a:ext cx="6099906" cy="2031325"/>
          </a:xfrm>
          <a:prstGeom prst="rect">
            <a:avLst/>
          </a:prstGeom>
          <a:solidFill>
            <a:schemeClr val="accent4">
              <a:lumMod val="60000"/>
              <a:lumOff val="40000"/>
            </a:schemeClr>
          </a:solidFill>
        </p:spPr>
        <p:txBody>
          <a:bodyPr wrap="square">
            <a:spAutoFit/>
          </a:bodyPr>
          <a:lstStyle/>
          <a:p>
            <a:r>
              <a:rPr lang="tr-TR" b="0" i="0" dirty="0">
                <a:solidFill>
                  <a:srgbClr val="0D0D0D"/>
                </a:solidFill>
                <a:effectLst/>
                <a:latin typeface="Söhne"/>
              </a:rPr>
              <a:t>Diyelim ki, siz bir parti </a:t>
            </a:r>
            <a:r>
              <a:rPr lang="tr-TR" b="1" i="0" dirty="0">
                <a:solidFill>
                  <a:srgbClr val="0D0D0D"/>
                </a:solidFill>
                <a:effectLst/>
                <a:latin typeface="Söhne"/>
              </a:rPr>
              <a:t>MASTER </a:t>
            </a:r>
            <a:r>
              <a:rPr lang="tr-TR" b="1" i="0" dirty="0" err="1">
                <a:solidFill>
                  <a:srgbClr val="0D0D0D"/>
                </a:solidFill>
                <a:effectLst/>
                <a:latin typeface="Söhne"/>
              </a:rPr>
              <a:t>ŞEF</a:t>
            </a:r>
            <a:r>
              <a:rPr lang="tr-TR" b="0" i="0" dirty="0" err="1">
                <a:solidFill>
                  <a:srgbClr val="0D0D0D"/>
                </a:solidFill>
                <a:effectLst/>
                <a:latin typeface="Söhne"/>
              </a:rPr>
              <a:t>’siniz</a:t>
            </a:r>
            <a:r>
              <a:rPr lang="tr-TR" b="0" i="0" dirty="0">
                <a:solidFill>
                  <a:srgbClr val="0D0D0D"/>
                </a:solidFill>
                <a:effectLst/>
                <a:latin typeface="Söhne"/>
              </a:rPr>
              <a:t> ve diğer çalışanlara nasıl yemek yapacakları konusunda ne yapacaklarını söyleyen bir talimatnameniz var. </a:t>
            </a:r>
            <a:r>
              <a:rPr lang="tr-TR" b="0" i="0" dirty="0" err="1">
                <a:solidFill>
                  <a:srgbClr val="0D0D0D"/>
                </a:solidFill>
                <a:effectLst/>
                <a:latin typeface="Söhne"/>
              </a:rPr>
              <a:t>Node.js</a:t>
            </a:r>
            <a:r>
              <a:rPr lang="tr-TR" b="0" i="0" dirty="0">
                <a:solidFill>
                  <a:srgbClr val="0D0D0D"/>
                </a:solidFill>
                <a:effectLst/>
                <a:latin typeface="Söhne"/>
              </a:rPr>
              <a:t>, internet dünyasındaki bu talimatnamedir. İnternet üzerindeki bilgisayarlar arasında iletişim kurarak veri alışverişinde bulunur ve herkese ne yapacaklarını söyler. Bu veriler genellikle web sayfaları, kullanıcı bilgileri veya başka türden veriler olabilir.</a:t>
            </a:r>
            <a:endParaRPr lang="tr-TR" dirty="0"/>
          </a:p>
        </p:txBody>
      </p:sp>
      <p:pic>
        <p:nvPicPr>
          <p:cNvPr id="5122" name="Picture 2" descr="Watch MasterChef (US) · Season 8 Full Episodes Free Online - Plex">
            <a:extLst>
              <a:ext uri="{FF2B5EF4-FFF2-40B4-BE49-F238E27FC236}">
                <a16:creationId xmlns:a16="http://schemas.microsoft.com/office/drawing/2014/main" id="{FC82D8D7-89AF-C723-B8C3-7D950284B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030" y="4204677"/>
            <a:ext cx="1555261" cy="233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35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a:solidFill>
                  <a:srgbClr val="FFFFFF"/>
                </a:solidFill>
                <a:effectLst/>
                <a:latin typeface="Arial" panose="020B0604020202020204" pitchFamily="34" charset="0"/>
                <a:cs typeface="Arial" panose="020B0604020202020204" pitchFamily="34" charset="0"/>
              </a:rPr>
              <a:t>1.1. Web geliştirme süreçlerinin işleyiş şekillerini anlar.</a:t>
            </a:r>
            <a:br>
              <a:rPr lang="tr-TR" sz="2000">
                <a:solidFill>
                  <a:srgbClr val="FFFFFF"/>
                </a:solidFill>
                <a:effectLst/>
                <a:latin typeface="Arial" panose="020B0604020202020204" pitchFamily="34" charset="0"/>
                <a:cs typeface="Arial" panose="020B0604020202020204" pitchFamily="34" charset="0"/>
              </a:rPr>
            </a:br>
            <a:br>
              <a:rPr lang="tr-TR" sz="2000">
                <a:solidFill>
                  <a:srgbClr val="FFFFFF"/>
                </a:solidFill>
                <a:effectLst/>
                <a:latin typeface="Arial" panose="020B0604020202020204" pitchFamily="34" charset="0"/>
                <a:cs typeface="Arial" panose="020B0604020202020204" pitchFamily="34" charset="0"/>
              </a:rPr>
            </a:br>
            <a:r>
              <a:rPr lang="tr-TR" sz="2000">
                <a:solidFill>
                  <a:srgbClr val="FFFFFF"/>
                </a:solidFill>
                <a:effectLst/>
                <a:latin typeface="Arial" panose="020B0604020202020204" pitchFamily="34" charset="0"/>
                <a:cs typeface="Arial" panose="020B0604020202020204" pitchFamily="34" charset="0"/>
              </a:rPr>
              <a:t>a) Web geliştirme süreçlerinin temel adımları olan, proje planlaması, tasarım, kodlama, test ve dağıtım süreçleri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823218"/>
            <a:ext cx="6034827" cy="4916465"/>
          </a:xfrm>
        </p:spPr>
        <p:txBody>
          <a:bodyPr anchor="t">
            <a:normAutofit/>
          </a:bodyPr>
          <a:lstStyle/>
          <a:p>
            <a:pPr marL="0" indent="0" algn="l">
              <a:buNone/>
            </a:pPr>
            <a:r>
              <a:rPr lang="tr-TR" sz="1600" b="1" dirty="0">
                <a:solidFill>
                  <a:srgbClr val="0D0D0D"/>
                </a:solidFill>
                <a:latin typeface="Söhne"/>
              </a:rPr>
              <a:t>T</a:t>
            </a:r>
            <a:r>
              <a:rPr lang="tr-TR" sz="1600" b="1" i="0" dirty="0">
                <a:solidFill>
                  <a:srgbClr val="0D0D0D"/>
                </a:solidFill>
                <a:effectLst/>
                <a:latin typeface="Söhne"/>
              </a:rPr>
              <a:t>asarım</a:t>
            </a:r>
          </a:p>
          <a:p>
            <a:pPr algn="l"/>
            <a:r>
              <a:rPr lang="tr-TR" sz="1600" b="0" i="0" dirty="0">
                <a:solidFill>
                  <a:srgbClr val="0D0D0D"/>
                </a:solidFill>
                <a:effectLst/>
                <a:latin typeface="Söhne"/>
              </a:rPr>
              <a:t>Planlama aşamasından sonra sıra, web sitemizin nasıl görüneceğine karar vermeye gelir. Bu aşama, bir evin iç dekorasyonunu tasarlamak gibidir. Web sitesinin genel görünümü, renkler, düzen, menüler ve butonlar gibi unsurlar bu aşamada tasarlanır. </a:t>
            </a:r>
          </a:p>
          <a:p>
            <a:pPr algn="l"/>
            <a:endParaRPr lang="tr-TR" sz="1600" b="0" i="0" dirty="0">
              <a:solidFill>
                <a:srgbClr val="0D0D0D"/>
              </a:solidFill>
              <a:effectLst/>
              <a:latin typeface="Söhne"/>
            </a:endParaRPr>
          </a:p>
          <a:p>
            <a:pPr algn="l"/>
            <a:r>
              <a:rPr lang="tr-TR" sz="1600" dirty="0">
                <a:latin typeface="Söhne"/>
              </a:rPr>
              <a:t>Tasarımdan önce web sitelerini inceletin.</a:t>
            </a:r>
          </a:p>
          <a:p>
            <a:pPr algn="l"/>
            <a:endParaRPr lang="tr-TR" sz="1600" dirty="0">
              <a:latin typeface="Söhne"/>
            </a:endParaRPr>
          </a:p>
          <a:p>
            <a:pPr algn="l"/>
            <a:r>
              <a:rPr lang="tr-TR" sz="1600" dirty="0">
                <a:latin typeface="Söhne"/>
              </a:rPr>
              <a:t>Kağıt üzerinde tasarım yaptırın.</a:t>
            </a:r>
          </a:p>
          <a:p>
            <a:pPr algn="l"/>
            <a:endParaRPr lang="tr-TR" sz="1600" b="1" i="0" dirty="0">
              <a:solidFill>
                <a:srgbClr val="0D0D0D"/>
              </a:solidFill>
              <a:effectLst/>
              <a:latin typeface="Söhne"/>
            </a:endParaRPr>
          </a:p>
          <a:p>
            <a:pPr algn="l">
              <a:buFont typeface="Arial" panose="020B0604020202020204" pitchFamily="34" charset="0"/>
              <a:buChar char="•"/>
            </a:pPr>
            <a:r>
              <a:rPr lang="tr-TR" sz="1600" b="1" i="0" dirty="0">
                <a:solidFill>
                  <a:srgbClr val="0D0D0D"/>
                </a:solidFill>
                <a:effectLst/>
                <a:latin typeface="Söhne"/>
              </a:rPr>
              <a:t>Video Dersler</a:t>
            </a:r>
            <a:r>
              <a:rPr lang="tr-TR" sz="1600" b="0" i="0" dirty="0">
                <a:solidFill>
                  <a:srgbClr val="0D0D0D"/>
                </a:solidFill>
                <a:effectLst/>
                <a:latin typeface="Söhne"/>
              </a:rPr>
              <a:t>: </a:t>
            </a:r>
            <a:r>
              <a:rPr lang="tr-TR" sz="1600" b="0" i="0" dirty="0" err="1">
                <a:solidFill>
                  <a:srgbClr val="0D0D0D"/>
                </a:solidFill>
                <a:effectLst/>
                <a:latin typeface="Söhne"/>
              </a:rPr>
              <a:t>YouTube</a:t>
            </a:r>
            <a:r>
              <a:rPr lang="tr-TR" sz="1600" b="0" i="0" dirty="0">
                <a:solidFill>
                  <a:srgbClr val="0D0D0D"/>
                </a:solidFill>
                <a:effectLst/>
                <a:latin typeface="Söhne"/>
              </a:rPr>
              <a:t> veya diğer platformlardaki kaliteli web geliştirme derslerini kullanın. Görsel öğrenme, öğrencilerin konseptleri daha iyi anlamasına yardımcı olur.</a:t>
            </a:r>
          </a:p>
          <a:p>
            <a:pPr marL="0" indent="0">
              <a:lnSpc>
                <a:spcPct val="110000"/>
              </a:lnSpc>
              <a:buNone/>
            </a:pPr>
            <a:endParaRPr lang="tr-TR" sz="1600" dirty="0"/>
          </a:p>
        </p:txBody>
      </p:sp>
    </p:spTree>
    <p:extLst>
      <p:ext uri="{BB962C8B-B14F-4D97-AF65-F5344CB8AC3E}">
        <p14:creationId xmlns:p14="http://schemas.microsoft.com/office/powerpoint/2010/main" val="8631254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3.9. </a:t>
            </a:r>
            <a:r>
              <a:rPr lang="tr-TR" sz="1600" b="1" dirty="0" err="1">
                <a:solidFill>
                  <a:schemeClr val="bg1"/>
                </a:solidFill>
                <a:effectLst/>
                <a:latin typeface="Helvetica" pitchFamily="2" charset="0"/>
              </a:rPr>
              <a:t>NodeJS</a:t>
            </a:r>
            <a:r>
              <a:rPr lang="tr-TR" sz="1600" b="1" dirty="0">
                <a:solidFill>
                  <a:schemeClr val="bg1"/>
                </a:solidFill>
                <a:effectLst/>
                <a:latin typeface="Helvetica" pitchFamily="2" charset="0"/>
              </a:rPr>
              <a:t> </a:t>
            </a:r>
            <a:r>
              <a:rPr lang="tr-TR" sz="1600" b="1" dirty="0" err="1">
                <a:solidFill>
                  <a:schemeClr val="bg1"/>
                </a:solidFill>
                <a:effectLst/>
                <a:latin typeface="Helvetica" pitchFamily="2" charset="0"/>
              </a:rPr>
              <a:t>modülünu</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arkaplanda</a:t>
            </a:r>
            <a:r>
              <a:rPr lang="tr-TR" sz="16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NodeJS</a:t>
            </a:r>
            <a:r>
              <a:rPr lang="tr-TR" sz="1600" dirty="0">
                <a:solidFill>
                  <a:schemeClr val="bg1"/>
                </a:solidFill>
                <a:effectLst/>
                <a:latin typeface="Helvetica" pitchFamily="2" charset="0"/>
              </a:rPr>
              <a:t> ile sunucu tarafında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dilinin geliştirilme işlemi açıklanır.</a:t>
            </a: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580DD739-ED0B-7F7F-59BC-184EF6AF65D4}"/>
              </a:ext>
            </a:extLst>
          </p:cNvPr>
          <p:cNvSpPr txBox="1"/>
          <p:nvPr/>
        </p:nvSpPr>
        <p:spPr>
          <a:xfrm>
            <a:off x="4343399" y="1101091"/>
            <a:ext cx="6099906" cy="4524315"/>
          </a:xfrm>
          <a:prstGeom prst="rect">
            <a:avLst/>
          </a:prstGeom>
          <a:solidFill>
            <a:schemeClr val="tx1">
              <a:lumMod val="85000"/>
              <a:lumOff val="15000"/>
            </a:schemeClr>
          </a:solidFill>
        </p:spPr>
        <p:txBody>
          <a:bodyPr wrap="square">
            <a:spAutoFit/>
          </a:bodyPr>
          <a:lstStyle/>
          <a:p>
            <a:pPr algn="l"/>
            <a:r>
              <a:rPr lang="tr-TR" b="0" i="0" dirty="0" err="1">
                <a:solidFill>
                  <a:schemeClr val="bg1"/>
                </a:solidFill>
                <a:effectLst/>
                <a:latin typeface="Söhne"/>
              </a:rPr>
              <a:t>Node.js</a:t>
            </a:r>
            <a:r>
              <a:rPr lang="tr-TR" b="0" i="0" dirty="0">
                <a:solidFill>
                  <a:schemeClr val="bg1"/>
                </a:solidFill>
                <a:effectLst/>
                <a:latin typeface="Söhne"/>
              </a:rPr>
              <a:t> ile çalışırken, </a:t>
            </a:r>
            <a:r>
              <a:rPr lang="tr-TR" b="0" i="0" dirty="0" err="1">
                <a:solidFill>
                  <a:schemeClr val="bg1"/>
                </a:solidFill>
                <a:effectLst/>
                <a:latin typeface="Söhne"/>
              </a:rPr>
              <a:t>JavaScript</a:t>
            </a:r>
            <a:r>
              <a:rPr lang="tr-TR" b="0" i="0" dirty="0">
                <a:solidFill>
                  <a:schemeClr val="bg1"/>
                </a:solidFill>
                <a:effectLst/>
                <a:latin typeface="Söhne"/>
              </a:rPr>
              <a:t> kullanarak komutlar yazarız. </a:t>
            </a:r>
          </a:p>
          <a:p>
            <a:pPr algn="l"/>
            <a:endParaRPr lang="tr-TR" dirty="0">
              <a:solidFill>
                <a:schemeClr val="bg1"/>
              </a:solidFill>
              <a:latin typeface="Söhne"/>
            </a:endParaRPr>
          </a:p>
          <a:p>
            <a:pPr algn="l"/>
            <a:r>
              <a:rPr lang="tr-TR" b="0" i="0" dirty="0">
                <a:solidFill>
                  <a:schemeClr val="bg1"/>
                </a:solidFill>
                <a:effectLst/>
                <a:latin typeface="Söhne"/>
              </a:rPr>
              <a:t>Bu komutlar, sunucunun ne yapacağını belirler.</a:t>
            </a:r>
          </a:p>
          <a:p>
            <a:pPr algn="l"/>
            <a:endParaRPr lang="tr-TR" b="0" i="0" dirty="0">
              <a:solidFill>
                <a:schemeClr val="bg1"/>
              </a:solidFill>
              <a:effectLst/>
              <a:latin typeface="Söhne"/>
            </a:endParaRPr>
          </a:p>
          <a:p>
            <a:pPr algn="l"/>
            <a:r>
              <a:rPr lang="tr-TR" b="0" i="0" dirty="0">
                <a:solidFill>
                  <a:schemeClr val="bg1"/>
                </a:solidFill>
                <a:effectLst/>
                <a:latin typeface="Söhne"/>
              </a:rPr>
              <a:t>Örnek: Bir kullanıcının web sayfasına girmesi isteği geldiğinde, </a:t>
            </a:r>
            <a:r>
              <a:rPr lang="tr-TR" b="0" i="0" dirty="0" err="1">
                <a:solidFill>
                  <a:schemeClr val="bg1"/>
                </a:solidFill>
                <a:effectLst/>
                <a:latin typeface="Söhne"/>
              </a:rPr>
              <a:t>Node.js</a:t>
            </a:r>
            <a:r>
              <a:rPr lang="tr-TR" b="0" i="0" dirty="0">
                <a:solidFill>
                  <a:schemeClr val="bg1"/>
                </a:solidFill>
                <a:effectLst/>
                <a:latin typeface="Söhne"/>
              </a:rPr>
              <a:t> bu isteği alır ve kullanıcıya gösterilecek web sayfasını geri gönderir.</a:t>
            </a:r>
          </a:p>
          <a:p>
            <a:pPr algn="l"/>
            <a:endParaRPr lang="tr-TR" b="0" i="0" dirty="0">
              <a:solidFill>
                <a:schemeClr val="bg1"/>
              </a:solidFill>
              <a:effectLst/>
              <a:latin typeface="Söhne"/>
            </a:endParaRPr>
          </a:p>
          <a:p>
            <a:pPr algn="l"/>
            <a:r>
              <a:rPr lang="tr-TR" b="0" i="0" dirty="0" err="1">
                <a:solidFill>
                  <a:schemeClr val="bg1"/>
                </a:solidFill>
                <a:effectLst/>
                <a:latin typeface="Söhne"/>
              </a:rPr>
              <a:t>Node.js</a:t>
            </a:r>
            <a:r>
              <a:rPr lang="tr-TR" b="0" i="0" dirty="0">
                <a:solidFill>
                  <a:schemeClr val="bg1"/>
                </a:solidFill>
                <a:effectLst/>
                <a:latin typeface="Söhne"/>
              </a:rPr>
              <a:t> ile </a:t>
            </a:r>
            <a:r>
              <a:rPr lang="tr-TR" b="0" i="0" dirty="0" err="1">
                <a:solidFill>
                  <a:schemeClr val="bg1"/>
                </a:solidFill>
                <a:effectLst/>
                <a:latin typeface="Söhne"/>
              </a:rPr>
              <a:t>JavaScript'i</a:t>
            </a:r>
            <a:r>
              <a:rPr lang="tr-TR" b="0" i="0" dirty="0">
                <a:solidFill>
                  <a:schemeClr val="bg1"/>
                </a:solidFill>
                <a:effectLst/>
                <a:latin typeface="Söhne"/>
              </a:rPr>
              <a:t> kullanarak, internet üzerinde çalışan bir bilgisayara (yani bir sunucuya) komutlar verebiliriz. </a:t>
            </a:r>
          </a:p>
          <a:p>
            <a:pPr algn="l"/>
            <a:endParaRPr lang="tr-TR" dirty="0">
              <a:solidFill>
                <a:schemeClr val="bg1"/>
              </a:solidFill>
              <a:latin typeface="Söhne"/>
            </a:endParaRPr>
          </a:p>
          <a:p>
            <a:pPr algn="l"/>
            <a:r>
              <a:rPr lang="tr-TR" b="0" i="0" dirty="0">
                <a:solidFill>
                  <a:schemeClr val="bg1"/>
                </a:solidFill>
                <a:effectLst/>
                <a:latin typeface="Söhne"/>
              </a:rPr>
              <a:t>Bu sayede, web sitelerinin arka planında çalışan birçok işlemi yönetebiliriz. </a:t>
            </a:r>
          </a:p>
          <a:p>
            <a:pPr algn="l"/>
            <a:endParaRPr lang="tr-TR" dirty="0">
              <a:solidFill>
                <a:schemeClr val="bg1"/>
              </a:solidFill>
              <a:latin typeface="Söhne"/>
            </a:endParaRPr>
          </a:p>
          <a:p>
            <a:pPr algn="l"/>
            <a:r>
              <a:rPr lang="tr-TR" b="0" i="0" dirty="0">
                <a:solidFill>
                  <a:schemeClr val="bg1"/>
                </a:solidFill>
                <a:effectLst/>
                <a:latin typeface="Söhne"/>
              </a:rPr>
              <a:t>Bu işlemler tarayıcıda görünmeyebilir ama internetin sorunsuz çalışması için çok önemlidir.</a:t>
            </a:r>
          </a:p>
        </p:txBody>
      </p:sp>
    </p:spTree>
    <p:extLst>
      <p:ext uri="{BB962C8B-B14F-4D97-AF65-F5344CB8AC3E}">
        <p14:creationId xmlns:p14="http://schemas.microsoft.com/office/powerpoint/2010/main" val="19654415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3.9. </a:t>
            </a:r>
            <a:r>
              <a:rPr lang="tr-TR" sz="1600" b="1" dirty="0" err="1">
                <a:solidFill>
                  <a:schemeClr val="bg1"/>
                </a:solidFill>
                <a:effectLst/>
                <a:latin typeface="Helvetica" pitchFamily="2" charset="0"/>
              </a:rPr>
              <a:t>NodeJS</a:t>
            </a:r>
            <a:r>
              <a:rPr lang="tr-TR" sz="1600" b="1" dirty="0">
                <a:solidFill>
                  <a:schemeClr val="bg1"/>
                </a:solidFill>
                <a:effectLst/>
                <a:latin typeface="Helvetica" pitchFamily="2" charset="0"/>
              </a:rPr>
              <a:t> </a:t>
            </a:r>
            <a:r>
              <a:rPr lang="tr-TR" sz="1600" b="1" dirty="0" err="1">
                <a:solidFill>
                  <a:schemeClr val="bg1"/>
                </a:solidFill>
                <a:effectLst/>
                <a:latin typeface="Helvetica" pitchFamily="2" charset="0"/>
              </a:rPr>
              <a:t>modülünu</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arkaplanda</a:t>
            </a:r>
            <a:r>
              <a:rPr lang="tr-TR" sz="16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NodeJS</a:t>
            </a:r>
            <a:r>
              <a:rPr lang="tr-TR" sz="1600" dirty="0">
                <a:solidFill>
                  <a:schemeClr val="bg1"/>
                </a:solidFill>
                <a:effectLst/>
                <a:latin typeface="Helvetica" pitchFamily="2" charset="0"/>
              </a:rPr>
              <a:t> ile sunucu tarafında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dilinin geliştirilme işlemi açıklanır.</a:t>
            </a: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Metin kutusu 2">
            <a:extLst>
              <a:ext uri="{FF2B5EF4-FFF2-40B4-BE49-F238E27FC236}">
                <a16:creationId xmlns:a16="http://schemas.microsoft.com/office/drawing/2014/main" id="{BB8755C2-1638-B7C9-ADD5-FA99C274A1BA}"/>
              </a:ext>
            </a:extLst>
          </p:cNvPr>
          <p:cNvSpPr txBox="1"/>
          <p:nvPr/>
        </p:nvSpPr>
        <p:spPr>
          <a:xfrm>
            <a:off x="4321908" y="263187"/>
            <a:ext cx="3254417" cy="369332"/>
          </a:xfrm>
          <a:prstGeom prst="rect">
            <a:avLst/>
          </a:prstGeom>
          <a:solidFill>
            <a:schemeClr val="accent4"/>
          </a:solidFill>
        </p:spPr>
        <p:txBody>
          <a:bodyPr wrap="none" rtlCol="0">
            <a:spAutoFit/>
          </a:bodyPr>
          <a:lstStyle/>
          <a:p>
            <a:r>
              <a:rPr lang="tr-TR" dirty="0"/>
              <a:t>NODE.JS UYGULAMA ÖRNEĞİ</a:t>
            </a:r>
          </a:p>
        </p:txBody>
      </p:sp>
      <p:sp>
        <p:nvSpPr>
          <p:cNvPr id="5" name="Metin kutusu 4">
            <a:extLst>
              <a:ext uri="{FF2B5EF4-FFF2-40B4-BE49-F238E27FC236}">
                <a16:creationId xmlns:a16="http://schemas.microsoft.com/office/drawing/2014/main" id="{EBE9518F-C4DF-428B-8665-BAD8435F9AC7}"/>
              </a:ext>
            </a:extLst>
          </p:cNvPr>
          <p:cNvSpPr txBox="1"/>
          <p:nvPr/>
        </p:nvSpPr>
        <p:spPr>
          <a:xfrm>
            <a:off x="4329723" y="1016015"/>
            <a:ext cx="6553739" cy="923330"/>
          </a:xfrm>
          <a:prstGeom prst="rect">
            <a:avLst/>
          </a:prstGeom>
          <a:solidFill>
            <a:schemeClr val="tx1">
              <a:lumMod val="85000"/>
              <a:lumOff val="15000"/>
            </a:schemeClr>
          </a:solidFill>
        </p:spPr>
        <p:txBody>
          <a:bodyPr wrap="square">
            <a:spAutoFit/>
          </a:bodyPr>
          <a:lstStyle/>
          <a:p>
            <a:pPr algn="l">
              <a:buFont typeface="+mj-lt"/>
              <a:buAutoNum type="arabicPeriod"/>
            </a:pPr>
            <a:r>
              <a:rPr lang="tr-TR" b="0" i="0" dirty="0">
                <a:solidFill>
                  <a:schemeClr val="bg1"/>
                </a:solidFill>
                <a:effectLst/>
                <a:latin typeface="Söhne"/>
              </a:rPr>
              <a:t>İlk olarak, bilgisayarınızda </a:t>
            </a:r>
            <a:r>
              <a:rPr lang="tr-TR" b="0" i="0" dirty="0" err="1">
                <a:solidFill>
                  <a:schemeClr val="bg1"/>
                </a:solidFill>
                <a:effectLst/>
                <a:latin typeface="Söhne"/>
              </a:rPr>
              <a:t>Node.js</a:t>
            </a:r>
            <a:r>
              <a:rPr lang="tr-TR" b="0" i="0" dirty="0">
                <a:solidFill>
                  <a:schemeClr val="bg1"/>
                </a:solidFill>
                <a:effectLst/>
                <a:latin typeface="Söhne"/>
              </a:rPr>
              <a:t> yüklü olduğundan emin olun.</a:t>
            </a:r>
          </a:p>
          <a:p>
            <a:pPr algn="l">
              <a:buFont typeface="+mj-lt"/>
              <a:buAutoNum type="arabicPeriod"/>
            </a:pPr>
            <a:r>
              <a:rPr lang="tr-TR" b="0" i="0" dirty="0">
                <a:solidFill>
                  <a:schemeClr val="bg1"/>
                </a:solidFill>
                <a:effectLst/>
                <a:latin typeface="Söhne"/>
              </a:rPr>
              <a:t>Bir metin düzenleyici açın ve aşağıdaki kodu yazın. Bu kod, basit bir web sunucusu oluşturur:</a:t>
            </a:r>
          </a:p>
        </p:txBody>
      </p:sp>
      <p:sp>
        <p:nvSpPr>
          <p:cNvPr id="7" name="Metin kutusu 6">
            <a:extLst>
              <a:ext uri="{FF2B5EF4-FFF2-40B4-BE49-F238E27FC236}">
                <a16:creationId xmlns:a16="http://schemas.microsoft.com/office/drawing/2014/main" id="{9CA27FF8-5E7D-E1C3-65CF-6765F0D46B26}"/>
              </a:ext>
            </a:extLst>
          </p:cNvPr>
          <p:cNvSpPr txBox="1"/>
          <p:nvPr/>
        </p:nvSpPr>
        <p:spPr>
          <a:xfrm>
            <a:off x="4321908" y="2589470"/>
            <a:ext cx="7086564" cy="3323987"/>
          </a:xfrm>
          <a:prstGeom prst="rect">
            <a:avLst/>
          </a:prstGeom>
          <a:solidFill>
            <a:schemeClr val="bg2">
              <a:lumMod val="10000"/>
            </a:schemeClr>
          </a:solidFill>
        </p:spPr>
        <p:txBody>
          <a:bodyPr wrap="square">
            <a:spAutoFit/>
          </a:bodyPr>
          <a:lstStyle/>
          <a:p>
            <a:r>
              <a:rPr lang="tr-TR" sz="1400" dirty="0">
                <a:solidFill>
                  <a:schemeClr val="bg1"/>
                </a:solidFill>
              </a:rPr>
              <a:t>// </a:t>
            </a:r>
            <a:r>
              <a:rPr lang="tr-TR" sz="1400" dirty="0" err="1">
                <a:solidFill>
                  <a:schemeClr val="bg1"/>
                </a:solidFill>
              </a:rPr>
              <a:t>server.js</a:t>
            </a:r>
            <a:r>
              <a:rPr lang="tr-TR" sz="1400" dirty="0">
                <a:solidFill>
                  <a:schemeClr val="bg1"/>
                </a:solidFill>
              </a:rPr>
              <a:t> dosyası</a:t>
            </a:r>
          </a:p>
          <a:p>
            <a:r>
              <a:rPr lang="tr-TR" sz="1400" dirty="0" err="1">
                <a:solidFill>
                  <a:schemeClr val="bg1"/>
                </a:solidFill>
              </a:rPr>
              <a:t>const</a:t>
            </a:r>
            <a:r>
              <a:rPr lang="tr-TR" sz="1400" dirty="0">
                <a:solidFill>
                  <a:schemeClr val="bg1"/>
                </a:solidFill>
              </a:rPr>
              <a:t> http = </a:t>
            </a:r>
            <a:r>
              <a:rPr lang="tr-TR" sz="1400" dirty="0" err="1">
                <a:solidFill>
                  <a:schemeClr val="bg1"/>
                </a:solidFill>
              </a:rPr>
              <a:t>require</a:t>
            </a:r>
            <a:r>
              <a:rPr lang="tr-TR" sz="1400" dirty="0">
                <a:solidFill>
                  <a:schemeClr val="bg1"/>
                </a:solidFill>
              </a:rPr>
              <a:t>('http'); // </a:t>
            </a:r>
            <a:r>
              <a:rPr lang="tr-TR" sz="1400" dirty="0" err="1">
                <a:solidFill>
                  <a:schemeClr val="bg1"/>
                </a:solidFill>
              </a:rPr>
              <a:t>Node.js'in</a:t>
            </a:r>
            <a:r>
              <a:rPr lang="tr-TR" sz="1400" dirty="0">
                <a:solidFill>
                  <a:schemeClr val="bg1"/>
                </a:solidFill>
              </a:rPr>
              <a:t> HTTP modülünü dahil ediyoruz.</a:t>
            </a:r>
          </a:p>
          <a:p>
            <a:endParaRPr lang="tr-TR" sz="1400" dirty="0">
              <a:solidFill>
                <a:schemeClr val="bg1"/>
              </a:solidFill>
            </a:endParaRPr>
          </a:p>
          <a:p>
            <a:r>
              <a:rPr lang="tr-TR" sz="1400" dirty="0">
                <a:solidFill>
                  <a:schemeClr val="bg1"/>
                </a:solidFill>
              </a:rPr>
              <a:t>// Sunucuyu oluşturuyoruz.</a:t>
            </a:r>
          </a:p>
          <a:p>
            <a:r>
              <a:rPr lang="tr-TR" sz="1400" dirty="0" err="1">
                <a:solidFill>
                  <a:schemeClr val="bg1"/>
                </a:solidFill>
              </a:rPr>
              <a:t>const</a:t>
            </a:r>
            <a:r>
              <a:rPr lang="tr-TR" sz="1400" dirty="0">
                <a:solidFill>
                  <a:schemeClr val="bg1"/>
                </a:solidFill>
              </a:rPr>
              <a:t> server = </a:t>
            </a:r>
            <a:r>
              <a:rPr lang="tr-TR" sz="1400" dirty="0" err="1">
                <a:solidFill>
                  <a:schemeClr val="bg1"/>
                </a:solidFill>
              </a:rPr>
              <a:t>http.createServer</a:t>
            </a:r>
            <a:r>
              <a:rPr lang="tr-TR" sz="1400" dirty="0">
                <a:solidFill>
                  <a:schemeClr val="bg1"/>
                </a:solidFill>
              </a:rPr>
              <a:t>((</a:t>
            </a:r>
            <a:r>
              <a:rPr lang="tr-TR" sz="1400" dirty="0" err="1">
                <a:solidFill>
                  <a:schemeClr val="bg1"/>
                </a:solidFill>
              </a:rPr>
              <a:t>request</a:t>
            </a:r>
            <a:r>
              <a:rPr lang="tr-TR" sz="1400" dirty="0">
                <a:solidFill>
                  <a:schemeClr val="bg1"/>
                </a:solidFill>
              </a:rPr>
              <a:t>, </a:t>
            </a:r>
            <a:r>
              <a:rPr lang="tr-TR" sz="1400" dirty="0" err="1">
                <a:solidFill>
                  <a:schemeClr val="bg1"/>
                </a:solidFill>
              </a:rPr>
              <a:t>response</a:t>
            </a:r>
            <a:r>
              <a:rPr lang="tr-TR" sz="1400" dirty="0">
                <a:solidFill>
                  <a:schemeClr val="bg1"/>
                </a:solidFill>
              </a:rPr>
              <a:t>) =&gt; {</a:t>
            </a:r>
          </a:p>
          <a:p>
            <a:r>
              <a:rPr lang="tr-TR" sz="1400" dirty="0">
                <a:solidFill>
                  <a:schemeClr val="bg1"/>
                </a:solidFill>
              </a:rPr>
              <a:t>  </a:t>
            </a:r>
            <a:r>
              <a:rPr lang="tr-TR" sz="1400" dirty="0" err="1">
                <a:solidFill>
                  <a:schemeClr val="bg1"/>
                </a:solidFill>
              </a:rPr>
              <a:t>response.statusCode</a:t>
            </a:r>
            <a:r>
              <a:rPr lang="tr-TR" sz="1400" dirty="0">
                <a:solidFill>
                  <a:schemeClr val="bg1"/>
                </a:solidFill>
              </a:rPr>
              <a:t> = 200; // HTTP durum kodu 200 OK.</a:t>
            </a:r>
          </a:p>
          <a:p>
            <a:r>
              <a:rPr lang="tr-TR" sz="1400" dirty="0">
                <a:solidFill>
                  <a:schemeClr val="bg1"/>
                </a:solidFill>
              </a:rPr>
              <a:t>  </a:t>
            </a:r>
            <a:r>
              <a:rPr lang="tr-TR" sz="1400" dirty="0" err="1">
                <a:solidFill>
                  <a:schemeClr val="bg1"/>
                </a:solidFill>
              </a:rPr>
              <a:t>response.setHeader</a:t>
            </a:r>
            <a:r>
              <a:rPr lang="tr-TR" sz="1400" dirty="0">
                <a:solidFill>
                  <a:schemeClr val="bg1"/>
                </a:solidFill>
              </a:rPr>
              <a:t>('Content-</a:t>
            </a:r>
            <a:r>
              <a:rPr lang="tr-TR" sz="1400" dirty="0" err="1">
                <a:solidFill>
                  <a:schemeClr val="bg1"/>
                </a:solidFill>
              </a:rPr>
              <a:t>Type</a:t>
            </a:r>
            <a:r>
              <a:rPr lang="tr-TR" sz="1400" dirty="0">
                <a:solidFill>
                  <a:schemeClr val="bg1"/>
                </a:solidFill>
              </a:rPr>
              <a:t>', '</a:t>
            </a:r>
            <a:r>
              <a:rPr lang="tr-TR" sz="1400" dirty="0" err="1">
                <a:solidFill>
                  <a:schemeClr val="bg1"/>
                </a:solidFill>
              </a:rPr>
              <a:t>text</a:t>
            </a:r>
            <a:r>
              <a:rPr lang="tr-TR" sz="1400" dirty="0">
                <a:solidFill>
                  <a:schemeClr val="bg1"/>
                </a:solidFill>
              </a:rPr>
              <a:t>/</a:t>
            </a:r>
            <a:r>
              <a:rPr lang="tr-TR" sz="1400" dirty="0" err="1">
                <a:solidFill>
                  <a:schemeClr val="bg1"/>
                </a:solidFill>
              </a:rPr>
              <a:t>plain</a:t>
            </a:r>
            <a:r>
              <a:rPr lang="tr-TR" sz="1400" dirty="0">
                <a:solidFill>
                  <a:schemeClr val="bg1"/>
                </a:solidFill>
              </a:rPr>
              <a:t>'); // İçerik tipini düz metin olarak ayarlıyoruz.</a:t>
            </a:r>
          </a:p>
          <a:p>
            <a:r>
              <a:rPr lang="tr-TR" sz="1400" dirty="0">
                <a:solidFill>
                  <a:schemeClr val="bg1"/>
                </a:solidFill>
              </a:rPr>
              <a:t>  </a:t>
            </a:r>
            <a:r>
              <a:rPr lang="tr-TR" sz="1400" dirty="0" err="1">
                <a:solidFill>
                  <a:schemeClr val="bg1"/>
                </a:solidFill>
              </a:rPr>
              <a:t>response.end</a:t>
            </a:r>
            <a:r>
              <a:rPr lang="tr-TR" sz="1400" dirty="0">
                <a:solidFill>
                  <a:schemeClr val="bg1"/>
                </a:solidFill>
              </a:rPr>
              <a:t>('Merhaba Lise!'); // Kullanıcıya gönderilecek yanıt.</a:t>
            </a:r>
          </a:p>
          <a:p>
            <a:r>
              <a:rPr lang="tr-TR" sz="1400" dirty="0">
                <a:solidFill>
                  <a:schemeClr val="bg1"/>
                </a:solidFill>
              </a:rPr>
              <a:t>});</a:t>
            </a:r>
          </a:p>
          <a:p>
            <a:endParaRPr lang="tr-TR" sz="1400" dirty="0">
              <a:solidFill>
                <a:schemeClr val="bg1"/>
              </a:solidFill>
            </a:endParaRPr>
          </a:p>
          <a:p>
            <a:r>
              <a:rPr lang="tr-TR" sz="1400" dirty="0">
                <a:solidFill>
                  <a:schemeClr val="bg1"/>
                </a:solidFill>
              </a:rPr>
              <a:t>// Sunucuyu dinlemek için bir port belirliyoruz. Örneğin 3000.</a:t>
            </a:r>
          </a:p>
          <a:p>
            <a:r>
              <a:rPr lang="tr-TR" sz="1400" dirty="0" err="1">
                <a:solidFill>
                  <a:schemeClr val="bg1"/>
                </a:solidFill>
              </a:rPr>
              <a:t>const</a:t>
            </a:r>
            <a:r>
              <a:rPr lang="tr-TR" sz="1400" dirty="0">
                <a:solidFill>
                  <a:schemeClr val="bg1"/>
                </a:solidFill>
              </a:rPr>
              <a:t> port = 3000;</a:t>
            </a:r>
          </a:p>
          <a:p>
            <a:r>
              <a:rPr lang="tr-TR" sz="1400" dirty="0" err="1">
                <a:solidFill>
                  <a:schemeClr val="bg1"/>
                </a:solidFill>
              </a:rPr>
              <a:t>server.listen</a:t>
            </a:r>
            <a:r>
              <a:rPr lang="tr-TR" sz="1400" dirty="0">
                <a:solidFill>
                  <a:schemeClr val="bg1"/>
                </a:solidFill>
              </a:rPr>
              <a:t>(port, () =&gt; {</a:t>
            </a:r>
          </a:p>
          <a:p>
            <a:r>
              <a:rPr lang="tr-TR" sz="1400" dirty="0">
                <a:solidFill>
                  <a:schemeClr val="bg1"/>
                </a:solidFill>
              </a:rPr>
              <a:t>  </a:t>
            </a:r>
            <a:r>
              <a:rPr lang="tr-TR" sz="1400" dirty="0" err="1">
                <a:solidFill>
                  <a:schemeClr val="bg1"/>
                </a:solidFill>
              </a:rPr>
              <a:t>console.log</a:t>
            </a:r>
            <a:r>
              <a:rPr lang="tr-TR" sz="1400" dirty="0">
                <a:solidFill>
                  <a:schemeClr val="bg1"/>
                </a:solidFill>
              </a:rPr>
              <a:t>(`Sunucu port ${port} üzerinde çalışıyor.`);</a:t>
            </a:r>
          </a:p>
          <a:p>
            <a:r>
              <a:rPr lang="tr-TR" sz="1400" dirty="0">
                <a:solidFill>
                  <a:schemeClr val="bg1"/>
                </a:solidFill>
              </a:rPr>
              <a:t>});</a:t>
            </a:r>
          </a:p>
        </p:txBody>
      </p:sp>
    </p:spTree>
    <p:extLst>
      <p:ext uri="{BB962C8B-B14F-4D97-AF65-F5344CB8AC3E}">
        <p14:creationId xmlns:p14="http://schemas.microsoft.com/office/powerpoint/2010/main" val="27432665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3.9. </a:t>
            </a:r>
            <a:r>
              <a:rPr lang="tr-TR" sz="1600" b="1" dirty="0" err="1">
                <a:solidFill>
                  <a:schemeClr val="bg1"/>
                </a:solidFill>
                <a:effectLst/>
                <a:latin typeface="Helvetica" pitchFamily="2" charset="0"/>
              </a:rPr>
              <a:t>NodeJS</a:t>
            </a:r>
            <a:r>
              <a:rPr lang="tr-TR" sz="1600" b="1" dirty="0">
                <a:solidFill>
                  <a:schemeClr val="bg1"/>
                </a:solidFill>
                <a:effectLst/>
                <a:latin typeface="Helvetica" pitchFamily="2" charset="0"/>
              </a:rPr>
              <a:t> </a:t>
            </a:r>
            <a:r>
              <a:rPr lang="tr-TR" sz="1600" b="1" dirty="0" err="1">
                <a:solidFill>
                  <a:schemeClr val="bg1"/>
                </a:solidFill>
                <a:effectLst/>
                <a:latin typeface="Helvetica" pitchFamily="2" charset="0"/>
              </a:rPr>
              <a:t>modülünu</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arkaplanda</a:t>
            </a:r>
            <a:r>
              <a:rPr lang="tr-TR" sz="16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NodeJS</a:t>
            </a:r>
            <a:r>
              <a:rPr lang="tr-TR" sz="1600" dirty="0">
                <a:solidFill>
                  <a:schemeClr val="bg1"/>
                </a:solidFill>
                <a:effectLst/>
                <a:latin typeface="Helvetica" pitchFamily="2" charset="0"/>
              </a:rPr>
              <a:t> ile sunucu tarafında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dilinin geliştirilme işlemi açıklanır.</a:t>
            </a: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Metin kutusu 2">
            <a:extLst>
              <a:ext uri="{FF2B5EF4-FFF2-40B4-BE49-F238E27FC236}">
                <a16:creationId xmlns:a16="http://schemas.microsoft.com/office/drawing/2014/main" id="{BB8755C2-1638-B7C9-ADD5-FA99C274A1BA}"/>
              </a:ext>
            </a:extLst>
          </p:cNvPr>
          <p:cNvSpPr txBox="1"/>
          <p:nvPr/>
        </p:nvSpPr>
        <p:spPr>
          <a:xfrm>
            <a:off x="4321908" y="263187"/>
            <a:ext cx="3254417" cy="369332"/>
          </a:xfrm>
          <a:prstGeom prst="rect">
            <a:avLst/>
          </a:prstGeom>
          <a:solidFill>
            <a:schemeClr val="accent4"/>
          </a:solidFill>
        </p:spPr>
        <p:txBody>
          <a:bodyPr wrap="none" rtlCol="0">
            <a:spAutoFit/>
          </a:bodyPr>
          <a:lstStyle/>
          <a:p>
            <a:r>
              <a:rPr lang="tr-TR" dirty="0"/>
              <a:t>NODE.JS UYGULAMA ÖRNEĞİ</a:t>
            </a:r>
          </a:p>
        </p:txBody>
      </p:sp>
      <p:sp>
        <p:nvSpPr>
          <p:cNvPr id="9" name="Metin kutusu 8">
            <a:extLst>
              <a:ext uri="{FF2B5EF4-FFF2-40B4-BE49-F238E27FC236}">
                <a16:creationId xmlns:a16="http://schemas.microsoft.com/office/drawing/2014/main" id="{C313E55E-9927-0DD1-7316-5E1942426593}"/>
              </a:ext>
            </a:extLst>
          </p:cNvPr>
          <p:cNvSpPr txBox="1"/>
          <p:nvPr/>
        </p:nvSpPr>
        <p:spPr>
          <a:xfrm>
            <a:off x="4273315" y="1387180"/>
            <a:ext cx="7507183" cy="1754326"/>
          </a:xfrm>
          <a:prstGeom prst="rect">
            <a:avLst/>
          </a:prstGeom>
          <a:solidFill>
            <a:schemeClr val="tx1">
              <a:lumMod val="85000"/>
              <a:lumOff val="15000"/>
            </a:schemeClr>
          </a:solidFill>
        </p:spPr>
        <p:txBody>
          <a:bodyPr wrap="none" rtlCol="0">
            <a:spAutoFit/>
          </a:bodyPr>
          <a:lstStyle/>
          <a:p>
            <a:pPr algn="l">
              <a:buFont typeface="+mj-lt"/>
              <a:buAutoNum type="arabicPeriod" startAt="3"/>
            </a:pPr>
            <a:r>
              <a:rPr lang="tr-TR" b="0" i="0" dirty="0">
                <a:solidFill>
                  <a:schemeClr val="bg1"/>
                </a:solidFill>
                <a:effectLst/>
                <a:latin typeface="Söhne"/>
              </a:rPr>
              <a:t>Bu dosyayı </a:t>
            </a:r>
            <a:r>
              <a:rPr lang="tr-TR" b="0" i="0" dirty="0" err="1">
                <a:solidFill>
                  <a:schemeClr val="bg1"/>
                </a:solidFill>
                <a:effectLst/>
                <a:latin typeface="Söhne"/>
              </a:rPr>
              <a:t>server.js</a:t>
            </a:r>
            <a:r>
              <a:rPr lang="tr-TR" b="0" i="0" dirty="0">
                <a:solidFill>
                  <a:schemeClr val="bg1"/>
                </a:solidFill>
                <a:effectLst/>
                <a:latin typeface="Söhne"/>
              </a:rPr>
              <a:t> adıyla kaydedin.</a:t>
            </a:r>
          </a:p>
          <a:p>
            <a:pPr algn="l">
              <a:buFont typeface="+mj-lt"/>
              <a:buAutoNum type="arabicPeriod" startAt="3"/>
            </a:pPr>
            <a:r>
              <a:rPr lang="tr-TR" b="0" i="0" dirty="0">
                <a:solidFill>
                  <a:schemeClr val="bg1"/>
                </a:solidFill>
                <a:effectLst/>
                <a:latin typeface="Söhne"/>
              </a:rPr>
              <a:t>Komut istemcisini açın ve bu dosyanın bulunduğu klasöre gidin.</a:t>
            </a:r>
          </a:p>
          <a:p>
            <a:pPr algn="l">
              <a:buFont typeface="+mj-lt"/>
              <a:buAutoNum type="arabicPeriod" startAt="3"/>
            </a:pPr>
            <a:r>
              <a:rPr lang="tr-TR" b="0" i="0" dirty="0" err="1">
                <a:solidFill>
                  <a:schemeClr val="bg1"/>
                </a:solidFill>
                <a:effectLst/>
                <a:latin typeface="Söhne"/>
              </a:rPr>
              <a:t>node</a:t>
            </a:r>
            <a:r>
              <a:rPr lang="tr-TR" b="0" i="0" dirty="0">
                <a:solidFill>
                  <a:schemeClr val="bg1"/>
                </a:solidFill>
                <a:effectLst/>
                <a:latin typeface="Söhne"/>
              </a:rPr>
              <a:t> </a:t>
            </a:r>
            <a:r>
              <a:rPr lang="tr-TR" b="0" i="0" dirty="0" err="1">
                <a:solidFill>
                  <a:schemeClr val="bg1"/>
                </a:solidFill>
                <a:effectLst/>
                <a:latin typeface="Söhne"/>
              </a:rPr>
              <a:t>server.js</a:t>
            </a:r>
            <a:r>
              <a:rPr lang="tr-TR" b="0" i="0" dirty="0">
                <a:solidFill>
                  <a:schemeClr val="bg1"/>
                </a:solidFill>
                <a:effectLst/>
                <a:latin typeface="Söhne"/>
              </a:rPr>
              <a:t> komutunu yazarak sunucuyu başlatın.</a:t>
            </a:r>
          </a:p>
          <a:p>
            <a:pPr algn="l">
              <a:buFont typeface="+mj-lt"/>
              <a:buAutoNum type="arabicPeriod" startAt="3"/>
            </a:pPr>
            <a:r>
              <a:rPr lang="tr-TR" b="0" i="0" dirty="0">
                <a:solidFill>
                  <a:schemeClr val="bg1"/>
                </a:solidFill>
                <a:effectLst/>
                <a:latin typeface="Söhne"/>
              </a:rPr>
              <a:t>Web tarayıcınıza gidin ve adres çubuğuna localhost:3000 yazıp </a:t>
            </a:r>
            <a:r>
              <a:rPr lang="tr-TR" b="0" i="0" dirty="0" err="1">
                <a:solidFill>
                  <a:schemeClr val="bg1"/>
                </a:solidFill>
                <a:effectLst/>
                <a:latin typeface="Söhne"/>
              </a:rPr>
              <a:t>enter'a</a:t>
            </a:r>
            <a:r>
              <a:rPr lang="tr-TR" b="0" i="0" dirty="0">
                <a:solidFill>
                  <a:schemeClr val="bg1"/>
                </a:solidFill>
                <a:effectLst/>
                <a:latin typeface="Söhne"/>
              </a:rPr>
              <a:t> basın.</a:t>
            </a:r>
          </a:p>
          <a:p>
            <a:pPr algn="l">
              <a:buFont typeface="+mj-lt"/>
              <a:buAutoNum type="arabicPeriod" startAt="3"/>
            </a:pPr>
            <a:r>
              <a:rPr lang="tr-TR" b="0" i="0" dirty="0">
                <a:solidFill>
                  <a:schemeClr val="bg1"/>
                </a:solidFill>
                <a:effectLst/>
                <a:latin typeface="Söhne"/>
              </a:rPr>
              <a:t>Tarayıcınızda "Merhaba Lise!" mesajını görmelisiniz.</a:t>
            </a:r>
          </a:p>
          <a:p>
            <a:endParaRPr lang="tr-TR" dirty="0"/>
          </a:p>
        </p:txBody>
      </p:sp>
      <p:sp>
        <p:nvSpPr>
          <p:cNvPr id="12" name="Metin kutusu 11">
            <a:extLst>
              <a:ext uri="{FF2B5EF4-FFF2-40B4-BE49-F238E27FC236}">
                <a16:creationId xmlns:a16="http://schemas.microsoft.com/office/drawing/2014/main" id="{52A42A9D-7C6B-E391-8BBF-3269DC1B3BB1}"/>
              </a:ext>
            </a:extLst>
          </p:cNvPr>
          <p:cNvSpPr txBox="1"/>
          <p:nvPr/>
        </p:nvSpPr>
        <p:spPr>
          <a:xfrm>
            <a:off x="4224723" y="3896168"/>
            <a:ext cx="7604368" cy="1200329"/>
          </a:xfrm>
          <a:prstGeom prst="rect">
            <a:avLst/>
          </a:prstGeom>
          <a:solidFill>
            <a:schemeClr val="accent5">
              <a:lumMod val="20000"/>
              <a:lumOff val="80000"/>
            </a:schemeClr>
          </a:solidFill>
        </p:spPr>
        <p:txBody>
          <a:bodyPr wrap="square">
            <a:spAutoFit/>
          </a:bodyPr>
          <a:lstStyle/>
          <a:p>
            <a:r>
              <a:rPr lang="tr-TR" b="0" i="0" dirty="0">
                <a:solidFill>
                  <a:srgbClr val="0D0D0D"/>
                </a:solidFill>
                <a:effectLst/>
                <a:latin typeface="Söhne"/>
              </a:rPr>
              <a:t>Bu örnek, </a:t>
            </a:r>
            <a:r>
              <a:rPr lang="tr-TR" b="0" i="0" dirty="0" err="1">
                <a:solidFill>
                  <a:srgbClr val="0D0D0D"/>
                </a:solidFill>
                <a:effectLst/>
                <a:latin typeface="Söhne"/>
              </a:rPr>
              <a:t>Node.js</a:t>
            </a:r>
            <a:r>
              <a:rPr lang="tr-TR" b="0" i="0" dirty="0">
                <a:solidFill>
                  <a:srgbClr val="0D0D0D"/>
                </a:solidFill>
                <a:effectLst/>
                <a:latin typeface="Söhne"/>
              </a:rPr>
              <a:t> kullanarak bir sunucu oluşturmanın en temel şeklidir. Sunucu, kullanıcı tarayıcıdan bir istek gönderdiğinde, yani </a:t>
            </a:r>
            <a:r>
              <a:rPr lang="tr-TR" dirty="0"/>
              <a:t>localhost:3000</a:t>
            </a:r>
            <a:r>
              <a:rPr lang="tr-TR" b="0" i="0" dirty="0">
                <a:solidFill>
                  <a:srgbClr val="0D0D0D"/>
                </a:solidFill>
                <a:effectLst/>
                <a:latin typeface="Söhne"/>
              </a:rPr>
              <a:t> adresine gittiğinde, bu isteği alır ve cevap olarak kullanıcıya 'Merhaba Lise!' metnini gönderir. Bu işlem, internet üzerindeki bilgi alışverişinin çok temel bir örneğidir.</a:t>
            </a:r>
            <a:endParaRPr lang="tr-TR" dirty="0"/>
          </a:p>
        </p:txBody>
      </p:sp>
    </p:spTree>
    <p:extLst>
      <p:ext uri="{BB962C8B-B14F-4D97-AF65-F5344CB8AC3E}">
        <p14:creationId xmlns:p14="http://schemas.microsoft.com/office/powerpoint/2010/main" val="2839224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3.9. </a:t>
            </a:r>
            <a:r>
              <a:rPr lang="tr-TR" sz="1800" b="1" dirty="0" err="1">
                <a:solidFill>
                  <a:schemeClr val="bg1"/>
                </a:solidFill>
                <a:effectLst/>
                <a:latin typeface="Helvetica" pitchFamily="2" charset="0"/>
              </a:rPr>
              <a:t>NodeJS</a:t>
            </a:r>
            <a:r>
              <a:rPr lang="tr-TR" sz="1800" b="1" dirty="0">
                <a:solidFill>
                  <a:schemeClr val="bg1"/>
                </a:solidFill>
                <a:effectLst/>
                <a:latin typeface="Helvetica" pitchFamily="2" charset="0"/>
              </a:rPr>
              <a:t> </a:t>
            </a:r>
            <a:r>
              <a:rPr lang="tr-TR" sz="1800" b="1" dirty="0" err="1">
                <a:solidFill>
                  <a:schemeClr val="bg1"/>
                </a:solidFill>
                <a:effectLst/>
                <a:latin typeface="Helvetica" pitchFamily="2" charset="0"/>
              </a:rPr>
              <a:t>modülünu</a:t>
            </a:r>
            <a:r>
              <a:rPr lang="tr-TR" sz="1800" b="1" dirty="0">
                <a:solidFill>
                  <a:schemeClr val="bg1"/>
                </a:solidFill>
                <a:effectLst/>
                <a:latin typeface="Helvetica" pitchFamily="2" charset="0"/>
              </a:rPr>
              <a:t>̈ kullanarak </a:t>
            </a:r>
            <a:r>
              <a:rPr lang="tr-TR" sz="1800" b="1" dirty="0" err="1">
                <a:solidFill>
                  <a:schemeClr val="bg1"/>
                </a:solidFill>
                <a:effectLst/>
                <a:latin typeface="Helvetica" pitchFamily="2" charset="0"/>
              </a:rPr>
              <a:t>arkaplanda</a:t>
            </a:r>
            <a:r>
              <a:rPr lang="tr-TR" sz="18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b) </a:t>
            </a:r>
            <a:r>
              <a:rPr lang="tr-TR" sz="1800" dirty="0" err="1">
                <a:solidFill>
                  <a:schemeClr val="bg1"/>
                </a:solidFill>
                <a:effectLst/>
                <a:latin typeface="Helvetica" pitchFamily="2" charset="0"/>
              </a:rPr>
              <a:t>NodeJS</a:t>
            </a:r>
            <a:r>
              <a:rPr lang="tr-TR" sz="1800" dirty="0">
                <a:solidFill>
                  <a:schemeClr val="bg1"/>
                </a:solidFill>
                <a:effectLst/>
                <a:latin typeface="Helvetica" pitchFamily="2" charset="0"/>
              </a:rPr>
              <a:t> ile dosya ve ağ işlemleri gibi </a:t>
            </a:r>
            <a:r>
              <a:rPr lang="tr-TR" sz="1800" dirty="0" err="1">
                <a:solidFill>
                  <a:schemeClr val="bg1"/>
                </a:solidFill>
                <a:effectLst/>
                <a:latin typeface="Helvetica" pitchFamily="2" charset="0"/>
              </a:rPr>
              <a:t>arkaplan</a:t>
            </a:r>
            <a:r>
              <a:rPr lang="tr-TR" sz="1800" dirty="0">
                <a:solidFill>
                  <a:schemeClr val="bg1"/>
                </a:solidFill>
                <a:effectLst/>
                <a:latin typeface="Helvetica" pitchFamily="2" charset="0"/>
              </a:rPr>
              <a:t> işlemlerinin gerçekleştirilebileceği vurgulanır.</a:t>
            </a:r>
            <a:br>
              <a:rPr lang="tr-TR" sz="1800" dirty="0">
                <a:solidFill>
                  <a:schemeClr val="bg1"/>
                </a:solidFill>
                <a:effectLst/>
                <a:latin typeface="Helvetica" pitchFamily="2" charset="0"/>
              </a:rPr>
            </a:b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9" name="Metin kutusu 8">
            <a:extLst>
              <a:ext uri="{FF2B5EF4-FFF2-40B4-BE49-F238E27FC236}">
                <a16:creationId xmlns:a16="http://schemas.microsoft.com/office/drawing/2014/main" id="{C313E55E-9927-0DD1-7316-5E1942426593}"/>
              </a:ext>
            </a:extLst>
          </p:cNvPr>
          <p:cNvSpPr txBox="1"/>
          <p:nvPr/>
        </p:nvSpPr>
        <p:spPr>
          <a:xfrm>
            <a:off x="4224723" y="691611"/>
            <a:ext cx="7069001" cy="2308324"/>
          </a:xfrm>
          <a:prstGeom prst="rect">
            <a:avLst/>
          </a:prstGeom>
          <a:solidFill>
            <a:schemeClr val="tx1">
              <a:lumMod val="85000"/>
              <a:lumOff val="15000"/>
            </a:schemeClr>
          </a:solidFill>
        </p:spPr>
        <p:txBody>
          <a:bodyPr wrap="square" rtlCol="0">
            <a:spAutoFit/>
          </a:bodyPr>
          <a:lstStyle/>
          <a:p>
            <a:pPr algn="l"/>
            <a:r>
              <a:rPr lang="tr-TR" b="1" i="0" dirty="0">
                <a:solidFill>
                  <a:schemeClr val="bg1"/>
                </a:solidFill>
                <a:effectLst/>
                <a:latin typeface="Söhne"/>
              </a:rPr>
              <a:t>Dosya İşlemleri:</a:t>
            </a:r>
            <a:endParaRPr lang="tr-TR" b="0" i="0" dirty="0">
              <a:solidFill>
                <a:schemeClr val="bg1"/>
              </a:solidFill>
              <a:effectLst/>
              <a:latin typeface="Söhne"/>
            </a:endParaRPr>
          </a:p>
          <a:p>
            <a:pPr algn="l"/>
            <a:r>
              <a:rPr lang="tr-TR" b="0" i="0" dirty="0" err="1">
                <a:solidFill>
                  <a:schemeClr val="bg1"/>
                </a:solidFill>
                <a:effectLst/>
                <a:latin typeface="Söhne"/>
              </a:rPr>
              <a:t>Node.js</a:t>
            </a:r>
            <a:r>
              <a:rPr lang="tr-TR" b="0" i="0" dirty="0">
                <a:solidFill>
                  <a:schemeClr val="bg1"/>
                </a:solidFill>
                <a:effectLst/>
                <a:latin typeface="Söhne"/>
              </a:rPr>
              <a:t>, </a:t>
            </a:r>
            <a:r>
              <a:rPr lang="tr-TR" b="0" i="0" dirty="0" err="1">
                <a:solidFill>
                  <a:schemeClr val="bg1"/>
                </a:solidFill>
                <a:effectLst/>
                <a:latin typeface="Söhne"/>
              </a:rPr>
              <a:t>JavaScript</a:t>
            </a:r>
            <a:r>
              <a:rPr lang="tr-TR" b="0" i="0" dirty="0">
                <a:solidFill>
                  <a:schemeClr val="bg1"/>
                </a:solidFill>
                <a:effectLst/>
                <a:latin typeface="Söhne"/>
              </a:rPr>
              <a:t> ile dosya okuma, yazma, düzenleme ve silme gibi işlemleri yapmanıza olanak tanır. </a:t>
            </a:r>
          </a:p>
          <a:p>
            <a:pPr algn="l"/>
            <a:endParaRPr lang="tr-TR" dirty="0">
              <a:solidFill>
                <a:schemeClr val="bg1"/>
              </a:solidFill>
              <a:latin typeface="Söhne"/>
            </a:endParaRPr>
          </a:p>
          <a:p>
            <a:pPr algn="l"/>
            <a:r>
              <a:rPr lang="tr-TR" b="0" i="0" dirty="0">
                <a:solidFill>
                  <a:schemeClr val="bg1"/>
                </a:solidFill>
                <a:effectLst/>
                <a:latin typeface="Söhne"/>
              </a:rPr>
              <a:t>Örneğin, bir sınav sonucunu bir dosyaya kaydedebilir veya bir ders planını dosyadan okuyabilirsiniz. </a:t>
            </a:r>
            <a:r>
              <a:rPr lang="tr-TR" b="0" i="0" dirty="0" err="1">
                <a:solidFill>
                  <a:schemeClr val="bg1"/>
                </a:solidFill>
                <a:effectLst/>
                <a:latin typeface="Söhne"/>
              </a:rPr>
              <a:t>Node.js'in</a:t>
            </a:r>
            <a:r>
              <a:rPr lang="tr-TR" b="0" i="0" dirty="0">
                <a:solidFill>
                  <a:schemeClr val="bg1"/>
                </a:solidFill>
                <a:effectLst/>
                <a:latin typeface="Söhne"/>
              </a:rPr>
              <a:t> '</a:t>
            </a:r>
            <a:r>
              <a:rPr lang="tr-TR" b="0" i="0" dirty="0" err="1">
                <a:solidFill>
                  <a:schemeClr val="bg1"/>
                </a:solidFill>
                <a:effectLst/>
                <a:latin typeface="Söhne"/>
              </a:rPr>
              <a:t>fs</a:t>
            </a:r>
            <a:r>
              <a:rPr lang="tr-TR" b="0" i="0" dirty="0">
                <a:solidFill>
                  <a:schemeClr val="bg1"/>
                </a:solidFill>
                <a:effectLst/>
                <a:latin typeface="Söhne"/>
              </a:rPr>
              <a:t>' (file </a:t>
            </a:r>
            <a:r>
              <a:rPr lang="tr-TR" b="0" i="0" dirty="0" err="1">
                <a:solidFill>
                  <a:schemeClr val="bg1"/>
                </a:solidFill>
                <a:effectLst/>
                <a:latin typeface="Söhne"/>
              </a:rPr>
              <a:t>system</a:t>
            </a:r>
            <a:r>
              <a:rPr lang="tr-TR" b="0" i="0" dirty="0">
                <a:solidFill>
                  <a:schemeClr val="bg1"/>
                </a:solidFill>
                <a:effectLst/>
                <a:latin typeface="Söhne"/>
              </a:rPr>
              <a:t>) modülü bu tür işlemleri kolaylaştırır.</a:t>
            </a:r>
          </a:p>
          <a:p>
            <a:endParaRPr lang="tr-TR" dirty="0"/>
          </a:p>
        </p:txBody>
      </p:sp>
      <p:sp>
        <p:nvSpPr>
          <p:cNvPr id="12" name="Metin kutusu 11">
            <a:extLst>
              <a:ext uri="{FF2B5EF4-FFF2-40B4-BE49-F238E27FC236}">
                <a16:creationId xmlns:a16="http://schemas.microsoft.com/office/drawing/2014/main" id="{52A42A9D-7C6B-E391-8BBF-3269DC1B3BB1}"/>
              </a:ext>
            </a:extLst>
          </p:cNvPr>
          <p:cNvSpPr txBox="1"/>
          <p:nvPr/>
        </p:nvSpPr>
        <p:spPr>
          <a:xfrm>
            <a:off x="4224723" y="4188831"/>
            <a:ext cx="7604368" cy="1754326"/>
          </a:xfrm>
          <a:prstGeom prst="rect">
            <a:avLst/>
          </a:prstGeom>
          <a:solidFill>
            <a:schemeClr val="accent5">
              <a:lumMod val="20000"/>
              <a:lumOff val="80000"/>
            </a:schemeClr>
          </a:solidFill>
        </p:spPr>
        <p:txBody>
          <a:bodyPr wrap="square">
            <a:spAutoFit/>
          </a:bodyPr>
          <a:lstStyle/>
          <a:p>
            <a:r>
              <a:rPr lang="tr-TR" b="0" i="0" dirty="0" err="1">
                <a:solidFill>
                  <a:srgbClr val="0D0D0D"/>
                </a:solidFill>
                <a:effectLst/>
                <a:latin typeface="Söhne"/>
              </a:rPr>
              <a:t>const</a:t>
            </a:r>
            <a:r>
              <a:rPr lang="tr-TR" b="0" i="0" dirty="0">
                <a:solidFill>
                  <a:srgbClr val="0D0D0D"/>
                </a:solidFill>
                <a:effectLst/>
                <a:latin typeface="Söhne"/>
              </a:rPr>
              <a:t> </a:t>
            </a:r>
            <a:r>
              <a:rPr lang="tr-TR" b="0" i="0" dirty="0" err="1">
                <a:solidFill>
                  <a:srgbClr val="0D0D0D"/>
                </a:solidFill>
                <a:effectLst/>
                <a:latin typeface="Söhne"/>
              </a:rPr>
              <a:t>fs</a:t>
            </a:r>
            <a:r>
              <a:rPr lang="tr-TR" b="0" i="0" dirty="0">
                <a:solidFill>
                  <a:srgbClr val="0D0D0D"/>
                </a:solidFill>
                <a:effectLst/>
                <a:latin typeface="Söhne"/>
              </a:rPr>
              <a:t> = </a:t>
            </a:r>
            <a:r>
              <a:rPr lang="tr-TR" b="0" i="0" dirty="0" err="1">
                <a:solidFill>
                  <a:srgbClr val="0D0D0D"/>
                </a:solidFill>
                <a:effectLst/>
                <a:latin typeface="Söhne"/>
              </a:rPr>
              <a:t>require</a:t>
            </a:r>
            <a:r>
              <a:rPr lang="tr-TR" b="0" i="0" dirty="0">
                <a:solidFill>
                  <a:srgbClr val="0D0D0D"/>
                </a:solidFill>
                <a:effectLst/>
                <a:latin typeface="Söhne"/>
              </a:rPr>
              <a:t>('</a:t>
            </a:r>
            <a:r>
              <a:rPr lang="tr-TR" b="0" i="0" dirty="0" err="1">
                <a:solidFill>
                  <a:srgbClr val="0D0D0D"/>
                </a:solidFill>
                <a:effectLst/>
                <a:latin typeface="Söhne"/>
              </a:rPr>
              <a:t>fs</a:t>
            </a:r>
            <a:r>
              <a:rPr lang="tr-TR" b="0" i="0" dirty="0">
                <a:solidFill>
                  <a:srgbClr val="0D0D0D"/>
                </a:solidFill>
                <a:effectLst/>
                <a:latin typeface="Söhne"/>
              </a:rPr>
              <a:t>'); </a:t>
            </a:r>
            <a:r>
              <a:rPr lang="tr-TR" b="0" i="0" dirty="0">
                <a:solidFill>
                  <a:schemeClr val="accent1"/>
                </a:solidFill>
                <a:effectLst/>
                <a:latin typeface="Söhne"/>
              </a:rPr>
              <a:t>// </a:t>
            </a:r>
            <a:r>
              <a:rPr lang="tr-TR" b="0" i="0" dirty="0" err="1">
                <a:solidFill>
                  <a:schemeClr val="accent1"/>
                </a:solidFill>
                <a:effectLst/>
                <a:latin typeface="Söhne"/>
              </a:rPr>
              <a:t>fs</a:t>
            </a:r>
            <a:r>
              <a:rPr lang="tr-TR" b="0" i="0" dirty="0">
                <a:solidFill>
                  <a:schemeClr val="accent1"/>
                </a:solidFill>
                <a:effectLst/>
                <a:latin typeface="Söhne"/>
              </a:rPr>
              <a:t> modülünü dahil ediyoruz.</a:t>
            </a:r>
          </a:p>
          <a:p>
            <a:endParaRPr lang="tr-TR" b="0" i="0" dirty="0">
              <a:solidFill>
                <a:schemeClr val="accent1"/>
              </a:solidFill>
              <a:effectLst/>
              <a:latin typeface="Söhne"/>
            </a:endParaRPr>
          </a:p>
          <a:p>
            <a:r>
              <a:rPr lang="tr-TR" b="0" i="0" dirty="0" err="1">
                <a:solidFill>
                  <a:srgbClr val="0D0D0D"/>
                </a:solidFill>
                <a:effectLst/>
                <a:latin typeface="Söhne"/>
              </a:rPr>
              <a:t>fs.writeFile</a:t>
            </a:r>
            <a:r>
              <a:rPr lang="tr-TR" b="0" i="0" dirty="0">
                <a:solidFill>
                  <a:srgbClr val="0D0D0D"/>
                </a:solidFill>
                <a:effectLst/>
                <a:latin typeface="Söhne"/>
              </a:rPr>
              <a:t>('</a:t>
            </a:r>
            <a:r>
              <a:rPr lang="tr-TR" b="0" i="0" dirty="0" err="1">
                <a:solidFill>
                  <a:srgbClr val="0D0D0D"/>
                </a:solidFill>
                <a:effectLst/>
                <a:latin typeface="Söhne"/>
              </a:rPr>
              <a:t>ornek.txt</a:t>
            </a:r>
            <a:r>
              <a:rPr lang="tr-TR" b="0" i="0" dirty="0">
                <a:solidFill>
                  <a:srgbClr val="0D0D0D"/>
                </a:solidFill>
                <a:effectLst/>
                <a:latin typeface="Söhne"/>
              </a:rPr>
              <a:t>', 'Merhaba', (hata) =&gt; {</a:t>
            </a:r>
          </a:p>
          <a:p>
            <a:r>
              <a:rPr lang="tr-TR" b="0" i="0" dirty="0">
                <a:solidFill>
                  <a:srgbClr val="0D0D0D"/>
                </a:solidFill>
                <a:effectLst/>
                <a:latin typeface="Söhne"/>
              </a:rPr>
              <a:t>  </a:t>
            </a:r>
            <a:r>
              <a:rPr lang="tr-TR" b="0" i="0" dirty="0" err="1">
                <a:solidFill>
                  <a:srgbClr val="0D0D0D"/>
                </a:solidFill>
                <a:effectLst/>
                <a:latin typeface="Söhne"/>
              </a:rPr>
              <a:t>if</a:t>
            </a:r>
            <a:r>
              <a:rPr lang="tr-TR" b="0" i="0" dirty="0">
                <a:solidFill>
                  <a:srgbClr val="0D0D0D"/>
                </a:solidFill>
                <a:effectLst/>
                <a:latin typeface="Söhne"/>
              </a:rPr>
              <a:t> (hata) </a:t>
            </a:r>
            <a:r>
              <a:rPr lang="tr-TR" b="0" i="0" dirty="0" err="1">
                <a:solidFill>
                  <a:srgbClr val="0D0D0D"/>
                </a:solidFill>
                <a:effectLst/>
                <a:latin typeface="Söhne"/>
              </a:rPr>
              <a:t>throw</a:t>
            </a:r>
            <a:r>
              <a:rPr lang="tr-TR" b="0" i="0" dirty="0">
                <a:solidFill>
                  <a:srgbClr val="0D0D0D"/>
                </a:solidFill>
                <a:effectLst/>
                <a:latin typeface="Söhne"/>
              </a:rPr>
              <a:t> hata;</a:t>
            </a:r>
          </a:p>
          <a:p>
            <a:r>
              <a:rPr lang="tr-TR" b="0" i="0" dirty="0">
                <a:solidFill>
                  <a:srgbClr val="0D0D0D"/>
                </a:solidFill>
                <a:effectLst/>
                <a:latin typeface="Söhne"/>
              </a:rPr>
              <a:t>  </a:t>
            </a:r>
            <a:r>
              <a:rPr lang="tr-TR" b="0" i="0" dirty="0" err="1">
                <a:solidFill>
                  <a:srgbClr val="0D0D0D"/>
                </a:solidFill>
                <a:effectLst/>
                <a:latin typeface="Söhne"/>
              </a:rPr>
              <a:t>console.log</a:t>
            </a:r>
            <a:r>
              <a:rPr lang="tr-TR" b="0" i="0" dirty="0">
                <a:solidFill>
                  <a:srgbClr val="0D0D0D"/>
                </a:solidFill>
                <a:effectLst/>
                <a:latin typeface="Söhne"/>
              </a:rPr>
              <a:t>('Dosyaya başarıyla yazıldı!');</a:t>
            </a:r>
          </a:p>
          <a:p>
            <a:r>
              <a:rPr lang="tr-TR" b="0" i="0" dirty="0">
                <a:solidFill>
                  <a:srgbClr val="0D0D0D"/>
                </a:solidFill>
                <a:effectLst/>
                <a:latin typeface="Söhne"/>
              </a:rPr>
              <a:t>});</a:t>
            </a:r>
          </a:p>
        </p:txBody>
      </p:sp>
      <p:sp>
        <p:nvSpPr>
          <p:cNvPr id="4" name="Metin kutusu 3">
            <a:extLst>
              <a:ext uri="{FF2B5EF4-FFF2-40B4-BE49-F238E27FC236}">
                <a16:creationId xmlns:a16="http://schemas.microsoft.com/office/drawing/2014/main" id="{C38455BE-C646-6A40-3387-0412AB4417B4}"/>
              </a:ext>
            </a:extLst>
          </p:cNvPr>
          <p:cNvSpPr txBox="1"/>
          <p:nvPr/>
        </p:nvSpPr>
        <p:spPr>
          <a:xfrm>
            <a:off x="4224723" y="3673400"/>
            <a:ext cx="1011815" cy="369332"/>
          </a:xfrm>
          <a:prstGeom prst="rect">
            <a:avLst/>
          </a:prstGeom>
          <a:noFill/>
        </p:spPr>
        <p:txBody>
          <a:bodyPr wrap="none" rtlCol="0">
            <a:spAutoFit/>
          </a:bodyPr>
          <a:lstStyle/>
          <a:p>
            <a:r>
              <a:rPr lang="tr-TR" dirty="0"/>
              <a:t>ÖRNEK:</a:t>
            </a:r>
          </a:p>
        </p:txBody>
      </p:sp>
    </p:spTree>
    <p:extLst>
      <p:ext uri="{BB962C8B-B14F-4D97-AF65-F5344CB8AC3E}">
        <p14:creationId xmlns:p14="http://schemas.microsoft.com/office/powerpoint/2010/main" val="26164747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3.9. </a:t>
            </a:r>
            <a:r>
              <a:rPr lang="tr-TR" sz="1800" b="1" dirty="0" err="1">
                <a:solidFill>
                  <a:schemeClr val="bg1"/>
                </a:solidFill>
                <a:effectLst/>
                <a:latin typeface="Helvetica" pitchFamily="2" charset="0"/>
              </a:rPr>
              <a:t>NodeJS</a:t>
            </a:r>
            <a:r>
              <a:rPr lang="tr-TR" sz="1800" b="1" dirty="0">
                <a:solidFill>
                  <a:schemeClr val="bg1"/>
                </a:solidFill>
                <a:effectLst/>
                <a:latin typeface="Helvetica" pitchFamily="2" charset="0"/>
              </a:rPr>
              <a:t> </a:t>
            </a:r>
            <a:r>
              <a:rPr lang="tr-TR" sz="1800" b="1" dirty="0" err="1">
                <a:solidFill>
                  <a:schemeClr val="bg1"/>
                </a:solidFill>
                <a:effectLst/>
                <a:latin typeface="Helvetica" pitchFamily="2" charset="0"/>
              </a:rPr>
              <a:t>modülünu</a:t>
            </a:r>
            <a:r>
              <a:rPr lang="tr-TR" sz="1800" b="1" dirty="0">
                <a:solidFill>
                  <a:schemeClr val="bg1"/>
                </a:solidFill>
                <a:effectLst/>
                <a:latin typeface="Helvetica" pitchFamily="2" charset="0"/>
              </a:rPr>
              <a:t>̈ kullanarak </a:t>
            </a:r>
            <a:r>
              <a:rPr lang="tr-TR" sz="1800" b="1" dirty="0" err="1">
                <a:solidFill>
                  <a:schemeClr val="bg1"/>
                </a:solidFill>
                <a:effectLst/>
                <a:latin typeface="Helvetica" pitchFamily="2" charset="0"/>
              </a:rPr>
              <a:t>arkaplanda</a:t>
            </a:r>
            <a:r>
              <a:rPr lang="tr-TR" sz="1800" b="1"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b) </a:t>
            </a:r>
            <a:r>
              <a:rPr lang="tr-TR" sz="1800" dirty="0" err="1">
                <a:solidFill>
                  <a:schemeClr val="bg1"/>
                </a:solidFill>
                <a:effectLst/>
                <a:latin typeface="Helvetica" pitchFamily="2" charset="0"/>
              </a:rPr>
              <a:t>NodeJS</a:t>
            </a:r>
            <a:r>
              <a:rPr lang="tr-TR" sz="1800" dirty="0">
                <a:solidFill>
                  <a:schemeClr val="bg1"/>
                </a:solidFill>
                <a:effectLst/>
                <a:latin typeface="Helvetica" pitchFamily="2" charset="0"/>
              </a:rPr>
              <a:t> ile dosya ve ağ işlemleri gibi </a:t>
            </a:r>
            <a:r>
              <a:rPr lang="tr-TR" sz="1800" dirty="0" err="1">
                <a:solidFill>
                  <a:schemeClr val="bg1"/>
                </a:solidFill>
                <a:effectLst/>
                <a:latin typeface="Helvetica" pitchFamily="2" charset="0"/>
              </a:rPr>
              <a:t>arkaplan</a:t>
            </a:r>
            <a:r>
              <a:rPr lang="tr-TR" sz="1800" dirty="0">
                <a:solidFill>
                  <a:schemeClr val="bg1"/>
                </a:solidFill>
                <a:effectLst/>
                <a:latin typeface="Helvetica" pitchFamily="2" charset="0"/>
              </a:rPr>
              <a:t> işlemlerinin gerçekleştirilebileceği vurgulanır.</a:t>
            </a:r>
            <a:br>
              <a:rPr lang="tr-TR" sz="1800" dirty="0">
                <a:solidFill>
                  <a:schemeClr val="bg1"/>
                </a:solidFill>
                <a:effectLst/>
                <a:latin typeface="Helvetica" pitchFamily="2" charset="0"/>
              </a:rPr>
            </a:br>
            <a:br>
              <a:rPr lang="tr-TR" sz="110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9" name="Metin kutusu 8">
            <a:extLst>
              <a:ext uri="{FF2B5EF4-FFF2-40B4-BE49-F238E27FC236}">
                <a16:creationId xmlns:a16="http://schemas.microsoft.com/office/drawing/2014/main" id="{C313E55E-9927-0DD1-7316-5E1942426593}"/>
              </a:ext>
            </a:extLst>
          </p:cNvPr>
          <p:cNvSpPr txBox="1"/>
          <p:nvPr/>
        </p:nvSpPr>
        <p:spPr>
          <a:xfrm>
            <a:off x="4224723" y="691611"/>
            <a:ext cx="7069001" cy="1754326"/>
          </a:xfrm>
          <a:prstGeom prst="rect">
            <a:avLst/>
          </a:prstGeom>
          <a:solidFill>
            <a:schemeClr val="tx1">
              <a:lumMod val="85000"/>
              <a:lumOff val="15000"/>
            </a:schemeClr>
          </a:solidFill>
        </p:spPr>
        <p:txBody>
          <a:bodyPr wrap="square" rtlCol="0">
            <a:spAutoFit/>
          </a:bodyPr>
          <a:lstStyle/>
          <a:p>
            <a:pPr algn="l"/>
            <a:r>
              <a:rPr lang="tr-TR" b="1" i="0" dirty="0">
                <a:solidFill>
                  <a:schemeClr val="bg1"/>
                </a:solidFill>
                <a:effectLst/>
                <a:latin typeface="Söhne"/>
              </a:rPr>
              <a:t>Ağ İşlemleri:</a:t>
            </a:r>
            <a:endParaRPr lang="tr-TR" b="0" i="0" dirty="0">
              <a:solidFill>
                <a:schemeClr val="bg1"/>
              </a:solidFill>
              <a:effectLst/>
              <a:latin typeface="Söhne"/>
            </a:endParaRPr>
          </a:p>
          <a:p>
            <a:pPr algn="l"/>
            <a:r>
              <a:rPr lang="tr-TR" b="0" i="0" dirty="0" err="1">
                <a:solidFill>
                  <a:schemeClr val="bg1"/>
                </a:solidFill>
                <a:effectLst/>
                <a:latin typeface="Söhne"/>
              </a:rPr>
              <a:t>Node.js</a:t>
            </a:r>
            <a:r>
              <a:rPr lang="tr-TR" b="0" i="0" dirty="0">
                <a:solidFill>
                  <a:schemeClr val="bg1"/>
                </a:solidFill>
                <a:effectLst/>
                <a:latin typeface="Söhne"/>
              </a:rPr>
              <a:t> ile, internet üzerinde bilgi alıp gönderebilirsiniz. Bir web sitesinden veri çekebilir, e-posta gönderebilir veya bir </a:t>
            </a:r>
            <a:r>
              <a:rPr lang="tr-TR" b="0" i="0" dirty="0" err="1">
                <a:solidFill>
                  <a:schemeClr val="bg1"/>
                </a:solidFill>
                <a:effectLst/>
                <a:latin typeface="Söhne"/>
              </a:rPr>
              <a:t>chat</a:t>
            </a:r>
            <a:r>
              <a:rPr lang="tr-TR" b="0" i="0" dirty="0">
                <a:solidFill>
                  <a:schemeClr val="bg1"/>
                </a:solidFill>
                <a:effectLst/>
                <a:latin typeface="Söhne"/>
              </a:rPr>
              <a:t> uygulaması yapabilirsiniz. Bunlar için </a:t>
            </a:r>
            <a:r>
              <a:rPr lang="tr-TR" b="0" i="0" dirty="0" err="1">
                <a:solidFill>
                  <a:schemeClr val="bg1"/>
                </a:solidFill>
                <a:effectLst/>
                <a:latin typeface="Söhne"/>
              </a:rPr>
              <a:t>Node.js'in</a:t>
            </a:r>
            <a:r>
              <a:rPr lang="tr-TR" b="0" i="0" dirty="0">
                <a:solidFill>
                  <a:schemeClr val="bg1"/>
                </a:solidFill>
                <a:effectLst/>
                <a:latin typeface="Söhne"/>
              </a:rPr>
              <a:t> ağ ile ilgili modüllerini kullanırsınız, örneğin 'http', '</a:t>
            </a:r>
            <a:r>
              <a:rPr lang="tr-TR" b="0" i="0" dirty="0" err="1">
                <a:solidFill>
                  <a:schemeClr val="bg1"/>
                </a:solidFill>
                <a:effectLst/>
                <a:latin typeface="Söhne"/>
              </a:rPr>
              <a:t>https</a:t>
            </a:r>
            <a:r>
              <a:rPr lang="tr-TR" b="0" i="0" dirty="0">
                <a:solidFill>
                  <a:schemeClr val="bg1"/>
                </a:solidFill>
                <a:effectLst/>
                <a:latin typeface="Söhne"/>
              </a:rPr>
              <a:t>', 'net' gibi</a:t>
            </a:r>
            <a:r>
              <a:rPr lang="tr-TR" b="0" i="0" dirty="0">
                <a:solidFill>
                  <a:srgbClr val="0D0D0D"/>
                </a:solidFill>
                <a:effectLst/>
                <a:latin typeface="Söhne"/>
              </a:rPr>
              <a:t>.</a:t>
            </a:r>
          </a:p>
          <a:p>
            <a:endParaRPr lang="tr-TR" dirty="0"/>
          </a:p>
        </p:txBody>
      </p:sp>
      <p:sp>
        <p:nvSpPr>
          <p:cNvPr id="12" name="Metin kutusu 11">
            <a:extLst>
              <a:ext uri="{FF2B5EF4-FFF2-40B4-BE49-F238E27FC236}">
                <a16:creationId xmlns:a16="http://schemas.microsoft.com/office/drawing/2014/main" id="{52A42A9D-7C6B-E391-8BBF-3269DC1B3BB1}"/>
              </a:ext>
            </a:extLst>
          </p:cNvPr>
          <p:cNvSpPr txBox="1"/>
          <p:nvPr/>
        </p:nvSpPr>
        <p:spPr>
          <a:xfrm>
            <a:off x="4154385" y="3211735"/>
            <a:ext cx="7604368" cy="1200329"/>
          </a:xfrm>
          <a:prstGeom prst="rect">
            <a:avLst/>
          </a:prstGeom>
          <a:solidFill>
            <a:schemeClr val="accent5">
              <a:lumMod val="20000"/>
              <a:lumOff val="80000"/>
            </a:schemeClr>
          </a:solidFill>
        </p:spPr>
        <p:txBody>
          <a:bodyPr wrap="square">
            <a:spAutoFit/>
          </a:bodyPr>
          <a:lstStyle/>
          <a:p>
            <a:pPr algn="l"/>
            <a:r>
              <a:rPr lang="tr-TR" b="1" i="0" dirty="0">
                <a:solidFill>
                  <a:srgbClr val="0D0D0D"/>
                </a:solidFill>
                <a:effectLst/>
                <a:latin typeface="Söhne"/>
              </a:rPr>
              <a:t>Diğer </a:t>
            </a:r>
            <a:r>
              <a:rPr lang="tr-TR" b="1" i="0" dirty="0" err="1">
                <a:solidFill>
                  <a:srgbClr val="0D0D0D"/>
                </a:solidFill>
                <a:effectLst/>
                <a:latin typeface="Söhne"/>
              </a:rPr>
              <a:t>Arkaplan</a:t>
            </a:r>
            <a:r>
              <a:rPr lang="tr-TR" b="1" i="0" dirty="0">
                <a:solidFill>
                  <a:srgbClr val="0D0D0D"/>
                </a:solidFill>
                <a:effectLst/>
                <a:latin typeface="Söhne"/>
              </a:rPr>
              <a:t> İşlemleri:</a:t>
            </a:r>
            <a:endParaRPr lang="tr-TR" b="0" i="0" dirty="0">
              <a:solidFill>
                <a:srgbClr val="0D0D0D"/>
              </a:solidFill>
              <a:effectLst/>
              <a:latin typeface="Söhne"/>
            </a:endParaRPr>
          </a:p>
          <a:p>
            <a:pPr algn="l"/>
            <a:r>
              <a:rPr lang="tr-TR" b="0" i="0" dirty="0" err="1">
                <a:solidFill>
                  <a:srgbClr val="0D0D0D"/>
                </a:solidFill>
                <a:effectLst/>
                <a:latin typeface="Söhne"/>
              </a:rPr>
              <a:t>Node.js</a:t>
            </a:r>
            <a:r>
              <a:rPr lang="tr-TR" b="0" i="0" dirty="0">
                <a:solidFill>
                  <a:srgbClr val="0D0D0D"/>
                </a:solidFill>
                <a:effectLst/>
                <a:latin typeface="Söhne"/>
              </a:rPr>
              <a:t>, </a:t>
            </a:r>
            <a:r>
              <a:rPr lang="tr-TR" b="0" i="0" dirty="0" err="1">
                <a:solidFill>
                  <a:srgbClr val="0D0D0D"/>
                </a:solidFill>
                <a:effectLst/>
                <a:latin typeface="Söhne"/>
              </a:rPr>
              <a:t>veritabanı</a:t>
            </a:r>
            <a:r>
              <a:rPr lang="tr-TR" b="0" i="0" dirty="0">
                <a:solidFill>
                  <a:srgbClr val="0D0D0D"/>
                </a:solidFill>
                <a:effectLst/>
                <a:latin typeface="Söhne"/>
              </a:rPr>
              <a:t> işlemleri, oturum yönetimi ve kullanıcı doğrulama gibi </a:t>
            </a:r>
            <a:r>
              <a:rPr lang="tr-TR" b="0" i="0" dirty="0" err="1">
                <a:solidFill>
                  <a:srgbClr val="0D0D0D"/>
                </a:solidFill>
                <a:effectLst/>
                <a:latin typeface="Söhne"/>
              </a:rPr>
              <a:t>arkaplan</a:t>
            </a:r>
            <a:r>
              <a:rPr lang="tr-TR" b="0" i="0" dirty="0">
                <a:solidFill>
                  <a:srgbClr val="0D0D0D"/>
                </a:solidFill>
                <a:effectLst/>
                <a:latin typeface="Söhne"/>
              </a:rPr>
              <a:t> işlemlerini de yapabilir. </a:t>
            </a:r>
            <a:r>
              <a:rPr lang="tr-TR" b="0" i="0" dirty="0" err="1">
                <a:solidFill>
                  <a:srgbClr val="0D0D0D"/>
                </a:solidFill>
                <a:effectLst/>
                <a:latin typeface="Söhne"/>
              </a:rPr>
              <a:t>Veritabanlarına</a:t>
            </a:r>
            <a:r>
              <a:rPr lang="tr-TR" b="0" i="0" dirty="0">
                <a:solidFill>
                  <a:srgbClr val="0D0D0D"/>
                </a:solidFill>
                <a:effectLst/>
                <a:latin typeface="Söhne"/>
              </a:rPr>
              <a:t> bağlanabilir, kullanıcı bilgilerini güvende tutabilir ve web uygulamanızın güvenliğini sağlayabilirsiniz.</a:t>
            </a:r>
          </a:p>
        </p:txBody>
      </p:sp>
    </p:spTree>
    <p:extLst>
      <p:ext uri="{BB962C8B-B14F-4D97-AF65-F5344CB8AC3E}">
        <p14:creationId xmlns:p14="http://schemas.microsoft.com/office/powerpoint/2010/main" val="27728172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dirty="0">
                <a:solidFill>
                  <a:schemeClr val="bg1"/>
                </a:solidFill>
                <a:effectLst/>
                <a:latin typeface="Helvetica" pitchFamily="2" charset="0"/>
              </a:rPr>
              <a:t>3.10. </a:t>
            </a:r>
            <a:r>
              <a:rPr lang="tr-TR" sz="1600" dirty="0" err="1">
                <a:solidFill>
                  <a:schemeClr val="bg1"/>
                </a:solidFill>
                <a:effectLst/>
                <a:latin typeface="Helvetica" pitchFamily="2" charset="0"/>
              </a:rPr>
              <a:t>CommonJS</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modülünu</a:t>
            </a:r>
            <a:r>
              <a:rPr lang="tr-TR" sz="1600" dirty="0">
                <a:solidFill>
                  <a:schemeClr val="bg1"/>
                </a:solidFill>
                <a:effectLst/>
                <a:latin typeface="Helvetica" pitchFamily="2" charset="0"/>
              </a:rPr>
              <a:t>̈ kullanarak </a:t>
            </a:r>
            <a:r>
              <a:rPr lang="tr-TR" sz="1600" dirty="0" err="1">
                <a:solidFill>
                  <a:schemeClr val="bg1"/>
                </a:solidFill>
                <a:effectLst/>
                <a:latin typeface="Helvetica" pitchFamily="2" charset="0"/>
              </a:rPr>
              <a:t>arkaplanda</a:t>
            </a:r>
            <a:r>
              <a:rPr lang="tr-TR" sz="1600" dirty="0">
                <a:solidFill>
                  <a:schemeClr val="bg1"/>
                </a:solidFill>
                <a:effectLst/>
                <a:latin typeface="Helvetica" pitchFamily="2" charset="0"/>
              </a:rPr>
              <a:t> işlemler yapılabileceğini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err="1">
                <a:solidFill>
                  <a:schemeClr val="bg1"/>
                </a:solidFill>
                <a:effectLst/>
                <a:latin typeface="Helvetica" pitchFamily="2" charset="0"/>
              </a:rPr>
              <a:t>CommonJS</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modül</a:t>
            </a:r>
            <a:r>
              <a:rPr lang="tr-TR" sz="1600" dirty="0">
                <a:solidFill>
                  <a:schemeClr val="bg1"/>
                </a:solidFill>
                <a:effectLst/>
                <a:latin typeface="Helvetica" pitchFamily="2" charset="0"/>
              </a:rPr>
              <a:t> sistemi kullanılarak dosyaların </a:t>
            </a:r>
            <a:r>
              <a:rPr lang="tr-TR" sz="1600" dirty="0" err="1">
                <a:solidFill>
                  <a:schemeClr val="bg1"/>
                </a:solidFill>
                <a:effectLst/>
                <a:latin typeface="Helvetica" pitchFamily="2" charset="0"/>
              </a:rPr>
              <a:t>modüler</a:t>
            </a:r>
            <a:r>
              <a:rPr lang="tr-TR" sz="1600" dirty="0">
                <a:solidFill>
                  <a:schemeClr val="bg1"/>
                </a:solidFill>
                <a:effectLst/>
                <a:latin typeface="Helvetica" pitchFamily="2" charset="0"/>
              </a:rPr>
              <a:t> hâle getirilebileceği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9" name="Metin kutusu 8">
            <a:extLst>
              <a:ext uri="{FF2B5EF4-FFF2-40B4-BE49-F238E27FC236}">
                <a16:creationId xmlns:a16="http://schemas.microsoft.com/office/drawing/2014/main" id="{C313E55E-9927-0DD1-7316-5E1942426593}"/>
              </a:ext>
            </a:extLst>
          </p:cNvPr>
          <p:cNvSpPr txBox="1"/>
          <p:nvPr/>
        </p:nvSpPr>
        <p:spPr>
          <a:xfrm>
            <a:off x="4224723" y="324288"/>
            <a:ext cx="7069001" cy="1661993"/>
          </a:xfrm>
          <a:prstGeom prst="rect">
            <a:avLst/>
          </a:prstGeom>
          <a:solidFill>
            <a:schemeClr val="tx1">
              <a:lumMod val="85000"/>
              <a:lumOff val="15000"/>
            </a:schemeClr>
          </a:solidFill>
        </p:spPr>
        <p:txBody>
          <a:bodyPr wrap="square" rtlCol="0">
            <a:spAutoFit/>
          </a:bodyPr>
          <a:lstStyle/>
          <a:p>
            <a:pPr algn="l"/>
            <a:r>
              <a:rPr lang="tr-TR" sz="1400" b="0" i="0" dirty="0" err="1">
                <a:solidFill>
                  <a:schemeClr val="bg1"/>
                </a:solidFill>
                <a:effectLst/>
                <a:latin typeface="Söhne"/>
              </a:rPr>
              <a:t>CommonJS</a:t>
            </a:r>
            <a:r>
              <a:rPr lang="tr-TR" sz="1400" b="0" i="0" dirty="0">
                <a:solidFill>
                  <a:schemeClr val="bg1"/>
                </a:solidFill>
                <a:effectLst/>
                <a:latin typeface="Söhne"/>
              </a:rPr>
              <a:t>, </a:t>
            </a:r>
            <a:r>
              <a:rPr lang="tr-TR" sz="1400" b="0" i="0" dirty="0" err="1">
                <a:solidFill>
                  <a:schemeClr val="bg1"/>
                </a:solidFill>
                <a:effectLst/>
                <a:latin typeface="Söhne"/>
              </a:rPr>
              <a:t>Node.js'de</a:t>
            </a:r>
            <a:r>
              <a:rPr lang="tr-TR" sz="1400" b="0" i="0" dirty="0">
                <a:solidFill>
                  <a:schemeClr val="bg1"/>
                </a:solidFill>
                <a:effectLst/>
                <a:latin typeface="Söhne"/>
              </a:rPr>
              <a:t> kullanılan bir modül sistemidir. Bunu bir okul dolabı gibi düşünebilirsiniz; her ders için farklı kitaplarınız var ve sadece ihtiyacınız olan dersin kitabını alırsınız.</a:t>
            </a:r>
          </a:p>
          <a:p>
            <a:pPr algn="l"/>
            <a:endParaRPr lang="tr-TR" sz="1400" b="0" i="0" dirty="0">
              <a:solidFill>
                <a:schemeClr val="bg1"/>
              </a:solidFill>
              <a:effectLst/>
              <a:latin typeface="Söhne"/>
            </a:endParaRPr>
          </a:p>
          <a:p>
            <a:pPr algn="l"/>
            <a:r>
              <a:rPr lang="tr-TR" sz="1400" b="0" i="0" dirty="0">
                <a:solidFill>
                  <a:schemeClr val="bg1"/>
                </a:solidFill>
                <a:effectLst/>
                <a:latin typeface="Söhne"/>
              </a:rPr>
              <a:t>Örneğin, bir matematik işlevlerini içeren bir </a:t>
            </a:r>
            <a:r>
              <a:rPr lang="tr-TR" sz="1400" b="0" i="0" dirty="0" err="1">
                <a:solidFill>
                  <a:schemeClr val="bg1"/>
                </a:solidFill>
                <a:effectLst/>
                <a:latin typeface="Söhne"/>
              </a:rPr>
              <a:t>matematik.js</a:t>
            </a:r>
            <a:r>
              <a:rPr lang="tr-TR" sz="1400" b="0" i="0" dirty="0">
                <a:solidFill>
                  <a:schemeClr val="bg1"/>
                </a:solidFill>
                <a:effectLst/>
                <a:latin typeface="Söhne"/>
              </a:rPr>
              <a:t> adında bir dosyanız olsun. Bu dosya içinde bir toplama işlevi yazdınız:</a:t>
            </a:r>
          </a:p>
          <a:p>
            <a:endParaRPr lang="tr-TR" dirty="0"/>
          </a:p>
        </p:txBody>
      </p:sp>
      <p:sp>
        <p:nvSpPr>
          <p:cNvPr id="12" name="Metin kutusu 11">
            <a:extLst>
              <a:ext uri="{FF2B5EF4-FFF2-40B4-BE49-F238E27FC236}">
                <a16:creationId xmlns:a16="http://schemas.microsoft.com/office/drawing/2014/main" id="{52A42A9D-7C6B-E391-8BBF-3269DC1B3BB1}"/>
              </a:ext>
            </a:extLst>
          </p:cNvPr>
          <p:cNvSpPr txBox="1"/>
          <p:nvPr/>
        </p:nvSpPr>
        <p:spPr>
          <a:xfrm>
            <a:off x="4224723" y="2392814"/>
            <a:ext cx="7604368" cy="1600438"/>
          </a:xfrm>
          <a:prstGeom prst="rect">
            <a:avLst/>
          </a:prstGeom>
          <a:solidFill>
            <a:schemeClr val="accent5">
              <a:lumMod val="20000"/>
              <a:lumOff val="80000"/>
            </a:schemeClr>
          </a:solidFill>
        </p:spPr>
        <p:txBody>
          <a:bodyPr wrap="square">
            <a:spAutoFit/>
          </a:bodyPr>
          <a:lstStyle/>
          <a:p>
            <a:pPr algn="l"/>
            <a:r>
              <a:rPr lang="tr-TR" sz="1400" b="1" i="0" dirty="0">
                <a:solidFill>
                  <a:schemeClr val="accent1"/>
                </a:solidFill>
                <a:effectLst/>
                <a:latin typeface="Söhne"/>
              </a:rPr>
              <a:t>// </a:t>
            </a:r>
            <a:r>
              <a:rPr lang="tr-TR" sz="1400" b="1" i="0" dirty="0" err="1">
                <a:solidFill>
                  <a:schemeClr val="accent1"/>
                </a:solidFill>
                <a:effectLst/>
                <a:latin typeface="Söhne"/>
              </a:rPr>
              <a:t>matematik.js</a:t>
            </a:r>
            <a:endParaRPr lang="tr-TR" sz="1400" b="1" i="0" dirty="0">
              <a:solidFill>
                <a:schemeClr val="accent1"/>
              </a:solidFill>
              <a:effectLst/>
              <a:latin typeface="Söhne"/>
            </a:endParaRPr>
          </a:p>
          <a:p>
            <a:pPr algn="l"/>
            <a:endParaRPr lang="tr-TR" sz="1400" b="1" i="0" dirty="0">
              <a:solidFill>
                <a:schemeClr val="accent1"/>
              </a:solidFill>
              <a:effectLst/>
              <a:latin typeface="Söhne"/>
            </a:endParaRPr>
          </a:p>
          <a:p>
            <a:pPr algn="l"/>
            <a:r>
              <a:rPr lang="tr-TR" sz="1400" b="1" i="0" dirty="0" err="1">
                <a:solidFill>
                  <a:srgbClr val="0D0D0D"/>
                </a:solidFill>
                <a:effectLst/>
                <a:latin typeface="Söhne"/>
              </a:rPr>
              <a:t>function</a:t>
            </a:r>
            <a:r>
              <a:rPr lang="tr-TR" sz="1400" b="1" i="0" dirty="0">
                <a:solidFill>
                  <a:srgbClr val="0D0D0D"/>
                </a:solidFill>
                <a:effectLst/>
                <a:latin typeface="Söhne"/>
              </a:rPr>
              <a:t> topla(a, b) {</a:t>
            </a:r>
          </a:p>
          <a:p>
            <a:pPr algn="l"/>
            <a:r>
              <a:rPr lang="tr-TR" sz="1400" b="1" i="0" dirty="0">
                <a:solidFill>
                  <a:srgbClr val="0D0D0D"/>
                </a:solidFill>
                <a:effectLst/>
                <a:latin typeface="Söhne"/>
              </a:rPr>
              <a:t>  </a:t>
            </a:r>
            <a:r>
              <a:rPr lang="tr-TR" sz="1400" b="1" i="0" dirty="0" err="1">
                <a:solidFill>
                  <a:srgbClr val="0D0D0D"/>
                </a:solidFill>
                <a:effectLst/>
                <a:latin typeface="Söhne"/>
              </a:rPr>
              <a:t>return</a:t>
            </a:r>
            <a:r>
              <a:rPr lang="tr-TR" sz="1400" b="1" i="0" dirty="0">
                <a:solidFill>
                  <a:srgbClr val="0D0D0D"/>
                </a:solidFill>
                <a:effectLst/>
                <a:latin typeface="Söhne"/>
              </a:rPr>
              <a:t> a + b;</a:t>
            </a:r>
          </a:p>
          <a:p>
            <a:pPr algn="l"/>
            <a:r>
              <a:rPr lang="tr-TR" sz="1400" b="1" i="0" dirty="0">
                <a:solidFill>
                  <a:srgbClr val="0D0D0D"/>
                </a:solidFill>
                <a:effectLst/>
                <a:latin typeface="Söhne"/>
              </a:rPr>
              <a:t>}</a:t>
            </a:r>
          </a:p>
          <a:p>
            <a:pPr algn="l"/>
            <a:endParaRPr lang="tr-TR" sz="1400" b="1" i="0" dirty="0">
              <a:solidFill>
                <a:srgbClr val="0D0D0D"/>
              </a:solidFill>
              <a:effectLst/>
              <a:latin typeface="Söhne"/>
            </a:endParaRPr>
          </a:p>
          <a:p>
            <a:pPr algn="l"/>
            <a:r>
              <a:rPr lang="tr-TR" sz="1400" b="1" i="0" dirty="0" err="1">
                <a:solidFill>
                  <a:srgbClr val="0D0D0D"/>
                </a:solidFill>
                <a:effectLst/>
                <a:latin typeface="Söhne"/>
              </a:rPr>
              <a:t>module.exports</a:t>
            </a:r>
            <a:r>
              <a:rPr lang="tr-TR" sz="1400" b="1" i="0" dirty="0">
                <a:solidFill>
                  <a:srgbClr val="0D0D0D"/>
                </a:solidFill>
                <a:effectLst/>
                <a:latin typeface="Söhne"/>
              </a:rPr>
              <a:t> = topla; // topla fonksiyonunu dışa aktarıyoruz.</a:t>
            </a:r>
          </a:p>
        </p:txBody>
      </p:sp>
      <p:sp>
        <p:nvSpPr>
          <p:cNvPr id="6" name="Metin kutusu 5">
            <a:extLst>
              <a:ext uri="{FF2B5EF4-FFF2-40B4-BE49-F238E27FC236}">
                <a16:creationId xmlns:a16="http://schemas.microsoft.com/office/drawing/2014/main" id="{A6347C44-6965-D7FF-76CC-9B71991069E4}"/>
              </a:ext>
            </a:extLst>
          </p:cNvPr>
          <p:cNvSpPr txBox="1"/>
          <p:nvPr/>
        </p:nvSpPr>
        <p:spPr>
          <a:xfrm>
            <a:off x="4184414" y="4662516"/>
            <a:ext cx="7684983" cy="338554"/>
          </a:xfrm>
          <a:prstGeom prst="rect">
            <a:avLst/>
          </a:prstGeom>
          <a:noFill/>
        </p:spPr>
        <p:txBody>
          <a:bodyPr wrap="square">
            <a:spAutoFit/>
          </a:bodyPr>
          <a:lstStyle/>
          <a:p>
            <a:r>
              <a:rPr lang="tr-TR" sz="1600" b="0" i="0" dirty="0">
                <a:solidFill>
                  <a:srgbClr val="0D0D0D"/>
                </a:solidFill>
                <a:effectLst/>
                <a:latin typeface="Söhne"/>
              </a:rPr>
              <a:t>Başka bir dosyada bu </a:t>
            </a:r>
            <a:r>
              <a:rPr lang="tr-TR" sz="1600" dirty="0"/>
              <a:t>topla</a:t>
            </a:r>
            <a:r>
              <a:rPr lang="tr-TR" sz="1600" b="0" i="0" dirty="0">
                <a:solidFill>
                  <a:srgbClr val="0D0D0D"/>
                </a:solidFill>
                <a:effectLst/>
                <a:latin typeface="Söhne"/>
              </a:rPr>
              <a:t> fonksiyonunu kullanmak istediğimizde, şöyle yaparız:</a:t>
            </a:r>
            <a:endParaRPr lang="tr-TR" sz="1600" dirty="0"/>
          </a:p>
        </p:txBody>
      </p:sp>
      <p:sp>
        <p:nvSpPr>
          <p:cNvPr id="13" name="Metin kutusu 12">
            <a:extLst>
              <a:ext uri="{FF2B5EF4-FFF2-40B4-BE49-F238E27FC236}">
                <a16:creationId xmlns:a16="http://schemas.microsoft.com/office/drawing/2014/main" id="{34843127-ED4E-D579-AFD9-54B5DB96811A}"/>
              </a:ext>
            </a:extLst>
          </p:cNvPr>
          <p:cNvSpPr txBox="1"/>
          <p:nvPr/>
        </p:nvSpPr>
        <p:spPr>
          <a:xfrm>
            <a:off x="4224722" y="5216515"/>
            <a:ext cx="7604368" cy="1169551"/>
          </a:xfrm>
          <a:prstGeom prst="rect">
            <a:avLst/>
          </a:prstGeom>
          <a:solidFill>
            <a:schemeClr val="accent5">
              <a:lumMod val="20000"/>
              <a:lumOff val="80000"/>
            </a:schemeClr>
          </a:solidFill>
        </p:spPr>
        <p:txBody>
          <a:bodyPr wrap="square">
            <a:spAutoFit/>
          </a:bodyPr>
          <a:lstStyle/>
          <a:p>
            <a:pPr algn="l"/>
            <a:r>
              <a:rPr lang="tr-TR" sz="1400" b="1" i="0" dirty="0">
                <a:solidFill>
                  <a:schemeClr val="accent1"/>
                </a:solidFill>
                <a:effectLst/>
                <a:latin typeface="Söhne"/>
              </a:rPr>
              <a:t>// </a:t>
            </a:r>
            <a:r>
              <a:rPr lang="tr-TR" sz="1400" b="1" i="0" dirty="0" err="1">
                <a:solidFill>
                  <a:schemeClr val="accent1"/>
                </a:solidFill>
                <a:effectLst/>
                <a:latin typeface="Söhne"/>
              </a:rPr>
              <a:t>app.js</a:t>
            </a:r>
            <a:endParaRPr lang="tr-TR" sz="1400" b="1" i="0" dirty="0">
              <a:solidFill>
                <a:schemeClr val="accent1"/>
              </a:solidFill>
              <a:effectLst/>
              <a:latin typeface="Söhne"/>
            </a:endParaRPr>
          </a:p>
          <a:p>
            <a:pPr algn="l"/>
            <a:endParaRPr lang="tr-TR" sz="1400" b="1" i="0" dirty="0">
              <a:solidFill>
                <a:schemeClr val="accent1"/>
              </a:solidFill>
              <a:effectLst/>
              <a:latin typeface="Söhne"/>
            </a:endParaRPr>
          </a:p>
          <a:p>
            <a:pPr algn="l"/>
            <a:r>
              <a:rPr lang="tr-TR" sz="1400" b="1" i="0" dirty="0" err="1">
                <a:solidFill>
                  <a:srgbClr val="0D0D0D"/>
                </a:solidFill>
                <a:effectLst/>
                <a:latin typeface="Söhne"/>
              </a:rPr>
              <a:t>const</a:t>
            </a:r>
            <a:r>
              <a:rPr lang="tr-TR" sz="1400" b="1" i="0" dirty="0">
                <a:solidFill>
                  <a:srgbClr val="0D0D0D"/>
                </a:solidFill>
                <a:effectLst/>
                <a:latin typeface="Söhne"/>
              </a:rPr>
              <a:t> topla = </a:t>
            </a:r>
            <a:r>
              <a:rPr lang="tr-TR" sz="1400" b="1" i="0" dirty="0" err="1">
                <a:solidFill>
                  <a:srgbClr val="0D0D0D"/>
                </a:solidFill>
                <a:effectLst/>
                <a:latin typeface="Söhne"/>
              </a:rPr>
              <a:t>require</a:t>
            </a:r>
            <a:r>
              <a:rPr lang="tr-TR" sz="1400" b="1" i="0" dirty="0">
                <a:solidFill>
                  <a:srgbClr val="0D0D0D"/>
                </a:solidFill>
                <a:effectLst/>
                <a:latin typeface="Söhne"/>
              </a:rPr>
              <a:t>('./matematik'); // </a:t>
            </a:r>
            <a:r>
              <a:rPr lang="tr-TR" sz="1400" b="1" i="0" dirty="0" err="1">
                <a:solidFill>
                  <a:srgbClr val="0D0D0D"/>
                </a:solidFill>
                <a:effectLst/>
                <a:latin typeface="Söhne"/>
              </a:rPr>
              <a:t>matematik.js'den</a:t>
            </a:r>
            <a:r>
              <a:rPr lang="tr-TR" sz="1400" b="1" i="0" dirty="0">
                <a:solidFill>
                  <a:srgbClr val="0D0D0D"/>
                </a:solidFill>
                <a:effectLst/>
                <a:latin typeface="Söhne"/>
              </a:rPr>
              <a:t> topla fonksiyonunu içe aktarıyoruz.</a:t>
            </a:r>
          </a:p>
          <a:p>
            <a:pPr algn="l"/>
            <a:endParaRPr lang="tr-TR" sz="1400" b="1" i="0" dirty="0">
              <a:solidFill>
                <a:srgbClr val="0D0D0D"/>
              </a:solidFill>
              <a:effectLst/>
              <a:latin typeface="Söhne"/>
            </a:endParaRPr>
          </a:p>
          <a:p>
            <a:pPr algn="l"/>
            <a:r>
              <a:rPr lang="tr-TR" sz="1400" b="1" i="0" dirty="0" err="1">
                <a:solidFill>
                  <a:srgbClr val="0D0D0D"/>
                </a:solidFill>
                <a:effectLst/>
                <a:latin typeface="Söhne"/>
              </a:rPr>
              <a:t>console.log</a:t>
            </a:r>
            <a:r>
              <a:rPr lang="tr-TR" sz="1400" b="1" i="0" dirty="0">
                <a:solidFill>
                  <a:srgbClr val="0D0D0D"/>
                </a:solidFill>
                <a:effectLst/>
                <a:latin typeface="Söhne"/>
              </a:rPr>
              <a:t>(topla(2, 3)); // 5</a:t>
            </a:r>
          </a:p>
        </p:txBody>
      </p:sp>
    </p:spTree>
    <p:extLst>
      <p:ext uri="{BB962C8B-B14F-4D97-AF65-F5344CB8AC3E}">
        <p14:creationId xmlns:p14="http://schemas.microsoft.com/office/powerpoint/2010/main" val="24832007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3.11. </a:t>
            </a:r>
            <a:r>
              <a:rPr lang="tr-TR" sz="1600" b="1" dirty="0" err="1">
                <a:solidFill>
                  <a:schemeClr val="bg1"/>
                </a:solidFill>
                <a:effectLst/>
                <a:latin typeface="Helvetica" pitchFamily="2" charset="0"/>
              </a:rPr>
              <a:t>Npm</a:t>
            </a:r>
            <a:r>
              <a:rPr lang="tr-TR" sz="1600" b="1" dirty="0">
                <a:solidFill>
                  <a:schemeClr val="bg1"/>
                </a:solidFill>
                <a:effectLst/>
                <a:latin typeface="Helvetica" pitchFamily="2" charset="0"/>
              </a:rPr>
              <a:t> aracılığı ile harici </a:t>
            </a:r>
            <a:r>
              <a:rPr lang="tr-TR" sz="1600" b="1" dirty="0" err="1">
                <a:solidFill>
                  <a:schemeClr val="bg1"/>
                </a:solidFill>
                <a:effectLst/>
                <a:latin typeface="Helvetica" pitchFamily="2" charset="0"/>
              </a:rPr>
              <a:t>kütüphaneler</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modül</a:t>
            </a:r>
            <a:r>
              <a:rPr lang="tr-TR" sz="1600" b="1" dirty="0">
                <a:solidFill>
                  <a:schemeClr val="bg1"/>
                </a:solidFill>
                <a:effectLst/>
                <a:latin typeface="Helvetica" pitchFamily="2" charset="0"/>
              </a:rPr>
              <a:t> ekleme işlemini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Npm</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Node</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Package</a:t>
            </a:r>
            <a:r>
              <a:rPr lang="tr-TR" sz="1600" dirty="0">
                <a:solidFill>
                  <a:schemeClr val="bg1"/>
                </a:solidFill>
                <a:effectLst/>
                <a:latin typeface="Helvetica" pitchFamily="2" charset="0"/>
              </a:rPr>
              <a:t> Manager) aracılığıyla harici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kütüphanelerinin</a:t>
            </a:r>
            <a:r>
              <a:rPr lang="tr-TR" sz="1600" dirty="0">
                <a:solidFill>
                  <a:schemeClr val="bg1"/>
                </a:solidFill>
                <a:effectLst/>
                <a:latin typeface="Helvetica" pitchFamily="2" charset="0"/>
              </a:rPr>
              <a:t> projeye eklenme şekli AÇIKLANIR</a:t>
            </a:r>
            <a:br>
              <a:rPr lang="tr-TR" sz="160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Metin kutusu 2">
            <a:extLst>
              <a:ext uri="{FF2B5EF4-FFF2-40B4-BE49-F238E27FC236}">
                <a16:creationId xmlns:a16="http://schemas.microsoft.com/office/drawing/2014/main" id="{EC6DEAB9-4D2D-8350-5859-726E8ADFDD3C}"/>
              </a:ext>
            </a:extLst>
          </p:cNvPr>
          <p:cNvSpPr txBox="1"/>
          <p:nvPr/>
        </p:nvSpPr>
        <p:spPr>
          <a:xfrm>
            <a:off x="4209263" y="501412"/>
            <a:ext cx="7287572" cy="1754326"/>
          </a:xfrm>
          <a:prstGeom prst="rect">
            <a:avLst/>
          </a:prstGeom>
          <a:noFill/>
        </p:spPr>
        <p:txBody>
          <a:bodyPr wrap="none" rtlCol="0">
            <a:spAutoFit/>
          </a:bodyPr>
          <a:lstStyle/>
          <a:p>
            <a:r>
              <a:rPr lang="tr-TR" b="1" dirty="0"/>
              <a:t>NPM NEDİR?</a:t>
            </a:r>
          </a:p>
          <a:p>
            <a:r>
              <a:rPr lang="tr-TR" b="0" i="0" dirty="0" err="1">
                <a:solidFill>
                  <a:srgbClr val="0D0D0D"/>
                </a:solidFill>
                <a:effectLst/>
                <a:latin typeface="Söhne"/>
              </a:rPr>
              <a:t>Npm</a:t>
            </a:r>
            <a:r>
              <a:rPr lang="tr-TR" b="0" i="0" dirty="0">
                <a:solidFill>
                  <a:srgbClr val="0D0D0D"/>
                </a:solidFill>
                <a:effectLst/>
                <a:latin typeface="Söhne"/>
              </a:rPr>
              <a:t> (</a:t>
            </a:r>
            <a:r>
              <a:rPr lang="tr-TR" b="0" i="0" dirty="0" err="1">
                <a:solidFill>
                  <a:srgbClr val="0D0D0D"/>
                </a:solidFill>
                <a:effectLst/>
                <a:latin typeface="Söhne"/>
              </a:rPr>
              <a:t>Node</a:t>
            </a:r>
            <a:r>
              <a:rPr lang="tr-TR" b="0" i="0" dirty="0">
                <a:solidFill>
                  <a:srgbClr val="0D0D0D"/>
                </a:solidFill>
                <a:effectLst/>
                <a:latin typeface="Söhne"/>
              </a:rPr>
              <a:t> </a:t>
            </a:r>
            <a:r>
              <a:rPr lang="tr-TR" b="0" i="0" dirty="0" err="1">
                <a:solidFill>
                  <a:srgbClr val="0D0D0D"/>
                </a:solidFill>
                <a:effectLst/>
                <a:latin typeface="Söhne"/>
              </a:rPr>
              <a:t>Package</a:t>
            </a:r>
            <a:r>
              <a:rPr lang="tr-TR" b="0" i="0" dirty="0">
                <a:solidFill>
                  <a:srgbClr val="0D0D0D"/>
                </a:solidFill>
                <a:effectLst/>
                <a:latin typeface="Söhne"/>
              </a:rPr>
              <a:t> Manager), </a:t>
            </a:r>
            <a:r>
              <a:rPr lang="tr-TR" b="0" i="0" dirty="0" err="1">
                <a:solidFill>
                  <a:srgbClr val="0D0D0D"/>
                </a:solidFill>
                <a:effectLst/>
                <a:latin typeface="Söhne"/>
              </a:rPr>
              <a:t>JavaScript</a:t>
            </a:r>
            <a:r>
              <a:rPr lang="tr-TR" b="0" i="0" dirty="0">
                <a:solidFill>
                  <a:srgbClr val="0D0D0D"/>
                </a:solidFill>
                <a:effectLst/>
                <a:latin typeface="Söhne"/>
              </a:rPr>
              <a:t> için bir paket yöneticisidir </a:t>
            </a:r>
          </a:p>
          <a:p>
            <a:r>
              <a:rPr lang="tr-TR" b="0" i="0" dirty="0">
                <a:solidFill>
                  <a:srgbClr val="0D0D0D"/>
                </a:solidFill>
                <a:effectLst/>
                <a:latin typeface="Söhne"/>
              </a:rPr>
              <a:t>ve genellikle </a:t>
            </a:r>
            <a:r>
              <a:rPr lang="tr-TR" b="0" i="0" dirty="0" err="1">
                <a:solidFill>
                  <a:srgbClr val="0D0D0D"/>
                </a:solidFill>
                <a:effectLst/>
                <a:latin typeface="Söhne"/>
              </a:rPr>
              <a:t>Node.js</a:t>
            </a:r>
            <a:r>
              <a:rPr lang="tr-TR" b="0" i="0" dirty="0">
                <a:solidFill>
                  <a:srgbClr val="0D0D0D"/>
                </a:solidFill>
                <a:effectLst/>
                <a:latin typeface="Söhne"/>
              </a:rPr>
              <a:t> projelerinde harici kütüphaneleri projeye eklemek için </a:t>
            </a:r>
          </a:p>
          <a:p>
            <a:r>
              <a:rPr lang="tr-TR" b="0" i="0" dirty="0">
                <a:solidFill>
                  <a:srgbClr val="0D0D0D"/>
                </a:solidFill>
                <a:effectLst/>
                <a:latin typeface="Söhne"/>
              </a:rPr>
              <a:t>kullanılır. </a:t>
            </a:r>
          </a:p>
          <a:p>
            <a:endParaRPr lang="tr-TR" dirty="0">
              <a:solidFill>
                <a:srgbClr val="0D0D0D"/>
              </a:solidFill>
              <a:latin typeface="Söhne"/>
            </a:endParaRPr>
          </a:p>
          <a:p>
            <a:r>
              <a:rPr lang="tr-TR" b="0" i="0" dirty="0">
                <a:solidFill>
                  <a:srgbClr val="0D0D0D"/>
                </a:solidFill>
                <a:effectLst/>
                <a:latin typeface="Söhne"/>
              </a:rPr>
              <a:t>Projeye bir kütüphane eklemek için genellikle aşağıdaki adımlar izlenir:</a:t>
            </a:r>
            <a:endParaRPr lang="tr-TR" dirty="0"/>
          </a:p>
        </p:txBody>
      </p:sp>
      <p:sp>
        <p:nvSpPr>
          <p:cNvPr id="5" name="Metin kutusu 4">
            <a:extLst>
              <a:ext uri="{FF2B5EF4-FFF2-40B4-BE49-F238E27FC236}">
                <a16:creationId xmlns:a16="http://schemas.microsoft.com/office/drawing/2014/main" id="{5D4B46FA-CCA8-A961-A006-F645DCAFCBB0}"/>
              </a:ext>
            </a:extLst>
          </p:cNvPr>
          <p:cNvSpPr txBox="1"/>
          <p:nvPr/>
        </p:nvSpPr>
        <p:spPr>
          <a:xfrm>
            <a:off x="4299876" y="2655176"/>
            <a:ext cx="6102296" cy="1754326"/>
          </a:xfrm>
          <a:prstGeom prst="rect">
            <a:avLst/>
          </a:prstGeom>
          <a:noFill/>
        </p:spPr>
        <p:txBody>
          <a:bodyPr wrap="square">
            <a:spAutoFit/>
          </a:bodyPr>
          <a:lstStyle/>
          <a:p>
            <a:pPr algn="l"/>
            <a:r>
              <a:rPr lang="tr-TR" b="1" i="0" dirty="0">
                <a:solidFill>
                  <a:srgbClr val="0D0D0D"/>
                </a:solidFill>
                <a:effectLst/>
                <a:latin typeface="Söhne"/>
              </a:rPr>
              <a:t>1. </a:t>
            </a:r>
            <a:r>
              <a:rPr lang="tr-TR" b="1" i="0" dirty="0" err="1">
                <a:solidFill>
                  <a:srgbClr val="0D0D0D"/>
                </a:solidFill>
                <a:effectLst/>
                <a:latin typeface="Söhne"/>
              </a:rPr>
              <a:t>Npm'in</a:t>
            </a:r>
            <a:r>
              <a:rPr lang="tr-TR" b="1" i="0" dirty="0">
                <a:solidFill>
                  <a:srgbClr val="0D0D0D"/>
                </a:solidFill>
                <a:effectLst/>
                <a:latin typeface="Söhne"/>
              </a:rPr>
              <a:t> Yüklü Olması</a:t>
            </a:r>
          </a:p>
          <a:p>
            <a:pPr algn="l"/>
            <a:r>
              <a:rPr lang="tr-TR" b="0" i="0" dirty="0" err="1">
                <a:solidFill>
                  <a:srgbClr val="0D0D0D"/>
                </a:solidFill>
                <a:effectLst/>
                <a:latin typeface="Söhne"/>
              </a:rPr>
              <a:t>Npm</a:t>
            </a:r>
            <a:r>
              <a:rPr lang="tr-TR" b="0" i="0" dirty="0">
                <a:solidFill>
                  <a:srgbClr val="0D0D0D"/>
                </a:solidFill>
                <a:effectLst/>
                <a:latin typeface="Söhne"/>
              </a:rPr>
              <a:t>, </a:t>
            </a:r>
            <a:r>
              <a:rPr lang="tr-TR" b="0" i="0" dirty="0" err="1">
                <a:solidFill>
                  <a:srgbClr val="0D0D0D"/>
                </a:solidFill>
                <a:effectLst/>
                <a:latin typeface="Söhne"/>
              </a:rPr>
              <a:t>Node.js</a:t>
            </a:r>
            <a:r>
              <a:rPr lang="tr-TR" b="0" i="0" dirty="0">
                <a:solidFill>
                  <a:srgbClr val="0D0D0D"/>
                </a:solidFill>
                <a:effectLst/>
                <a:latin typeface="Söhne"/>
              </a:rPr>
              <a:t> ile birlikte gelir. Dolayısıyla, </a:t>
            </a:r>
            <a:r>
              <a:rPr lang="tr-TR" b="0" i="0" dirty="0" err="1">
                <a:solidFill>
                  <a:srgbClr val="0D0D0D"/>
                </a:solidFill>
                <a:effectLst/>
                <a:latin typeface="Söhne"/>
              </a:rPr>
              <a:t>npm'i</a:t>
            </a:r>
            <a:r>
              <a:rPr lang="tr-TR" b="0" i="0" dirty="0">
                <a:solidFill>
                  <a:srgbClr val="0D0D0D"/>
                </a:solidFill>
                <a:effectLst/>
                <a:latin typeface="Söhne"/>
              </a:rPr>
              <a:t> kullanabilmek için öncelikle bilgisayarınıza </a:t>
            </a:r>
            <a:r>
              <a:rPr lang="tr-TR" b="0" i="0" dirty="0" err="1">
                <a:solidFill>
                  <a:srgbClr val="0D0D0D"/>
                </a:solidFill>
                <a:effectLst/>
                <a:latin typeface="Söhne"/>
              </a:rPr>
              <a:t>Node.js'in</a:t>
            </a:r>
            <a:r>
              <a:rPr lang="tr-TR" b="0" i="0" dirty="0">
                <a:solidFill>
                  <a:srgbClr val="0D0D0D"/>
                </a:solidFill>
                <a:effectLst/>
                <a:latin typeface="Söhne"/>
              </a:rPr>
              <a:t> yüklü olması gerekir. </a:t>
            </a:r>
            <a:r>
              <a:rPr lang="tr-TR" b="0" i="0" dirty="0" err="1">
                <a:solidFill>
                  <a:srgbClr val="0D0D0D"/>
                </a:solidFill>
                <a:effectLst/>
                <a:latin typeface="Söhne"/>
              </a:rPr>
              <a:t>Node.js</a:t>
            </a:r>
            <a:r>
              <a:rPr lang="tr-TR" b="0" i="0" dirty="0">
                <a:solidFill>
                  <a:srgbClr val="0D0D0D"/>
                </a:solidFill>
                <a:effectLst/>
                <a:latin typeface="Söhne"/>
              </a:rPr>
              <a:t> ve </a:t>
            </a:r>
            <a:r>
              <a:rPr lang="tr-TR" b="0" i="0" dirty="0" err="1">
                <a:solidFill>
                  <a:srgbClr val="0D0D0D"/>
                </a:solidFill>
                <a:effectLst/>
                <a:latin typeface="Söhne"/>
              </a:rPr>
              <a:t>npm'in</a:t>
            </a:r>
            <a:r>
              <a:rPr lang="tr-TR" b="0" i="0" dirty="0">
                <a:solidFill>
                  <a:srgbClr val="0D0D0D"/>
                </a:solidFill>
                <a:effectLst/>
                <a:latin typeface="Söhne"/>
              </a:rPr>
              <a:t> yüklü olup olmadığını kontrol etmek için terminal veya komut istemcisinde aşağıdaki komutları çalıştırabilirsiniz:</a:t>
            </a:r>
          </a:p>
        </p:txBody>
      </p:sp>
      <p:sp>
        <p:nvSpPr>
          <p:cNvPr id="7" name="Metin kutusu 6">
            <a:extLst>
              <a:ext uri="{FF2B5EF4-FFF2-40B4-BE49-F238E27FC236}">
                <a16:creationId xmlns:a16="http://schemas.microsoft.com/office/drawing/2014/main" id="{8EE7A809-48D7-645E-23A1-D7197ED06C83}"/>
              </a:ext>
            </a:extLst>
          </p:cNvPr>
          <p:cNvSpPr txBox="1"/>
          <p:nvPr/>
        </p:nvSpPr>
        <p:spPr>
          <a:xfrm>
            <a:off x="4426876" y="4987419"/>
            <a:ext cx="6102296" cy="646331"/>
          </a:xfrm>
          <a:prstGeom prst="rect">
            <a:avLst/>
          </a:prstGeom>
          <a:solidFill>
            <a:schemeClr val="bg2"/>
          </a:solidFill>
        </p:spPr>
        <p:txBody>
          <a:bodyPr wrap="square">
            <a:spAutoFit/>
          </a:bodyPr>
          <a:lstStyle/>
          <a:p>
            <a:r>
              <a:rPr lang="tr-TR" dirty="0" err="1"/>
              <a:t>node</a:t>
            </a:r>
            <a:r>
              <a:rPr lang="tr-TR" dirty="0"/>
              <a:t> -v</a:t>
            </a:r>
          </a:p>
          <a:p>
            <a:r>
              <a:rPr lang="tr-TR" dirty="0" err="1"/>
              <a:t>npm</a:t>
            </a:r>
            <a:r>
              <a:rPr lang="tr-TR" dirty="0"/>
              <a:t> -v</a:t>
            </a:r>
          </a:p>
        </p:txBody>
      </p:sp>
    </p:spTree>
    <p:extLst>
      <p:ext uri="{BB962C8B-B14F-4D97-AF65-F5344CB8AC3E}">
        <p14:creationId xmlns:p14="http://schemas.microsoft.com/office/powerpoint/2010/main" val="37816447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3.11. </a:t>
            </a:r>
            <a:r>
              <a:rPr lang="tr-TR" sz="1600" b="1" dirty="0" err="1">
                <a:solidFill>
                  <a:schemeClr val="bg1"/>
                </a:solidFill>
                <a:effectLst/>
                <a:latin typeface="Helvetica" pitchFamily="2" charset="0"/>
              </a:rPr>
              <a:t>Npm</a:t>
            </a:r>
            <a:r>
              <a:rPr lang="tr-TR" sz="1600" b="1" dirty="0">
                <a:solidFill>
                  <a:schemeClr val="bg1"/>
                </a:solidFill>
                <a:effectLst/>
                <a:latin typeface="Helvetica" pitchFamily="2" charset="0"/>
              </a:rPr>
              <a:t> aracılığı ile harici </a:t>
            </a:r>
            <a:r>
              <a:rPr lang="tr-TR" sz="1600" b="1" dirty="0" err="1">
                <a:solidFill>
                  <a:schemeClr val="bg1"/>
                </a:solidFill>
                <a:effectLst/>
                <a:latin typeface="Helvetica" pitchFamily="2" charset="0"/>
              </a:rPr>
              <a:t>kütüphaneler</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modül</a:t>
            </a:r>
            <a:r>
              <a:rPr lang="tr-TR" sz="1600" b="1" dirty="0">
                <a:solidFill>
                  <a:schemeClr val="bg1"/>
                </a:solidFill>
                <a:effectLst/>
                <a:latin typeface="Helvetica" pitchFamily="2" charset="0"/>
              </a:rPr>
              <a:t> ekleme işlemini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Npm</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Node</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Package</a:t>
            </a:r>
            <a:r>
              <a:rPr lang="tr-TR" sz="1600" dirty="0">
                <a:solidFill>
                  <a:schemeClr val="bg1"/>
                </a:solidFill>
                <a:effectLst/>
                <a:latin typeface="Helvetica" pitchFamily="2" charset="0"/>
              </a:rPr>
              <a:t> Manager) aracılığıyla harici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kütüphanelerinin</a:t>
            </a:r>
            <a:r>
              <a:rPr lang="tr-TR" sz="1600" dirty="0">
                <a:solidFill>
                  <a:schemeClr val="bg1"/>
                </a:solidFill>
                <a:effectLst/>
                <a:latin typeface="Helvetica" pitchFamily="2" charset="0"/>
              </a:rPr>
              <a:t> projeye eklenme şekli AÇIKLANIR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800" dirty="0">
                <a:solidFill>
                  <a:schemeClr val="bg1"/>
                </a:solidFill>
                <a:effectLst/>
                <a:latin typeface="Helvetica" pitchFamily="2" charset="0"/>
              </a:rPr>
              <a:t>Harici </a:t>
            </a:r>
            <a:r>
              <a:rPr lang="tr-TR" sz="1800" dirty="0" err="1">
                <a:solidFill>
                  <a:schemeClr val="bg1"/>
                </a:solidFill>
                <a:effectLst/>
                <a:latin typeface="Helvetica" pitchFamily="2" charset="0"/>
              </a:rPr>
              <a:t>kütüphanelerin</a:t>
            </a:r>
            <a:r>
              <a:rPr lang="tr-TR" sz="1800" dirty="0">
                <a:solidFill>
                  <a:schemeClr val="bg1"/>
                </a:solidFill>
                <a:effectLst/>
                <a:latin typeface="Helvetica" pitchFamily="2" charset="0"/>
              </a:rPr>
              <a:t> projeye dahil edilmesi işlemleri açıklanır</a:t>
            </a:r>
            <a:br>
              <a:rPr lang="tr-TR" sz="1050" dirty="0">
                <a:effectLst/>
                <a:latin typeface="Helvetica" pitchFamily="2" charset="0"/>
              </a:rPr>
            </a:br>
            <a:br>
              <a:rPr lang="tr-TR" sz="160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5D4B46FA-CCA8-A961-A006-F645DCAFCBB0}"/>
              </a:ext>
            </a:extLst>
          </p:cNvPr>
          <p:cNvSpPr txBox="1"/>
          <p:nvPr/>
        </p:nvSpPr>
        <p:spPr>
          <a:xfrm>
            <a:off x="4260273" y="600235"/>
            <a:ext cx="6102296" cy="1200329"/>
          </a:xfrm>
          <a:prstGeom prst="rect">
            <a:avLst/>
          </a:prstGeom>
          <a:noFill/>
        </p:spPr>
        <p:txBody>
          <a:bodyPr wrap="square">
            <a:spAutoFit/>
          </a:bodyPr>
          <a:lstStyle/>
          <a:p>
            <a:pPr algn="l"/>
            <a:r>
              <a:rPr lang="tr-TR" b="1" i="0" dirty="0">
                <a:solidFill>
                  <a:srgbClr val="0D0D0D"/>
                </a:solidFill>
                <a:effectLst/>
                <a:latin typeface="Söhne"/>
              </a:rPr>
              <a:t>2. Proje Dizinine Geçiş</a:t>
            </a:r>
          </a:p>
          <a:p>
            <a:pPr algn="l"/>
            <a:r>
              <a:rPr lang="tr-TR" b="0" i="0" dirty="0">
                <a:solidFill>
                  <a:srgbClr val="0D0D0D"/>
                </a:solidFill>
                <a:effectLst/>
                <a:latin typeface="Söhne"/>
              </a:rPr>
              <a:t>Terminal veya komut istemcisini açın ve </a:t>
            </a:r>
            <a:r>
              <a:rPr lang="tr-TR" b="0" i="0" dirty="0" err="1">
                <a:solidFill>
                  <a:srgbClr val="0D0D0D"/>
                </a:solidFill>
                <a:effectLst/>
                <a:latin typeface="Söhne"/>
              </a:rPr>
              <a:t>npm</a:t>
            </a:r>
            <a:r>
              <a:rPr lang="tr-TR" b="0" i="0" dirty="0">
                <a:solidFill>
                  <a:srgbClr val="0D0D0D"/>
                </a:solidFill>
                <a:effectLst/>
                <a:latin typeface="Söhne"/>
              </a:rPr>
              <a:t> kullanarak kütüphane eklemek istediğiniz </a:t>
            </a:r>
            <a:r>
              <a:rPr lang="tr-TR" b="0" i="0" dirty="0" err="1">
                <a:solidFill>
                  <a:srgbClr val="0D0D0D"/>
                </a:solidFill>
                <a:effectLst/>
                <a:latin typeface="Söhne"/>
              </a:rPr>
              <a:t>Node.js</a:t>
            </a:r>
            <a:r>
              <a:rPr lang="tr-TR" b="0" i="0" dirty="0">
                <a:solidFill>
                  <a:srgbClr val="0D0D0D"/>
                </a:solidFill>
                <a:effectLst/>
                <a:latin typeface="Söhne"/>
              </a:rPr>
              <a:t> projesinin dizinine geçin. Bu, cd komutu ile yapılabilir. </a:t>
            </a:r>
          </a:p>
        </p:txBody>
      </p:sp>
      <p:sp>
        <p:nvSpPr>
          <p:cNvPr id="7" name="Metin kutusu 6">
            <a:extLst>
              <a:ext uri="{FF2B5EF4-FFF2-40B4-BE49-F238E27FC236}">
                <a16:creationId xmlns:a16="http://schemas.microsoft.com/office/drawing/2014/main" id="{8EE7A809-48D7-645E-23A1-D7197ED06C83}"/>
              </a:ext>
            </a:extLst>
          </p:cNvPr>
          <p:cNvSpPr txBox="1"/>
          <p:nvPr/>
        </p:nvSpPr>
        <p:spPr>
          <a:xfrm>
            <a:off x="4313173" y="2216133"/>
            <a:ext cx="6102296" cy="369332"/>
          </a:xfrm>
          <a:prstGeom prst="rect">
            <a:avLst/>
          </a:prstGeom>
          <a:solidFill>
            <a:schemeClr val="bg2"/>
          </a:solidFill>
        </p:spPr>
        <p:txBody>
          <a:bodyPr wrap="square">
            <a:spAutoFit/>
          </a:bodyPr>
          <a:lstStyle/>
          <a:p>
            <a:r>
              <a:rPr lang="tr-TR" dirty="0"/>
              <a:t>cd yol/proje-dizini</a:t>
            </a:r>
          </a:p>
        </p:txBody>
      </p:sp>
      <p:sp>
        <p:nvSpPr>
          <p:cNvPr id="9" name="Metin kutusu 8">
            <a:extLst>
              <a:ext uri="{FF2B5EF4-FFF2-40B4-BE49-F238E27FC236}">
                <a16:creationId xmlns:a16="http://schemas.microsoft.com/office/drawing/2014/main" id="{066ED3AF-9BE2-DFF2-CE07-81E3CCDBF182}"/>
              </a:ext>
            </a:extLst>
          </p:cNvPr>
          <p:cNvSpPr txBox="1"/>
          <p:nvPr/>
        </p:nvSpPr>
        <p:spPr>
          <a:xfrm>
            <a:off x="4260273" y="3001034"/>
            <a:ext cx="6102296" cy="1477328"/>
          </a:xfrm>
          <a:prstGeom prst="rect">
            <a:avLst/>
          </a:prstGeom>
          <a:noFill/>
        </p:spPr>
        <p:txBody>
          <a:bodyPr wrap="square">
            <a:spAutoFit/>
          </a:bodyPr>
          <a:lstStyle/>
          <a:p>
            <a:pPr algn="l"/>
            <a:r>
              <a:rPr lang="tr-TR" b="1" i="0" dirty="0">
                <a:solidFill>
                  <a:srgbClr val="0D0D0D"/>
                </a:solidFill>
                <a:effectLst/>
                <a:latin typeface="Söhne"/>
              </a:rPr>
              <a:t>3. </a:t>
            </a:r>
            <a:r>
              <a:rPr lang="tr-TR" b="1" i="0" dirty="0" err="1">
                <a:solidFill>
                  <a:srgbClr val="0D0D0D"/>
                </a:solidFill>
                <a:effectLst/>
                <a:latin typeface="Söhne"/>
              </a:rPr>
              <a:t>package.json</a:t>
            </a:r>
            <a:r>
              <a:rPr lang="tr-TR" b="1" i="0" dirty="0">
                <a:solidFill>
                  <a:srgbClr val="0D0D0D"/>
                </a:solidFill>
                <a:effectLst/>
                <a:latin typeface="Söhne"/>
              </a:rPr>
              <a:t> Dosyasının Oluşturulması</a:t>
            </a:r>
          </a:p>
          <a:p>
            <a:pPr algn="l"/>
            <a:r>
              <a:rPr lang="tr-TR" b="0" i="0" dirty="0">
                <a:solidFill>
                  <a:srgbClr val="0D0D0D"/>
                </a:solidFill>
                <a:effectLst/>
                <a:latin typeface="Söhne"/>
              </a:rPr>
              <a:t>Her </a:t>
            </a:r>
            <a:r>
              <a:rPr lang="tr-TR" b="0" i="0" dirty="0" err="1">
                <a:solidFill>
                  <a:srgbClr val="0D0D0D"/>
                </a:solidFill>
                <a:effectLst/>
                <a:latin typeface="Söhne"/>
              </a:rPr>
              <a:t>Node.js</a:t>
            </a:r>
            <a:r>
              <a:rPr lang="tr-TR" b="0" i="0" dirty="0">
                <a:solidFill>
                  <a:srgbClr val="0D0D0D"/>
                </a:solidFill>
                <a:effectLst/>
                <a:latin typeface="Söhne"/>
              </a:rPr>
              <a:t> projesinde, projenin bağımlılıklarını ve konfigürasyonlarını içeren bir </a:t>
            </a:r>
            <a:r>
              <a:rPr lang="tr-TR" b="0" i="0" dirty="0" err="1">
                <a:solidFill>
                  <a:srgbClr val="0D0D0D"/>
                </a:solidFill>
                <a:effectLst/>
                <a:latin typeface="Söhne"/>
              </a:rPr>
              <a:t>package.json</a:t>
            </a:r>
            <a:r>
              <a:rPr lang="tr-TR" b="0" i="0" dirty="0">
                <a:solidFill>
                  <a:srgbClr val="0D0D0D"/>
                </a:solidFill>
                <a:effectLst/>
                <a:latin typeface="Söhne"/>
              </a:rPr>
              <a:t> dosyası bulunur. Eğer bu dosya mevcut değilse, aşağıdaki komut ile oluşturulabilir:</a:t>
            </a:r>
          </a:p>
        </p:txBody>
      </p:sp>
      <p:sp>
        <p:nvSpPr>
          <p:cNvPr id="11" name="Metin kutusu 10">
            <a:extLst>
              <a:ext uri="{FF2B5EF4-FFF2-40B4-BE49-F238E27FC236}">
                <a16:creationId xmlns:a16="http://schemas.microsoft.com/office/drawing/2014/main" id="{9FEFD9E1-BF70-BED6-24AF-CBFE1F1AA75E}"/>
              </a:ext>
            </a:extLst>
          </p:cNvPr>
          <p:cNvSpPr txBox="1"/>
          <p:nvPr/>
        </p:nvSpPr>
        <p:spPr>
          <a:xfrm>
            <a:off x="4313173" y="4709265"/>
            <a:ext cx="6102296" cy="369332"/>
          </a:xfrm>
          <a:prstGeom prst="rect">
            <a:avLst/>
          </a:prstGeom>
          <a:solidFill>
            <a:schemeClr val="bg2"/>
          </a:solidFill>
        </p:spPr>
        <p:txBody>
          <a:bodyPr wrap="square">
            <a:spAutoFit/>
          </a:bodyPr>
          <a:lstStyle/>
          <a:p>
            <a:r>
              <a:rPr lang="tr-TR" dirty="0" err="1"/>
              <a:t>npm</a:t>
            </a:r>
            <a:r>
              <a:rPr lang="tr-TR" dirty="0"/>
              <a:t> </a:t>
            </a:r>
            <a:r>
              <a:rPr lang="tr-TR" dirty="0" err="1"/>
              <a:t>init</a:t>
            </a:r>
            <a:endParaRPr lang="tr-TR" dirty="0"/>
          </a:p>
        </p:txBody>
      </p:sp>
      <p:sp>
        <p:nvSpPr>
          <p:cNvPr id="13" name="Metin kutusu 12">
            <a:extLst>
              <a:ext uri="{FF2B5EF4-FFF2-40B4-BE49-F238E27FC236}">
                <a16:creationId xmlns:a16="http://schemas.microsoft.com/office/drawing/2014/main" id="{E18FBF41-10C6-5152-D4CD-47821BC28EDF}"/>
              </a:ext>
            </a:extLst>
          </p:cNvPr>
          <p:cNvSpPr txBox="1"/>
          <p:nvPr/>
        </p:nvSpPr>
        <p:spPr>
          <a:xfrm>
            <a:off x="4272981" y="5362938"/>
            <a:ext cx="6102296" cy="738664"/>
          </a:xfrm>
          <a:prstGeom prst="rect">
            <a:avLst/>
          </a:prstGeom>
          <a:noFill/>
        </p:spPr>
        <p:txBody>
          <a:bodyPr wrap="square">
            <a:spAutoFit/>
          </a:bodyPr>
          <a:lstStyle/>
          <a:p>
            <a:r>
              <a:rPr lang="tr-TR" sz="1400" b="0" i="0" dirty="0">
                <a:solidFill>
                  <a:srgbClr val="0D0D0D"/>
                </a:solidFill>
                <a:effectLst/>
                <a:latin typeface="Söhne"/>
              </a:rPr>
              <a:t>Bu komut, projenin ismi, versiyonu, açıklaması gibi bilgileri sormak için bir dizi soru yöneltecektir. Tüm soruları yanıtladıktan sonra </a:t>
            </a:r>
            <a:r>
              <a:rPr lang="tr-TR" sz="1400" dirty="0" err="1"/>
              <a:t>package.json</a:t>
            </a:r>
            <a:r>
              <a:rPr lang="tr-TR" sz="1400" b="0" i="0" dirty="0">
                <a:solidFill>
                  <a:srgbClr val="0D0D0D"/>
                </a:solidFill>
                <a:effectLst/>
                <a:latin typeface="Söhne"/>
              </a:rPr>
              <a:t> dosyası oluşturulur.</a:t>
            </a:r>
            <a:endParaRPr lang="tr-TR" sz="1400" dirty="0"/>
          </a:p>
        </p:txBody>
      </p:sp>
    </p:spTree>
    <p:extLst>
      <p:ext uri="{BB962C8B-B14F-4D97-AF65-F5344CB8AC3E}">
        <p14:creationId xmlns:p14="http://schemas.microsoft.com/office/powerpoint/2010/main" val="9974882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3.11. </a:t>
            </a:r>
            <a:r>
              <a:rPr lang="tr-TR" sz="1600" b="1" dirty="0" err="1">
                <a:solidFill>
                  <a:schemeClr val="bg1"/>
                </a:solidFill>
                <a:effectLst/>
                <a:latin typeface="Helvetica" pitchFamily="2" charset="0"/>
              </a:rPr>
              <a:t>Npm</a:t>
            </a:r>
            <a:r>
              <a:rPr lang="tr-TR" sz="1600" b="1" dirty="0">
                <a:solidFill>
                  <a:schemeClr val="bg1"/>
                </a:solidFill>
                <a:effectLst/>
                <a:latin typeface="Helvetica" pitchFamily="2" charset="0"/>
              </a:rPr>
              <a:t> aracılığı ile harici </a:t>
            </a:r>
            <a:r>
              <a:rPr lang="tr-TR" sz="1600" b="1" dirty="0" err="1">
                <a:solidFill>
                  <a:schemeClr val="bg1"/>
                </a:solidFill>
                <a:effectLst/>
                <a:latin typeface="Helvetica" pitchFamily="2" charset="0"/>
              </a:rPr>
              <a:t>kütüphaneler</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modül</a:t>
            </a:r>
            <a:r>
              <a:rPr lang="tr-TR" sz="1600" b="1" dirty="0">
                <a:solidFill>
                  <a:schemeClr val="bg1"/>
                </a:solidFill>
                <a:effectLst/>
                <a:latin typeface="Helvetica" pitchFamily="2" charset="0"/>
              </a:rPr>
              <a:t> ekleme işlemini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Npm</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Node</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Package</a:t>
            </a:r>
            <a:r>
              <a:rPr lang="tr-TR" sz="1600" dirty="0">
                <a:solidFill>
                  <a:schemeClr val="bg1"/>
                </a:solidFill>
                <a:effectLst/>
                <a:latin typeface="Helvetica" pitchFamily="2" charset="0"/>
              </a:rPr>
              <a:t> Manager) aracılığıyla harici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kütüphanelerinin</a:t>
            </a:r>
            <a:r>
              <a:rPr lang="tr-TR" sz="1600" dirty="0">
                <a:solidFill>
                  <a:schemeClr val="bg1"/>
                </a:solidFill>
                <a:effectLst/>
                <a:latin typeface="Helvetica" pitchFamily="2" charset="0"/>
              </a:rPr>
              <a:t> projeye eklenme şekli AÇIKLANIR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400" dirty="0">
                <a:solidFill>
                  <a:schemeClr val="bg1"/>
                </a:solidFill>
                <a:effectLst/>
                <a:latin typeface="Helvetica" pitchFamily="2" charset="0"/>
              </a:rPr>
              <a:t>b) </a:t>
            </a:r>
            <a:r>
              <a:rPr lang="tr-TR" sz="1600" dirty="0">
                <a:solidFill>
                  <a:schemeClr val="bg1"/>
                </a:solidFill>
                <a:effectLst/>
                <a:latin typeface="Helvetica" pitchFamily="2" charset="0"/>
              </a:rPr>
              <a:t>Harici </a:t>
            </a:r>
            <a:r>
              <a:rPr lang="tr-TR" sz="1600" dirty="0" err="1">
                <a:solidFill>
                  <a:schemeClr val="bg1"/>
                </a:solidFill>
                <a:effectLst/>
                <a:latin typeface="Helvetica" pitchFamily="2" charset="0"/>
              </a:rPr>
              <a:t>kütüphanelerin</a:t>
            </a:r>
            <a:r>
              <a:rPr lang="tr-TR" sz="1600" dirty="0">
                <a:solidFill>
                  <a:schemeClr val="bg1"/>
                </a:solidFill>
                <a:effectLst/>
                <a:latin typeface="Helvetica" pitchFamily="2" charset="0"/>
              </a:rPr>
              <a:t> projeye dahil edilmesi işlemleri açıklanır</a:t>
            </a:r>
            <a:br>
              <a:rPr lang="tr-TR" sz="160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5D4B46FA-CCA8-A961-A006-F645DCAFCBB0}"/>
              </a:ext>
            </a:extLst>
          </p:cNvPr>
          <p:cNvSpPr txBox="1"/>
          <p:nvPr/>
        </p:nvSpPr>
        <p:spPr>
          <a:xfrm>
            <a:off x="4260273" y="600235"/>
            <a:ext cx="6102296" cy="646331"/>
          </a:xfrm>
          <a:prstGeom prst="rect">
            <a:avLst/>
          </a:prstGeom>
          <a:noFill/>
        </p:spPr>
        <p:txBody>
          <a:bodyPr wrap="square">
            <a:spAutoFit/>
          </a:bodyPr>
          <a:lstStyle/>
          <a:p>
            <a:pPr algn="l"/>
            <a:r>
              <a:rPr lang="tr-TR" b="1" i="0" dirty="0">
                <a:solidFill>
                  <a:srgbClr val="0D0D0D"/>
                </a:solidFill>
                <a:effectLst/>
                <a:latin typeface="Söhne"/>
              </a:rPr>
              <a:t>4. Kütüphanenin Eklenmesi</a:t>
            </a:r>
          </a:p>
          <a:p>
            <a:pPr algn="l"/>
            <a:r>
              <a:rPr lang="tr-TR" dirty="0">
                <a:solidFill>
                  <a:srgbClr val="0D0D0D"/>
                </a:solidFill>
                <a:latin typeface="Söhne"/>
              </a:rPr>
              <a:t>Örnek olarak </a:t>
            </a:r>
            <a:r>
              <a:rPr lang="tr-TR" dirty="0" err="1">
                <a:solidFill>
                  <a:srgbClr val="0D0D0D"/>
                </a:solidFill>
                <a:latin typeface="Söhne"/>
              </a:rPr>
              <a:t>e</a:t>
            </a:r>
            <a:r>
              <a:rPr lang="tr-TR" b="0" i="0" dirty="0" err="1">
                <a:solidFill>
                  <a:srgbClr val="0D0D0D"/>
                </a:solidFill>
                <a:effectLst/>
                <a:latin typeface="Söhne"/>
              </a:rPr>
              <a:t>xpress</a:t>
            </a:r>
            <a:r>
              <a:rPr lang="tr-TR" b="0" i="0" dirty="0">
                <a:solidFill>
                  <a:srgbClr val="0D0D0D"/>
                </a:solidFill>
                <a:effectLst/>
                <a:latin typeface="Söhne"/>
              </a:rPr>
              <a:t> kütüphanesini ekleyelim</a:t>
            </a:r>
          </a:p>
        </p:txBody>
      </p:sp>
      <p:sp>
        <p:nvSpPr>
          <p:cNvPr id="7" name="Metin kutusu 6">
            <a:extLst>
              <a:ext uri="{FF2B5EF4-FFF2-40B4-BE49-F238E27FC236}">
                <a16:creationId xmlns:a16="http://schemas.microsoft.com/office/drawing/2014/main" id="{8EE7A809-48D7-645E-23A1-D7197ED06C83}"/>
              </a:ext>
            </a:extLst>
          </p:cNvPr>
          <p:cNvSpPr txBox="1"/>
          <p:nvPr/>
        </p:nvSpPr>
        <p:spPr>
          <a:xfrm>
            <a:off x="4373977" y="1569802"/>
            <a:ext cx="6102296" cy="646331"/>
          </a:xfrm>
          <a:prstGeom prst="rect">
            <a:avLst/>
          </a:prstGeom>
          <a:solidFill>
            <a:schemeClr val="bg2"/>
          </a:solidFill>
        </p:spPr>
        <p:txBody>
          <a:bodyPr wrap="square">
            <a:spAutoFit/>
          </a:bodyPr>
          <a:lstStyle/>
          <a:p>
            <a:r>
              <a:rPr lang="tr-TR" dirty="0" err="1"/>
              <a:t>npm</a:t>
            </a:r>
            <a:r>
              <a:rPr lang="tr-TR" dirty="0"/>
              <a:t> </a:t>
            </a:r>
            <a:r>
              <a:rPr lang="tr-TR" dirty="0" err="1"/>
              <a:t>install</a:t>
            </a:r>
            <a:r>
              <a:rPr lang="tr-TR" dirty="0"/>
              <a:t> </a:t>
            </a:r>
            <a:r>
              <a:rPr lang="tr-TR" b="1" dirty="0" err="1"/>
              <a:t>express</a:t>
            </a:r>
            <a:endParaRPr lang="tr-TR" b="1" dirty="0"/>
          </a:p>
          <a:p>
            <a:endParaRPr lang="tr-TR" dirty="0"/>
          </a:p>
        </p:txBody>
      </p:sp>
      <p:sp>
        <p:nvSpPr>
          <p:cNvPr id="9" name="Metin kutusu 8">
            <a:extLst>
              <a:ext uri="{FF2B5EF4-FFF2-40B4-BE49-F238E27FC236}">
                <a16:creationId xmlns:a16="http://schemas.microsoft.com/office/drawing/2014/main" id="{066ED3AF-9BE2-DFF2-CE07-81E3CCDBF182}"/>
              </a:ext>
            </a:extLst>
          </p:cNvPr>
          <p:cNvSpPr txBox="1"/>
          <p:nvPr/>
        </p:nvSpPr>
        <p:spPr>
          <a:xfrm>
            <a:off x="4272867" y="3313619"/>
            <a:ext cx="7402736" cy="923330"/>
          </a:xfrm>
          <a:prstGeom prst="rect">
            <a:avLst/>
          </a:prstGeom>
          <a:noFill/>
        </p:spPr>
        <p:txBody>
          <a:bodyPr wrap="square">
            <a:spAutoFit/>
          </a:bodyPr>
          <a:lstStyle/>
          <a:p>
            <a:pPr algn="l"/>
            <a:r>
              <a:rPr lang="tr-TR" b="1" i="0" dirty="0">
                <a:solidFill>
                  <a:srgbClr val="0D0D0D"/>
                </a:solidFill>
                <a:effectLst/>
                <a:latin typeface="Söhne"/>
              </a:rPr>
              <a:t>6. Kütüphaneyi Kaydetme</a:t>
            </a:r>
          </a:p>
          <a:p>
            <a:pPr algn="l"/>
            <a:r>
              <a:rPr lang="tr-TR" b="0" i="0" dirty="0">
                <a:solidFill>
                  <a:srgbClr val="0D0D0D"/>
                </a:solidFill>
                <a:effectLst/>
                <a:latin typeface="Söhne"/>
              </a:rPr>
              <a:t>Eğer kütüphaneyi sadece geliştirme aşamasında kullanacaksanız, --</a:t>
            </a:r>
            <a:r>
              <a:rPr lang="tr-TR" b="0" i="0" dirty="0" err="1">
                <a:solidFill>
                  <a:srgbClr val="0D0D0D"/>
                </a:solidFill>
                <a:effectLst/>
                <a:latin typeface="Söhne"/>
              </a:rPr>
              <a:t>save</a:t>
            </a:r>
            <a:r>
              <a:rPr lang="tr-TR" b="0" i="0" dirty="0">
                <a:solidFill>
                  <a:srgbClr val="0D0D0D"/>
                </a:solidFill>
                <a:effectLst/>
                <a:latin typeface="Söhne"/>
              </a:rPr>
              <a:t>-dev seçeneği ile kütüphaneyi </a:t>
            </a:r>
            <a:r>
              <a:rPr lang="tr-TR" b="0" i="0" dirty="0" err="1">
                <a:solidFill>
                  <a:srgbClr val="0D0D0D"/>
                </a:solidFill>
                <a:effectLst/>
                <a:latin typeface="Söhne"/>
              </a:rPr>
              <a:t>devDependencies</a:t>
            </a:r>
            <a:r>
              <a:rPr lang="tr-TR" b="0" i="0" dirty="0">
                <a:solidFill>
                  <a:srgbClr val="0D0D0D"/>
                </a:solidFill>
                <a:effectLst/>
                <a:latin typeface="Söhne"/>
              </a:rPr>
              <a:t> altında kaydedebilirsiniz:</a:t>
            </a:r>
          </a:p>
        </p:txBody>
      </p:sp>
      <p:sp>
        <p:nvSpPr>
          <p:cNvPr id="11" name="Metin kutusu 10">
            <a:extLst>
              <a:ext uri="{FF2B5EF4-FFF2-40B4-BE49-F238E27FC236}">
                <a16:creationId xmlns:a16="http://schemas.microsoft.com/office/drawing/2014/main" id="{9FEFD9E1-BF70-BED6-24AF-CBFE1F1AA75E}"/>
              </a:ext>
            </a:extLst>
          </p:cNvPr>
          <p:cNvSpPr txBox="1"/>
          <p:nvPr/>
        </p:nvSpPr>
        <p:spPr>
          <a:xfrm>
            <a:off x="4426876" y="4560185"/>
            <a:ext cx="6102296" cy="369332"/>
          </a:xfrm>
          <a:prstGeom prst="rect">
            <a:avLst/>
          </a:prstGeom>
          <a:solidFill>
            <a:schemeClr val="bg2"/>
          </a:solidFill>
        </p:spPr>
        <p:txBody>
          <a:bodyPr wrap="square">
            <a:spAutoFit/>
          </a:bodyPr>
          <a:lstStyle/>
          <a:p>
            <a:r>
              <a:rPr lang="tr-TR" dirty="0" err="1"/>
              <a:t>npm</a:t>
            </a:r>
            <a:r>
              <a:rPr lang="tr-TR" dirty="0"/>
              <a:t> </a:t>
            </a:r>
            <a:r>
              <a:rPr lang="tr-TR" dirty="0" err="1"/>
              <a:t>install</a:t>
            </a:r>
            <a:r>
              <a:rPr lang="tr-TR" dirty="0"/>
              <a:t> &lt;</a:t>
            </a:r>
            <a:r>
              <a:rPr lang="tr-TR" dirty="0" err="1"/>
              <a:t>kutuphane</a:t>
            </a:r>
            <a:r>
              <a:rPr lang="tr-TR" dirty="0"/>
              <a:t>-adi&gt; --</a:t>
            </a:r>
            <a:r>
              <a:rPr lang="tr-TR" dirty="0" err="1"/>
              <a:t>save</a:t>
            </a:r>
            <a:r>
              <a:rPr lang="tr-TR" dirty="0"/>
              <a:t>-dev</a:t>
            </a:r>
          </a:p>
        </p:txBody>
      </p:sp>
      <p:sp>
        <p:nvSpPr>
          <p:cNvPr id="13" name="Metin kutusu 12">
            <a:extLst>
              <a:ext uri="{FF2B5EF4-FFF2-40B4-BE49-F238E27FC236}">
                <a16:creationId xmlns:a16="http://schemas.microsoft.com/office/drawing/2014/main" id="{E18FBF41-10C6-5152-D4CD-47821BC28EDF}"/>
              </a:ext>
            </a:extLst>
          </p:cNvPr>
          <p:cNvSpPr txBox="1"/>
          <p:nvPr/>
        </p:nvSpPr>
        <p:spPr>
          <a:xfrm>
            <a:off x="4272867" y="2350202"/>
            <a:ext cx="6102296" cy="738664"/>
          </a:xfrm>
          <a:prstGeom prst="rect">
            <a:avLst/>
          </a:prstGeom>
          <a:noFill/>
        </p:spPr>
        <p:txBody>
          <a:bodyPr wrap="square">
            <a:spAutoFit/>
          </a:bodyPr>
          <a:lstStyle/>
          <a:p>
            <a:r>
              <a:rPr lang="tr-TR" sz="1400" b="0" i="0" dirty="0">
                <a:solidFill>
                  <a:srgbClr val="0D0D0D"/>
                </a:solidFill>
                <a:effectLst/>
                <a:latin typeface="Söhne"/>
              </a:rPr>
              <a:t>Bu komut, belirtilen kütüphaneyi indirir ve projenin </a:t>
            </a:r>
            <a:r>
              <a:rPr lang="tr-TR" sz="1400" b="1" dirty="0" err="1"/>
              <a:t>node_modules</a:t>
            </a:r>
            <a:r>
              <a:rPr lang="tr-TR" sz="1400" b="1" i="0" dirty="0">
                <a:solidFill>
                  <a:srgbClr val="0D0D0D"/>
                </a:solidFill>
                <a:effectLst/>
                <a:latin typeface="Söhne"/>
              </a:rPr>
              <a:t> </a:t>
            </a:r>
            <a:r>
              <a:rPr lang="tr-TR" sz="1400" b="0" i="0" dirty="0">
                <a:solidFill>
                  <a:srgbClr val="0D0D0D"/>
                </a:solidFill>
                <a:effectLst/>
                <a:latin typeface="Söhne"/>
              </a:rPr>
              <a:t>dizinine ekler. Ayrıca, kütüphaneyi </a:t>
            </a:r>
            <a:r>
              <a:rPr lang="tr-TR" sz="1400" b="1" dirty="0" err="1"/>
              <a:t>package.json</a:t>
            </a:r>
            <a:r>
              <a:rPr lang="tr-TR" sz="1400" b="1" i="0" dirty="0">
                <a:solidFill>
                  <a:srgbClr val="0D0D0D"/>
                </a:solidFill>
                <a:effectLst/>
                <a:latin typeface="Söhne"/>
              </a:rPr>
              <a:t> </a:t>
            </a:r>
            <a:r>
              <a:rPr lang="tr-TR" sz="1400" b="0" i="0" dirty="0">
                <a:solidFill>
                  <a:srgbClr val="0D0D0D"/>
                </a:solidFill>
                <a:effectLst/>
                <a:latin typeface="Söhne"/>
              </a:rPr>
              <a:t>dosyasındaki </a:t>
            </a:r>
            <a:r>
              <a:rPr lang="tr-TR" sz="1400" b="1" dirty="0" err="1"/>
              <a:t>dependencies</a:t>
            </a:r>
            <a:r>
              <a:rPr lang="tr-TR" sz="1400" b="0" i="0" dirty="0">
                <a:solidFill>
                  <a:srgbClr val="0D0D0D"/>
                </a:solidFill>
                <a:effectLst/>
                <a:latin typeface="Söhne"/>
              </a:rPr>
              <a:t> bölümüne ekler.</a:t>
            </a:r>
            <a:endParaRPr lang="tr-TR" sz="1400" dirty="0"/>
          </a:p>
        </p:txBody>
      </p:sp>
      <p:sp>
        <p:nvSpPr>
          <p:cNvPr id="3" name="Metin kutusu 2">
            <a:extLst>
              <a:ext uri="{FF2B5EF4-FFF2-40B4-BE49-F238E27FC236}">
                <a16:creationId xmlns:a16="http://schemas.microsoft.com/office/drawing/2014/main" id="{1930E004-E2FA-F05B-CA4F-7598EE390D47}"/>
              </a:ext>
            </a:extLst>
          </p:cNvPr>
          <p:cNvSpPr txBox="1"/>
          <p:nvPr/>
        </p:nvSpPr>
        <p:spPr>
          <a:xfrm>
            <a:off x="4373977" y="5252753"/>
            <a:ext cx="6102296" cy="738664"/>
          </a:xfrm>
          <a:prstGeom prst="rect">
            <a:avLst/>
          </a:prstGeom>
          <a:solidFill>
            <a:srgbClr val="00B0F0"/>
          </a:solidFill>
        </p:spPr>
        <p:txBody>
          <a:bodyPr wrap="square">
            <a:spAutoFit/>
          </a:bodyPr>
          <a:lstStyle/>
          <a:p>
            <a:r>
              <a:rPr lang="tr-TR" sz="1400" b="0" i="0" dirty="0">
                <a:solidFill>
                  <a:srgbClr val="0D0D0D"/>
                </a:solidFill>
                <a:effectLst/>
                <a:latin typeface="Söhne"/>
              </a:rPr>
              <a:t>Bu adımlar, </a:t>
            </a:r>
            <a:r>
              <a:rPr lang="tr-TR" sz="1400" b="0" i="0" dirty="0" err="1">
                <a:solidFill>
                  <a:srgbClr val="0D0D0D"/>
                </a:solidFill>
                <a:effectLst/>
                <a:latin typeface="Söhne"/>
              </a:rPr>
              <a:t>npm</a:t>
            </a:r>
            <a:r>
              <a:rPr lang="tr-TR" sz="1400" b="0" i="0" dirty="0">
                <a:solidFill>
                  <a:srgbClr val="0D0D0D"/>
                </a:solidFill>
                <a:effectLst/>
                <a:latin typeface="Söhne"/>
              </a:rPr>
              <a:t> aracılığıyla </a:t>
            </a:r>
            <a:r>
              <a:rPr lang="tr-TR" sz="1400" b="0" i="0" dirty="0" err="1">
                <a:solidFill>
                  <a:srgbClr val="0D0D0D"/>
                </a:solidFill>
                <a:effectLst/>
                <a:latin typeface="Söhne"/>
              </a:rPr>
              <a:t>JavaScript</a:t>
            </a:r>
            <a:r>
              <a:rPr lang="tr-TR" sz="1400" b="0" i="0" dirty="0">
                <a:solidFill>
                  <a:srgbClr val="0D0D0D"/>
                </a:solidFill>
                <a:effectLst/>
                <a:latin typeface="Söhne"/>
              </a:rPr>
              <a:t> projenize harici kütüphaneleri nasıl ekleyeceğinizi açıklar. Bu işlemler, projenizin geliştirme sürecini kolaylaştırır ve ihtiyacınız olan kütüphanelere hızlı bir şekilde erişim sağlar.</a:t>
            </a:r>
            <a:endParaRPr lang="tr-TR" sz="1400" dirty="0"/>
          </a:p>
        </p:txBody>
      </p:sp>
    </p:spTree>
    <p:extLst>
      <p:ext uri="{BB962C8B-B14F-4D97-AF65-F5344CB8AC3E}">
        <p14:creationId xmlns:p14="http://schemas.microsoft.com/office/powerpoint/2010/main" val="30435108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41" name="Rectangle 1030">
            <a:extLst>
              <a:ext uri="{FF2B5EF4-FFF2-40B4-BE49-F238E27FC236}">
                <a16:creationId xmlns:a16="http://schemas.microsoft.com/office/drawing/2014/main" id="{6738F172-08B9-4BA5-B753-7D93472C0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042" name="Picture 1032">
            <a:extLst>
              <a:ext uri="{FF2B5EF4-FFF2-40B4-BE49-F238E27FC236}">
                <a16:creationId xmlns:a16="http://schemas.microsoft.com/office/drawing/2014/main" id="{C900681B-C4FD-40B3-B5BC-C33231614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3" name="Straight Connector 1034">
            <a:extLst>
              <a:ext uri="{FF2B5EF4-FFF2-40B4-BE49-F238E27FC236}">
                <a16:creationId xmlns:a16="http://schemas.microsoft.com/office/drawing/2014/main" id="{FEAACD67-2FB5-4530-9B74-8D946F1CE9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734DF642-6527-FAFF-B9B0-0132068398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34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711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a:solidFill>
                  <a:srgbClr val="FFFFFF"/>
                </a:solidFill>
                <a:effectLst/>
                <a:latin typeface="Arial" panose="020B0604020202020204" pitchFamily="34" charset="0"/>
                <a:cs typeface="Arial" panose="020B0604020202020204" pitchFamily="34" charset="0"/>
              </a:rPr>
              <a:t>1.1. Web geliştirme süreçlerinin işleyiş şekillerini anlar.</a:t>
            </a:r>
            <a:br>
              <a:rPr lang="tr-TR" sz="2000">
                <a:solidFill>
                  <a:srgbClr val="FFFFFF"/>
                </a:solidFill>
                <a:effectLst/>
                <a:latin typeface="Arial" panose="020B0604020202020204" pitchFamily="34" charset="0"/>
                <a:cs typeface="Arial" panose="020B0604020202020204" pitchFamily="34" charset="0"/>
              </a:rPr>
            </a:br>
            <a:br>
              <a:rPr lang="tr-TR" sz="2000">
                <a:solidFill>
                  <a:srgbClr val="FFFFFF"/>
                </a:solidFill>
                <a:effectLst/>
                <a:latin typeface="Arial" panose="020B0604020202020204" pitchFamily="34" charset="0"/>
                <a:cs typeface="Arial" panose="020B0604020202020204" pitchFamily="34" charset="0"/>
              </a:rPr>
            </a:br>
            <a:r>
              <a:rPr lang="tr-TR" sz="2000">
                <a:solidFill>
                  <a:srgbClr val="FFFFFF"/>
                </a:solidFill>
                <a:effectLst/>
                <a:latin typeface="Arial" panose="020B0604020202020204" pitchFamily="34" charset="0"/>
                <a:cs typeface="Arial" panose="020B0604020202020204" pitchFamily="34" charset="0"/>
              </a:rPr>
              <a:t>a) Web geliştirme süreçlerinin temel adımları olan, proje planlaması, tasarım, kodlama, test ve dağıtım süreçleri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1240076"/>
            <a:ext cx="6034827" cy="3822813"/>
          </a:xfrm>
        </p:spPr>
        <p:txBody>
          <a:bodyPr anchor="t">
            <a:normAutofit/>
          </a:bodyPr>
          <a:lstStyle/>
          <a:p>
            <a:pPr marL="0" indent="0" algn="l">
              <a:buNone/>
            </a:pPr>
            <a:r>
              <a:rPr lang="tr-TR" sz="1800" b="1" i="0" dirty="0">
                <a:solidFill>
                  <a:srgbClr val="0D0D0D"/>
                </a:solidFill>
                <a:effectLst/>
                <a:latin typeface="Söhne"/>
              </a:rPr>
              <a:t>Kodlama</a:t>
            </a:r>
          </a:p>
          <a:p>
            <a:pPr algn="l"/>
            <a:r>
              <a:rPr lang="tr-TR" sz="1800" b="0" i="0" dirty="0">
                <a:solidFill>
                  <a:srgbClr val="0D0D0D"/>
                </a:solidFill>
                <a:effectLst/>
                <a:latin typeface="Söhne"/>
              </a:rPr>
              <a:t>Bu aşama, bir evin inşa edilmesi gibidir. </a:t>
            </a:r>
          </a:p>
          <a:p>
            <a:pPr algn="l"/>
            <a:r>
              <a:rPr lang="tr-TR" sz="1800" b="0" i="0" dirty="0">
                <a:solidFill>
                  <a:srgbClr val="0D0D0D"/>
                </a:solidFill>
                <a:effectLst/>
                <a:latin typeface="Söhne"/>
              </a:rPr>
              <a:t>Web geliştiricileri, HTML, CSS, </a:t>
            </a:r>
            <a:r>
              <a:rPr lang="tr-TR" sz="1800" b="0" i="0" dirty="0" err="1">
                <a:solidFill>
                  <a:srgbClr val="0D0D0D"/>
                </a:solidFill>
                <a:effectLst/>
                <a:latin typeface="Söhne"/>
              </a:rPr>
              <a:t>JavaScript</a:t>
            </a:r>
            <a:r>
              <a:rPr lang="tr-TR" sz="1800" b="0" i="0" dirty="0">
                <a:solidFill>
                  <a:srgbClr val="0D0D0D"/>
                </a:solidFill>
                <a:effectLst/>
                <a:latin typeface="Söhne"/>
              </a:rPr>
              <a:t> gibi dilleri kullanarak siteyi kodlarlar. </a:t>
            </a:r>
          </a:p>
          <a:p>
            <a:pPr algn="l"/>
            <a:r>
              <a:rPr lang="tr-TR" sz="1800" b="0" i="0" dirty="0">
                <a:solidFill>
                  <a:srgbClr val="0D0D0D"/>
                </a:solidFill>
                <a:effectLst/>
                <a:latin typeface="Söhne"/>
              </a:rPr>
              <a:t>Eğer site dinamikse (kullanıcı etkileşimine göre içeriği değişen), PHP, </a:t>
            </a:r>
            <a:r>
              <a:rPr lang="tr-TR" sz="1800" b="0" i="0" dirty="0" err="1">
                <a:solidFill>
                  <a:srgbClr val="0D0D0D"/>
                </a:solidFill>
                <a:effectLst/>
                <a:latin typeface="Söhne"/>
              </a:rPr>
              <a:t>Python</a:t>
            </a:r>
            <a:r>
              <a:rPr lang="tr-TR" sz="1800" b="0" i="0" dirty="0">
                <a:solidFill>
                  <a:srgbClr val="0D0D0D"/>
                </a:solidFill>
                <a:effectLst/>
                <a:latin typeface="Söhne"/>
              </a:rPr>
              <a:t>, </a:t>
            </a:r>
            <a:r>
              <a:rPr lang="tr-TR" sz="1800" b="0" i="0" dirty="0" err="1">
                <a:solidFill>
                  <a:srgbClr val="0D0D0D"/>
                </a:solidFill>
                <a:effectLst/>
                <a:latin typeface="Söhne"/>
              </a:rPr>
              <a:t>JavaScript'in</a:t>
            </a:r>
            <a:r>
              <a:rPr lang="tr-TR" sz="1800" b="0" i="0" dirty="0">
                <a:solidFill>
                  <a:srgbClr val="0D0D0D"/>
                </a:solidFill>
                <a:effectLst/>
                <a:latin typeface="Söhne"/>
              </a:rPr>
              <a:t> bir kütüphanesi olan </a:t>
            </a:r>
            <a:r>
              <a:rPr lang="tr-TR" sz="1800" b="0" i="0" dirty="0" err="1">
                <a:solidFill>
                  <a:srgbClr val="0D0D0D"/>
                </a:solidFill>
                <a:effectLst/>
                <a:latin typeface="Söhne"/>
              </a:rPr>
              <a:t>Node.js</a:t>
            </a:r>
            <a:r>
              <a:rPr lang="tr-TR" sz="1800" b="0" i="0" dirty="0">
                <a:solidFill>
                  <a:srgbClr val="0D0D0D"/>
                </a:solidFill>
                <a:effectLst/>
                <a:latin typeface="Söhne"/>
              </a:rPr>
              <a:t> gibi sunucu tarafı teknolojileri de kullanılır. </a:t>
            </a:r>
          </a:p>
          <a:p>
            <a:pPr algn="l"/>
            <a:r>
              <a:rPr lang="tr-TR" sz="1800" b="0" i="0" dirty="0">
                <a:solidFill>
                  <a:srgbClr val="0D0D0D"/>
                </a:solidFill>
                <a:effectLst/>
                <a:latin typeface="Söhne"/>
              </a:rPr>
              <a:t>Veri saklamak için </a:t>
            </a:r>
            <a:r>
              <a:rPr lang="tr-TR" sz="1800" b="0" i="0" dirty="0" err="1">
                <a:solidFill>
                  <a:srgbClr val="0D0D0D"/>
                </a:solidFill>
                <a:effectLst/>
                <a:latin typeface="Söhne"/>
              </a:rPr>
              <a:t>veritabanları</a:t>
            </a:r>
            <a:r>
              <a:rPr lang="tr-TR" sz="1800" b="0" i="0" dirty="0">
                <a:solidFill>
                  <a:srgbClr val="0D0D0D"/>
                </a:solidFill>
                <a:effectLst/>
                <a:latin typeface="Söhne"/>
              </a:rPr>
              <a:t> devreye girer.</a:t>
            </a:r>
          </a:p>
          <a:p>
            <a:pPr algn="l"/>
            <a:endParaRPr lang="tr-TR" sz="1600" b="1" i="0" dirty="0">
              <a:solidFill>
                <a:srgbClr val="0D0D0D"/>
              </a:solidFill>
              <a:effectLst/>
              <a:latin typeface="Söhne"/>
            </a:endParaRPr>
          </a:p>
          <a:p>
            <a:pPr algn="l">
              <a:buFont typeface="Arial" panose="020B0604020202020204" pitchFamily="34" charset="0"/>
              <a:buChar char="•"/>
            </a:pPr>
            <a:endParaRPr lang="tr-TR" sz="1600" b="0" i="0" dirty="0">
              <a:solidFill>
                <a:srgbClr val="0D0D0D"/>
              </a:solidFill>
              <a:effectLst/>
              <a:latin typeface="Söhne"/>
            </a:endParaRPr>
          </a:p>
          <a:p>
            <a:pPr algn="l">
              <a:buFont typeface="Arial" panose="020B0604020202020204" pitchFamily="34" charset="0"/>
              <a:buChar char="•"/>
            </a:pPr>
            <a:endParaRPr lang="tr-TR" sz="1600" dirty="0">
              <a:solidFill>
                <a:srgbClr val="0D0D0D"/>
              </a:solidFill>
              <a:latin typeface="Söhne"/>
            </a:endParaRPr>
          </a:p>
          <a:p>
            <a:pPr algn="l">
              <a:buFont typeface="Arial" panose="020B0604020202020204" pitchFamily="34" charset="0"/>
              <a:buChar char="•"/>
            </a:pPr>
            <a:endParaRPr lang="tr-TR" sz="1600" b="0" i="0" dirty="0">
              <a:solidFill>
                <a:srgbClr val="0D0D0D"/>
              </a:solidFill>
              <a:effectLst/>
              <a:latin typeface="Söhne"/>
            </a:endParaRPr>
          </a:p>
          <a:p>
            <a:pPr>
              <a:lnSpc>
                <a:spcPct val="110000"/>
              </a:lnSpc>
            </a:pPr>
            <a:endParaRPr lang="tr-TR" sz="1600" dirty="0"/>
          </a:p>
        </p:txBody>
      </p:sp>
    </p:spTree>
    <p:extLst>
      <p:ext uri="{BB962C8B-B14F-4D97-AF65-F5344CB8AC3E}">
        <p14:creationId xmlns:p14="http://schemas.microsoft.com/office/powerpoint/2010/main" val="42221078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3.11. </a:t>
            </a:r>
            <a:r>
              <a:rPr lang="tr-TR" sz="1600" b="1" dirty="0" err="1">
                <a:solidFill>
                  <a:schemeClr val="bg1"/>
                </a:solidFill>
                <a:effectLst/>
                <a:latin typeface="Helvetica" pitchFamily="2" charset="0"/>
              </a:rPr>
              <a:t>Npm</a:t>
            </a:r>
            <a:r>
              <a:rPr lang="tr-TR" sz="1600" b="1" dirty="0">
                <a:solidFill>
                  <a:schemeClr val="bg1"/>
                </a:solidFill>
                <a:effectLst/>
                <a:latin typeface="Helvetica" pitchFamily="2" charset="0"/>
              </a:rPr>
              <a:t> aracılığı ile harici </a:t>
            </a:r>
            <a:r>
              <a:rPr lang="tr-TR" sz="1600" b="1" dirty="0" err="1">
                <a:solidFill>
                  <a:schemeClr val="bg1"/>
                </a:solidFill>
                <a:effectLst/>
                <a:latin typeface="Helvetica" pitchFamily="2" charset="0"/>
              </a:rPr>
              <a:t>kütüphaneler</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modül</a:t>
            </a:r>
            <a:r>
              <a:rPr lang="tr-TR" sz="1600" b="1" dirty="0">
                <a:solidFill>
                  <a:schemeClr val="bg1"/>
                </a:solidFill>
                <a:effectLst/>
                <a:latin typeface="Helvetica" pitchFamily="2" charset="0"/>
              </a:rPr>
              <a:t> ekleme işlemini kavrar.</a:t>
            </a:r>
            <a:br>
              <a:rPr lang="tr-TR" sz="1600" b="1"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Harici </a:t>
            </a:r>
            <a:r>
              <a:rPr lang="tr-TR" sz="1600" dirty="0" err="1">
                <a:solidFill>
                  <a:schemeClr val="bg1"/>
                </a:solidFill>
                <a:effectLst/>
                <a:latin typeface="Helvetica" pitchFamily="2" charset="0"/>
              </a:rPr>
              <a:t>kütüphanelerin</a:t>
            </a:r>
            <a:r>
              <a:rPr lang="tr-TR" sz="1600" dirty="0">
                <a:solidFill>
                  <a:schemeClr val="bg1"/>
                </a:solidFill>
                <a:effectLst/>
                <a:latin typeface="Helvetica" pitchFamily="2" charset="0"/>
              </a:rPr>
              <a:t> proje içerisinde </a:t>
            </a:r>
            <a:r>
              <a:rPr lang="tr-TR" sz="1600" dirty="0" err="1">
                <a:solidFill>
                  <a:schemeClr val="bg1"/>
                </a:solidFill>
                <a:effectLst/>
                <a:latin typeface="Helvetica" pitchFamily="2" charset="0"/>
              </a:rPr>
              <a:t>güncellenmesi</a:t>
            </a:r>
            <a:r>
              <a:rPr lang="tr-TR" sz="1600" dirty="0">
                <a:solidFill>
                  <a:schemeClr val="bg1"/>
                </a:solidFill>
                <a:effectLst/>
                <a:latin typeface="Helvetica" pitchFamily="2" charset="0"/>
              </a:rPr>
              <a:t> gibi yönetim işlemleri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5D4B46FA-CCA8-A961-A006-F645DCAFCBB0}"/>
              </a:ext>
            </a:extLst>
          </p:cNvPr>
          <p:cNvSpPr txBox="1"/>
          <p:nvPr/>
        </p:nvSpPr>
        <p:spPr>
          <a:xfrm>
            <a:off x="4260273" y="600235"/>
            <a:ext cx="6102296" cy="369332"/>
          </a:xfrm>
          <a:prstGeom prst="rect">
            <a:avLst/>
          </a:prstGeom>
          <a:noFill/>
        </p:spPr>
        <p:txBody>
          <a:bodyPr wrap="square">
            <a:spAutoFit/>
          </a:bodyPr>
          <a:lstStyle/>
          <a:p>
            <a:pPr algn="l"/>
            <a:r>
              <a:rPr lang="tr-TR" b="1" i="0" dirty="0">
                <a:solidFill>
                  <a:srgbClr val="0D0D0D"/>
                </a:solidFill>
                <a:effectLst/>
                <a:latin typeface="Söhne"/>
              </a:rPr>
              <a:t>Tek Bir Kütüphanenin Güncellenmesi:</a:t>
            </a:r>
            <a:endParaRPr lang="tr-TR" b="0" i="0" dirty="0">
              <a:solidFill>
                <a:srgbClr val="0D0D0D"/>
              </a:solidFill>
              <a:effectLst/>
              <a:latin typeface="Söhne"/>
            </a:endParaRPr>
          </a:p>
        </p:txBody>
      </p:sp>
      <p:sp>
        <p:nvSpPr>
          <p:cNvPr id="7" name="Metin kutusu 6">
            <a:extLst>
              <a:ext uri="{FF2B5EF4-FFF2-40B4-BE49-F238E27FC236}">
                <a16:creationId xmlns:a16="http://schemas.microsoft.com/office/drawing/2014/main" id="{8EE7A809-48D7-645E-23A1-D7197ED06C83}"/>
              </a:ext>
            </a:extLst>
          </p:cNvPr>
          <p:cNvSpPr txBox="1"/>
          <p:nvPr/>
        </p:nvSpPr>
        <p:spPr>
          <a:xfrm>
            <a:off x="4313521" y="1124990"/>
            <a:ext cx="6102296" cy="646331"/>
          </a:xfrm>
          <a:prstGeom prst="rect">
            <a:avLst/>
          </a:prstGeom>
          <a:solidFill>
            <a:schemeClr val="bg2"/>
          </a:solidFill>
        </p:spPr>
        <p:txBody>
          <a:bodyPr wrap="square">
            <a:spAutoFit/>
          </a:bodyPr>
          <a:lstStyle/>
          <a:p>
            <a:r>
              <a:rPr lang="tr-TR" dirty="0" err="1"/>
              <a:t>npm</a:t>
            </a:r>
            <a:r>
              <a:rPr lang="tr-TR" dirty="0"/>
              <a:t> </a:t>
            </a:r>
            <a:r>
              <a:rPr lang="tr-TR" dirty="0" err="1"/>
              <a:t>update</a:t>
            </a:r>
            <a:r>
              <a:rPr lang="tr-TR" dirty="0"/>
              <a:t> &lt;</a:t>
            </a:r>
            <a:r>
              <a:rPr lang="tr-TR" dirty="0" err="1"/>
              <a:t>kutuphane</a:t>
            </a:r>
            <a:r>
              <a:rPr lang="tr-TR" dirty="0"/>
              <a:t>-adi&gt;</a:t>
            </a:r>
          </a:p>
          <a:p>
            <a:endParaRPr lang="tr-TR" dirty="0"/>
          </a:p>
        </p:txBody>
      </p:sp>
      <p:sp>
        <p:nvSpPr>
          <p:cNvPr id="9" name="Metin kutusu 8">
            <a:extLst>
              <a:ext uri="{FF2B5EF4-FFF2-40B4-BE49-F238E27FC236}">
                <a16:creationId xmlns:a16="http://schemas.microsoft.com/office/drawing/2014/main" id="{066ED3AF-9BE2-DFF2-CE07-81E3CCDBF182}"/>
              </a:ext>
            </a:extLst>
          </p:cNvPr>
          <p:cNvSpPr txBox="1"/>
          <p:nvPr/>
        </p:nvSpPr>
        <p:spPr>
          <a:xfrm>
            <a:off x="4260273" y="2138495"/>
            <a:ext cx="7402736" cy="369332"/>
          </a:xfrm>
          <a:prstGeom prst="rect">
            <a:avLst/>
          </a:prstGeom>
          <a:noFill/>
        </p:spPr>
        <p:txBody>
          <a:bodyPr wrap="square">
            <a:spAutoFit/>
          </a:bodyPr>
          <a:lstStyle/>
          <a:p>
            <a:pPr algn="l"/>
            <a:r>
              <a:rPr lang="tr-TR" b="1" i="0" dirty="0">
                <a:solidFill>
                  <a:srgbClr val="0D0D0D"/>
                </a:solidFill>
                <a:effectLst/>
                <a:latin typeface="Söhne"/>
              </a:rPr>
              <a:t>Tüm Kütüphanelerin Güncellenmesi:</a:t>
            </a:r>
            <a:endParaRPr lang="tr-TR" b="0" i="0" dirty="0">
              <a:solidFill>
                <a:srgbClr val="0D0D0D"/>
              </a:solidFill>
              <a:effectLst/>
              <a:latin typeface="Söhne"/>
            </a:endParaRPr>
          </a:p>
        </p:txBody>
      </p:sp>
      <p:sp>
        <p:nvSpPr>
          <p:cNvPr id="11" name="Metin kutusu 10">
            <a:extLst>
              <a:ext uri="{FF2B5EF4-FFF2-40B4-BE49-F238E27FC236}">
                <a16:creationId xmlns:a16="http://schemas.microsoft.com/office/drawing/2014/main" id="{9FEFD9E1-BF70-BED6-24AF-CBFE1F1AA75E}"/>
              </a:ext>
            </a:extLst>
          </p:cNvPr>
          <p:cNvSpPr txBox="1"/>
          <p:nvPr/>
        </p:nvSpPr>
        <p:spPr>
          <a:xfrm>
            <a:off x="4313521" y="2719557"/>
            <a:ext cx="6102296" cy="369332"/>
          </a:xfrm>
          <a:prstGeom prst="rect">
            <a:avLst/>
          </a:prstGeom>
          <a:solidFill>
            <a:schemeClr val="bg2"/>
          </a:solidFill>
        </p:spPr>
        <p:txBody>
          <a:bodyPr wrap="square">
            <a:spAutoFit/>
          </a:bodyPr>
          <a:lstStyle/>
          <a:p>
            <a:r>
              <a:rPr lang="tr-TR" dirty="0" err="1"/>
              <a:t>npm</a:t>
            </a:r>
            <a:r>
              <a:rPr lang="tr-TR" dirty="0"/>
              <a:t> </a:t>
            </a:r>
            <a:r>
              <a:rPr lang="tr-TR" dirty="0" err="1"/>
              <a:t>update</a:t>
            </a:r>
            <a:endParaRPr lang="tr-TR" dirty="0"/>
          </a:p>
        </p:txBody>
      </p:sp>
      <p:sp>
        <p:nvSpPr>
          <p:cNvPr id="3" name="Metin kutusu 2">
            <a:extLst>
              <a:ext uri="{FF2B5EF4-FFF2-40B4-BE49-F238E27FC236}">
                <a16:creationId xmlns:a16="http://schemas.microsoft.com/office/drawing/2014/main" id="{1930E004-E2FA-F05B-CA4F-7598EE390D47}"/>
              </a:ext>
            </a:extLst>
          </p:cNvPr>
          <p:cNvSpPr txBox="1"/>
          <p:nvPr/>
        </p:nvSpPr>
        <p:spPr>
          <a:xfrm>
            <a:off x="4313521" y="3300619"/>
            <a:ext cx="6102296" cy="523220"/>
          </a:xfrm>
          <a:prstGeom prst="rect">
            <a:avLst/>
          </a:prstGeom>
          <a:solidFill>
            <a:srgbClr val="00B0F0"/>
          </a:solidFill>
        </p:spPr>
        <p:txBody>
          <a:bodyPr wrap="square">
            <a:spAutoFit/>
          </a:bodyPr>
          <a:lstStyle/>
          <a:p>
            <a:r>
              <a:rPr lang="tr-TR" sz="1400" b="0" i="0" dirty="0">
                <a:solidFill>
                  <a:srgbClr val="0D0D0D"/>
                </a:solidFill>
                <a:effectLst/>
                <a:latin typeface="Söhne"/>
              </a:rPr>
              <a:t>Bu komut, </a:t>
            </a:r>
            <a:r>
              <a:rPr lang="tr-TR" sz="1400" dirty="0" err="1"/>
              <a:t>package.json</a:t>
            </a:r>
            <a:r>
              <a:rPr lang="tr-TR" sz="1400" b="0" i="0" dirty="0">
                <a:solidFill>
                  <a:srgbClr val="0D0D0D"/>
                </a:solidFill>
                <a:effectLst/>
                <a:latin typeface="Söhne"/>
              </a:rPr>
              <a:t> dosyasındaki </a:t>
            </a:r>
            <a:r>
              <a:rPr lang="tr-TR" sz="1400" dirty="0" err="1"/>
              <a:t>dependencies</a:t>
            </a:r>
            <a:r>
              <a:rPr lang="tr-TR" sz="1400" b="0" i="0" dirty="0">
                <a:solidFill>
                  <a:srgbClr val="0D0D0D"/>
                </a:solidFill>
                <a:effectLst/>
                <a:latin typeface="Söhne"/>
              </a:rPr>
              <a:t> ve </a:t>
            </a:r>
            <a:r>
              <a:rPr lang="tr-TR" sz="1400" dirty="0" err="1"/>
              <a:t>devDependencies</a:t>
            </a:r>
            <a:r>
              <a:rPr lang="tr-TR" sz="1400" b="0" i="0" dirty="0">
                <a:solidFill>
                  <a:srgbClr val="0D0D0D"/>
                </a:solidFill>
                <a:effectLst/>
                <a:latin typeface="Söhne"/>
              </a:rPr>
              <a:t> altında listelenen tüm kütüphaneleri günceller.</a:t>
            </a:r>
            <a:endParaRPr lang="tr-TR" sz="1400" dirty="0"/>
          </a:p>
        </p:txBody>
      </p:sp>
      <p:sp>
        <p:nvSpPr>
          <p:cNvPr id="4" name="Metin kutusu 3">
            <a:extLst>
              <a:ext uri="{FF2B5EF4-FFF2-40B4-BE49-F238E27FC236}">
                <a16:creationId xmlns:a16="http://schemas.microsoft.com/office/drawing/2014/main" id="{421A94EA-8266-EBE5-B80F-AD358042E364}"/>
              </a:ext>
            </a:extLst>
          </p:cNvPr>
          <p:cNvSpPr txBox="1"/>
          <p:nvPr/>
        </p:nvSpPr>
        <p:spPr>
          <a:xfrm>
            <a:off x="4260273" y="4165508"/>
            <a:ext cx="7402736" cy="369332"/>
          </a:xfrm>
          <a:prstGeom prst="rect">
            <a:avLst/>
          </a:prstGeom>
          <a:noFill/>
        </p:spPr>
        <p:txBody>
          <a:bodyPr wrap="square">
            <a:spAutoFit/>
          </a:bodyPr>
          <a:lstStyle/>
          <a:p>
            <a:pPr algn="l"/>
            <a:r>
              <a:rPr lang="tr-TR" b="1" i="0" dirty="0">
                <a:solidFill>
                  <a:srgbClr val="0D0D0D"/>
                </a:solidFill>
                <a:effectLst/>
                <a:latin typeface="Söhne"/>
              </a:rPr>
              <a:t>Güvenlik Güncellemeleri:</a:t>
            </a:r>
            <a:endParaRPr lang="tr-TR" b="0" i="0" dirty="0">
              <a:solidFill>
                <a:srgbClr val="0D0D0D"/>
              </a:solidFill>
              <a:effectLst/>
              <a:latin typeface="Söhne"/>
            </a:endParaRPr>
          </a:p>
        </p:txBody>
      </p:sp>
      <p:sp>
        <p:nvSpPr>
          <p:cNvPr id="6" name="Metin kutusu 5">
            <a:extLst>
              <a:ext uri="{FF2B5EF4-FFF2-40B4-BE49-F238E27FC236}">
                <a16:creationId xmlns:a16="http://schemas.microsoft.com/office/drawing/2014/main" id="{F70D7994-2335-F568-BA67-F9468C818B72}"/>
              </a:ext>
            </a:extLst>
          </p:cNvPr>
          <p:cNvSpPr txBox="1"/>
          <p:nvPr/>
        </p:nvSpPr>
        <p:spPr>
          <a:xfrm>
            <a:off x="4313521" y="4646322"/>
            <a:ext cx="6102296" cy="369332"/>
          </a:xfrm>
          <a:prstGeom prst="rect">
            <a:avLst/>
          </a:prstGeom>
          <a:solidFill>
            <a:schemeClr val="bg2"/>
          </a:solidFill>
        </p:spPr>
        <p:txBody>
          <a:bodyPr wrap="square">
            <a:spAutoFit/>
          </a:bodyPr>
          <a:lstStyle/>
          <a:p>
            <a:r>
              <a:rPr lang="tr-TR" dirty="0" err="1"/>
              <a:t>npm</a:t>
            </a:r>
            <a:r>
              <a:rPr lang="tr-TR" dirty="0"/>
              <a:t> </a:t>
            </a:r>
            <a:r>
              <a:rPr lang="tr-TR" dirty="0" err="1"/>
              <a:t>audit</a:t>
            </a:r>
            <a:endParaRPr lang="tr-TR" dirty="0"/>
          </a:p>
        </p:txBody>
      </p:sp>
      <p:sp>
        <p:nvSpPr>
          <p:cNvPr id="12" name="Metin kutusu 11">
            <a:extLst>
              <a:ext uri="{FF2B5EF4-FFF2-40B4-BE49-F238E27FC236}">
                <a16:creationId xmlns:a16="http://schemas.microsoft.com/office/drawing/2014/main" id="{7369E6D7-F0AD-9A09-025C-0B0109E1B9E5}"/>
              </a:ext>
            </a:extLst>
          </p:cNvPr>
          <p:cNvSpPr txBox="1"/>
          <p:nvPr/>
        </p:nvSpPr>
        <p:spPr>
          <a:xfrm>
            <a:off x="4260273" y="5271347"/>
            <a:ext cx="7402736" cy="923330"/>
          </a:xfrm>
          <a:prstGeom prst="rect">
            <a:avLst/>
          </a:prstGeom>
          <a:noFill/>
        </p:spPr>
        <p:txBody>
          <a:bodyPr wrap="square">
            <a:spAutoFit/>
          </a:bodyPr>
          <a:lstStyle/>
          <a:p>
            <a:r>
              <a:rPr lang="tr-TR" b="1" dirty="0">
                <a:effectLst/>
              </a:rPr>
              <a:t>Güvenlik açıklarını otomatik olarak düzeltmek için:</a:t>
            </a:r>
          </a:p>
          <a:p>
            <a:br>
              <a:rPr lang="tr-TR" b="0" i="0" dirty="0">
                <a:solidFill>
                  <a:srgbClr val="B4B4B4"/>
                </a:solidFill>
                <a:effectLst/>
                <a:latin typeface="Söhne"/>
              </a:rPr>
            </a:br>
            <a:endParaRPr lang="tr-TR" dirty="0">
              <a:effectLst/>
              <a:latin typeface="Söhne"/>
            </a:endParaRPr>
          </a:p>
        </p:txBody>
      </p:sp>
      <p:sp>
        <p:nvSpPr>
          <p:cNvPr id="14" name="Metin kutusu 13">
            <a:extLst>
              <a:ext uri="{FF2B5EF4-FFF2-40B4-BE49-F238E27FC236}">
                <a16:creationId xmlns:a16="http://schemas.microsoft.com/office/drawing/2014/main" id="{0BF3FB61-1E46-49C9-FF5F-63ECAEB804A1}"/>
              </a:ext>
            </a:extLst>
          </p:cNvPr>
          <p:cNvSpPr txBox="1"/>
          <p:nvPr/>
        </p:nvSpPr>
        <p:spPr>
          <a:xfrm>
            <a:off x="4313521" y="5824603"/>
            <a:ext cx="6102296" cy="369332"/>
          </a:xfrm>
          <a:prstGeom prst="rect">
            <a:avLst/>
          </a:prstGeom>
          <a:solidFill>
            <a:schemeClr val="bg2"/>
          </a:solidFill>
        </p:spPr>
        <p:txBody>
          <a:bodyPr wrap="square">
            <a:spAutoFit/>
          </a:bodyPr>
          <a:lstStyle/>
          <a:p>
            <a:r>
              <a:rPr lang="tr-TR" dirty="0" err="1"/>
              <a:t>npm</a:t>
            </a:r>
            <a:r>
              <a:rPr lang="tr-TR" dirty="0"/>
              <a:t> </a:t>
            </a:r>
            <a:r>
              <a:rPr lang="tr-TR" dirty="0" err="1"/>
              <a:t>audit</a:t>
            </a:r>
            <a:r>
              <a:rPr lang="tr-TR" dirty="0"/>
              <a:t> </a:t>
            </a:r>
            <a:r>
              <a:rPr lang="tr-TR" dirty="0" err="1"/>
              <a:t>fix</a:t>
            </a:r>
            <a:endParaRPr lang="tr-TR" dirty="0"/>
          </a:p>
        </p:txBody>
      </p:sp>
    </p:spTree>
    <p:extLst>
      <p:ext uri="{BB962C8B-B14F-4D97-AF65-F5344CB8AC3E}">
        <p14:creationId xmlns:p14="http://schemas.microsoft.com/office/powerpoint/2010/main" val="34508175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3.11. </a:t>
            </a:r>
            <a:r>
              <a:rPr lang="tr-TR" sz="1600" b="1" dirty="0" err="1">
                <a:solidFill>
                  <a:schemeClr val="bg1"/>
                </a:solidFill>
                <a:effectLst/>
                <a:latin typeface="Helvetica" pitchFamily="2" charset="0"/>
              </a:rPr>
              <a:t>Npm</a:t>
            </a:r>
            <a:r>
              <a:rPr lang="tr-TR" sz="1600" b="1" dirty="0">
                <a:solidFill>
                  <a:schemeClr val="bg1"/>
                </a:solidFill>
                <a:effectLst/>
                <a:latin typeface="Helvetica" pitchFamily="2" charset="0"/>
              </a:rPr>
              <a:t> aracılığı ile harici </a:t>
            </a:r>
            <a:r>
              <a:rPr lang="tr-TR" sz="1600" b="1" dirty="0" err="1">
                <a:solidFill>
                  <a:schemeClr val="bg1"/>
                </a:solidFill>
                <a:effectLst/>
                <a:latin typeface="Helvetica" pitchFamily="2" charset="0"/>
              </a:rPr>
              <a:t>kütüphaneler</a:t>
            </a:r>
            <a:r>
              <a:rPr lang="tr-TR" sz="1600" b="1" dirty="0">
                <a:solidFill>
                  <a:schemeClr val="bg1"/>
                </a:solidFill>
                <a:effectLst/>
                <a:latin typeface="Helvetica" pitchFamily="2" charset="0"/>
              </a:rPr>
              <a:t> kullanarak </a:t>
            </a:r>
            <a:r>
              <a:rPr lang="tr-TR" sz="1600" b="1" dirty="0" err="1">
                <a:solidFill>
                  <a:schemeClr val="bg1"/>
                </a:solidFill>
                <a:effectLst/>
                <a:latin typeface="Helvetica" pitchFamily="2" charset="0"/>
              </a:rPr>
              <a:t>modül</a:t>
            </a:r>
            <a:r>
              <a:rPr lang="tr-TR" sz="1600" b="1" dirty="0">
                <a:solidFill>
                  <a:schemeClr val="bg1"/>
                </a:solidFill>
                <a:effectLst/>
                <a:latin typeface="Helvetica" pitchFamily="2" charset="0"/>
              </a:rPr>
              <a:t> ekleme işlemini kavrar.</a:t>
            </a:r>
            <a:br>
              <a:rPr lang="tr-TR" sz="1600" b="1"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Harici </a:t>
            </a:r>
            <a:r>
              <a:rPr lang="tr-TR" sz="1600" dirty="0" err="1">
                <a:solidFill>
                  <a:schemeClr val="bg1"/>
                </a:solidFill>
                <a:effectLst/>
                <a:latin typeface="Helvetica" pitchFamily="2" charset="0"/>
              </a:rPr>
              <a:t>kütüphanelerin</a:t>
            </a:r>
            <a:r>
              <a:rPr lang="tr-TR" sz="1600" dirty="0">
                <a:solidFill>
                  <a:schemeClr val="bg1"/>
                </a:solidFill>
                <a:effectLst/>
                <a:latin typeface="Helvetica" pitchFamily="2" charset="0"/>
              </a:rPr>
              <a:t> proje içerisinde </a:t>
            </a:r>
            <a:r>
              <a:rPr lang="tr-TR" sz="1600" dirty="0" err="1">
                <a:solidFill>
                  <a:schemeClr val="bg1"/>
                </a:solidFill>
                <a:effectLst/>
                <a:latin typeface="Helvetica" pitchFamily="2" charset="0"/>
              </a:rPr>
              <a:t>güncellenmesi</a:t>
            </a:r>
            <a:r>
              <a:rPr lang="tr-TR" sz="1600" dirty="0">
                <a:solidFill>
                  <a:schemeClr val="bg1"/>
                </a:solidFill>
                <a:effectLst/>
                <a:latin typeface="Helvetica" pitchFamily="2" charset="0"/>
              </a:rPr>
              <a:t> gibi yönetim işlemleri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5D4B46FA-CCA8-A961-A006-F645DCAFCBB0}"/>
              </a:ext>
            </a:extLst>
          </p:cNvPr>
          <p:cNvSpPr txBox="1"/>
          <p:nvPr/>
        </p:nvSpPr>
        <p:spPr>
          <a:xfrm>
            <a:off x="4313521" y="324134"/>
            <a:ext cx="6102296" cy="369332"/>
          </a:xfrm>
          <a:prstGeom prst="rect">
            <a:avLst/>
          </a:prstGeom>
          <a:noFill/>
        </p:spPr>
        <p:txBody>
          <a:bodyPr wrap="square">
            <a:spAutoFit/>
          </a:bodyPr>
          <a:lstStyle/>
          <a:p>
            <a:pPr algn="l"/>
            <a:r>
              <a:rPr lang="tr-TR" b="1" i="0" dirty="0">
                <a:solidFill>
                  <a:srgbClr val="0D0D0D"/>
                </a:solidFill>
                <a:effectLst/>
                <a:latin typeface="Söhne"/>
              </a:rPr>
              <a:t>Kütüphanelerin Kaldırılması</a:t>
            </a:r>
          </a:p>
        </p:txBody>
      </p:sp>
      <p:sp>
        <p:nvSpPr>
          <p:cNvPr id="7" name="Metin kutusu 6">
            <a:extLst>
              <a:ext uri="{FF2B5EF4-FFF2-40B4-BE49-F238E27FC236}">
                <a16:creationId xmlns:a16="http://schemas.microsoft.com/office/drawing/2014/main" id="{8EE7A809-48D7-645E-23A1-D7197ED06C83}"/>
              </a:ext>
            </a:extLst>
          </p:cNvPr>
          <p:cNvSpPr txBox="1"/>
          <p:nvPr/>
        </p:nvSpPr>
        <p:spPr>
          <a:xfrm>
            <a:off x="4313521" y="916910"/>
            <a:ext cx="6102296" cy="646331"/>
          </a:xfrm>
          <a:prstGeom prst="rect">
            <a:avLst/>
          </a:prstGeom>
          <a:solidFill>
            <a:schemeClr val="bg2"/>
          </a:solidFill>
        </p:spPr>
        <p:txBody>
          <a:bodyPr wrap="square">
            <a:spAutoFit/>
          </a:bodyPr>
          <a:lstStyle/>
          <a:p>
            <a:r>
              <a:rPr lang="tr-TR" dirty="0" err="1"/>
              <a:t>npm</a:t>
            </a:r>
            <a:r>
              <a:rPr lang="tr-TR" dirty="0"/>
              <a:t> </a:t>
            </a:r>
            <a:r>
              <a:rPr lang="tr-TR" dirty="0" err="1"/>
              <a:t>uninstall</a:t>
            </a:r>
            <a:r>
              <a:rPr lang="tr-TR" dirty="0"/>
              <a:t> &lt;</a:t>
            </a:r>
            <a:r>
              <a:rPr lang="tr-TR" dirty="0" err="1"/>
              <a:t>kutuphane</a:t>
            </a:r>
            <a:r>
              <a:rPr lang="tr-TR" dirty="0"/>
              <a:t>-adi&gt;</a:t>
            </a:r>
          </a:p>
          <a:p>
            <a:endParaRPr lang="tr-TR" dirty="0"/>
          </a:p>
        </p:txBody>
      </p:sp>
      <p:sp>
        <p:nvSpPr>
          <p:cNvPr id="15" name="Metin kutusu 14">
            <a:extLst>
              <a:ext uri="{FF2B5EF4-FFF2-40B4-BE49-F238E27FC236}">
                <a16:creationId xmlns:a16="http://schemas.microsoft.com/office/drawing/2014/main" id="{A5F26671-03C3-4C5C-733E-5A5400BD3054}"/>
              </a:ext>
            </a:extLst>
          </p:cNvPr>
          <p:cNvSpPr txBox="1"/>
          <p:nvPr/>
        </p:nvSpPr>
        <p:spPr>
          <a:xfrm>
            <a:off x="4313521" y="2155102"/>
            <a:ext cx="7201146" cy="3970318"/>
          </a:xfrm>
          <a:prstGeom prst="rect">
            <a:avLst/>
          </a:prstGeom>
          <a:noFill/>
        </p:spPr>
        <p:txBody>
          <a:bodyPr wrap="square">
            <a:spAutoFit/>
          </a:bodyPr>
          <a:lstStyle/>
          <a:p>
            <a:pPr algn="l">
              <a:buFont typeface="+mj-lt"/>
              <a:buAutoNum type="arabicPeriod"/>
            </a:pPr>
            <a:r>
              <a:rPr lang="tr-TR" sz="1600" b="1" i="0" dirty="0" err="1">
                <a:solidFill>
                  <a:srgbClr val="0D0D0D"/>
                </a:solidFill>
                <a:effectLst/>
                <a:latin typeface="Söhne"/>
              </a:rPr>
              <a:t>Express.js</a:t>
            </a:r>
            <a:r>
              <a:rPr lang="tr-TR" sz="1600" b="1" i="0" dirty="0">
                <a:solidFill>
                  <a:srgbClr val="0D0D0D"/>
                </a:solidFill>
                <a:effectLst/>
                <a:latin typeface="Söhne"/>
              </a:rPr>
              <a:t>:</a:t>
            </a:r>
            <a:endParaRPr lang="tr-TR" sz="1600" b="0" i="0" dirty="0">
              <a:solidFill>
                <a:srgbClr val="0D0D0D"/>
              </a:solidFill>
              <a:effectLst/>
              <a:latin typeface="Söhne"/>
            </a:endParaRPr>
          </a:p>
          <a:p>
            <a:pPr lvl="1" algn="l"/>
            <a:r>
              <a:rPr lang="tr-TR" sz="1600" b="0" i="0" dirty="0">
                <a:solidFill>
                  <a:srgbClr val="0D0D0D"/>
                </a:solidFill>
                <a:effectLst/>
                <a:latin typeface="Söhne"/>
              </a:rPr>
              <a:t>Express, </a:t>
            </a:r>
            <a:r>
              <a:rPr lang="tr-TR" sz="1600" b="0" i="0" dirty="0" err="1">
                <a:solidFill>
                  <a:srgbClr val="0D0D0D"/>
                </a:solidFill>
                <a:effectLst/>
                <a:latin typeface="Söhne"/>
              </a:rPr>
              <a:t>Node.js</a:t>
            </a:r>
            <a:r>
              <a:rPr lang="tr-TR" sz="1600" b="0" i="0" dirty="0">
                <a:solidFill>
                  <a:srgbClr val="0D0D0D"/>
                </a:solidFill>
                <a:effectLst/>
                <a:latin typeface="Söhne"/>
              </a:rPr>
              <a:t> için kullanılan bir web uygulama çatısıdır. Web ve mobil uygulamalar geliştirmek </a:t>
            </a:r>
            <a:r>
              <a:rPr lang="tr-TR" sz="1600" b="0" i="0" dirty="0" err="1">
                <a:solidFill>
                  <a:srgbClr val="0D0D0D"/>
                </a:solidFill>
                <a:effectLst/>
                <a:latin typeface="Söhne"/>
              </a:rPr>
              <a:t>içinkullanılır</a:t>
            </a:r>
            <a:r>
              <a:rPr lang="tr-TR" sz="1600" b="0" i="0" dirty="0">
                <a:solidFill>
                  <a:srgbClr val="0D0D0D"/>
                </a:solidFill>
                <a:effectLst/>
                <a:latin typeface="Söhne"/>
              </a:rPr>
              <a:t>. . </a:t>
            </a:r>
            <a:r>
              <a:rPr lang="tr-TR" sz="1600" b="0" i="0" dirty="0" err="1">
                <a:solidFill>
                  <a:srgbClr val="0D0D0D"/>
                </a:solidFill>
                <a:effectLst/>
                <a:latin typeface="Söhne"/>
              </a:rPr>
              <a:t>API'lar</a:t>
            </a:r>
            <a:r>
              <a:rPr lang="tr-TR" sz="1600" b="0" i="0" dirty="0">
                <a:solidFill>
                  <a:srgbClr val="0D0D0D"/>
                </a:solidFill>
                <a:effectLst/>
                <a:latin typeface="Söhne"/>
              </a:rPr>
              <a:t> oluşturmanın yanı sıra, web uygulamaları için hızlı ve kolay bir yol sunar. </a:t>
            </a:r>
            <a:endParaRPr lang="tr-TR" sz="1600" dirty="0">
              <a:solidFill>
                <a:srgbClr val="0D0D0D"/>
              </a:solidFill>
              <a:latin typeface="Söhne"/>
            </a:endParaRPr>
          </a:p>
          <a:p>
            <a:pPr marL="742950" lvl="1" indent="-285750" algn="l">
              <a:buFont typeface="+mj-lt"/>
              <a:buAutoNum type="arabicPeriod"/>
            </a:pPr>
            <a:endParaRPr lang="tr-TR" sz="1600" b="1" i="0" dirty="0">
              <a:solidFill>
                <a:srgbClr val="0D0D0D"/>
              </a:solidFill>
              <a:effectLst/>
              <a:latin typeface="Söhne"/>
            </a:endParaRPr>
          </a:p>
          <a:p>
            <a:pPr marL="285750" indent="-285750">
              <a:buFont typeface="+mj-lt"/>
              <a:buAutoNum type="arabicPeriod"/>
            </a:pPr>
            <a:r>
              <a:rPr lang="tr-TR" sz="1600" b="1" i="0" dirty="0" err="1">
                <a:solidFill>
                  <a:srgbClr val="0D0D0D"/>
                </a:solidFill>
                <a:effectLst/>
                <a:latin typeface="Söhne"/>
              </a:rPr>
              <a:t>React</a:t>
            </a:r>
            <a:r>
              <a:rPr lang="tr-TR" sz="1600" b="1" i="0" dirty="0">
                <a:solidFill>
                  <a:srgbClr val="0D0D0D"/>
                </a:solidFill>
                <a:effectLst/>
                <a:latin typeface="Söhne"/>
              </a:rPr>
              <a:t> (</a:t>
            </a:r>
            <a:r>
              <a:rPr lang="tr-TR" sz="1600" b="1" i="0" dirty="0" err="1">
                <a:solidFill>
                  <a:srgbClr val="0D0D0D"/>
                </a:solidFill>
                <a:effectLst/>
                <a:latin typeface="Söhne"/>
              </a:rPr>
              <a:t>React.js</a:t>
            </a:r>
            <a:r>
              <a:rPr lang="tr-TR" sz="1600" b="1" i="0" dirty="0">
                <a:solidFill>
                  <a:srgbClr val="0D0D0D"/>
                </a:solidFill>
                <a:effectLst/>
                <a:latin typeface="Söhne"/>
              </a:rPr>
              <a:t> veya </a:t>
            </a:r>
            <a:r>
              <a:rPr lang="tr-TR" sz="1600" b="1" i="0" dirty="0" err="1">
                <a:solidFill>
                  <a:srgbClr val="0D0D0D"/>
                </a:solidFill>
                <a:effectLst/>
                <a:latin typeface="Söhne"/>
              </a:rPr>
              <a:t>ReactJS</a:t>
            </a:r>
            <a:r>
              <a:rPr lang="tr-TR" sz="1600" b="1" i="0" dirty="0">
                <a:solidFill>
                  <a:srgbClr val="0D0D0D"/>
                </a:solidFill>
                <a:effectLst/>
                <a:latin typeface="Söhne"/>
              </a:rPr>
              <a:t>):</a:t>
            </a:r>
            <a:endParaRPr lang="tr-TR" sz="1600" b="0" i="0" dirty="0">
              <a:solidFill>
                <a:srgbClr val="0D0D0D"/>
              </a:solidFill>
              <a:effectLst/>
              <a:latin typeface="Söhne"/>
            </a:endParaRPr>
          </a:p>
          <a:p>
            <a:pPr lvl="1" algn="l"/>
            <a:r>
              <a:rPr lang="tr-TR" sz="1600" b="0" i="0" dirty="0" err="1">
                <a:solidFill>
                  <a:srgbClr val="0D0D0D"/>
                </a:solidFill>
                <a:effectLst/>
                <a:latin typeface="Söhne"/>
              </a:rPr>
              <a:t>React</a:t>
            </a:r>
            <a:r>
              <a:rPr lang="tr-TR" sz="1600" b="0" i="0" dirty="0">
                <a:solidFill>
                  <a:srgbClr val="0D0D0D"/>
                </a:solidFill>
                <a:effectLst/>
                <a:latin typeface="Söhne"/>
              </a:rPr>
              <a:t>, kullanıcı </a:t>
            </a:r>
            <a:r>
              <a:rPr lang="tr-TR" sz="1600" b="0" i="0" dirty="0" err="1">
                <a:solidFill>
                  <a:srgbClr val="0D0D0D"/>
                </a:solidFill>
                <a:effectLst/>
                <a:latin typeface="Söhne"/>
              </a:rPr>
              <a:t>arayüzleri</a:t>
            </a:r>
            <a:r>
              <a:rPr lang="tr-TR" sz="1600" b="0" i="0" dirty="0">
                <a:solidFill>
                  <a:srgbClr val="0D0D0D"/>
                </a:solidFill>
                <a:effectLst/>
                <a:latin typeface="Söhne"/>
              </a:rPr>
              <a:t> (UI) oluşturmak için kullanılan bir </a:t>
            </a:r>
            <a:r>
              <a:rPr lang="tr-TR" sz="1600" b="0" i="0" dirty="0" err="1">
                <a:solidFill>
                  <a:srgbClr val="0D0D0D"/>
                </a:solidFill>
                <a:effectLst/>
                <a:latin typeface="Söhne"/>
              </a:rPr>
              <a:t>JavaScript</a:t>
            </a:r>
            <a:r>
              <a:rPr lang="tr-TR" sz="1600" b="0" i="0" dirty="0">
                <a:solidFill>
                  <a:srgbClr val="0D0D0D"/>
                </a:solidFill>
                <a:effectLst/>
                <a:latin typeface="Söhne"/>
              </a:rPr>
              <a:t> kütüphanesidir. Facebook tarafından geliştirilmiştir ve genellikle web uygulamalarında </a:t>
            </a:r>
            <a:r>
              <a:rPr lang="tr-TR" sz="1600" b="0" i="0" dirty="0" err="1">
                <a:solidFill>
                  <a:srgbClr val="0D0D0D"/>
                </a:solidFill>
                <a:effectLst/>
                <a:latin typeface="Söhne"/>
              </a:rPr>
              <a:t>frontend</a:t>
            </a:r>
            <a:r>
              <a:rPr lang="tr-TR" sz="1600" b="0" i="0" dirty="0">
                <a:solidFill>
                  <a:srgbClr val="0D0D0D"/>
                </a:solidFill>
                <a:effectLst/>
                <a:latin typeface="Söhne"/>
              </a:rPr>
              <a:t> geliştirme için kullanılır. </a:t>
            </a:r>
          </a:p>
          <a:p>
            <a:pPr marL="742950" lvl="1" indent="-285750" algn="l">
              <a:buFont typeface="+mj-lt"/>
              <a:buAutoNum type="arabicPeriod"/>
            </a:pPr>
            <a:endParaRPr lang="tr-TR" sz="1600" dirty="0">
              <a:solidFill>
                <a:srgbClr val="0D0D0D"/>
              </a:solidFill>
              <a:latin typeface="Söhne"/>
            </a:endParaRPr>
          </a:p>
          <a:p>
            <a:pPr marL="285750" indent="-285750">
              <a:buFont typeface="+mj-lt"/>
              <a:buAutoNum type="arabicPeriod"/>
            </a:pPr>
            <a:r>
              <a:rPr lang="tr-TR" sz="1600" b="1" i="0" dirty="0" err="1">
                <a:solidFill>
                  <a:srgbClr val="0D0D0D"/>
                </a:solidFill>
                <a:effectLst/>
                <a:latin typeface="Söhne"/>
              </a:rPr>
              <a:t>Socket.IO</a:t>
            </a:r>
            <a:r>
              <a:rPr lang="tr-TR" sz="1600" b="1" i="0" dirty="0">
                <a:solidFill>
                  <a:srgbClr val="0D0D0D"/>
                </a:solidFill>
                <a:effectLst/>
                <a:latin typeface="Söhne"/>
              </a:rPr>
              <a:t>:</a:t>
            </a:r>
          </a:p>
          <a:p>
            <a:r>
              <a:rPr lang="tr-TR" sz="1600" b="1" dirty="0">
                <a:solidFill>
                  <a:srgbClr val="0D0D0D"/>
                </a:solidFill>
                <a:latin typeface="Söhne"/>
              </a:rPr>
              <a:t>         </a:t>
            </a:r>
            <a:r>
              <a:rPr lang="tr-TR" sz="1600" dirty="0">
                <a:solidFill>
                  <a:srgbClr val="0D0D0D"/>
                </a:solidFill>
                <a:latin typeface="Söhne"/>
              </a:rPr>
              <a:t>G</a:t>
            </a:r>
            <a:r>
              <a:rPr lang="tr-TR" sz="1600" b="0" i="0" dirty="0">
                <a:solidFill>
                  <a:srgbClr val="0D0D0D"/>
                </a:solidFill>
                <a:effectLst/>
                <a:latin typeface="Söhne"/>
              </a:rPr>
              <a:t>erçek zamanlı web uygulamaları geliştirmek için idealdir. Örneğin, çevrimiçi sohbet    uygulamaları veya gerçek zamanlı veri akışı gerektiren uygulamalar </a:t>
            </a:r>
            <a:r>
              <a:rPr lang="tr-TR" sz="1600" b="0" i="0" dirty="0" err="1">
                <a:solidFill>
                  <a:srgbClr val="0D0D0D"/>
                </a:solidFill>
                <a:effectLst/>
                <a:latin typeface="Söhne"/>
              </a:rPr>
              <a:t>Socket.IO</a:t>
            </a:r>
            <a:r>
              <a:rPr lang="tr-TR" sz="1600" b="0" i="0" dirty="0">
                <a:solidFill>
                  <a:srgbClr val="0D0D0D"/>
                </a:solidFill>
                <a:effectLst/>
                <a:latin typeface="Söhne"/>
              </a:rPr>
              <a:t> kullanabilir.</a:t>
            </a:r>
          </a:p>
          <a:p>
            <a:pPr marL="742950" lvl="1" indent="-285750" algn="l">
              <a:buFont typeface="+mj-lt"/>
              <a:buAutoNum type="arabicPeriod"/>
            </a:pPr>
            <a:endParaRPr lang="tr-TR" sz="1400" dirty="0">
              <a:solidFill>
                <a:srgbClr val="0D0D0D"/>
              </a:solidFill>
              <a:latin typeface="Söhne"/>
            </a:endParaRPr>
          </a:p>
          <a:p>
            <a:pPr marL="742950" lvl="1" indent="-285750" algn="l">
              <a:buFont typeface="+mj-lt"/>
              <a:buAutoNum type="arabicPeriod"/>
            </a:pPr>
            <a:endParaRPr lang="tr-TR" sz="1400" b="0" i="0" dirty="0">
              <a:solidFill>
                <a:srgbClr val="0D0D0D"/>
              </a:solidFill>
              <a:effectLst/>
              <a:latin typeface="Söhne"/>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313521" y="1699523"/>
            <a:ext cx="3983783" cy="369332"/>
          </a:xfrm>
          <a:prstGeom prst="rect">
            <a:avLst/>
          </a:prstGeom>
          <a:noFill/>
        </p:spPr>
        <p:txBody>
          <a:bodyPr wrap="none" rtlCol="0">
            <a:spAutoFit/>
          </a:bodyPr>
          <a:lstStyle/>
          <a:p>
            <a:r>
              <a:rPr lang="tr-TR" b="1" dirty="0"/>
              <a:t>BAZI NODE.JS KÜTÜPHANELERİ</a:t>
            </a:r>
          </a:p>
        </p:txBody>
      </p:sp>
    </p:spTree>
    <p:extLst>
      <p:ext uri="{BB962C8B-B14F-4D97-AF65-F5344CB8AC3E}">
        <p14:creationId xmlns:p14="http://schemas.microsoft.com/office/powerpoint/2010/main" val="416346641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Yaygın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a:t>
            </a:r>
            <a:r>
              <a:rPr lang="tr-TR" sz="1600" dirty="0" err="1">
                <a:solidFill>
                  <a:schemeClr val="bg1"/>
                </a:solidFill>
                <a:effectLst/>
                <a:latin typeface="Helvetica" pitchFamily="2" charset="0"/>
              </a:rPr>
              <a:t>framework’leri</a:t>
            </a:r>
            <a:r>
              <a:rPr lang="tr-TR" sz="1600" dirty="0">
                <a:solidFill>
                  <a:schemeClr val="bg1"/>
                </a:solidFill>
                <a:effectLst/>
                <a:latin typeface="Helvetica" pitchFamily="2" charset="0"/>
              </a:rPr>
              <a:t> açıklanır ve bu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önemi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5D4B46FA-CCA8-A961-A006-F645DCAFCBB0}"/>
              </a:ext>
            </a:extLst>
          </p:cNvPr>
          <p:cNvSpPr txBox="1"/>
          <p:nvPr/>
        </p:nvSpPr>
        <p:spPr>
          <a:xfrm>
            <a:off x="4313521" y="324134"/>
            <a:ext cx="6102296" cy="923330"/>
          </a:xfrm>
          <a:prstGeom prst="rect">
            <a:avLst/>
          </a:prstGeom>
          <a:noFill/>
        </p:spPr>
        <p:txBody>
          <a:bodyPr wrap="square">
            <a:spAutoFit/>
          </a:bodyPr>
          <a:lstStyle/>
          <a:p>
            <a:pPr algn="l"/>
            <a:r>
              <a:rPr lang="tr-TR" b="0" i="0" dirty="0" err="1">
                <a:solidFill>
                  <a:srgbClr val="0D0D0D"/>
                </a:solidFill>
                <a:effectLst/>
                <a:latin typeface="Söhne"/>
              </a:rPr>
              <a:t>JavaScript</a:t>
            </a:r>
            <a:r>
              <a:rPr lang="tr-TR" b="0" i="0" dirty="0">
                <a:solidFill>
                  <a:srgbClr val="0D0D0D"/>
                </a:solidFill>
                <a:effectLst/>
                <a:latin typeface="Söhne"/>
              </a:rPr>
              <a:t>, web sitelerini canlı ve etkileşimli hale getiren bir programlama dilidir. </a:t>
            </a:r>
            <a:r>
              <a:rPr lang="tr-TR" b="0" i="0" dirty="0" err="1">
                <a:solidFill>
                  <a:srgbClr val="0D0D0D"/>
                </a:solidFill>
                <a:effectLst/>
                <a:latin typeface="Söhne"/>
              </a:rPr>
              <a:t>Framework'ler</a:t>
            </a:r>
            <a:r>
              <a:rPr lang="tr-TR" b="0" i="0" dirty="0">
                <a:solidFill>
                  <a:srgbClr val="0D0D0D"/>
                </a:solidFill>
                <a:effectLst/>
                <a:latin typeface="Söhne"/>
              </a:rPr>
              <a:t> ise, bu dil ile çalışırken işleri kolaylaştıran bir nevi hazır araç kutularıdır.</a:t>
            </a:r>
            <a:endParaRPr lang="tr-TR" b="1" i="0" dirty="0">
              <a:solidFill>
                <a:srgbClr val="0D0D0D"/>
              </a:solidFill>
              <a:effectLst/>
              <a:latin typeface="Söhne"/>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313521" y="1796765"/>
            <a:ext cx="4434740" cy="369332"/>
          </a:xfrm>
          <a:prstGeom prst="rect">
            <a:avLst/>
          </a:prstGeom>
          <a:noFill/>
        </p:spPr>
        <p:txBody>
          <a:bodyPr wrap="none" rtlCol="0">
            <a:spAutoFit/>
          </a:bodyPr>
          <a:lstStyle/>
          <a:p>
            <a:r>
              <a:rPr lang="tr-TR" b="1" dirty="0"/>
              <a:t>BAZI JAVASCRIPT FRAMEWORKLERİ</a:t>
            </a:r>
          </a:p>
        </p:txBody>
      </p:sp>
      <p:sp>
        <p:nvSpPr>
          <p:cNvPr id="4" name="Metin kutusu 3">
            <a:extLst>
              <a:ext uri="{FF2B5EF4-FFF2-40B4-BE49-F238E27FC236}">
                <a16:creationId xmlns:a16="http://schemas.microsoft.com/office/drawing/2014/main" id="{2A876370-5A23-16FF-FC04-CEC9E0C2958A}"/>
              </a:ext>
            </a:extLst>
          </p:cNvPr>
          <p:cNvSpPr txBox="1"/>
          <p:nvPr/>
        </p:nvSpPr>
        <p:spPr>
          <a:xfrm>
            <a:off x="4313521" y="2715399"/>
            <a:ext cx="6100232" cy="2585323"/>
          </a:xfrm>
          <a:prstGeom prst="rect">
            <a:avLst/>
          </a:prstGeom>
          <a:noFill/>
        </p:spPr>
        <p:txBody>
          <a:bodyPr wrap="square">
            <a:spAutoFit/>
          </a:bodyPr>
          <a:lstStyle/>
          <a:p>
            <a:pPr algn="l"/>
            <a:r>
              <a:rPr lang="tr-TR" b="1" i="0" dirty="0">
                <a:solidFill>
                  <a:srgbClr val="0D0D0D"/>
                </a:solidFill>
                <a:effectLst/>
                <a:latin typeface="Söhne"/>
              </a:rPr>
              <a:t>1. </a:t>
            </a:r>
            <a:r>
              <a:rPr lang="tr-TR" b="1" i="0" dirty="0" err="1">
                <a:solidFill>
                  <a:srgbClr val="0D0D0D"/>
                </a:solidFill>
                <a:effectLst/>
                <a:latin typeface="Söhne"/>
              </a:rPr>
              <a:t>React</a:t>
            </a:r>
            <a:endParaRPr lang="tr-TR" b="1"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Nedir?</a:t>
            </a:r>
            <a:r>
              <a:rPr lang="tr-TR" b="0" i="0" dirty="0">
                <a:solidFill>
                  <a:srgbClr val="0D0D0D"/>
                </a:solidFill>
                <a:effectLst/>
                <a:latin typeface="Söhne"/>
              </a:rPr>
              <a:t> Bir çeşit yapboz kutusu gibi düşünebilirsin. Web sitenin farklı parçalarını (örneğin bir arama çubuğu, bir liste veya bir buton) </a:t>
            </a:r>
            <a:r>
              <a:rPr lang="tr-TR" b="0" i="0" dirty="0" err="1">
                <a:solidFill>
                  <a:srgbClr val="0D0D0D"/>
                </a:solidFill>
                <a:effectLst/>
                <a:latin typeface="Söhne"/>
              </a:rPr>
              <a:t>React</a:t>
            </a:r>
            <a:r>
              <a:rPr lang="tr-TR" b="0" i="0" dirty="0">
                <a:solidFill>
                  <a:srgbClr val="0D0D0D"/>
                </a:solidFill>
                <a:effectLst/>
                <a:latin typeface="Söhne"/>
              </a:rPr>
              <a:t> ile kolayca oluşturabilir ve bunları tekrar tekrar kullanabilirsin.</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Neden Önemli?</a:t>
            </a:r>
            <a:r>
              <a:rPr lang="tr-TR" b="0" i="0" dirty="0">
                <a:solidFill>
                  <a:srgbClr val="0D0D0D"/>
                </a:solidFill>
                <a:effectLst/>
                <a:latin typeface="Söhne"/>
              </a:rPr>
              <a:t> Çünkü bu, aynı parçaları farklı yerlerde kullanarak zaman kazanmanı sağlar. Ayrıca, herkesin sevdiği Facebook ve </a:t>
            </a:r>
            <a:r>
              <a:rPr lang="tr-TR" b="0" i="0" dirty="0" err="1">
                <a:solidFill>
                  <a:srgbClr val="0D0D0D"/>
                </a:solidFill>
                <a:effectLst/>
                <a:latin typeface="Söhne"/>
              </a:rPr>
              <a:t>Instagram</a:t>
            </a:r>
            <a:r>
              <a:rPr lang="tr-TR" b="0" i="0" dirty="0">
                <a:solidFill>
                  <a:srgbClr val="0D0D0D"/>
                </a:solidFill>
                <a:effectLst/>
                <a:latin typeface="Söhne"/>
              </a:rPr>
              <a:t> gibi siteler de </a:t>
            </a:r>
            <a:r>
              <a:rPr lang="tr-TR" b="0" i="0" dirty="0" err="1">
                <a:solidFill>
                  <a:srgbClr val="0D0D0D"/>
                </a:solidFill>
                <a:effectLst/>
                <a:latin typeface="Söhne"/>
              </a:rPr>
              <a:t>React</a:t>
            </a:r>
            <a:r>
              <a:rPr lang="tr-TR" b="0" i="0" dirty="0">
                <a:solidFill>
                  <a:srgbClr val="0D0D0D"/>
                </a:solidFill>
                <a:effectLst/>
                <a:latin typeface="Söhne"/>
              </a:rPr>
              <a:t> kullanıyor.</a:t>
            </a:r>
          </a:p>
        </p:txBody>
      </p:sp>
    </p:spTree>
    <p:extLst>
      <p:ext uri="{BB962C8B-B14F-4D97-AF65-F5344CB8AC3E}">
        <p14:creationId xmlns:p14="http://schemas.microsoft.com/office/powerpoint/2010/main" val="41566528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Yaygın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a:t>
            </a:r>
            <a:r>
              <a:rPr lang="tr-TR" sz="1600" dirty="0" err="1">
                <a:solidFill>
                  <a:schemeClr val="bg1"/>
                </a:solidFill>
                <a:effectLst/>
                <a:latin typeface="Helvetica" pitchFamily="2" charset="0"/>
              </a:rPr>
              <a:t>framework’leri</a:t>
            </a:r>
            <a:r>
              <a:rPr lang="tr-TR" sz="1600" dirty="0">
                <a:solidFill>
                  <a:schemeClr val="bg1"/>
                </a:solidFill>
                <a:effectLst/>
                <a:latin typeface="Helvetica" pitchFamily="2" charset="0"/>
              </a:rPr>
              <a:t> açıklanır ve bu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önemi vurgulanır.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254254" y="394692"/>
            <a:ext cx="4434740" cy="369332"/>
          </a:xfrm>
          <a:prstGeom prst="rect">
            <a:avLst/>
          </a:prstGeom>
          <a:noFill/>
        </p:spPr>
        <p:txBody>
          <a:bodyPr wrap="none" rtlCol="0">
            <a:spAutoFit/>
          </a:bodyPr>
          <a:lstStyle/>
          <a:p>
            <a:r>
              <a:rPr lang="tr-TR" b="1" dirty="0"/>
              <a:t>BAZI JAVASCRIPT FRAMEWORKLERİ</a:t>
            </a: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54254" y="925016"/>
            <a:ext cx="6100232" cy="5355312"/>
          </a:xfrm>
          <a:prstGeom prst="rect">
            <a:avLst/>
          </a:prstGeom>
          <a:noFill/>
        </p:spPr>
        <p:txBody>
          <a:bodyPr wrap="square">
            <a:spAutoFit/>
          </a:bodyPr>
          <a:lstStyle/>
          <a:p>
            <a:pPr algn="l"/>
            <a:endParaRPr lang="tr-TR" b="0" i="0" dirty="0">
              <a:solidFill>
                <a:srgbClr val="0D0D0D"/>
              </a:solidFill>
              <a:effectLst/>
              <a:latin typeface="Söhne"/>
            </a:endParaRPr>
          </a:p>
          <a:p>
            <a:pPr algn="l"/>
            <a:r>
              <a:rPr lang="tr-TR" b="1" i="0" dirty="0">
                <a:solidFill>
                  <a:srgbClr val="0D0D0D"/>
                </a:solidFill>
                <a:effectLst/>
                <a:latin typeface="Söhne"/>
              </a:rPr>
              <a:t>2. </a:t>
            </a:r>
            <a:r>
              <a:rPr lang="tr-TR" b="1" i="0" dirty="0" err="1">
                <a:solidFill>
                  <a:srgbClr val="0D0D0D"/>
                </a:solidFill>
                <a:effectLst/>
                <a:latin typeface="Söhne"/>
              </a:rPr>
              <a:t>Angular</a:t>
            </a:r>
            <a:endParaRPr lang="tr-TR" b="1"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Nedir?</a:t>
            </a:r>
            <a:r>
              <a:rPr lang="tr-TR" b="0" i="0" dirty="0">
                <a:solidFill>
                  <a:srgbClr val="0D0D0D"/>
                </a:solidFill>
                <a:effectLst/>
                <a:latin typeface="Söhne"/>
              </a:rPr>
              <a:t> </a:t>
            </a:r>
            <a:r>
              <a:rPr lang="tr-TR" b="0" i="0" dirty="0" err="1">
                <a:solidFill>
                  <a:srgbClr val="0D0D0D"/>
                </a:solidFill>
                <a:effectLst/>
                <a:latin typeface="Söhne"/>
              </a:rPr>
              <a:t>Angular</a:t>
            </a:r>
            <a:r>
              <a:rPr lang="tr-TR" b="0" i="0" dirty="0">
                <a:solidFill>
                  <a:srgbClr val="0D0D0D"/>
                </a:solidFill>
                <a:effectLst/>
                <a:latin typeface="Söhne"/>
              </a:rPr>
              <a:t>, bir web sitesini baştan sona kurman için gereken her şeyi içeren büyük bir araç kutusudur. Hem sitenin görünümünü hem de çalışma şeklini kontrol edebilirsin.</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Neden Önemli?</a:t>
            </a:r>
            <a:r>
              <a:rPr lang="tr-TR" b="0" i="0" dirty="0">
                <a:solidFill>
                  <a:srgbClr val="0D0D0D"/>
                </a:solidFill>
                <a:effectLst/>
                <a:latin typeface="Söhne"/>
              </a:rPr>
              <a:t> Çünkü büyük projelerde, her şeyin düzenli ve bir arada olması gerektiğinde </a:t>
            </a:r>
            <a:r>
              <a:rPr lang="tr-TR" b="0" i="0" dirty="0" err="1">
                <a:solidFill>
                  <a:srgbClr val="0D0D0D"/>
                </a:solidFill>
                <a:effectLst/>
                <a:latin typeface="Söhne"/>
              </a:rPr>
              <a:t>Angular</a:t>
            </a:r>
            <a:r>
              <a:rPr lang="tr-TR" b="0" i="0" dirty="0">
                <a:solidFill>
                  <a:srgbClr val="0D0D0D"/>
                </a:solidFill>
                <a:effectLst/>
                <a:latin typeface="Söhne"/>
              </a:rPr>
              <a:t> çok yardımcı olur. Google gibi dev bir şirket tarafından destekleniyor olması da cabası.</a:t>
            </a:r>
          </a:p>
          <a:p>
            <a:pPr algn="l">
              <a:buFont typeface="Arial" panose="020B0604020202020204" pitchFamily="34" charset="0"/>
              <a:buChar char="•"/>
            </a:pPr>
            <a:endParaRPr lang="tr-TR" b="0" i="0" dirty="0">
              <a:solidFill>
                <a:srgbClr val="0D0D0D"/>
              </a:solidFill>
              <a:effectLst/>
              <a:latin typeface="Söhne"/>
            </a:endParaRPr>
          </a:p>
          <a:p>
            <a:pPr algn="l"/>
            <a:r>
              <a:rPr lang="tr-TR" b="1" i="0" dirty="0">
                <a:solidFill>
                  <a:srgbClr val="0D0D0D"/>
                </a:solidFill>
                <a:effectLst/>
                <a:latin typeface="Söhne"/>
              </a:rPr>
              <a:t>3. </a:t>
            </a:r>
            <a:r>
              <a:rPr lang="tr-TR" b="1" i="0" dirty="0" err="1">
                <a:solidFill>
                  <a:srgbClr val="0D0D0D"/>
                </a:solidFill>
                <a:effectLst/>
                <a:latin typeface="Söhne"/>
              </a:rPr>
              <a:t>Vue.js</a:t>
            </a:r>
            <a:endParaRPr lang="tr-TR" b="1"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Nedir?</a:t>
            </a:r>
            <a:r>
              <a:rPr lang="tr-TR" b="0" i="0" dirty="0">
                <a:solidFill>
                  <a:srgbClr val="0D0D0D"/>
                </a:solidFill>
                <a:effectLst/>
                <a:latin typeface="Söhne"/>
              </a:rPr>
              <a:t> </a:t>
            </a:r>
            <a:r>
              <a:rPr lang="tr-TR" b="0" i="0" dirty="0" err="1">
                <a:solidFill>
                  <a:srgbClr val="0D0D0D"/>
                </a:solidFill>
                <a:effectLst/>
                <a:latin typeface="Söhne"/>
              </a:rPr>
              <a:t>Vue.js</a:t>
            </a:r>
            <a:r>
              <a:rPr lang="tr-TR" b="0" i="0" dirty="0">
                <a:solidFill>
                  <a:srgbClr val="0D0D0D"/>
                </a:solidFill>
                <a:effectLst/>
                <a:latin typeface="Söhne"/>
              </a:rPr>
              <a:t>, </a:t>
            </a:r>
            <a:r>
              <a:rPr lang="tr-TR" b="0" i="0" dirty="0" err="1">
                <a:solidFill>
                  <a:srgbClr val="0D0D0D"/>
                </a:solidFill>
                <a:effectLst/>
                <a:latin typeface="Söhne"/>
              </a:rPr>
              <a:t>React</a:t>
            </a:r>
            <a:r>
              <a:rPr lang="tr-TR" b="0" i="0" dirty="0">
                <a:solidFill>
                  <a:srgbClr val="0D0D0D"/>
                </a:solidFill>
                <a:effectLst/>
                <a:latin typeface="Söhne"/>
              </a:rPr>
              <a:t> gibi, web sitenin parçalarını oluşturmak için kullanılan bir araç. Ancak daha basit ve daha esnek olduğu söylenir. Öğrenmesi kolay ve hızlı başlamak isteyenler için mükemmeldir.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Neden Önemli?</a:t>
            </a:r>
            <a:r>
              <a:rPr lang="tr-TR" b="0" i="0" dirty="0">
                <a:solidFill>
                  <a:srgbClr val="0D0D0D"/>
                </a:solidFill>
                <a:effectLst/>
                <a:latin typeface="Söhne"/>
              </a:rPr>
              <a:t> Küçük ve orta ölçekli projeler için idealdir ama gerektiğinde büyük projelerde de kullanılabilir. İnsanlar onu seviyor çünkü kolay ve eğlenceli.</a:t>
            </a:r>
          </a:p>
        </p:txBody>
      </p:sp>
    </p:spTree>
    <p:extLst>
      <p:ext uri="{BB962C8B-B14F-4D97-AF65-F5344CB8AC3E}">
        <p14:creationId xmlns:p14="http://schemas.microsoft.com/office/powerpoint/2010/main" val="10224494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kullanılma şekli ve web uygulamalarını geliştirirken </a:t>
            </a:r>
            <a:r>
              <a:rPr lang="tr-TR" sz="1600" dirty="0" err="1">
                <a:solidFill>
                  <a:schemeClr val="bg1"/>
                </a:solidFill>
                <a:effectLst/>
                <a:latin typeface="Helvetica" pitchFamily="2" charset="0"/>
              </a:rPr>
              <a:t>üstlendiği</a:t>
            </a:r>
            <a:r>
              <a:rPr lang="tr-TR" sz="1600" dirty="0">
                <a:solidFill>
                  <a:schemeClr val="bg1"/>
                </a:solidFill>
                <a:effectLst/>
                <a:latin typeface="Helvetica" pitchFamily="2" charset="0"/>
              </a:rPr>
              <a:t> rol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254254" y="394692"/>
            <a:ext cx="4405373" cy="369332"/>
          </a:xfrm>
          <a:prstGeom prst="rect">
            <a:avLst/>
          </a:prstGeom>
          <a:noFill/>
        </p:spPr>
        <p:txBody>
          <a:bodyPr wrap="none" rtlCol="0">
            <a:spAutoFit/>
          </a:bodyPr>
          <a:lstStyle/>
          <a:p>
            <a:r>
              <a:rPr lang="tr-TR" b="1" dirty="0"/>
              <a:t>ÖRNEK BİR UYGULAMA GÖSTERME</a:t>
            </a: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54253" y="925016"/>
            <a:ext cx="7387413" cy="1754326"/>
          </a:xfrm>
          <a:prstGeom prst="rect">
            <a:avLst/>
          </a:prstGeom>
          <a:noFill/>
        </p:spPr>
        <p:txBody>
          <a:bodyPr wrap="square">
            <a:spAutoFit/>
          </a:bodyPr>
          <a:lstStyle/>
          <a:p>
            <a:r>
              <a:rPr lang="tr-TR" b="1" i="0" dirty="0" err="1">
                <a:solidFill>
                  <a:srgbClr val="0D0D0D"/>
                </a:solidFill>
                <a:effectLst/>
                <a:latin typeface="Söhne"/>
              </a:rPr>
              <a:t>Express.js</a:t>
            </a:r>
            <a:r>
              <a:rPr lang="tr-TR" b="1" i="0" dirty="0">
                <a:solidFill>
                  <a:srgbClr val="0D0D0D"/>
                </a:solidFill>
                <a:effectLst/>
                <a:latin typeface="Söhne"/>
              </a:rPr>
              <a:t> ile Basit Bir Web Sunucusu Oluşturma:</a:t>
            </a:r>
          </a:p>
          <a:p>
            <a:pPr algn="l"/>
            <a:endParaRPr lang="tr-TR" b="0" i="0" dirty="0">
              <a:solidFill>
                <a:srgbClr val="0D0D0D"/>
              </a:solidFill>
              <a:effectLst/>
              <a:latin typeface="Söhne"/>
            </a:endParaRPr>
          </a:p>
          <a:p>
            <a:pPr algn="l"/>
            <a:r>
              <a:rPr lang="tr-TR" b="1" i="0" dirty="0">
                <a:solidFill>
                  <a:srgbClr val="0D0D0D"/>
                </a:solidFill>
                <a:effectLst/>
                <a:latin typeface="Söhne"/>
              </a:rPr>
              <a:t>1- Öncelikle NODE.JS paketini bilgisayara yükle </a:t>
            </a:r>
          </a:p>
          <a:p>
            <a:pPr algn="l"/>
            <a:endParaRPr lang="tr-TR" dirty="0">
              <a:solidFill>
                <a:srgbClr val="0D0D0D"/>
              </a:solidFill>
              <a:latin typeface="Söhne"/>
            </a:endParaRPr>
          </a:p>
          <a:p>
            <a:pPr algn="l"/>
            <a:r>
              <a:rPr lang="tr-TR" b="1" dirty="0">
                <a:solidFill>
                  <a:srgbClr val="0D0D0D"/>
                </a:solidFill>
                <a:latin typeface="Söhne"/>
              </a:rPr>
              <a:t>2</a:t>
            </a:r>
            <a:r>
              <a:rPr lang="tr-TR" b="1" i="0" dirty="0">
                <a:solidFill>
                  <a:srgbClr val="0D0D0D"/>
                </a:solidFill>
                <a:effectLst/>
                <a:latin typeface="Söhne"/>
              </a:rPr>
              <a:t>- Bir </a:t>
            </a:r>
            <a:r>
              <a:rPr lang="tr-TR" b="1" i="0" dirty="0" err="1">
                <a:solidFill>
                  <a:srgbClr val="0D0D0D"/>
                </a:solidFill>
                <a:effectLst/>
                <a:latin typeface="Söhne"/>
              </a:rPr>
              <a:t>Node.js</a:t>
            </a:r>
            <a:r>
              <a:rPr lang="tr-TR" b="1" i="0" dirty="0">
                <a:solidFill>
                  <a:srgbClr val="0D0D0D"/>
                </a:solidFill>
                <a:effectLst/>
                <a:latin typeface="Söhne"/>
              </a:rPr>
              <a:t> projesi oluştur. Bunun için bir klasör/dizin oluştur.</a:t>
            </a:r>
            <a:endParaRPr lang="tr-TR" b="1" dirty="0">
              <a:solidFill>
                <a:srgbClr val="0D0D0D"/>
              </a:solidFill>
              <a:latin typeface="Söhne"/>
            </a:endParaRPr>
          </a:p>
          <a:p>
            <a:pPr algn="l"/>
            <a:endParaRPr lang="tr-TR" b="0" i="0" dirty="0">
              <a:solidFill>
                <a:srgbClr val="0D0D0D"/>
              </a:solidFill>
              <a:effectLst/>
              <a:latin typeface="Söhne"/>
            </a:endParaRPr>
          </a:p>
        </p:txBody>
      </p:sp>
      <p:sp>
        <p:nvSpPr>
          <p:cNvPr id="6" name="Metin kutusu 5">
            <a:extLst>
              <a:ext uri="{FF2B5EF4-FFF2-40B4-BE49-F238E27FC236}">
                <a16:creationId xmlns:a16="http://schemas.microsoft.com/office/drawing/2014/main" id="{F1CE7686-22E4-F17E-473B-BCD4279C3C6B}"/>
              </a:ext>
            </a:extLst>
          </p:cNvPr>
          <p:cNvSpPr txBox="1"/>
          <p:nvPr/>
        </p:nvSpPr>
        <p:spPr>
          <a:xfrm>
            <a:off x="4254253" y="2592121"/>
            <a:ext cx="6100232" cy="369332"/>
          </a:xfrm>
          <a:prstGeom prst="rect">
            <a:avLst/>
          </a:prstGeom>
          <a:noFill/>
        </p:spPr>
        <p:txBody>
          <a:bodyPr wrap="square">
            <a:spAutoFit/>
          </a:bodyPr>
          <a:lstStyle/>
          <a:p>
            <a:pPr algn="l"/>
            <a:r>
              <a:rPr lang="tr-TR" b="1" i="0" dirty="0">
                <a:solidFill>
                  <a:srgbClr val="0D0D0D"/>
                </a:solidFill>
                <a:effectLst/>
                <a:latin typeface="Söhne"/>
              </a:rPr>
              <a:t>3. Proje dizinine git ve ilk ayarları yap</a:t>
            </a:r>
          </a:p>
        </p:txBody>
      </p:sp>
      <p:sp>
        <p:nvSpPr>
          <p:cNvPr id="9" name="Metin kutusu 8">
            <a:extLst>
              <a:ext uri="{FF2B5EF4-FFF2-40B4-BE49-F238E27FC236}">
                <a16:creationId xmlns:a16="http://schemas.microsoft.com/office/drawing/2014/main" id="{7620840E-A0BC-9560-FFBA-29F56C84283D}"/>
              </a:ext>
            </a:extLst>
          </p:cNvPr>
          <p:cNvSpPr txBox="1"/>
          <p:nvPr/>
        </p:nvSpPr>
        <p:spPr>
          <a:xfrm>
            <a:off x="4330454" y="3218730"/>
            <a:ext cx="6100232" cy="646331"/>
          </a:xfrm>
          <a:prstGeom prst="rect">
            <a:avLst/>
          </a:prstGeom>
          <a:solidFill>
            <a:schemeClr val="bg2"/>
          </a:solidFill>
        </p:spPr>
        <p:txBody>
          <a:bodyPr wrap="square">
            <a:spAutoFit/>
          </a:bodyPr>
          <a:lstStyle/>
          <a:p>
            <a:r>
              <a:rPr lang="tr-TR" dirty="0"/>
              <a:t>cd </a:t>
            </a:r>
            <a:r>
              <a:rPr lang="tr-TR" dirty="0" err="1"/>
              <a:t>my-express-app</a:t>
            </a:r>
            <a:endParaRPr lang="tr-TR" dirty="0"/>
          </a:p>
          <a:p>
            <a:r>
              <a:rPr lang="tr-TR" dirty="0" err="1"/>
              <a:t>npm</a:t>
            </a:r>
            <a:r>
              <a:rPr lang="tr-TR" dirty="0"/>
              <a:t> </a:t>
            </a:r>
            <a:r>
              <a:rPr lang="tr-TR" dirty="0" err="1"/>
              <a:t>init</a:t>
            </a:r>
            <a:r>
              <a:rPr lang="tr-TR" dirty="0"/>
              <a:t> -y</a:t>
            </a:r>
          </a:p>
        </p:txBody>
      </p:sp>
      <p:sp>
        <p:nvSpPr>
          <p:cNvPr id="12" name="Metin kutusu 11">
            <a:extLst>
              <a:ext uri="{FF2B5EF4-FFF2-40B4-BE49-F238E27FC236}">
                <a16:creationId xmlns:a16="http://schemas.microsoft.com/office/drawing/2014/main" id="{E3A5BEB2-0E62-605C-05B7-34E1A0FD88E3}"/>
              </a:ext>
            </a:extLst>
          </p:cNvPr>
          <p:cNvSpPr txBox="1"/>
          <p:nvPr/>
        </p:nvSpPr>
        <p:spPr>
          <a:xfrm>
            <a:off x="4330454" y="4122339"/>
            <a:ext cx="6100232" cy="307777"/>
          </a:xfrm>
          <a:prstGeom prst="rect">
            <a:avLst/>
          </a:prstGeom>
          <a:noFill/>
        </p:spPr>
        <p:txBody>
          <a:bodyPr wrap="square">
            <a:spAutoFit/>
          </a:bodyPr>
          <a:lstStyle/>
          <a:p>
            <a:r>
              <a:rPr lang="tr-TR" sz="1400" dirty="0" err="1"/>
              <a:t>npm</a:t>
            </a:r>
            <a:r>
              <a:rPr lang="tr-TR" sz="1400" dirty="0"/>
              <a:t> </a:t>
            </a:r>
            <a:r>
              <a:rPr lang="tr-TR" sz="1400" dirty="0" err="1"/>
              <a:t>init</a:t>
            </a:r>
            <a:r>
              <a:rPr lang="tr-TR" sz="1400" dirty="0"/>
              <a:t> -y</a:t>
            </a:r>
            <a:r>
              <a:rPr lang="tr-TR" sz="1400" b="0" i="0" dirty="0">
                <a:solidFill>
                  <a:srgbClr val="0D0D0D"/>
                </a:solidFill>
                <a:effectLst/>
                <a:latin typeface="Söhne"/>
              </a:rPr>
              <a:t> komutu, varsayılan değerlerle bir </a:t>
            </a:r>
            <a:r>
              <a:rPr lang="tr-TR" sz="1400" dirty="0" err="1"/>
              <a:t>package.json</a:t>
            </a:r>
            <a:r>
              <a:rPr lang="tr-TR" sz="1400" b="0" i="0" dirty="0">
                <a:solidFill>
                  <a:srgbClr val="0D0D0D"/>
                </a:solidFill>
                <a:effectLst/>
                <a:latin typeface="Söhne"/>
              </a:rPr>
              <a:t> dosyası oluşturur.</a:t>
            </a:r>
            <a:endParaRPr lang="tr-TR" sz="1400" dirty="0"/>
          </a:p>
        </p:txBody>
      </p:sp>
      <p:sp>
        <p:nvSpPr>
          <p:cNvPr id="14" name="Metin kutusu 13">
            <a:extLst>
              <a:ext uri="{FF2B5EF4-FFF2-40B4-BE49-F238E27FC236}">
                <a16:creationId xmlns:a16="http://schemas.microsoft.com/office/drawing/2014/main" id="{A36DDA75-D98D-675F-9D5C-258A2CACD270}"/>
              </a:ext>
            </a:extLst>
          </p:cNvPr>
          <p:cNvSpPr txBox="1"/>
          <p:nvPr/>
        </p:nvSpPr>
        <p:spPr>
          <a:xfrm>
            <a:off x="4330454" y="4700263"/>
            <a:ext cx="6100232" cy="369332"/>
          </a:xfrm>
          <a:prstGeom prst="rect">
            <a:avLst/>
          </a:prstGeom>
          <a:noFill/>
        </p:spPr>
        <p:txBody>
          <a:bodyPr wrap="square">
            <a:spAutoFit/>
          </a:bodyPr>
          <a:lstStyle/>
          <a:p>
            <a:r>
              <a:rPr lang="tr-TR" b="1" i="0" dirty="0">
                <a:solidFill>
                  <a:srgbClr val="0D0D0D"/>
                </a:solidFill>
                <a:effectLst/>
                <a:latin typeface="Söhne"/>
              </a:rPr>
              <a:t>4. </a:t>
            </a:r>
            <a:r>
              <a:rPr lang="tr-TR" b="1" i="0" dirty="0" err="1">
                <a:solidFill>
                  <a:srgbClr val="0D0D0D"/>
                </a:solidFill>
                <a:effectLst/>
                <a:latin typeface="Söhne"/>
              </a:rPr>
              <a:t>Express.js'i</a:t>
            </a:r>
            <a:r>
              <a:rPr lang="tr-TR" b="1" i="0" dirty="0">
                <a:solidFill>
                  <a:srgbClr val="0D0D0D"/>
                </a:solidFill>
                <a:effectLst/>
                <a:latin typeface="Söhne"/>
              </a:rPr>
              <a:t> Projene Ekle:</a:t>
            </a:r>
            <a:endParaRPr lang="tr-TR" dirty="0"/>
          </a:p>
        </p:txBody>
      </p:sp>
      <p:sp>
        <p:nvSpPr>
          <p:cNvPr id="15" name="Metin kutusu 14">
            <a:extLst>
              <a:ext uri="{FF2B5EF4-FFF2-40B4-BE49-F238E27FC236}">
                <a16:creationId xmlns:a16="http://schemas.microsoft.com/office/drawing/2014/main" id="{CBCBE9DB-2BD4-18A3-8877-3E84BEC3168E}"/>
              </a:ext>
            </a:extLst>
          </p:cNvPr>
          <p:cNvSpPr txBox="1"/>
          <p:nvPr/>
        </p:nvSpPr>
        <p:spPr>
          <a:xfrm>
            <a:off x="4415355" y="5339742"/>
            <a:ext cx="6100232" cy="369332"/>
          </a:xfrm>
          <a:prstGeom prst="rect">
            <a:avLst/>
          </a:prstGeom>
          <a:solidFill>
            <a:schemeClr val="bg2"/>
          </a:solidFill>
        </p:spPr>
        <p:txBody>
          <a:bodyPr wrap="square">
            <a:spAutoFit/>
          </a:bodyPr>
          <a:lstStyle/>
          <a:p>
            <a:r>
              <a:rPr lang="tr-TR" dirty="0" err="1"/>
              <a:t>npm</a:t>
            </a:r>
            <a:r>
              <a:rPr lang="tr-TR" dirty="0"/>
              <a:t> </a:t>
            </a:r>
            <a:r>
              <a:rPr lang="tr-TR" dirty="0" err="1"/>
              <a:t>install</a:t>
            </a:r>
            <a:r>
              <a:rPr lang="tr-TR" dirty="0"/>
              <a:t> </a:t>
            </a:r>
            <a:r>
              <a:rPr lang="tr-TR" dirty="0" err="1"/>
              <a:t>express</a:t>
            </a:r>
            <a:endParaRPr lang="tr-TR" dirty="0"/>
          </a:p>
        </p:txBody>
      </p:sp>
    </p:spTree>
    <p:extLst>
      <p:ext uri="{BB962C8B-B14F-4D97-AF65-F5344CB8AC3E}">
        <p14:creationId xmlns:p14="http://schemas.microsoft.com/office/powerpoint/2010/main" val="38625134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kullanılma şekli ve web uygulamalarını geliştirirken </a:t>
            </a:r>
            <a:r>
              <a:rPr lang="tr-TR" sz="1600" dirty="0" err="1">
                <a:solidFill>
                  <a:schemeClr val="bg1"/>
                </a:solidFill>
                <a:effectLst/>
                <a:latin typeface="Helvetica" pitchFamily="2" charset="0"/>
              </a:rPr>
              <a:t>üstlendiği</a:t>
            </a:r>
            <a:r>
              <a:rPr lang="tr-TR" sz="1600" dirty="0">
                <a:solidFill>
                  <a:schemeClr val="bg1"/>
                </a:solidFill>
                <a:effectLst/>
                <a:latin typeface="Helvetica" pitchFamily="2" charset="0"/>
              </a:rPr>
              <a:t> rol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254254" y="394692"/>
            <a:ext cx="4405373" cy="369332"/>
          </a:xfrm>
          <a:prstGeom prst="rect">
            <a:avLst/>
          </a:prstGeom>
          <a:noFill/>
        </p:spPr>
        <p:txBody>
          <a:bodyPr wrap="none" rtlCol="0">
            <a:spAutoFit/>
          </a:bodyPr>
          <a:lstStyle/>
          <a:p>
            <a:r>
              <a:rPr lang="tr-TR" b="1" dirty="0"/>
              <a:t>ÖRNEK BİR UYGULAMA GÖSTERME</a:t>
            </a: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54254" y="925016"/>
            <a:ext cx="6100232" cy="923330"/>
          </a:xfrm>
          <a:prstGeom prst="rect">
            <a:avLst/>
          </a:prstGeom>
          <a:noFill/>
        </p:spPr>
        <p:txBody>
          <a:bodyPr wrap="square">
            <a:spAutoFit/>
          </a:bodyPr>
          <a:lstStyle/>
          <a:p>
            <a:pPr algn="l"/>
            <a:r>
              <a:rPr lang="tr-TR" b="1" i="0" dirty="0">
                <a:solidFill>
                  <a:srgbClr val="0D0D0D"/>
                </a:solidFill>
                <a:effectLst/>
                <a:latin typeface="Söhne"/>
              </a:rPr>
              <a:t>5. Web Sunucusu Kodunu Yaz:</a:t>
            </a:r>
            <a:endParaRPr lang="tr-TR" b="0" i="0" dirty="0">
              <a:solidFill>
                <a:srgbClr val="0D0D0D"/>
              </a:solidFill>
              <a:effectLst/>
              <a:latin typeface="Söhne"/>
            </a:endParaRPr>
          </a:p>
          <a:p>
            <a:pPr algn="l"/>
            <a:r>
              <a:rPr lang="tr-TR" b="0" i="0" dirty="0">
                <a:solidFill>
                  <a:srgbClr val="0D0D0D"/>
                </a:solidFill>
                <a:effectLst/>
                <a:latin typeface="Söhne"/>
              </a:rPr>
              <a:t>Projende </a:t>
            </a:r>
            <a:r>
              <a:rPr lang="tr-TR" b="0" i="0" dirty="0" err="1">
                <a:solidFill>
                  <a:srgbClr val="0D0D0D"/>
                </a:solidFill>
                <a:effectLst/>
                <a:latin typeface="Söhne"/>
              </a:rPr>
              <a:t>index.js</a:t>
            </a:r>
            <a:r>
              <a:rPr lang="tr-TR" b="0" i="0" dirty="0">
                <a:solidFill>
                  <a:srgbClr val="0D0D0D"/>
                </a:solidFill>
                <a:effectLst/>
                <a:latin typeface="Söhne"/>
              </a:rPr>
              <a:t> adında bir dosya oluştur ve aşağıdaki kodu içine yapıştır:</a:t>
            </a:r>
          </a:p>
        </p:txBody>
      </p:sp>
      <p:sp>
        <p:nvSpPr>
          <p:cNvPr id="9" name="Metin kutusu 8">
            <a:extLst>
              <a:ext uri="{FF2B5EF4-FFF2-40B4-BE49-F238E27FC236}">
                <a16:creationId xmlns:a16="http://schemas.microsoft.com/office/drawing/2014/main" id="{7620840E-A0BC-9560-FFBA-29F56C84283D}"/>
              </a:ext>
            </a:extLst>
          </p:cNvPr>
          <p:cNvSpPr txBox="1"/>
          <p:nvPr/>
        </p:nvSpPr>
        <p:spPr>
          <a:xfrm>
            <a:off x="4328074" y="2140733"/>
            <a:ext cx="6100232" cy="3416320"/>
          </a:xfrm>
          <a:prstGeom prst="rect">
            <a:avLst/>
          </a:prstGeom>
          <a:solidFill>
            <a:schemeClr val="bg2"/>
          </a:solidFill>
        </p:spPr>
        <p:txBody>
          <a:bodyPr wrap="square">
            <a:spAutoFit/>
          </a:bodyPr>
          <a:lstStyle/>
          <a:p>
            <a:r>
              <a:rPr lang="tr-TR" dirty="0" err="1"/>
              <a:t>const</a:t>
            </a:r>
            <a:r>
              <a:rPr lang="tr-TR" dirty="0"/>
              <a:t> </a:t>
            </a:r>
            <a:r>
              <a:rPr lang="tr-TR" dirty="0" err="1"/>
              <a:t>express</a:t>
            </a:r>
            <a:r>
              <a:rPr lang="tr-TR" dirty="0"/>
              <a:t> = </a:t>
            </a:r>
            <a:r>
              <a:rPr lang="tr-TR" dirty="0" err="1"/>
              <a:t>require</a:t>
            </a:r>
            <a:r>
              <a:rPr lang="tr-TR" dirty="0"/>
              <a:t>('</a:t>
            </a:r>
            <a:r>
              <a:rPr lang="tr-TR" dirty="0" err="1"/>
              <a:t>express</a:t>
            </a:r>
            <a:r>
              <a:rPr lang="tr-TR" dirty="0"/>
              <a:t>');</a:t>
            </a:r>
          </a:p>
          <a:p>
            <a:r>
              <a:rPr lang="tr-TR" dirty="0" err="1"/>
              <a:t>const</a:t>
            </a:r>
            <a:r>
              <a:rPr lang="tr-TR" dirty="0"/>
              <a:t> </a:t>
            </a:r>
            <a:r>
              <a:rPr lang="tr-TR" dirty="0" err="1"/>
              <a:t>app</a:t>
            </a:r>
            <a:r>
              <a:rPr lang="tr-TR" dirty="0"/>
              <a:t> = </a:t>
            </a:r>
            <a:r>
              <a:rPr lang="tr-TR" dirty="0" err="1"/>
              <a:t>express</a:t>
            </a:r>
            <a:r>
              <a:rPr lang="tr-TR" dirty="0"/>
              <a:t>();</a:t>
            </a:r>
          </a:p>
          <a:p>
            <a:r>
              <a:rPr lang="tr-TR" dirty="0" err="1"/>
              <a:t>const</a:t>
            </a:r>
            <a:r>
              <a:rPr lang="tr-TR" dirty="0"/>
              <a:t> port = 3000;</a:t>
            </a:r>
          </a:p>
          <a:p>
            <a:endParaRPr lang="tr-TR" dirty="0"/>
          </a:p>
          <a:p>
            <a:r>
              <a:rPr lang="tr-TR" dirty="0" err="1"/>
              <a:t>app.get</a:t>
            </a:r>
            <a:r>
              <a:rPr lang="tr-TR" dirty="0"/>
              <a:t>('/', (</a:t>
            </a:r>
            <a:r>
              <a:rPr lang="tr-TR" dirty="0" err="1"/>
              <a:t>req</a:t>
            </a:r>
            <a:r>
              <a:rPr lang="tr-TR" dirty="0"/>
              <a:t>, </a:t>
            </a:r>
            <a:r>
              <a:rPr lang="tr-TR" dirty="0" err="1"/>
              <a:t>res</a:t>
            </a:r>
            <a:r>
              <a:rPr lang="tr-TR" dirty="0"/>
              <a:t>) =&gt; {</a:t>
            </a:r>
          </a:p>
          <a:p>
            <a:r>
              <a:rPr lang="tr-TR" dirty="0"/>
              <a:t>  </a:t>
            </a:r>
            <a:r>
              <a:rPr lang="tr-TR" dirty="0" err="1"/>
              <a:t>res.send</a:t>
            </a:r>
            <a:r>
              <a:rPr lang="tr-TR" dirty="0"/>
              <a:t>('Merhaba </a:t>
            </a:r>
            <a:r>
              <a:rPr lang="tr-TR" dirty="0" err="1"/>
              <a:t>Express.js</a:t>
            </a:r>
            <a:r>
              <a:rPr lang="tr-TR" dirty="0"/>
              <a:t>!');</a:t>
            </a:r>
          </a:p>
          <a:p>
            <a:r>
              <a:rPr lang="tr-TR" dirty="0"/>
              <a:t>});</a:t>
            </a:r>
          </a:p>
          <a:p>
            <a:endParaRPr lang="tr-TR" dirty="0"/>
          </a:p>
          <a:p>
            <a:r>
              <a:rPr lang="tr-TR" dirty="0" err="1"/>
              <a:t>app.listen</a:t>
            </a:r>
            <a:r>
              <a:rPr lang="tr-TR" dirty="0"/>
              <a:t>(port, () =&gt; {</a:t>
            </a:r>
          </a:p>
          <a:p>
            <a:r>
              <a:rPr lang="tr-TR" dirty="0"/>
              <a:t>  </a:t>
            </a:r>
            <a:r>
              <a:rPr lang="tr-TR" dirty="0" err="1"/>
              <a:t>console.log</a:t>
            </a:r>
            <a:r>
              <a:rPr lang="tr-TR" dirty="0"/>
              <a:t>(`Sunucu http://</a:t>
            </a:r>
            <a:r>
              <a:rPr lang="tr-TR" dirty="0" err="1"/>
              <a:t>localhost</a:t>
            </a:r>
            <a:r>
              <a:rPr lang="tr-TR" dirty="0"/>
              <a:t>:${port} adresinde çalışıyor.`);</a:t>
            </a:r>
          </a:p>
          <a:p>
            <a:r>
              <a:rPr lang="tr-TR" dirty="0"/>
              <a:t>});</a:t>
            </a:r>
          </a:p>
        </p:txBody>
      </p:sp>
      <p:sp>
        <p:nvSpPr>
          <p:cNvPr id="12" name="Metin kutusu 11">
            <a:extLst>
              <a:ext uri="{FF2B5EF4-FFF2-40B4-BE49-F238E27FC236}">
                <a16:creationId xmlns:a16="http://schemas.microsoft.com/office/drawing/2014/main" id="{E3A5BEB2-0E62-605C-05B7-34E1A0FD88E3}"/>
              </a:ext>
            </a:extLst>
          </p:cNvPr>
          <p:cNvSpPr txBox="1"/>
          <p:nvPr/>
        </p:nvSpPr>
        <p:spPr>
          <a:xfrm>
            <a:off x="4254254" y="5824603"/>
            <a:ext cx="6100232" cy="1169551"/>
          </a:xfrm>
          <a:prstGeom prst="rect">
            <a:avLst/>
          </a:prstGeom>
          <a:noFill/>
        </p:spPr>
        <p:txBody>
          <a:bodyPr wrap="square">
            <a:spAutoFit/>
          </a:bodyPr>
          <a:lstStyle/>
          <a:p>
            <a:pPr algn="l"/>
            <a:r>
              <a:rPr lang="tr-TR" sz="1400" b="0" i="0" dirty="0">
                <a:solidFill>
                  <a:srgbClr val="0D0D0D"/>
                </a:solidFill>
                <a:effectLst/>
                <a:latin typeface="Söhne"/>
              </a:rPr>
              <a:t>Bu kod, 3000 numaralı portta çalışan basit bir web sunucusu oluşturur. Bu sunucu, tarayıcıdan http://localhost:3000 adresine bir istek yapıldığında "Merhaba </a:t>
            </a:r>
            <a:r>
              <a:rPr lang="tr-TR" sz="1400" b="0" i="0" dirty="0" err="1">
                <a:solidFill>
                  <a:srgbClr val="0D0D0D"/>
                </a:solidFill>
                <a:effectLst/>
                <a:latin typeface="Söhne"/>
              </a:rPr>
              <a:t>Express.js</a:t>
            </a:r>
            <a:r>
              <a:rPr lang="tr-TR" sz="1400" b="0" i="0" dirty="0">
                <a:solidFill>
                  <a:srgbClr val="0D0D0D"/>
                </a:solidFill>
                <a:effectLst/>
                <a:latin typeface="Söhne"/>
              </a:rPr>
              <a:t>!" mesajını döndürür.</a:t>
            </a:r>
          </a:p>
          <a:p>
            <a:pPr algn="l"/>
            <a:br>
              <a:rPr lang="tr-TR" sz="1400" b="0" i="0" dirty="0">
                <a:solidFill>
                  <a:srgbClr val="0D0D0D"/>
                </a:solidFill>
                <a:effectLst/>
                <a:latin typeface="Söhne"/>
              </a:rPr>
            </a:br>
            <a:endParaRPr lang="tr-TR" sz="1400" b="0" i="0" dirty="0">
              <a:solidFill>
                <a:srgbClr val="0D0D0D"/>
              </a:solidFill>
              <a:effectLst/>
              <a:latin typeface="Söhne"/>
            </a:endParaRPr>
          </a:p>
        </p:txBody>
      </p:sp>
    </p:spTree>
    <p:extLst>
      <p:ext uri="{BB962C8B-B14F-4D97-AF65-F5344CB8AC3E}">
        <p14:creationId xmlns:p14="http://schemas.microsoft.com/office/powerpoint/2010/main" val="20598389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kullanılma şekli ve web uygulamalarını geliştirirken </a:t>
            </a:r>
            <a:r>
              <a:rPr lang="tr-TR" sz="1600" dirty="0" err="1">
                <a:solidFill>
                  <a:schemeClr val="bg1"/>
                </a:solidFill>
                <a:effectLst/>
                <a:latin typeface="Helvetica" pitchFamily="2" charset="0"/>
              </a:rPr>
              <a:t>üstlendiği</a:t>
            </a:r>
            <a:r>
              <a:rPr lang="tr-TR" sz="1600" dirty="0">
                <a:solidFill>
                  <a:schemeClr val="bg1"/>
                </a:solidFill>
                <a:effectLst/>
                <a:latin typeface="Helvetica" pitchFamily="2" charset="0"/>
              </a:rPr>
              <a:t> rol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16" name="Metin kutusu 15">
            <a:extLst>
              <a:ext uri="{FF2B5EF4-FFF2-40B4-BE49-F238E27FC236}">
                <a16:creationId xmlns:a16="http://schemas.microsoft.com/office/drawing/2014/main" id="{9CA263FB-AADE-3FBA-5BDA-7B7C41FE4CB8}"/>
              </a:ext>
            </a:extLst>
          </p:cNvPr>
          <p:cNvSpPr txBox="1"/>
          <p:nvPr/>
        </p:nvSpPr>
        <p:spPr>
          <a:xfrm>
            <a:off x="4254254" y="394692"/>
            <a:ext cx="4405373" cy="369332"/>
          </a:xfrm>
          <a:prstGeom prst="rect">
            <a:avLst/>
          </a:prstGeom>
          <a:noFill/>
        </p:spPr>
        <p:txBody>
          <a:bodyPr wrap="none" rtlCol="0">
            <a:spAutoFit/>
          </a:bodyPr>
          <a:lstStyle/>
          <a:p>
            <a:r>
              <a:rPr lang="tr-TR" b="1" dirty="0"/>
              <a:t>ÖRNEK BİR UYGULAMA GÖSTERME</a:t>
            </a: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54254" y="925016"/>
            <a:ext cx="6100232" cy="646331"/>
          </a:xfrm>
          <a:prstGeom prst="rect">
            <a:avLst/>
          </a:prstGeom>
          <a:noFill/>
        </p:spPr>
        <p:txBody>
          <a:bodyPr wrap="square">
            <a:spAutoFit/>
          </a:bodyPr>
          <a:lstStyle/>
          <a:p>
            <a:pPr algn="l"/>
            <a:r>
              <a:rPr lang="tr-TR" b="1" i="0" dirty="0">
                <a:solidFill>
                  <a:srgbClr val="0D0D0D"/>
                </a:solidFill>
                <a:effectLst/>
                <a:latin typeface="Söhne"/>
              </a:rPr>
              <a:t>6. Sunucuyu Çalıştır:</a:t>
            </a:r>
            <a:endParaRPr lang="tr-TR" b="0" i="0" dirty="0">
              <a:solidFill>
                <a:srgbClr val="0D0D0D"/>
              </a:solidFill>
              <a:effectLst/>
              <a:latin typeface="Söhne"/>
            </a:endParaRPr>
          </a:p>
          <a:p>
            <a:pPr algn="l"/>
            <a:r>
              <a:rPr lang="tr-TR" b="0" i="0" dirty="0">
                <a:solidFill>
                  <a:srgbClr val="0D0D0D"/>
                </a:solidFill>
                <a:effectLst/>
                <a:latin typeface="Söhne"/>
              </a:rPr>
              <a:t>Terminalde aşağıdaki komutu kullanarak sunucunu çalıştır:</a:t>
            </a:r>
          </a:p>
        </p:txBody>
      </p:sp>
      <p:sp>
        <p:nvSpPr>
          <p:cNvPr id="9" name="Metin kutusu 8">
            <a:extLst>
              <a:ext uri="{FF2B5EF4-FFF2-40B4-BE49-F238E27FC236}">
                <a16:creationId xmlns:a16="http://schemas.microsoft.com/office/drawing/2014/main" id="{7620840E-A0BC-9560-FFBA-29F56C84283D}"/>
              </a:ext>
            </a:extLst>
          </p:cNvPr>
          <p:cNvSpPr txBox="1"/>
          <p:nvPr/>
        </p:nvSpPr>
        <p:spPr>
          <a:xfrm>
            <a:off x="4353474" y="1689040"/>
            <a:ext cx="6100232" cy="369332"/>
          </a:xfrm>
          <a:prstGeom prst="rect">
            <a:avLst/>
          </a:prstGeom>
          <a:solidFill>
            <a:schemeClr val="bg2"/>
          </a:solidFill>
        </p:spPr>
        <p:txBody>
          <a:bodyPr wrap="square">
            <a:spAutoFit/>
          </a:bodyPr>
          <a:lstStyle/>
          <a:p>
            <a:r>
              <a:rPr lang="tr-TR" dirty="0" err="1"/>
              <a:t>node</a:t>
            </a:r>
            <a:r>
              <a:rPr lang="tr-TR" dirty="0"/>
              <a:t> </a:t>
            </a:r>
            <a:r>
              <a:rPr lang="tr-TR" dirty="0" err="1"/>
              <a:t>index.js</a:t>
            </a:r>
            <a:endParaRPr lang="tr-TR" dirty="0"/>
          </a:p>
        </p:txBody>
      </p:sp>
      <p:sp>
        <p:nvSpPr>
          <p:cNvPr id="12" name="Metin kutusu 11">
            <a:extLst>
              <a:ext uri="{FF2B5EF4-FFF2-40B4-BE49-F238E27FC236}">
                <a16:creationId xmlns:a16="http://schemas.microsoft.com/office/drawing/2014/main" id="{E3A5BEB2-0E62-605C-05B7-34E1A0FD88E3}"/>
              </a:ext>
            </a:extLst>
          </p:cNvPr>
          <p:cNvSpPr txBox="1"/>
          <p:nvPr/>
        </p:nvSpPr>
        <p:spPr>
          <a:xfrm>
            <a:off x="4353474" y="2496363"/>
            <a:ext cx="6100232" cy="2492990"/>
          </a:xfrm>
          <a:prstGeom prst="rect">
            <a:avLst/>
          </a:prstGeom>
          <a:noFill/>
        </p:spPr>
        <p:txBody>
          <a:bodyPr wrap="square">
            <a:spAutoFit/>
          </a:bodyPr>
          <a:lstStyle/>
          <a:p>
            <a:pPr algn="l"/>
            <a:r>
              <a:rPr lang="tr-TR" sz="1600" b="0" i="0" dirty="0">
                <a:solidFill>
                  <a:srgbClr val="0D0D0D"/>
                </a:solidFill>
                <a:effectLst/>
                <a:latin typeface="Söhne"/>
              </a:rPr>
              <a:t>Artık tarayıcını açıp http://localhost:3000 adresine gittiğinde, sunucunun döndürdüğü "Merhaba </a:t>
            </a:r>
            <a:r>
              <a:rPr lang="tr-TR" sz="1600" b="0" i="0" dirty="0" err="1">
                <a:solidFill>
                  <a:srgbClr val="0D0D0D"/>
                </a:solidFill>
                <a:effectLst/>
                <a:latin typeface="Söhne"/>
              </a:rPr>
              <a:t>Express.js</a:t>
            </a:r>
            <a:r>
              <a:rPr lang="tr-TR" sz="1600" b="0" i="0" dirty="0">
                <a:solidFill>
                  <a:srgbClr val="0D0D0D"/>
                </a:solidFill>
                <a:effectLst/>
                <a:latin typeface="Söhne"/>
              </a:rPr>
              <a:t>!" mesajını görebilirsin.</a:t>
            </a:r>
          </a:p>
          <a:p>
            <a:pPr algn="l"/>
            <a:endParaRPr lang="tr-TR" sz="1600" b="0" i="0" dirty="0">
              <a:solidFill>
                <a:srgbClr val="0D0D0D"/>
              </a:solidFill>
              <a:effectLst/>
              <a:latin typeface="Söhne"/>
            </a:endParaRPr>
          </a:p>
          <a:p>
            <a:pPr algn="l"/>
            <a:r>
              <a:rPr lang="tr-TR" sz="1600" b="0" i="0" dirty="0">
                <a:solidFill>
                  <a:srgbClr val="0D0D0D"/>
                </a:solidFill>
                <a:effectLst/>
                <a:latin typeface="Söhne"/>
              </a:rPr>
              <a:t>Bu basit örnek, bir </a:t>
            </a:r>
            <a:r>
              <a:rPr lang="tr-TR" sz="1600" b="0" i="0" dirty="0" err="1">
                <a:solidFill>
                  <a:srgbClr val="0D0D0D"/>
                </a:solidFill>
                <a:effectLst/>
                <a:latin typeface="Söhne"/>
              </a:rPr>
              <a:t>framework'ün</a:t>
            </a:r>
            <a:r>
              <a:rPr lang="tr-TR" sz="1600" b="0" i="0" dirty="0">
                <a:solidFill>
                  <a:srgbClr val="0D0D0D"/>
                </a:solidFill>
                <a:effectLst/>
                <a:latin typeface="Söhne"/>
              </a:rPr>
              <a:t> web uygulaması geliştirmede nasıl kullanılabileceğini ve ne kadar kolay ve hızlı olduğunu gösterir. </a:t>
            </a:r>
            <a:r>
              <a:rPr lang="tr-TR" sz="1600" b="0" i="0" dirty="0" err="1">
                <a:solidFill>
                  <a:srgbClr val="0D0D0D"/>
                </a:solidFill>
                <a:effectLst/>
                <a:latin typeface="Söhne"/>
              </a:rPr>
              <a:t>Framework'ler</a:t>
            </a:r>
            <a:r>
              <a:rPr lang="tr-TR" sz="1600" b="0" i="0" dirty="0">
                <a:solidFill>
                  <a:srgbClr val="0D0D0D"/>
                </a:solidFill>
                <a:effectLst/>
                <a:latin typeface="Söhne"/>
              </a:rPr>
              <a:t>, web uygulamaları geliştirmek için sağlam bir temel ve yapı sağlar, böylece geliştiricilerin daha verimli çalışmalarına yardımcı olur.</a:t>
            </a:r>
          </a:p>
          <a:p>
            <a:pPr algn="l"/>
            <a:br>
              <a:rPr lang="tr-TR" sz="1400" b="0" i="0" dirty="0">
                <a:solidFill>
                  <a:srgbClr val="0D0D0D"/>
                </a:solidFill>
                <a:effectLst/>
                <a:latin typeface="Söhne"/>
              </a:rPr>
            </a:br>
            <a:endParaRPr lang="tr-TR" sz="1400" b="0" i="0" dirty="0">
              <a:solidFill>
                <a:srgbClr val="0D0D0D"/>
              </a:solidFill>
              <a:effectLst/>
              <a:latin typeface="Söhne"/>
            </a:endParaRPr>
          </a:p>
        </p:txBody>
      </p:sp>
    </p:spTree>
    <p:extLst>
      <p:ext uri="{BB962C8B-B14F-4D97-AF65-F5344CB8AC3E}">
        <p14:creationId xmlns:p14="http://schemas.microsoft.com/office/powerpoint/2010/main" val="40364279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b="1"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avantaj ve dezavantajları belirtilir.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062127" y="518977"/>
            <a:ext cx="6100232" cy="5355312"/>
          </a:xfrm>
          <a:prstGeom prst="rect">
            <a:avLst/>
          </a:prstGeom>
          <a:noFill/>
        </p:spPr>
        <p:txBody>
          <a:bodyPr wrap="square">
            <a:spAutoFit/>
          </a:bodyPr>
          <a:lstStyle/>
          <a:p>
            <a:pPr algn="l"/>
            <a:r>
              <a:rPr lang="tr-TR" b="1" i="0" dirty="0">
                <a:solidFill>
                  <a:srgbClr val="0D0D0D"/>
                </a:solidFill>
                <a:effectLst/>
                <a:latin typeface="Söhne"/>
              </a:rPr>
              <a:t>Avantajları:</a:t>
            </a:r>
          </a:p>
          <a:p>
            <a:pPr algn="l"/>
            <a:endParaRPr lang="tr-TR" b="1" i="0" dirty="0">
              <a:solidFill>
                <a:srgbClr val="0D0D0D"/>
              </a:solidFill>
              <a:effectLst/>
              <a:latin typeface="Söhne"/>
            </a:endParaRPr>
          </a:p>
          <a:p>
            <a:pPr algn="l">
              <a:buFont typeface="+mj-lt"/>
              <a:buAutoNum type="arabicPeriod"/>
            </a:pPr>
            <a:r>
              <a:rPr lang="tr-TR" b="1" i="0" dirty="0">
                <a:solidFill>
                  <a:srgbClr val="0D0D0D"/>
                </a:solidFill>
                <a:effectLst/>
                <a:latin typeface="Söhne"/>
              </a:rPr>
              <a:t>Hızlı Geliştirme:</a:t>
            </a:r>
            <a:r>
              <a:rPr lang="tr-TR" b="0" i="0" dirty="0">
                <a:solidFill>
                  <a:srgbClr val="0D0D0D"/>
                </a:solidFill>
                <a:effectLst/>
                <a:latin typeface="Söhne"/>
              </a:rPr>
              <a:t> Çoğu </a:t>
            </a:r>
            <a:r>
              <a:rPr lang="tr-TR" b="0" i="0" dirty="0" err="1">
                <a:solidFill>
                  <a:srgbClr val="0D0D0D"/>
                </a:solidFill>
                <a:effectLst/>
                <a:latin typeface="Söhne"/>
              </a:rPr>
              <a:t>framework</a:t>
            </a:r>
            <a:r>
              <a:rPr lang="tr-TR" b="0" i="0" dirty="0">
                <a:solidFill>
                  <a:srgbClr val="0D0D0D"/>
                </a:solidFill>
                <a:effectLst/>
                <a:latin typeface="Söhne"/>
              </a:rPr>
              <a:t>, sık kullanılan özellikler için hazır kod blokları sunar, bu da geliştirme sürecini hızlandırır.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Güvenlik:</a:t>
            </a:r>
            <a:r>
              <a:rPr lang="tr-TR" b="0" i="0" dirty="0">
                <a:solidFill>
                  <a:srgbClr val="0D0D0D"/>
                </a:solidFill>
                <a:effectLst/>
                <a:latin typeface="Söhne"/>
              </a:rPr>
              <a:t> İyi tasarlanmış </a:t>
            </a:r>
            <a:r>
              <a:rPr lang="tr-TR" b="0" i="0" dirty="0" err="1">
                <a:solidFill>
                  <a:srgbClr val="0D0D0D"/>
                </a:solidFill>
                <a:effectLst/>
                <a:latin typeface="Söhne"/>
              </a:rPr>
              <a:t>framework'ler</a:t>
            </a:r>
            <a:r>
              <a:rPr lang="tr-TR" b="0" i="0" dirty="0">
                <a:solidFill>
                  <a:srgbClr val="0D0D0D"/>
                </a:solidFill>
                <a:effectLst/>
                <a:latin typeface="Söhne"/>
              </a:rPr>
              <a:t>, güvenlik açıklarına karşı koruma sağlar ve güncel güvenlik uygulamalarını içerir.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Bakım Kolaylığı:</a:t>
            </a:r>
            <a:r>
              <a:rPr lang="tr-TR" b="0" i="0" dirty="0">
                <a:solidFill>
                  <a:srgbClr val="0D0D0D"/>
                </a:solidFill>
                <a:effectLst/>
                <a:latin typeface="Söhne"/>
              </a:rPr>
              <a:t> Kodun modüler yapısı sayesinde, uygulama üzerinde yapılan değişikliklerin yönetimi ve bakımı daha kolaydır.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En İyi Uygulamalar:</a:t>
            </a:r>
            <a:r>
              <a:rPr lang="tr-TR" b="0" i="0" dirty="0">
                <a:solidFill>
                  <a:srgbClr val="0D0D0D"/>
                </a:solidFill>
                <a:effectLst/>
                <a:latin typeface="Söhne"/>
              </a:rPr>
              <a:t> </a:t>
            </a:r>
            <a:r>
              <a:rPr lang="tr-TR" b="0" i="0" dirty="0" err="1">
                <a:solidFill>
                  <a:srgbClr val="0D0D0D"/>
                </a:solidFill>
                <a:effectLst/>
                <a:latin typeface="Söhne"/>
              </a:rPr>
              <a:t>Framework'ler</a:t>
            </a:r>
            <a:r>
              <a:rPr lang="tr-TR" b="0" i="0" dirty="0">
                <a:solidFill>
                  <a:srgbClr val="0D0D0D"/>
                </a:solidFill>
                <a:effectLst/>
                <a:latin typeface="Söhne"/>
              </a:rPr>
              <a:t>, endüstri standartları ve en iyi uygulamalara uygun şekilde geliştirilmiştir, bu da kod kalitesini artırır.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Topluluk Desteği:</a:t>
            </a:r>
            <a:r>
              <a:rPr lang="tr-TR" b="0" i="0" dirty="0">
                <a:solidFill>
                  <a:srgbClr val="0D0D0D"/>
                </a:solidFill>
                <a:effectLst/>
                <a:latin typeface="Söhne"/>
              </a:rPr>
              <a:t> Popüler </a:t>
            </a:r>
            <a:r>
              <a:rPr lang="tr-TR" b="0" i="0" dirty="0" err="1">
                <a:solidFill>
                  <a:srgbClr val="0D0D0D"/>
                </a:solidFill>
                <a:effectLst/>
                <a:latin typeface="Söhne"/>
              </a:rPr>
              <a:t>framework'ler</a:t>
            </a:r>
            <a:r>
              <a:rPr lang="tr-TR" b="0" i="0" dirty="0">
                <a:solidFill>
                  <a:srgbClr val="0D0D0D"/>
                </a:solidFill>
                <a:effectLst/>
                <a:latin typeface="Söhne"/>
              </a:rPr>
              <a:t> genellikle büyük ve aktif topluluklara sahiptir, bu da sorunlarla karşılaştığınızda yardım alabileceğiniz anlamına gelir.</a:t>
            </a:r>
          </a:p>
        </p:txBody>
      </p:sp>
    </p:spTree>
    <p:extLst>
      <p:ext uri="{BB962C8B-B14F-4D97-AF65-F5344CB8AC3E}">
        <p14:creationId xmlns:p14="http://schemas.microsoft.com/office/powerpoint/2010/main" val="5124112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3.12.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dilindeki yaygın </a:t>
            </a:r>
            <a:r>
              <a:rPr lang="tr-TR" sz="1600" b="1" dirty="0" err="1">
                <a:solidFill>
                  <a:schemeClr val="bg1"/>
                </a:solidFill>
                <a:effectLst/>
                <a:latin typeface="Helvetica" pitchFamily="2" charset="0"/>
              </a:rPr>
              <a:t>framework’lerin</a:t>
            </a:r>
            <a:r>
              <a:rPr lang="tr-TR" sz="1600" b="1" dirty="0">
                <a:solidFill>
                  <a:schemeClr val="bg1"/>
                </a:solidFill>
                <a:effectLst/>
                <a:latin typeface="Helvetica" pitchFamily="2" charset="0"/>
              </a:rPr>
              <a:t> web geliştirmedeki </a:t>
            </a:r>
            <a:r>
              <a:rPr lang="tr-TR" sz="1600" b="1" dirty="0" err="1">
                <a:solidFill>
                  <a:schemeClr val="bg1"/>
                </a:solidFill>
                <a:effectLst/>
                <a:latin typeface="Helvetica" pitchFamily="2" charset="0"/>
              </a:rPr>
              <a:t>rolünu</a:t>
            </a:r>
            <a:r>
              <a:rPr lang="tr-TR" sz="1600" b="1" dirty="0">
                <a:solidFill>
                  <a:schemeClr val="bg1"/>
                </a:solidFill>
                <a:effectLst/>
                <a:latin typeface="Helvetica" pitchFamily="2" charset="0"/>
              </a:rPr>
              <a:t>̈ kavrar.</a:t>
            </a:r>
            <a:br>
              <a:rPr lang="tr-TR" sz="1600" b="1"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Framework’lerin</a:t>
            </a:r>
            <a:r>
              <a:rPr lang="tr-TR" sz="1600" dirty="0">
                <a:solidFill>
                  <a:schemeClr val="bg1"/>
                </a:solidFill>
                <a:effectLst/>
                <a:latin typeface="Helvetica" pitchFamily="2" charset="0"/>
              </a:rPr>
              <a:t> avantaj ve dezavantajları belirtilir.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163727" y="222643"/>
            <a:ext cx="6100232" cy="6186309"/>
          </a:xfrm>
          <a:prstGeom prst="rect">
            <a:avLst/>
          </a:prstGeom>
          <a:noFill/>
        </p:spPr>
        <p:txBody>
          <a:bodyPr wrap="square">
            <a:spAutoFit/>
          </a:bodyPr>
          <a:lstStyle/>
          <a:p>
            <a:pPr algn="l"/>
            <a:r>
              <a:rPr lang="tr-TR" b="1" dirty="0">
                <a:solidFill>
                  <a:srgbClr val="0D0D0D"/>
                </a:solidFill>
                <a:latin typeface="Söhne"/>
              </a:rPr>
              <a:t>Dez</a:t>
            </a:r>
            <a:r>
              <a:rPr lang="tr-TR" b="1" i="0" dirty="0">
                <a:solidFill>
                  <a:srgbClr val="0D0D0D"/>
                </a:solidFill>
                <a:effectLst/>
                <a:latin typeface="Söhne"/>
              </a:rPr>
              <a:t>avantajları:</a:t>
            </a:r>
          </a:p>
          <a:p>
            <a:pPr algn="l"/>
            <a:endParaRPr lang="tr-TR" b="1" i="0" dirty="0">
              <a:solidFill>
                <a:srgbClr val="0D0D0D"/>
              </a:solidFill>
              <a:effectLst/>
              <a:latin typeface="Söhne"/>
            </a:endParaRPr>
          </a:p>
          <a:p>
            <a:pPr algn="l">
              <a:buFont typeface="+mj-lt"/>
              <a:buAutoNum type="arabicPeriod"/>
            </a:pPr>
            <a:r>
              <a:rPr lang="tr-TR" b="1" i="0" dirty="0">
                <a:solidFill>
                  <a:srgbClr val="0D0D0D"/>
                </a:solidFill>
                <a:effectLst/>
                <a:latin typeface="Söhne"/>
              </a:rPr>
              <a:t>Öğrenme Eğrisi:</a:t>
            </a:r>
            <a:r>
              <a:rPr lang="tr-TR" b="0" i="0" dirty="0">
                <a:solidFill>
                  <a:srgbClr val="0D0D0D"/>
                </a:solidFill>
                <a:effectLst/>
                <a:latin typeface="Söhne"/>
              </a:rPr>
              <a:t> Her </a:t>
            </a:r>
            <a:r>
              <a:rPr lang="tr-TR" b="0" i="0" dirty="0" err="1">
                <a:solidFill>
                  <a:srgbClr val="0D0D0D"/>
                </a:solidFill>
                <a:effectLst/>
                <a:latin typeface="Söhne"/>
              </a:rPr>
              <a:t>framework'ün</a:t>
            </a:r>
            <a:r>
              <a:rPr lang="tr-TR" b="0" i="0" dirty="0">
                <a:solidFill>
                  <a:srgbClr val="0D0D0D"/>
                </a:solidFill>
                <a:effectLst/>
                <a:latin typeface="Söhne"/>
              </a:rPr>
              <a:t> kendine has özellikleri ve kullanım şekilleri vardır, bu da yeni başlayanlar için öğrenme sürecini zorlaştırabilir.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Esneklik Sınırlamaları:</a:t>
            </a:r>
            <a:r>
              <a:rPr lang="tr-TR" b="0" i="0" dirty="0">
                <a:solidFill>
                  <a:srgbClr val="0D0D0D"/>
                </a:solidFill>
                <a:effectLst/>
                <a:latin typeface="Söhne"/>
              </a:rPr>
              <a:t> Bazı </a:t>
            </a:r>
            <a:r>
              <a:rPr lang="tr-TR" b="0" i="0" dirty="0" err="1">
                <a:solidFill>
                  <a:srgbClr val="0D0D0D"/>
                </a:solidFill>
                <a:effectLst/>
                <a:latin typeface="Söhne"/>
              </a:rPr>
              <a:t>framework'ler</a:t>
            </a:r>
            <a:r>
              <a:rPr lang="tr-TR" b="0" i="0" dirty="0">
                <a:solidFill>
                  <a:srgbClr val="0D0D0D"/>
                </a:solidFill>
                <a:effectLst/>
                <a:latin typeface="Söhne"/>
              </a:rPr>
              <a:t>, belirli bir yapıyı veya geliştirme modelini zorunlu kılar, bu da projenin gereksinimlerine göre esneklik sağlamada sınırlamalar yaratabilir.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Performans Sorunları:</a:t>
            </a:r>
            <a:r>
              <a:rPr lang="tr-TR" b="0" i="0" dirty="0">
                <a:solidFill>
                  <a:srgbClr val="0D0D0D"/>
                </a:solidFill>
                <a:effectLst/>
                <a:latin typeface="Söhne"/>
              </a:rPr>
              <a:t> </a:t>
            </a:r>
            <a:r>
              <a:rPr lang="tr-TR" b="0" i="0" dirty="0" err="1">
                <a:solidFill>
                  <a:srgbClr val="0D0D0D"/>
                </a:solidFill>
                <a:effectLst/>
                <a:latin typeface="Söhne"/>
              </a:rPr>
              <a:t>Framework'ler</a:t>
            </a:r>
            <a:r>
              <a:rPr lang="tr-TR" b="0" i="0" dirty="0">
                <a:solidFill>
                  <a:srgbClr val="0D0D0D"/>
                </a:solidFill>
                <a:effectLst/>
                <a:latin typeface="Söhne"/>
              </a:rPr>
              <a:t> ekstra kod ve işlevsellik getirebilir, bu da bazen gereksiz yere kaynak tüketimi ve performans düşüklüğüne yol açabilir.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Bağımlılık:</a:t>
            </a:r>
            <a:r>
              <a:rPr lang="tr-TR" b="0" i="0" dirty="0">
                <a:solidFill>
                  <a:srgbClr val="0D0D0D"/>
                </a:solidFill>
                <a:effectLst/>
                <a:latin typeface="Söhne"/>
              </a:rPr>
              <a:t> Bir </a:t>
            </a:r>
            <a:r>
              <a:rPr lang="tr-TR" b="0" i="0" dirty="0" err="1">
                <a:solidFill>
                  <a:srgbClr val="0D0D0D"/>
                </a:solidFill>
                <a:effectLst/>
                <a:latin typeface="Söhne"/>
              </a:rPr>
              <a:t>framework'e</a:t>
            </a:r>
            <a:r>
              <a:rPr lang="tr-TR" b="0" i="0" dirty="0">
                <a:solidFill>
                  <a:srgbClr val="0D0D0D"/>
                </a:solidFill>
                <a:effectLst/>
                <a:latin typeface="Söhne"/>
              </a:rPr>
              <a:t> fazla bağımlı olmak, ileride </a:t>
            </a:r>
            <a:r>
              <a:rPr lang="tr-TR" b="0" i="0" dirty="0" err="1">
                <a:solidFill>
                  <a:srgbClr val="0D0D0D"/>
                </a:solidFill>
                <a:effectLst/>
                <a:latin typeface="Söhne"/>
              </a:rPr>
              <a:t>framework</a:t>
            </a:r>
            <a:r>
              <a:rPr lang="tr-TR" b="0" i="0" dirty="0">
                <a:solidFill>
                  <a:srgbClr val="0D0D0D"/>
                </a:solidFill>
                <a:effectLst/>
                <a:latin typeface="Söhne"/>
              </a:rPr>
              <a:t> güncellendiğinde veya desteklenmediğinde problemlere yol açabilir.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a:solidFill>
                  <a:srgbClr val="0D0D0D"/>
                </a:solidFill>
                <a:effectLst/>
                <a:latin typeface="Söhne"/>
              </a:rPr>
              <a:t>Aşırı Genellemeler:</a:t>
            </a:r>
            <a:r>
              <a:rPr lang="tr-TR" b="0" i="0" dirty="0">
                <a:solidFill>
                  <a:srgbClr val="0D0D0D"/>
                </a:solidFill>
                <a:effectLst/>
                <a:latin typeface="Söhne"/>
              </a:rPr>
              <a:t> Bazı </a:t>
            </a:r>
            <a:r>
              <a:rPr lang="tr-TR" b="0" i="0" dirty="0" err="1">
                <a:solidFill>
                  <a:srgbClr val="0D0D0D"/>
                </a:solidFill>
                <a:effectLst/>
                <a:latin typeface="Söhne"/>
              </a:rPr>
              <a:t>framework'ler</a:t>
            </a:r>
            <a:r>
              <a:rPr lang="tr-TR" b="0" i="0" dirty="0">
                <a:solidFill>
                  <a:srgbClr val="0D0D0D"/>
                </a:solidFill>
                <a:effectLst/>
                <a:latin typeface="Söhne"/>
              </a:rPr>
              <a:t> genel kullanım senaryolarını hedef alır ve bu da özelleştirilmiş ihtiyaçlar için fazladan ayarlama gerektirebilir.</a:t>
            </a:r>
          </a:p>
        </p:txBody>
      </p:sp>
    </p:spTree>
    <p:extLst>
      <p:ext uri="{BB962C8B-B14F-4D97-AF65-F5344CB8AC3E}">
        <p14:creationId xmlns:p14="http://schemas.microsoft.com/office/powerpoint/2010/main" val="31022768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a:solidFill>
                  <a:schemeClr val="bg1"/>
                </a:solidFill>
                <a:effectLst/>
                <a:latin typeface="Helvetica" pitchFamily="2" charset="0"/>
              </a:rPr>
              <a:t>3.13. Farklı açık kaynak kodlu web geliştirme framework’lerinin mobil uygulama geliştirmede nasıl kullanılacağını</a:t>
            </a:r>
            <a:br>
              <a:rPr lang="tr-TR" sz="1600" b="1">
                <a:solidFill>
                  <a:schemeClr val="bg1"/>
                </a:solidFill>
                <a:effectLst/>
                <a:latin typeface="Helvetica" pitchFamily="2" charset="0"/>
              </a:rPr>
            </a:br>
            <a:r>
              <a:rPr lang="tr-TR" sz="1600" b="1">
                <a:solidFill>
                  <a:schemeClr val="bg1"/>
                </a:solidFill>
                <a:effectLst/>
                <a:latin typeface="Helvetica" pitchFamily="2" charset="0"/>
              </a:rPr>
              <a:t>kavrar.</a:t>
            </a:r>
            <a:br>
              <a:rPr lang="tr-TR" sz="1600">
                <a:solidFill>
                  <a:schemeClr val="bg1"/>
                </a:solidFill>
                <a:effectLst/>
                <a:latin typeface="Helvetica" pitchFamily="2" charset="0"/>
              </a:rPr>
            </a:br>
            <a:br>
              <a:rPr lang="tr-TR" sz="1600">
                <a:solidFill>
                  <a:schemeClr val="bg1"/>
                </a:solidFill>
                <a:effectLst/>
                <a:latin typeface="Helvetica" pitchFamily="2" charset="0"/>
              </a:rPr>
            </a:br>
            <a:r>
              <a:rPr lang="tr-TR" sz="1600">
                <a:solidFill>
                  <a:schemeClr val="bg1"/>
                </a:solidFill>
                <a:effectLst/>
                <a:latin typeface="Helvetica" pitchFamily="2" charset="0"/>
              </a:rPr>
              <a:t>a) Açık kaynak kodlu mobil uygulama geliştirme frameworklerinin ne olduğu ve nasıl çalıştığı açıklanır.</a:t>
            </a:r>
            <a:br>
              <a:rPr lang="tr-TR" sz="1050">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br>
              <a:rPr lang="tr-TR" sz="160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83094" y="473508"/>
            <a:ext cx="7537206" cy="369332"/>
          </a:xfrm>
          <a:prstGeom prst="rect">
            <a:avLst/>
          </a:prstGeom>
          <a:noFill/>
        </p:spPr>
        <p:txBody>
          <a:bodyPr wrap="square">
            <a:spAutoFit/>
          </a:bodyPr>
          <a:lstStyle/>
          <a:p>
            <a:pPr algn="l"/>
            <a:r>
              <a:rPr lang="tr-TR" b="1" i="0" dirty="0">
                <a:solidFill>
                  <a:srgbClr val="0D0D0D"/>
                </a:solidFill>
                <a:effectLst/>
                <a:latin typeface="Söhne"/>
              </a:rPr>
              <a:t>Popüler Açık Kaynak Kodlu Mobil Uygulama Geliştirme </a:t>
            </a:r>
            <a:r>
              <a:rPr lang="tr-TR" b="1" i="0" dirty="0" err="1">
                <a:solidFill>
                  <a:srgbClr val="0D0D0D"/>
                </a:solidFill>
                <a:effectLst/>
                <a:latin typeface="Söhne"/>
              </a:rPr>
              <a:t>Framework'leri</a:t>
            </a:r>
            <a:r>
              <a:rPr lang="tr-TR" b="1" i="0" dirty="0">
                <a:solidFill>
                  <a:srgbClr val="0D0D0D"/>
                </a:solidFill>
                <a:effectLst/>
                <a:latin typeface="Söhne"/>
              </a:rPr>
              <a:t>:</a:t>
            </a:r>
          </a:p>
        </p:txBody>
      </p:sp>
      <p:pic>
        <p:nvPicPr>
          <p:cNvPr id="3074" name="Picture 2" descr="React-Native Kurulumu. React Native Nedir? | by Batuhan YALCIN | KOUOSL |  Medium">
            <a:extLst>
              <a:ext uri="{FF2B5EF4-FFF2-40B4-BE49-F238E27FC236}">
                <a16:creationId xmlns:a16="http://schemas.microsoft.com/office/drawing/2014/main" id="{4ED2C10E-7EEB-1391-6547-588A2D7D9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17" y="1406147"/>
            <a:ext cx="3032940" cy="1866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now Everything About Flutter 2.10 Update!">
            <a:extLst>
              <a:ext uri="{FF2B5EF4-FFF2-40B4-BE49-F238E27FC236}">
                <a16:creationId xmlns:a16="http://schemas.microsoft.com/office/drawing/2014/main" id="{6C41892D-1EC2-4E2A-76D7-0758C0BFE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422" y="1634428"/>
            <a:ext cx="3115288" cy="14773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troduction to Apache Cordova: Architecture, Benefits and Examples">
            <a:extLst>
              <a:ext uri="{FF2B5EF4-FFF2-40B4-BE49-F238E27FC236}">
                <a16:creationId xmlns:a16="http://schemas.microsoft.com/office/drawing/2014/main" id="{6E5339B1-EA0F-FB18-A1FB-42EC25687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194" y="4113579"/>
            <a:ext cx="3776340" cy="1903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5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Arial" panose="020B0604020202020204" pitchFamily="34" charset="0"/>
                <a:cs typeface="Arial" panose="020B0604020202020204" pitchFamily="34" charset="0"/>
              </a:rPr>
              <a:t>1.1.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işleyiş şekillerini anlar.</a:t>
            </a:r>
            <a:br>
              <a:rPr lang="tr-TR" sz="2000" dirty="0">
                <a:solidFill>
                  <a:srgbClr val="FFFFFF"/>
                </a:solidFill>
                <a:effectLst/>
                <a:latin typeface="Arial" panose="020B0604020202020204" pitchFamily="34" charset="0"/>
                <a:cs typeface="Arial" panose="020B0604020202020204" pitchFamily="34" charset="0"/>
              </a:rPr>
            </a:br>
            <a:br>
              <a:rPr lang="tr-TR" sz="2000" dirty="0">
                <a:solidFill>
                  <a:srgbClr val="FFFFFF"/>
                </a:solidFill>
                <a:effectLst/>
                <a:latin typeface="Arial" panose="020B0604020202020204" pitchFamily="34" charset="0"/>
                <a:cs typeface="Arial" panose="020B0604020202020204" pitchFamily="34" charset="0"/>
              </a:rPr>
            </a:br>
            <a:r>
              <a:rPr lang="tr-TR" sz="2000" dirty="0">
                <a:solidFill>
                  <a:srgbClr val="FFFFFF"/>
                </a:solidFill>
                <a:effectLst/>
                <a:latin typeface="Arial" panose="020B0604020202020204" pitchFamily="34" charset="0"/>
                <a:cs typeface="Arial" panose="020B0604020202020204" pitchFamily="34" charset="0"/>
              </a:rPr>
              <a:t>a)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temel adımları olan, proje planlaması, tasarım, kodlama, test ve dağıtım </a:t>
            </a:r>
            <a:r>
              <a:rPr lang="tr-TR" sz="2000" dirty="0" err="1">
                <a:solidFill>
                  <a:srgbClr val="FFFFFF"/>
                </a:solidFill>
                <a:effectLst/>
                <a:latin typeface="Arial" panose="020B0604020202020204" pitchFamily="34" charset="0"/>
                <a:cs typeface="Arial" panose="020B0604020202020204" pitchFamily="34" charset="0"/>
              </a:rPr>
              <a:t>süreçleri</a:t>
            </a:r>
            <a:r>
              <a:rPr lang="tr-TR" sz="2000" dirty="0">
                <a:solidFill>
                  <a:srgbClr val="FFFFFF"/>
                </a:solidFill>
                <a:effectLst/>
                <a:latin typeface="Arial" panose="020B0604020202020204" pitchFamily="34" charset="0"/>
                <a:cs typeface="Arial" panose="020B0604020202020204" pitchFamily="34" charset="0"/>
              </a:rPr>
              <a:t>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333742" y="444387"/>
            <a:ext cx="6034827" cy="5664424"/>
          </a:xfrm>
        </p:spPr>
        <p:txBody>
          <a:bodyPr anchor="t">
            <a:normAutofit/>
          </a:bodyPr>
          <a:lstStyle/>
          <a:p>
            <a:pPr algn="l"/>
            <a:endParaRPr lang="tr-TR" sz="1800" b="1" i="0" dirty="0">
              <a:solidFill>
                <a:srgbClr val="0D0D0D"/>
              </a:solidFill>
              <a:effectLst/>
              <a:latin typeface="Söhne"/>
            </a:endParaRPr>
          </a:p>
          <a:p>
            <a:pPr marL="0" indent="0" algn="l">
              <a:buNone/>
            </a:pPr>
            <a:r>
              <a:rPr lang="tr-TR" sz="1800" b="1" i="0" dirty="0">
                <a:solidFill>
                  <a:srgbClr val="0D0D0D"/>
                </a:solidFill>
                <a:effectLst/>
                <a:latin typeface="Söhne"/>
              </a:rPr>
              <a:t>Canlı Kodlama Uygulamaları</a:t>
            </a:r>
            <a:r>
              <a:rPr lang="tr-TR" sz="1800" b="0" i="0" dirty="0">
                <a:solidFill>
                  <a:srgbClr val="0D0D0D"/>
                </a:solidFill>
                <a:effectLst/>
                <a:latin typeface="Söhne"/>
              </a:rPr>
              <a:t>: w3school, </a:t>
            </a:r>
            <a:r>
              <a:rPr lang="tr-TR" sz="1800" b="0" i="0" dirty="0" err="1">
                <a:solidFill>
                  <a:srgbClr val="0D0D0D"/>
                </a:solidFill>
                <a:effectLst/>
                <a:latin typeface="Söhne"/>
              </a:rPr>
              <a:t>CodePen</a:t>
            </a:r>
            <a:r>
              <a:rPr lang="tr-TR" sz="1800" b="0" i="0" dirty="0">
                <a:solidFill>
                  <a:srgbClr val="0D0D0D"/>
                </a:solidFill>
                <a:effectLst/>
                <a:latin typeface="Söhne"/>
              </a:rPr>
              <a:t>, </a:t>
            </a:r>
            <a:r>
              <a:rPr lang="tr-TR" sz="1800" b="0" i="0" dirty="0" err="1">
                <a:solidFill>
                  <a:srgbClr val="0D0D0D"/>
                </a:solidFill>
                <a:effectLst/>
                <a:latin typeface="Söhne"/>
              </a:rPr>
              <a:t>JSFiddle</a:t>
            </a:r>
            <a:r>
              <a:rPr lang="tr-TR" sz="1800" b="0" i="0" dirty="0">
                <a:solidFill>
                  <a:srgbClr val="0D0D0D"/>
                </a:solidFill>
                <a:effectLst/>
                <a:latin typeface="Söhne"/>
              </a:rPr>
              <a:t> gibi canlı kodlama platformlarını kullanarak öğrencilere gerçek zamanlı olarak kodun nasıl çalıştığını gösterin.</a:t>
            </a:r>
          </a:p>
          <a:p>
            <a:pPr marL="0" indent="0" algn="l">
              <a:buNone/>
            </a:pPr>
            <a:endParaRPr lang="tr-TR" sz="1800" dirty="0">
              <a:solidFill>
                <a:srgbClr val="0D0D0D"/>
              </a:solidFill>
              <a:latin typeface="Söhne"/>
            </a:endParaRPr>
          </a:p>
          <a:p>
            <a:pPr marL="0" indent="0" algn="l">
              <a:buNone/>
            </a:pPr>
            <a:endParaRPr lang="tr-TR" sz="1800" dirty="0">
              <a:solidFill>
                <a:srgbClr val="0D0D0D"/>
              </a:solidFill>
              <a:latin typeface="Söhne"/>
            </a:endParaRPr>
          </a:p>
          <a:p>
            <a:pPr marL="0" indent="0" algn="l">
              <a:buNone/>
            </a:pPr>
            <a:r>
              <a:rPr lang="tr-TR" sz="1800" b="1" i="0" dirty="0">
                <a:solidFill>
                  <a:srgbClr val="0D0D0D"/>
                </a:solidFill>
                <a:effectLst/>
                <a:latin typeface="Söhne"/>
              </a:rPr>
              <a:t>Gerçek Örnekleri Kullanın</a:t>
            </a:r>
          </a:p>
          <a:p>
            <a:pPr algn="l">
              <a:buFont typeface="Arial" panose="020B0604020202020204" pitchFamily="34" charset="0"/>
              <a:buChar char="•"/>
            </a:pPr>
            <a:r>
              <a:rPr lang="tr-TR" sz="1800" b="0" i="0" dirty="0">
                <a:solidFill>
                  <a:srgbClr val="0D0D0D"/>
                </a:solidFill>
                <a:effectLst/>
                <a:latin typeface="Söhne"/>
              </a:rPr>
              <a:t>Öğrencilerin günlük hayatta kullandıkları web sitelerini örnek olarak gösterin ve bu sitelerin hangi teknolojilerle yapıldığını tartışın.</a:t>
            </a:r>
          </a:p>
          <a:p>
            <a:pPr algn="l">
              <a:buFont typeface="Arial" panose="020B0604020202020204" pitchFamily="34" charset="0"/>
              <a:buChar char="•"/>
            </a:pPr>
            <a:r>
              <a:rPr lang="tr-TR" sz="1800" b="0" i="0" dirty="0">
                <a:solidFill>
                  <a:srgbClr val="0D0D0D"/>
                </a:solidFill>
                <a:effectLst/>
                <a:latin typeface="Söhne"/>
              </a:rPr>
              <a:t>Gerçek dünya problemlerini çözümlemek için web teknolojilerini nasıl kullanabileceklerini gösterin.</a:t>
            </a:r>
          </a:p>
          <a:p>
            <a:pPr algn="l">
              <a:buFont typeface="Arial" panose="020B0604020202020204" pitchFamily="34" charset="0"/>
              <a:buChar char="•"/>
            </a:pPr>
            <a:endParaRPr lang="tr-TR" sz="1800" b="0" i="0" dirty="0">
              <a:solidFill>
                <a:srgbClr val="0D0D0D"/>
              </a:solidFill>
              <a:effectLst/>
              <a:latin typeface="Söhne"/>
            </a:endParaRPr>
          </a:p>
          <a:p>
            <a:pPr algn="l">
              <a:buFont typeface="Arial" panose="020B0604020202020204" pitchFamily="34" charset="0"/>
              <a:buChar char="•"/>
            </a:pPr>
            <a:endParaRPr lang="tr-TR" sz="1800" dirty="0">
              <a:solidFill>
                <a:srgbClr val="0D0D0D"/>
              </a:solidFill>
              <a:latin typeface="Söhne"/>
            </a:endParaRPr>
          </a:p>
          <a:p>
            <a:pPr algn="l">
              <a:buFont typeface="Arial" panose="020B0604020202020204" pitchFamily="34" charset="0"/>
              <a:buChar char="•"/>
            </a:pPr>
            <a:endParaRPr lang="tr-TR" sz="1600" b="0" i="0" dirty="0">
              <a:solidFill>
                <a:srgbClr val="0D0D0D"/>
              </a:solidFill>
              <a:effectLst/>
              <a:latin typeface="Söhne"/>
            </a:endParaRPr>
          </a:p>
          <a:p>
            <a:pPr>
              <a:lnSpc>
                <a:spcPct val="110000"/>
              </a:lnSpc>
            </a:pPr>
            <a:endParaRPr lang="tr-TR" sz="1600" dirty="0"/>
          </a:p>
        </p:txBody>
      </p:sp>
    </p:spTree>
    <p:extLst>
      <p:ext uri="{BB962C8B-B14F-4D97-AF65-F5344CB8AC3E}">
        <p14:creationId xmlns:p14="http://schemas.microsoft.com/office/powerpoint/2010/main" val="41964643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3.13. Farklı açık kaynak kodlu web geliştirme </a:t>
            </a:r>
            <a:r>
              <a:rPr lang="tr-TR" sz="1600" b="1" dirty="0" err="1">
                <a:solidFill>
                  <a:schemeClr val="bg1"/>
                </a:solidFill>
                <a:effectLst/>
                <a:latin typeface="Helvetica" pitchFamily="2" charset="0"/>
              </a:rPr>
              <a:t>framework’lerinin</a:t>
            </a:r>
            <a:r>
              <a:rPr lang="tr-TR" sz="1600" b="1" dirty="0">
                <a:solidFill>
                  <a:schemeClr val="bg1"/>
                </a:solidFill>
                <a:effectLst/>
                <a:latin typeface="Helvetica" pitchFamily="2" charset="0"/>
              </a:rPr>
              <a:t> mobil uygulama geliştirmede nasıl kullanılacağını</a:t>
            </a:r>
            <a:br>
              <a:rPr lang="tr-TR" sz="1600" b="1" dirty="0">
                <a:solidFill>
                  <a:schemeClr val="bg1"/>
                </a:solidFill>
                <a:effectLst/>
                <a:latin typeface="Helvetica" pitchFamily="2" charset="0"/>
              </a:rPr>
            </a:br>
            <a:r>
              <a:rPr lang="tr-TR" sz="1600" b="1" dirty="0">
                <a:solidFill>
                  <a:schemeClr val="bg1"/>
                </a:solidFill>
                <a:effectLst/>
                <a:latin typeface="Helvetica" pitchFamily="2" charset="0"/>
              </a:rPr>
              <a:t>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Açık kaynak kodlu mobil uygulama geliştirme </a:t>
            </a:r>
            <a:r>
              <a:rPr lang="tr-TR" sz="1600" dirty="0" err="1">
                <a:solidFill>
                  <a:schemeClr val="bg1"/>
                </a:solidFill>
                <a:effectLst/>
                <a:latin typeface="Helvetica" pitchFamily="2" charset="0"/>
              </a:rPr>
              <a:t>frameworklerinin</a:t>
            </a:r>
            <a:r>
              <a:rPr lang="tr-TR" sz="1600" dirty="0">
                <a:solidFill>
                  <a:schemeClr val="bg1"/>
                </a:solidFill>
                <a:effectLst/>
                <a:latin typeface="Helvetica" pitchFamily="2" charset="0"/>
              </a:rPr>
              <a:t> ne olduğu ve nasıl çalıştığı açıklanır.</a:t>
            </a: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155260" y="756043"/>
            <a:ext cx="7537206" cy="3970318"/>
          </a:xfrm>
          <a:prstGeom prst="rect">
            <a:avLst/>
          </a:prstGeom>
          <a:noFill/>
        </p:spPr>
        <p:txBody>
          <a:bodyPr wrap="square">
            <a:spAutoFit/>
          </a:bodyPr>
          <a:lstStyle/>
          <a:p>
            <a:pPr algn="l"/>
            <a:r>
              <a:rPr lang="tr-TR" b="1" i="0" dirty="0">
                <a:solidFill>
                  <a:srgbClr val="0D0D0D"/>
                </a:solidFill>
                <a:effectLst/>
                <a:latin typeface="Söhne"/>
              </a:rPr>
              <a:t>Popüler Açık Kaynak Kodlu Mobil Uygulama Geliştirme </a:t>
            </a:r>
            <a:r>
              <a:rPr lang="tr-TR" b="1" i="0" dirty="0" err="1">
                <a:solidFill>
                  <a:srgbClr val="0D0D0D"/>
                </a:solidFill>
                <a:effectLst/>
                <a:latin typeface="Söhne"/>
              </a:rPr>
              <a:t>Framework'leri</a:t>
            </a:r>
            <a:r>
              <a:rPr lang="tr-TR" b="1" i="0" dirty="0">
                <a:solidFill>
                  <a:srgbClr val="0D0D0D"/>
                </a:solidFill>
                <a:effectLst/>
                <a:latin typeface="Söhne"/>
              </a:rPr>
              <a:t>:</a:t>
            </a:r>
          </a:p>
          <a:p>
            <a:pPr algn="l"/>
            <a:endParaRPr lang="tr-TR" b="1" i="0" dirty="0">
              <a:solidFill>
                <a:srgbClr val="0D0D0D"/>
              </a:solidFill>
              <a:effectLst/>
              <a:latin typeface="Söhne"/>
            </a:endParaRPr>
          </a:p>
          <a:p>
            <a:pPr algn="l">
              <a:buFont typeface="+mj-lt"/>
              <a:buAutoNum type="arabicPeriod"/>
            </a:pPr>
            <a:r>
              <a:rPr lang="tr-TR" b="1" i="0" dirty="0" err="1">
                <a:solidFill>
                  <a:srgbClr val="0D0D0D"/>
                </a:solidFill>
                <a:effectLst/>
                <a:latin typeface="Söhne"/>
              </a:rPr>
              <a:t>React</a:t>
            </a:r>
            <a:r>
              <a:rPr lang="tr-TR" b="1" i="0" dirty="0">
                <a:solidFill>
                  <a:srgbClr val="0D0D0D"/>
                </a:solidFill>
                <a:effectLst/>
                <a:latin typeface="Söhne"/>
              </a:rPr>
              <a:t> </a:t>
            </a:r>
            <a:r>
              <a:rPr lang="tr-TR" b="1" i="0" dirty="0" err="1">
                <a:solidFill>
                  <a:srgbClr val="0D0D0D"/>
                </a:solidFill>
                <a:effectLst/>
                <a:latin typeface="Söhne"/>
              </a:rPr>
              <a:t>Native</a:t>
            </a:r>
            <a:r>
              <a:rPr lang="tr-TR" b="1" i="0" dirty="0">
                <a:solidFill>
                  <a:srgbClr val="0D0D0D"/>
                </a:solidFill>
                <a:effectLst/>
                <a:latin typeface="Söhne"/>
              </a:rPr>
              <a:t>:</a:t>
            </a:r>
            <a:r>
              <a:rPr lang="tr-TR" b="0" i="0" dirty="0">
                <a:solidFill>
                  <a:srgbClr val="0D0D0D"/>
                </a:solidFill>
                <a:effectLst/>
                <a:latin typeface="Söhne"/>
              </a:rPr>
              <a:t> Facebook tarafından geliştirilen </a:t>
            </a:r>
            <a:r>
              <a:rPr lang="tr-TR" b="0" i="0" dirty="0" err="1">
                <a:solidFill>
                  <a:srgbClr val="0D0D0D"/>
                </a:solidFill>
                <a:effectLst/>
                <a:latin typeface="Söhne"/>
              </a:rPr>
              <a:t>React</a:t>
            </a:r>
            <a:r>
              <a:rPr lang="tr-TR" b="0" i="0" dirty="0">
                <a:solidFill>
                  <a:srgbClr val="0D0D0D"/>
                </a:solidFill>
                <a:effectLst/>
                <a:latin typeface="Söhne"/>
              </a:rPr>
              <a:t> </a:t>
            </a:r>
            <a:r>
              <a:rPr lang="tr-TR" b="0" i="0" dirty="0" err="1">
                <a:solidFill>
                  <a:srgbClr val="0D0D0D"/>
                </a:solidFill>
                <a:effectLst/>
                <a:latin typeface="Söhne"/>
              </a:rPr>
              <a:t>Native</a:t>
            </a:r>
            <a:r>
              <a:rPr lang="tr-TR" b="0" i="0" dirty="0">
                <a:solidFill>
                  <a:srgbClr val="0D0D0D"/>
                </a:solidFill>
                <a:effectLst/>
                <a:latin typeface="Söhne"/>
              </a:rPr>
              <a:t>, </a:t>
            </a:r>
            <a:r>
              <a:rPr lang="tr-TR" b="0" i="0" dirty="0" err="1">
                <a:solidFill>
                  <a:srgbClr val="0D0D0D"/>
                </a:solidFill>
                <a:effectLst/>
                <a:latin typeface="Söhne"/>
              </a:rPr>
              <a:t>JavaScript</a:t>
            </a:r>
            <a:r>
              <a:rPr lang="tr-TR" b="0" i="0" dirty="0">
                <a:solidFill>
                  <a:srgbClr val="0D0D0D"/>
                </a:solidFill>
                <a:effectLst/>
                <a:latin typeface="Söhne"/>
              </a:rPr>
              <a:t> kullanarak hem </a:t>
            </a:r>
            <a:r>
              <a:rPr lang="tr-TR" b="0" i="0" dirty="0" err="1">
                <a:solidFill>
                  <a:srgbClr val="0D0D0D"/>
                </a:solidFill>
                <a:effectLst/>
                <a:latin typeface="Söhne"/>
              </a:rPr>
              <a:t>iOS</a:t>
            </a:r>
            <a:r>
              <a:rPr lang="tr-TR" b="0" i="0" dirty="0">
                <a:solidFill>
                  <a:srgbClr val="0D0D0D"/>
                </a:solidFill>
                <a:effectLst/>
                <a:latin typeface="Söhne"/>
              </a:rPr>
              <a:t> hem de </a:t>
            </a:r>
            <a:r>
              <a:rPr lang="tr-TR" b="0" i="0" dirty="0" err="1">
                <a:solidFill>
                  <a:srgbClr val="0D0D0D"/>
                </a:solidFill>
                <a:effectLst/>
                <a:latin typeface="Söhne"/>
              </a:rPr>
              <a:t>Android</a:t>
            </a:r>
            <a:r>
              <a:rPr lang="tr-TR" b="0" i="0" dirty="0">
                <a:solidFill>
                  <a:srgbClr val="0D0D0D"/>
                </a:solidFill>
                <a:effectLst/>
                <a:latin typeface="Söhne"/>
              </a:rPr>
              <a:t> için yerel benzeri uygulamalar oluşturmanıza olanak tanır.</a:t>
            </a:r>
          </a:p>
          <a:p>
            <a:pPr algn="l">
              <a:buFont typeface="+mj-lt"/>
              <a:buAutoNum type="arabicPeriod"/>
            </a:pPr>
            <a:endParaRPr lang="tr-TR" b="0" i="0" dirty="0">
              <a:solidFill>
                <a:srgbClr val="0D0D0D"/>
              </a:solidFill>
              <a:effectLst/>
              <a:latin typeface="Söhne"/>
            </a:endParaRPr>
          </a:p>
          <a:p>
            <a:pPr algn="l">
              <a:buFont typeface="+mj-lt"/>
              <a:buAutoNum type="arabicPeriod"/>
            </a:pPr>
            <a:r>
              <a:rPr lang="tr-TR" b="1" i="0" dirty="0" err="1">
                <a:solidFill>
                  <a:srgbClr val="0D0D0D"/>
                </a:solidFill>
                <a:effectLst/>
                <a:latin typeface="Söhne"/>
              </a:rPr>
              <a:t>Flutter</a:t>
            </a:r>
            <a:r>
              <a:rPr lang="tr-TR" b="1" i="0" dirty="0">
                <a:solidFill>
                  <a:srgbClr val="0D0D0D"/>
                </a:solidFill>
                <a:effectLst/>
                <a:latin typeface="Söhne"/>
              </a:rPr>
              <a:t>:</a:t>
            </a:r>
            <a:r>
              <a:rPr lang="tr-TR" b="0" i="0" dirty="0">
                <a:solidFill>
                  <a:srgbClr val="0D0D0D"/>
                </a:solidFill>
                <a:effectLst/>
                <a:latin typeface="Söhne"/>
              </a:rPr>
              <a:t> Google tarafından geliştirilen </a:t>
            </a:r>
            <a:r>
              <a:rPr lang="tr-TR" b="0" i="0" dirty="0" err="1">
                <a:solidFill>
                  <a:srgbClr val="0D0D0D"/>
                </a:solidFill>
                <a:effectLst/>
                <a:latin typeface="Söhne"/>
              </a:rPr>
              <a:t>Flutter</a:t>
            </a:r>
            <a:r>
              <a:rPr lang="tr-TR" b="0" i="0" dirty="0">
                <a:solidFill>
                  <a:srgbClr val="0D0D0D"/>
                </a:solidFill>
                <a:effectLst/>
                <a:latin typeface="Söhne"/>
              </a:rPr>
              <a:t>, Dart programlama dili kullanarak yüksek performanslı ve görsel olarak çekici mobil uygulamalar oluşturmak için kullanılır. </a:t>
            </a:r>
          </a:p>
          <a:p>
            <a:pPr algn="l"/>
            <a:endParaRPr lang="tr-TR" b="0" i="0" dirty="0">
              <a:solidFill>
                <a:srgbClr val="0D0D0D"/>
              </a:solidFill>
              <a:effectLst/>
              <a:latin typeface="Söhne"/>
            </a:endParaRPr>
          </a:p>
          <a:p>
            <a:pPr algn="l">
              <a:buFont typeface="+mj-lt"/>
              <a:buAutoNum type="arabicPeriod"/>
            </a:pPr>
            <a:r>
              <a:rPr lang="tr-TR" b="1" i="0" dirty="0" err="1">
                <a:solidFill>
                  <a:srgbClr val="0D0D0D"/>
                </a:solidFill>
                <a:effectLst/>
                <a:latin typeface="Söhne"/>
              </a:rPr>
              <a:t>Apache</a:t>
            </a:r>
            <a:r>
              <a:rPr lang="tr-TR" b="1" i="0" dirty="0">
                <a:solidFill>
                  <a:srgbClr val="0D0D0D"/>
                </a:solidFill>
                <a:effectLst/>
                <a:latin typeface="Söhne"/>
              </a:rPr>
              <a:t> </a:t>
            </a:r>
            <a:r>
              <a:rPr lang="tr-TR" b="1" i="0" dirty="0" err="1">
                <a:solidFill>
                  <a:srgbClr val="0D0D0D"/>
                </a:solidFill>
                <a:effectLst/>
                <a:latin typeface="Söhne"/>
              </a:rPr>
              <a:t>Cordova</a:t>
            </a:r>
            <a:r>
              <a:rPr lang="tr-TR" b="1" i="0" dirty="0">
                <a:solidFill>
                  <a:srgbClr val="0D0D0D"/>
                </a:solidFill>
                <a:effectLst/>
                <a:latin typeface="Söhne"/>
              </a:rPr>
              <a:t> (önceden </a:t>
            </a:r>
            <a:r>
              <a:rPr lang="tr-TR" b="1" i="0" dirty="0" err="1">
                <a:solidFill>
                  <a:srgbClr val="0D0D0D"/>
                </a:solidFill>
                <a:effectLst/>
                <a:latin typeface="Söhne"/>
              </a:rPr>
              <a:t>PhoneGap</a:t>
            </a:r>
            <a:r>
              <a:rPr lang="tr-TR" b="1" i="0" dirty="0">
                <a:solidFill>
                  <a:srgbClr val="0D0D0D"/>
                </a:solidFill>
                <a:effectLst/>
                <a:latin typeface="Söhne"/>
              </a:rPr>
              <a:t> olarak bilinir):</a:t>
            </a:r>
            <a:r>
              <a:rPr lang="tr-TR" b="0" i="0" dirty="0">
                <a:solidFill>
                  <a:srgbClr val="0D0D0D"/>
                </a:solidFill>
                <a:effectLst/>
                <a:latin typeface="Söhne"/>
              </a:rPr>
              <a:t> Web teknolojileri (HTML, CSS ve </a:t>
            </a:r>
            <a:r>
              <a:rPr lang="tr-TR" b="0" i="0" dirty="0" err="1">
                <a:solidFill>
                  <a:srgbClr val="0D0D0D"/>
                </a:solidFill>
                <a:effectLst/>
                <a:latin typeface="Söhne"/>
              </a:rPr>
              <a:t>JavaScript</a:t>
            </a:r>
            <a:r>
              <a:rPr lang="tr-TR" b="0" i="0" dirty="0">
                <a:solidFill>
                  <a:srgbClr val="0D0D0D"/>
                </a:solidFill>
                <a:effectLst/>
                <a:latin typeface="Söhne"/>
              </a:rPr>
              <a:t>) kullanarak mobil uygulamalar geliştirmek için bir </a:t>
            </a:r>
            <a:r>
              <a:rPr lang="tr-TR" b="0" i="0" dirty="0" err="1">
                <a:solidFill>
                  <a:srgbClr val="0D0D0D"/>
                </a:solidFill>
                <a:effectLst/>
                <a:latin typeface="Söhne"/>
              </a:rPr>
              <a:t>framework'tür</a:t>
            </a:r>
            <a:r>
              <a:rPr lang="tr-TR" b="0" i="0" dirty="0">
                <a:solidFill>
                  <a:srgbClr val="0D0D0D"/>
                </a:solidFill>
                <a:effectLst/>
                <a:latin typeface="Söhne"/>
              </a:rPr>
              <a:t>. </a:t>
            </a:r>
          </a:p>
          <a:p>
            <a:pPr algn="l">
              <a:buFont typeface="+mj-lt"/>
              <a:buAutoNum type="arabicPeriod"/>
            </a:pPr>
            <a:endParaRPr lang="tr-TR" b="0" i="0" dirty="0">
              <a:solidFill>
                <a:srgbClr val="0D0D0D"/>
              </a:solidFill>
              <a:effectLst/>
              <a:latin typeface="Söhne"/>
            </a:endParaRPr>
          </a:p>
        </p:txBody>
      </p:sp>
    </p:spTree>
    <p:extLst>
      <p:ext uri="{BB962C8B-B14F-4D97-AF65-F5344CB8AC3E}">
        <p14:creationId xmlns:p14="http://schemas.microsoft.com/office/powerpoint/2010/main" val="4569653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3.13. Farklı açık kaynak kodlu web geliştirme </a:t>
            </a:r>
            <a:r>
              <a:rPr lang="tr-TR" sz="1600" b="1" dirty="0" err="1">
                <a:solidFill>
                  <a:schemeClr val="bg1"/>
                </a:solidFill>
                <a:effectLst/>
                <a:latin typeface="Helvetica" pitchFamily="2" charset="0"/>
              </a:rPr>
              <a:t>framework’lerinin</a:t>
            </a:r>
            <a:r>
              <a:rPr lang="tr-TR" sz="1600" b="1" dirty="0">
                <a:solidFill>
                  <a:schemeClr val="bg1"/>
                </a:solidFill>
                <a:effectLst/>
                <a:latin typeface="Helvetica" pitchFamily="2" charset="0"/>
              </a:rPr>
              <a:t> mobil uygulama geliştirmede nasıl kullanılacağını</a:t>
            </a:r>
            <a:br>
              <a:rPr lang="tr-TR" sz="1600" b="1" dirty="0">
                <a:solidFill>
                  <a:schemeClr val="bg1"/>
                </a:solidFill>
                <a:effectLst/>
                <a:latin typeface="Helvetica" pitchFamily="2" charset="0"/>
              </a:rPr>
            </a:br>
            <a:r>
              <a:rPr lang="tr-TR" sz="1600" b="1" dirty="0">
                <a:solidFill>
                  <a:schemeClr val="bg1"/>
                </a:solidFill>
                <a:effectLst/>
                <a:latin typeface="Helvetica" pitchFamily="2" charset="0"/>
              </a:rPr>
              <a:t>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800" dirty="0">
                <a:solidFill>
                  <a:schemeClr val="bg1"/>
                </a:solidFill>
                <a:effectLst/>
                <a:latin typeface="Helvetica" pitchFamily="2" charset="0"/>
              </a:rPr>
              <a:t>b) Web geliştirme bilgisinin mobil uygulama geliştirmede kullanılan </a:t>
            </a:r>
            <a:r>
              <a:rPr lang="tr-TR" sz="1800" dirty="0" err="1">
                <a:solidFill>
                  <a:schemeClr val="bg1"/>
                </a:solidFill>
                <a:effectLst/>
                <a:latin typeface="Helvetica" pitchFamily="2" charset="0"/>
              </a:rPr>
              <a:t>framework’lere</a:t>
            </a:r>
            <a:r>
              <a:rPr lang="tr-TR" sz="1800" dirty="0">
                <a:solidFill>
                  <a:schemeClr val="bg1"/>
                </a:solidFill>
                <a:effectLst/>
                <a:latin typeface="Helvetica" pitchFamily="2" charset="0"/>
              </a:rPr>
              <a:t> uyarlanarak mobil</a:t>
            </a:r>
            <a:br>
              <a:rPr lang="tr-TR" sz="1800" dirty="0">
                <a:solidFill>
                  <a:schemeClr val="bg1"/>
                </a:solidFill>
                <a:effectLst/>
                <a:latin typeface="Helvetica" pitchFamily="2" charset="0"/>
              </a:rPr>
            </a:br>
            <a:r>
              <a:rPr lang="tr-TR" sz="1800" dirty="0">
                <a:solidFill>
                  <a:schemeClr val="bg1"/>
                </a:solidFill>
                <a:effectLst/>
                <a:latin typeface="Helvetica" pitchFamily="2" charset="0"/>
              </a:rPr>
              <a:t>uygulama geliştirme </a:t>
            </a:r>
            <a:r>
              <a:rPr lang="tr-TR" sz="1800" dirty="0" err="1">
                <a:solidFill>
                  <a:schemeClr val="bg1"/>
                </a:solidFill>
                <a:effectLst/>
                <a:latin typeface="Helvetica" pitchFamily="2" charset="0"/>
              </a:rPr>
              <a:t>sürecine</a:t>
            </a:r>
            <a:r>
              <a:rPr lang="tr-TR" sz="1800" dirty="0">
                <a:solidFill>
                  <a:schemeClr val="bg1"/>
                </a:solidFill>
                <a:effectLst/>
                <a:latin typeface="Helvetica" pitchFamily="2" charset="0"/>
              </a:rPr>
              <a:t> sağladığı katkı vurgulanır.</a:t>
            </a:r>
            <a:br>
              <a:rPr lang="tr-TR" sz="105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705593" y="1949844"/>
            <a:ext cx="3896541" cy="2585323"/>
          </a:xfrm>
          <a:prstGeom prst="rect">
            <a:avLst/>
          </a:prstGeom>
          <a:noFill/>
        </p:spPr>
        <p:txBody>
          <a:bodyPr wrap="square">
            <a:spAutoFit/>
          </a:bodyPr>
          <a:lstStyle/>
          <a:p>
            <a:pPr algn="l"/>
            <a:r>
              <a:rPr lang="tr-TR" b="1" i="0" dirty="0">
                <a:solidFill>
                  <a:srgbClr val="0D0D0D"/>
                </a:solidFill>
                <a:effectLst/>
                <a:latin typeface="Söhne"/>
              </a:rPr>
              <a:t>Daha Hızlı Geliştirme Süreci</a:t>
            </a:r>
          </a:p>
          <a:p>
            <a:pPr algn="l"/>
            <a:endParaRPr lang="tr-TR" b="0" i="0" dirty="0">
              <a:solidFill>
                <a:srgbClr val="0D0D0D"/>
              </a:solidFill>
              <a:effectLst/>
              <a:latin typeface="Söhne"/>
            </a:endParaRPr>
          </a:p>
          <a:p>
            <a:pPr algn="l"/>
            <a:r>
              <a:rPr lang="tr-TR" b="1" i="0" dirty="0">
                <a:solidFill>
                  <a:srgbClr val="0D0D0D"/>
                </a:solidFill>
                <a:effectLst/>
                <a:latin typeface="Söhne"/>
              </a:rPr>
              <a:t>Maliyet Etkinliği</a:t>
            </a:r>
          </a:p>
          <a:p>
            <a:pPr algn="l"/>
            <a:endParaRPr lang="tr-TR" b="0" i="0" dirty="0">
              <a:solidFill>
                <a:srgbClr val="0D0D0D"/>
              </a:solidFill>
              <a:effectLst/>
              <a:latin typeface="Söhne"/>
            </a:endParaRPr>
          </a:p>
          <a:p>
            <a:pPr algn="l"/>
            <a:r>
              <a:rPr lang="tr-TR" b="1" i="0" dirty="0">
                <a:solidFill>
                  <a:srgbClr val="0D0D0D"/>
                </a:solidFill>
                <a:effectLst/>
                <a:latin typeface="Söhne"/>
              </a:rPr>
              <a:t>Geniş Erişim ve Esneklik</a:t>
            </a:r>
          </a:p>
          <a:p>
            <a:pPr algn="l"/>
            <a:endParaRPr lang="tr-TR" b="1" dirty="0">
              <a:solidFill>
                <a:srgbClr val="0D0D0D"/>
              </a:solidFill>
              <a:latin typeface="Söhne"/>
            </a:endParaRPr>
          </a:p>
          <a:p>
            <a:r>
              <a:rPr lang="tr-TR" b="1" i="0" dirty="0">
                <a:solidFill>
                  <a:srgbClr val="0D0D0D"/>
                </a:solidFill>
                <a:effectLst/>
                <a:latin typeface="Söhne"/>
              </a:rPr>
              <a:t>Güçlü Topluluk ve Kaynaklar</a:t>
            </a:r>
          </a:p>
          <a:p>
            <a:pPr algn="l"/>
            <a:endParaRPr lang="tr-TR" b="1" i="0" dirty="0">
              <a:solidFill>
                <a:srgbClr val="0D0D0D"/>
              </a:solidFill>
              <a:effectLst/>
              <a:latin typeface="Söhne"/>
            </a:endParaRPr>
          </a:p>
          <a:p>
            <a:pPr algn="l">
              <a:buFont typeface="Arial" panose="020B0604020202020204" pitchFamily="34" charset="0"/>
              <a:buChar char="•"/>
            </a:pPr>
            <a:endParaRPr lang="tr-TR" b="0" i="0" dirty="0">
              <a:solidFill>
                <a:srgbClr val="0D0D0D"/>
              </a:solidFill>
              <a:effectLst/>
              <a:latin typeface="Söhne"/>
            </a:endParaRPr>
          </a:p>
        </p:txBody>
      </p:sp>
    </p:spTree>
    <p:extLst>
      <p:ext uri="{BB962C8B-B14F-4D97-AF65-F5344CB8AC3E}">
        <p14:creationId xmlns:p14="http://schemas.microsoft.com/office/powerpoint/2010/main" val="34097468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3.13. Farklı açık kaynak kodlu web geliştirme </a:t>
            </a:r>
            <a:r>
              <a:rPr lang="tr-TR" sz="1600" b="1" dirty="0" err="1">
                <a:solidFill>
                  <a:schemeClr val="bg1"/>
                </a:solidFill>
                <a:effectLst/>
                <a:latin typeface="Helvetica" pitchFamily="2" charset="0"/>
              </a:rPr>
              <a:t>framework’lerinin</a:t>
            </a:r>
            <a:r>
              <a:rPr lang="tr-TR" sz="1600" b="1" dirty="0">
                <a:solidFill>
                  <a:schemeClr val="bg1"/>
                </a:solidFill>
                <a:effectLst/>
                <a:latin typeface="Helvetica" pitchFamily="2" charset="0"/>
              </a:rPr>
              <a:t> mobil uygulama geliştirmede nasıl kullanılacağını</a:t>
            </a:r>
            <a:br>
              <a:rPr lang="tr-TR" sz="1600" b="1" dirty="0">
                <a:solidFill>
                  <a:schemeClr val="bg1"/>
                </a:solidFill>
                <a:effectLst/>
                <a:latin typeface="Helvetica" pitchFamily="2" charset="0"/>
              </a:rPr>
            </a:br>
            <a:r>
              <a:rPr lang="tr-TR" sz="1800" b="1" dirty="0">
                <a:solidFill>
                  <a:schemeClr val="bg1"/>
                </a:solidFill>
                <a:effectLst/>
                <a:latin typeface="Helvetica" pitchFamily="2" charset="0"/>
              </a:rPr>
              <a:t>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c) Mobil uygulama geliştirme </a:t>
            </a:r>
            <a:r>
              <a:rPr lang="tr-TR" sz="1800" dirty="0" err="1">
                <a:solidFill>
                  <a:schemeClr val="bg1"/>
                </a:solidFill>
                <a:effectLst/>
                <a:latin typeface="Helvetica" pitchFamily="2" charset="0"/>
              </a:rPr>
              <a:t>süreçleri</a:t>
            </a:r>
            <a:r>
              <a:rPr lang="tr-TR" sz="1800" dirty="0">
                <a:solidFill>
                  <a:schemeClr val="bg1"/>
                </a:solidFill>
                <a:effectLst/>
                <a:latin typeface="Helvetica" pitchFamily="2" charset="0"/>
              </a:rPr>
              <a:t> açıklanır.</a:t>
            </a:r>
            <a:br>
              <a:rPr lang="tr-TR" sz="1800" dirty="0">
                <a:solidFill>
                  <a:schemeClr val="bg1"/>
                </a:solidFill>
                <a:effectLst/>
                <a:latin typeface="Helvetica" pitchFamily="2" charset="0"/>
              </a:rPr>
            </a:br>
            <a:br>
              <a:rPr lang="tr-TR" sz="105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167718" y="470091"/>
            <a:ext cx="7537206" cy="5016758"/>
          </a:xfrm>
          <a:prstGeom prst="rect">
            <a:avLst/>
          </a:prstGeom>
          <a:noFill/>
        </p:spPr>
        <p:txBody>
          <a:bodyPr wrap="square">
            <a:spAutoFit/>
          </a:bodyPr>
          <a:lstStyle/>
          <a:p>
            <a:pPr algn="l"/>
            <a:r>
              <a:rPr lang="tr-TR" sz="1600" b="1" i="0" dirty="0">
                <a:solidFill>
                  <a:srgbClr val="0D0D0D"/>
                </a:solidFill>
                <a:effectLst/>
                <a:highlight>
                  <a:srgbClr val="FFFF00"/>
                </a:highlight>
                <a:latin typeface="Söhne"/>
              </a:rPr>
              <a:t>1. Fikir ve Araştırma</a:t>
            </a:r>
          </a:p>
          <a:p>
            <a:pPr algn="l"/>
            <a:endParaRPr lang="tr-TR" sz="1600" b="1" i="0" dirty="0">
              <a:solidFill>
                <a:srgbClr val="0D0D0D"/>
              </a:solidFill>
              <a:effectLst/>
              <a:latin typeface="Söhne"/>
            </a:endParaRPr>
          </a:p>
          <a:p>
            <a:pPr algn="l"/>
            <a:r>
              <a:rPr lang="tr-TR" sz="1600" b="1" i="0" dirty="0">
                <a:solidFill>
                  <a:srgbClr val="0D0D0D"/>
                </a:solidFill>
                <a:effectLst/>
                <a:latin typeface="Söhne"/>
              </a:rPr>
              <a:t>Fikir:</a:t>
            </a:r>
            <a:r>
              <a:rPr lang="tr-TR" sz="1600" b="0" i="0" dirty="0">
                <a:solidFill>
                  <a:srgbClr val="0D0D0D"/>
                </a:solidFill>
                <a:effectLst/>
                <a:latin typeface="Söhne"/>
              </a:rPr>
              <a:t> Süreç, genellikle bir problemi çözme veya kullanıcılara değer sunma fikriyle başlar.</a:t>
            </a:r>
          </a:p>
          <a:p>
            <a:pPr algn="l"/>
            <a:r>
              <a:rPr lang="tr-TR" sz="1600" b="1" i="0" dirty="0">
                <a:solidFill>
                  <a:srgbClr val="0D0D0D"/>
                </a:solidFill>
                <a:effectLst/>
                <a:latin typeface="Söhne"/>
              </a:rPr>
              <a:t>Pazar Araştırması:</a:t>
            </a:r>
            <a:r>
              <a:rPr lang="tr-TR" sz="1600" b="0" i="0" dirty="0">
                <a:solidFill>
                  <a:srgbClr val="0D0D0D"/>
                </a:solidFill>
                <a:effectLst/>
                <a:latin typeface="Söhne"/>
              </a:rPr>
              <a:t> Benzer uygulamalar, hedef kitle ve pazar ihtiyaçları araştırılır. </a:t>
            </a:r>
          </a:p>
          <a:p>
            <a:pPr algn="l">
              <a:buFont typeface="Arial" panose="020B0604020202020204" pitchFamily="34" charset="0"/>
              <a:buChar char="•"/>
            </a:pPr>
            <a:endParaRPr lang="tr-TR" sz="1600" b="0" i="0" dirty="0">
              <a:solidFill>
                <a:srgbClr val="0D0D0D"/>
              </a:solidFill>
              <a:effectLst/>
              <a:latin typeface="Söhne"/>
            </a:endParaRPr>
          </a:p>
          <a:p>
            <a:pPr algn="l"/>
            <a:r>
              <a:rPr lang="tr-TR" sz="1600" b="1" i="0" dirty="0">
                <a:solidFill>
                  <a:srgbClr val="0D0D0D"/>
                </a:solidFill>
                <a:effectLst/>
                <a:highlight>
                  <a:srgbClr val="FFFF00"/>
                </a:highlight>
                <a:latin typeface="Söhne"/>
              </a:rPr>
              <a:t>2. Planlama</a:t>
            </a:r>
          </a:p>
          <a:p>
            <a:pPr algn="l"/>
            <a:endParaRPr lang="tr-TR" sz="1600" b="1" i="0" dirty="0">
              <a:solidFill>
                <a:srgbClr val="0D0D0D"/>
              </a:solidFill>
              <a:effectLst/>
              <a:latin typeface="Söhne"/>
            </a:endParaRPr>
          </a:p>
          <a:p>
            <a:pPr algn="l"/>
            <a:r>
              <a:rPr lang="tr-TR" sz="1600" b="1" i="0" dirty="0">
                <a:solidFill>
                  <a:srgbClr val="0D0D0D"/>
                </a:solidFill>
                <a:effectLst/>
                <a:latin typeface="Söhne"/>
              </a:rPr>
              <a:t>Uygulama Kapsamı:</a:t>
            </a:r>
            <a:r>
              <a:rPr lang="tr-TR" sz="1600" b="0" i="0" dirty="0">
                <a:solidFill>
                  <a:srgbClr val="0D0D0D"/>
                </a:solidFill>
                <a:effectLst/>
                <a:latin typeface="Söhne"/>
              </a:rPr>
              <a:t> Uygulamanın özellikleri, işlevleri ve kullanıcı akışı belirlenir.</a:t>
            </a:r>
          </a:p>
          <a:p>
            <a:pPr algn="l">
              <a:buFont typeface="Arial" panose="020B0604020202020204" pitchFamily="34" charset="0"/>
              <a:buChar char="•"/>
            </a:pPr>
            <a:endParaRPr lang="tr-TR" sz="1600" b="0" i="0" dirty="0">
              <a:solidFill>
                <a:srgbClr val="0D0D0D"/>
              </a:solidFill>
              <a:effectLst/>
              <a:latin typeface="Söhne"/>
            </a:endParaRPr>
          </a:p>
          <a:p>
            <a:pPr algn="l"/>
            <a:r>
              <a:rPr lang="tr-TR" sz="1600" b="1" i="0" dirty="0">
                <a:solidFill>
                  <a:srgbClr val="0D0D0D"/>
                </a:solidFill>
                <a:effectLst/>
                <a:latin typeface="Söhne"/>
              </a:rPr>
              <a:t>Teknoloji Seçimi:</a:t>
            </a:r>
            <a:r>
              <a:rPr lang="tr-TR" sz="1600" b="0" i="0" dirty="0">
                <a:solidFill>
                  <a:srgbClr val="0D0D0D"/>
                </a:solidFill>
                <a:effectLst/>
                <a:latin typeface="Söhne"/>
              </a:rPr>
              <a:t> Uygulamanın yerel (</a:t>
            </a:r>
            <a:r>
              <a:rPr lang="tr-TR" sz="1600" b="0" i="0" dirty="0" err="1">
                <a:solidFill>
                  <a:srgbClr val="0D0D0D"/>
                </a:solidFill>
                <a:effectLst/>
                <a:latin typeface="Söhne"/>
              </a:rPr>
              <a:t>iOS</a:t>
            </a:r>
            <a:r>
              <a:rPr lang="tr-TR" sz="1600" b="0" i="0" dirty="0">
                <a:solidFill>
                  <a:srgbClr val="0D0D0D"/>
                </a:solidFill>
                <a:effectLst/>
                <a:latin typeface="Söhne"/>
              </a:rPr>
              <a:t>/</a:t>
            </a:r>
            <a:r>
              <a:rPr lang="tr-TR" sz="1600" b="0" i="0" dirty="0" err="1">
                <a:solidFill>
                  <a:srgbClr val="0D0D0D"/>
                </a:solidFill>
                <a:effectLst/>
                <a:latin typeface="Söhne"/>
              </a:rPr>
              <a:t>Android</a:t>
            </a:r>
            <a:r>
              <a:rPr lang="tr-TR" sz="1600" b="0" i="0" dirty="0">
                <a:solidFill>
                  <a:srgbClr val="0D0D0D"/>
                </a:solidFill>
                <a:effectLst/>
                <a:latin typeface="Söhne"/>
              </a:rPr>
              <a:t> için özel), </a:t>
            </a:r>
            <a:r>
              <a:rPr lang="tr-TR" sz="1600" b="0" i="0" dirty="0" err="1">
                <a:solidFill>
                  <a:srgbClr val="0D0D0D"/>
                </a:solidFill>
                <a:effectLst/>
                <a:latin typeface="Söhne"/>
              </a:rPr>
              <a:t>hibrit</a:t>
            </a:r>
            <a:r>
              <a:rPr lang="tr-TR" sz="1600" b="0" i="0" dirty="0">
                <a:solidFill>
                  <a:srgbClr val="0D0D0D"/>
                </a:solidFill>
                <a:effectLst/>
                <a:latin typeface="Söhne"/>
              </a:rPr>
              <a:t> veya platformlar arası (birden fazla platformda çalışabilen) olup olmadığına karar verilir.</a:t>
            </a:r>
          </a:p>
          <a:p>
            <a:pPr algn="l">
              <a:buFont typeface="Arial" panose="020B0604020202020204" pitchFamily="34" charset="0"/>
              <a:buChar char="•"/>
            </a:pPr>
            <a:endParaRPr lang="tr-TR" sz="1600" b="0" i="0" dirty="0">
              <a:solidFill>
                <a:srgbClr val="0D0D0D"/>
              </a:solidFill>
              <a:effectLst/>
              <a:latin typeface="Söhne"/>
            </a:endParaRPr>
          </a:p>
          <a:p>
            <a:pPr algn="l"/>
            <a:r>
              <a:rPr lang="tr-TR" sz="1600" b="1" i="0" dirty="0">
                <a:solidFill>
                  <a:srgbClr val="0D0D0D"/>
                </a:solidFill>
                <a:effectLst/>
                <a:highlight>
                  <a:srgbClr val="FFFF00"/>
                </a:highlight>
                <a:latin typeface="Söhne"/>
              </a:rPr>
              <a:t>3. Tasarım</a:t>
            </a:r>
          </a:p>
          <a:p>
            <a:pPr algn="l"/>
            <a:endParaRPr lang="tr-TR" sz="1600" b="1" i="0" dirty="0">
              <a:solidFill>
                <a:srgbClr val="0D0D0D"/>
              </a:solidFill>
              <a:effectLst/>
              <a:latin typeface="Söhne"/>
            </a:endParaRPr>
          </a:p>
          <a:p>
            <a:pPr algn="l"/>
            <a:r>
              <a:rPr lang="tr-TR" sz="1600" b="1" i="0" dirty="0">
                <a:solidFill>
                  <a:srgbClr val="0D0D0D"/>
                </a:solidFill>
                <a:effectLst/>
                <a:latin typeface="Söhne"/>
              </a:rPr>
              <a:t>Kullanıcı </a:t>
            </a:r>
            <a:r>
              <a:rPr lang="tr-TR" sz="1600" b="1" i="0" dirty="0" err="1">
                <a:solidFill>
                  <a:srgbClr val="0D0D0D"/>
                </a:solidFill>
                <a:effectLst/>
                <a:latin typeface="Söhne"/>
              </a:rPr>
              <a:t>Arayüzü</a:t>
            </a:r>
            <a:r>
              <a:rPr lang="tr-TR" sz="1600" b="1" i="0" dirty="0">
                <a:solidFill>
                  <a:srgbClr val="0D0D0D"/>
                </a:solidFill>
                <a:effectLst/>
                <a:latin typeface="Söhne"/>
              </a:rPr>
              <a:t> (UI) Tasarımı:</a:t>
            </a:r>
            <a:r>
              <a:rPr lang="tr-TR" sz="1600" b="0" i="0" dirty="0">
                <a:solidFill>
                  <a:srgbClr val="0D0D0D"/>
                </a:solidFill>
                <a:effectLst/>
                <a:latin typeface="Söhne"/>
              </a:rPr>
              <a:t> Uygulamanın görsel tasarımı, kullanıcı </a:t>
            </a:r>
            <a:r>
              <a:rPr lang="tr-TR" sz="1600" b="0" i="0" dirty="0" err="1">
                <a:solidFill>
                  <a:srgbClr val="0D0D0D"/>
                </a:solidFill>
                <a:effectLst/>
                <a:latin typeface="Söhne"/>
              </a:rPr>
              <a:t>arayüzü</a:t>
            </a:r>
            <a:r>
              <a:rPr lang="tr-TR" sz="1600" b="0" i="0" dirty="0">
                <a:solidFill>
                  <a:srgbClr val="0D0D0D"/>
                </a:solidFill>
                <a:effectLst/>
                <a:latin typeface="Söhne"/>
              </a:rPr>
              <a:t> bileşenleri ve kullanıcı deneyimi (UX) düşünülerek yapılır.</a:t>
            </a:r>
          </a:p>
          <a:p>
            <a:pPr algn="l">
              <a:buFont typeface="Arial" panose="020B0604020202020204" pitchFamily="34" charset="0"/>
              <a:buChar char="•"/>
            </a:pPr>
            <a:endParaRPr lang="tr-TR" sz="1600" b="0" i="0" dirty="0">
              <a:solidFill>
                <a:srgbClr val="0D0D0D"/>
              </a:solidFill>
              <a:effectLst/>
              <a:latin typeface="Söhne"/>
            </a:endParaRPr>
          </a:p>
          <a:p>
            <a:pPr algn="l"/>
            <a:r>
              <a:rPr lang="tr-TR" sz="1600" b="1" i="0" dirty="0" err="1">
                <a:solidFill>
                  <a:srgbClr val="0D0D0D"/>
                </a:solidFill>
                <a:effectLst/>
                <a:latin typeface="Söhne"/>
              </a:rPr>
              <a:t>Prototipleme</a:t>
            </a:r>
            <a:r>
              <a:rPr lang="tr-TR" sz="1600" b="1" i="0" dirty="0">
                <a:solidFill>
                  <a:srgbClr val="0D0D0D"/>
                </a:solidFill>
                <a:effectLst/>
                <a:latin typeface="Söhne"/>
              </a:rPr>
              <a:t>:</a:t>
            </a:r>
            <a:r>
              <a:rPr lang="tr-TR" sz="1600" b="0" i="0" dirty="0">
                <a:solidFill>
                  <a:srgbClr val="0D0D0D"/>
                </a:solidFill>
                <a:effectLst/>
                <a:latin typeface="Söhne"/>
              </a:rPr>
              <a:t> Uygulamanın nasıl çalışacağını gösteren temel, etkileşimli prototipler oluşturulur.</a:t>
            </a:r>
          </a:p>
          <a:p>
            <a:pPr algn="l">
              <a:buFont typeface="Arial" panose="020B0604020202020204" pitchFamily="34" charset="0"/>
              <a:buChar char="•"/>
            </a:pPr>
            <a:endParaRPr lang="tr-TR" sz="1600" b="0" i="0" dirty="0">
              <a:solidFill>
                <a:srgbClr val="0D0D0D"/>
              </a:solidFill>
              <a:effectLst/>
              <a:latin typeface="Söhne"/>
            </a:endParaRPr>
          </a:p>
        </p:txBody>
      </p:sp>
    </p:spTree>
    <p:extLst>
      <p:ext uri="{BB962C8B-B14F-4D97-AF65-F5344CB8AC3E}">
        <p14:creationId xmlns:p14="http://schemas.microsoft.com/office/powerpoint/2010/main" val="373455735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3.13. Farklı açık kaynak kodlu web geliştirme </a:t>
            </a:r>
            <a:r>
              <a:rPr lang="tr-TR" sz="1600" b="1" dirty="0" err="1">
                <a:solidFill>
                  <a:schemeClr val="bg1"/>
                </a:solidFill>
                <a:effectLst/>
                <a:latin typeface="Helvetica" pitchFamily="2" charset="0"/>
              </a:rPr>
              <a:t>framework’lerinin</a:t>
            </a:r>
            <a:r>
              <a:rPr lang="tr-TR" sz="1600" b="1" dirty="0">
                <a:solidFill>
                  <a:schemeClr val="bg1"/>
                </a:solidFill>
                <a:effectLst/>
                <a:latin typeface="Helvetica" pitchFamily="2" charset="0"/>
              </a:rPr>
              <a:t> mobil uygulama geliştirmede nasıl kullanılacağını</a:t>
            </a:r>
            <a:br>
              <a:rPr lang="tr-TR" sz="1600" b="1" dirty="0">
                <a:solidFill>
                  <a:schemeClr val="bg1"/>
                </a:solidFill>
                <a:effectLst/>
                <a:latin typeface="Helvetica" pitchFamily="2" charset="0"/>
              </a:rPr>
            </a:br>
            <a:r>
              <a:rPr lang="tr-TR" sz="1800" b="1" dirty="0">
                <a:solidFill>
                  <a:schemeClr val="bg1"/>
                </a:solidFill>
                <a:effectLst/>
                <a:latin typeface="Helvetica" pitchFamily="2" charset="0"/>
              </a:rPr>
              <a:t>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c) Mobil uygulama geliştirme </a:t>
            </a:r>
            <a:r>
              <a:rPr lang="tr-TR" sz="1800" dirty="0" err="1">
                <a:solidFill>
                  <a:schemeClr val="bg1"/>
                </a:solidFill>
                <a:effectLst/>
                <a:latin typeface="Helvetica" pitchFamily="2" charset="0"/>
              </a:rPr>
              <a:t>süreçleri</a:t>
            </a:r>
            <a:r>
              <a:rPr lang="tr-TR" sz="1800" dirty="0">
                <a:solidFill>
                  <a:schemeClr val="bg1"/>
                </a:solidFill>
                <a:effectLst/>
                <a:latin typeface="Helvetica" pitchFamily="2" charset="0"/>
              </a:rPr>
              <a:t> açıklanır.</a:t>
            </a:r>
            <a:br>
              <a:rPr lang="tr-TR" sz="1800" dirty="0">
                <a:solidFill>
                  <a:schemeClr val="bg1"/>
                </a:solidFill>
                <a:effectLst/>
                <a:latin typeface="Helvetica" pitchFamily="2" charset="0"/>
              </a:rPr>
            </a:br>
            <a:br>
              <a:rPr lang="tr-TR" sz="105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167716" y="1008571"/>
            <a:ext cx="7537206" cy="5878532"/>
          </a:xfrm>
          <a:prstGeom prst="rect">
            <a:avLst/>
          </a:prstGeom>
          <a:noFill/>
        </p:spPr>
        <p:txBody>
          <a:bodyPr wrap="square">
            <a:spAutoFit/>
          </a:bodyPr>
          <a:lstStyle/>
          <a:p>
            <a:pPr algn="l"/>
            <a:r>
              <a:rPr lang="tr-TR" b="1" i="0" dirty="0">
                <a:solidFill>
                  <a:srgbClr val="0D0D0D"/>
                </a:solidFill>
                <a:effectLst/>
                <a:highlight>
                  <a:srgbClr val="FFFF00"/>
                </a:highlight>
                <a:latin typeface="Söhne"/>
              </a:rPr>
              <a:t>4. Geliştirme</a:t>
            </a:r>
          </a:p>
          <a:p>
            <a:pPr algn="l"/>
            <a:endParaRPr lang="tr-TR" b="1" i="0" dirty="0">
              <a:solidFill>
                <a:srgbClr val="0D0D0D"/>
              </a:solidFill>
              <a:effectLst/>
              <a:highlight>
                <a:srgbClr val="FFFF00"/>
              </a:highlight>
              <a:latin typeface="Söhne"/>
            </a:endParaRPr>
          </a:p>
          <a:p>
            <a:pPr algn="l"/>
            <a:r>
              <a:rPr lang="tr-TR" b="1" i="0" dirty="0">
                <a:solidFill>
                  <a:srgbClr val="0D0D0D"/>
                </a:solidFill>
                <a:effectLst/>
                <a:latin typeface="Söhne"/>
              </a:rPr>
              <a:t>Kodlama:</a:t>
            </a:r>
            <a:r>
              <a:rPr lang="tr-TR" b="0" i="0" dirty="0">
                <a:solidFill>
                  <a:srgbClr val="0D0D0D"/>
                </a:solidFill>
                <a:effectLst/>
                <a:latin typeface="Söhne"/>
              </a:rPr>
              <a:t> Seçilen teknoloji </a:t>
            </a:r>
            <a:r>
              <a:rPr lang="tr-TR" b="0" i="0" dirty="0" err="1">
                <a:solidFill>
                  <a:srgbClr val="0D0D0D"/>
                </a:solidFill>
                <a:effectLst/>
                <a:latin typeface="Söhne"/>
              </a:rPr>
              <a:t>stack'ine</a:t>
            </a:r>
            <a:r>
              <a:rPr lang="tr-TR" b="0" i="0" dirty="0">
                <a:solidFill>
                  <a:srgbClr val="0D0D0D"/>
                </a:solidFill>
                <a:effectLst/>
                <a:latin typeface="Söhne"/>
              </a:rPr>
              <a:t> göre uygulamanın ön yüzü (</a:t>
            </a:r>
            <a:r>
              <a:rPr lang="tr-TR" b="0" i="0" dirty="0" err="1">
                <a:solidFill>
                  <a:srgbClr val="0D0D0D"/>
                </a:solidFill>
                <a:effectLst/>
                <a:latin typeface="Söhne"/>
              </a:rPr>
              <a:t>frontend</a:t>
            </a:r>
            <a:r>
              <a:rPr lang="tr-TR" b="0" i="0" dirty="0">
                <a:solidFill>
                  <a:srgbClr val="0D0D0D"/>
                </a:solidFill>
                <a:effectLst/>
                <a:latin typeface="Söhne"/>
              </a:rPr>
              <a:t>) ve arka yüzü (</a:t>
            </a:r>
            <a:r>
              <a:rPr lang="tr-TR" b="0" i="0" dirty="0" err="1">
                <a:solidFill>
                  <a:srgbClr val="0D0D0D"/>
                </a:solidFill>
                <a:effectLst/>
                <a:latin typeface="Söhne"/>
              </a:rPr>
              <a:t>backend</a:t>
            </a:r>
            <a:r>
              <a:rPr lang="tr-TR" b="0" i="0" dirty="0">
                <a:solidFill>
                  <a:srgbClr val="0D0D0D"/>
                </a:solidFill>
                <a:effectLst/>
                <a:latin typeface="Söhne"/>
              </a:rPr>
              <a:t>) kodlanır.</a:t>
            </a:r>
          </a:p>
          <a:p>
            <a:pPr algn="l"/>
            <a:endParaRPr lang="tr-TR" b="0" i="0" dirty="0">
              <a:solidFill>
                <a:srgbClr val="0D0D0D"/>
              </a:solidFill>
              <a:effectLst/>
              <a:latin typeface="Söhne"/>
            </a:endParaRPr>
          </a:p>
          <a:p>
            <a:pPr algn="l"/>
            <a:r>
              <a:rPr lang="tr-TR" b="1" i="0" dirty="0">
                <a:solidFill>
                  <a:srgbClr val="0D0D0D"/>
                </a:solidFill>
                <a:effectLst/>
                <a:latin typeface="Söhne"/>
              </a:rPr>
              <a:t>Ara Bağlantılar:</a:t>
            </a:r>
            <a:r>
              <a:rPr lang="tr-TR" b="0" i="0" dirty="0">
                <a:solidFill>
                  <a:srgbClr val="0D0D0D"/>
                </a:solidFill>
                <a:effectLst/>
                <a:latin typeface="Söhne"/>
              </a:rPr>
              <a:t> Uygulama, gerekli harici servislerle (</a:t>
            </a:r>
            <a:r>
              <a:rPr lang="tr-TR" b="0" i="0" dirty="0" err="1">
                <a:solidFill>
                  <a:srgbClr val="0D0D0D"/>
                </a:solidFill>
                <a:effectLst/>
                <a:latin typeface="Söhne"/>
              </a:rPr>
              <a:t>API'lar</a:t>
            </a:r>
            <a:r>
              <a:rPr lang="tr-TR" b="0" i="0" dirty="0">
                <a:solidFill>
                  <a:srgbClr val="0D0D0D"/>
                </a:solidFill>
                <a:effectLst/>
                <a:latin typeface="Söhne"/>
              </a:rPr>
              <a:t>, </a:t>
            </a:r>
            <a:r>
              <a:rPr lang="tr-TR" b="0" i="0" dirty="0" err="1">
                <a:solidFill>
                  <a:srgbClr val="0D0D0D"/>
                </a:solidFill>
                <a:effectLst/>
                <a:latin typeface="Söhne"/>
              </a:rPr>
              <a:t>veritabanları</a:t>
            </a:r>
            <a:r>
              <a:rPr lang="tr-TR" b="0" i="0" dirty="0">
                <a:solidFill>
                  <a:srgbClr val="0D0D0D"/>
                </a:solidFill>
                <a:effectLst/>
                <a:latin typeface="Söhne"/>
              </a:rPr>
              <a:t> vb.) entegre edilir.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endParaRPr lang="tr-TR" b="0" i="0" dirty="0">
              <a:solidFill>
                <a:srgbClr val="0D0D0D"/>
              </a:solidFill>
              <a:effectLst/>
              <a:latin typeface="Söhne"/>
            </a:endParaRPr>
          </a:p>
          <a:p>
            <a:pPr algn="l"/>
            <a:r>
              <a:rPr lang="tr-TR" b="1" i="0" dirty="0">
                <a:solidFill>
                  <a:srgbClr val="0D0D0D"/>
                </a:solidFill>
                <a:effectLst/>
                <a:highlight>
                  <a:srgbClr val="FFFF00"/>
                </a:highlight>
                <a:latin typeface="Söhne"/>
              </a:rPr>
              <a:t>5. Test Etme</a:t>
            </a:r>
          </a:p>
          <a:p>
            <a:pPr algn="l"/>
            <a:endParaRPr lang="tr-TR" b="1" i="0" dirty="0">
              <a:solidFill>
                <a:srgbClr val="0D0D0D"/>
              </a:solidFill>
              <a:effectLst/>
              <a:highlight>
                <a:srgbClr val="FFFF00"/>
              </a:highlight>
              <a:latin typeface="Söhne"/>
            </a:endParaRPr>
          </a:p>
          <a:p>
            <a:pPr algn="l"/>
            <a:r>
              <a:rPr lang="tr-TR" b="1" i="0" dirty="0">
                <a:solidFill>
                  <a:srgbClr val="0D0D0D"/>
                </a:solidFill>
                <a:effectLst/>
                <a:latin typeface="Söhne"/>
              </a:rPr>
              <a:t>Birim Testleri:</a:t>
            </a:r>
            <a:r>
              <a:rPr lang="tr-TR" b="0" i="0" dirty="0">
                <a:solidFill>
                  <a:srgbClr val="0D0D0D"/>
                </a:solidFill>
                <a:effectLst/>
                <a:latin typeface="Söhne"/>
              </a:rPr>
              <a:t> Kodun her parçasının beklenen şekilde çalıştığından emin olmak için testler yapılır.</a:t>
            </a:r>
          </a:p>
          <a:p>
            <a:pPr algn="l"/>
            <a:endParaRPr lang="tr-TR" b="0" i="0" dirty="0">
              <a:solidFill>
                <a:srgbClr val="0D0D0D"/>
              </a:solidFill>
              <a:effectLst/>
              <a:latin typeface="Söhne"/>
            </a:endParaRPr>
          </a:p>
          <a:p>
            <a:pPr algn="l"/>
            <a:r>
              <a:rPr lang="tr-TR" b="1" i="0" dirty="0">
                <a:solidFill>
                  <a:srgbClr val="0D0D0D"/>
                </a:solidFill>
                <a:effectLst/>
                <a:latin typeface="Söhne"/>
              </a:rPr>
              <a:t>Kullanılabilirlik Testleri:</a:t>
            </a:r>
            <a:r>
              <a:rPr lang="tr-TR" b="0" i="0" dirty="0">
                <a:solidFill>
                  <a:srgbClr val="0D0D0D"/>
                </a:solidFill>
                <a:effectLst/>
                <a:latin typeface="Söhne"/>
              </a:rPr>
              <a:t> Gerçek kullanıcılar uygulamayı test ederek geri bildirim sağlar.</a:t>
            </a:r>
          </a:p>
          <a:p>
            <a:pPr algn="l"/>
            <a:endParaRPr lang="tr-TR" b="0" i="0" dirty="0">
              <a:solidFill>
                <a:srgbClr val="0D0D0D"/>
              </a:solidFill>
              <a:effectLst/>
              <a:latin typeface="Söhne"/>
            </a:endParaRPr>
          </a:p>
          <a:p>
            <a:pPr algn="l"/>
            <a:r>
              <a:rPr lang="tr-TR" b="1" i="0" dirty="0">
                <a:solidFill>
                  <a:srgbClr val="0D0D0D"/>
                </a:solidFill>
                <a:effectLst/>
                <a:latin typeface="Söhne"/>
              </a:rPr>
              <a:t>Performans Testleri:</a:t>
            </a:r>
            <a:r>
              <a:rPr lang="tr-TR" b="0" i="0" dirty="0">
                <a:solidFill>
                  <a:srgbClr val="0D0D0D"/>
                </a:solidFill>
                <a:effectLst/>
                <a:latin typeface="Söhne"/>
              </a:rPr>
              <a:t> Uygulamanın farklı cihazlarda ve ağ koşullarında nasıl performans gösterdiğini ölçmek için testler yapılır.</a:t>
            </a:r>
          </a:p>
          <a:p>
            <a:pPr algn="l">
              <a:buFont typeface="Arial" panose="020B0604020202020204" pitchFamily="34" charset="0"/>
              <a:buChar char="•"/>
            </a:pPr>
            <a:endParaRPr lang="tr-TR" sz="1600" b="0" i="0" dirty="0">
              <a:solidFill>
                <a:srgbClr val="0D0D0D"/>
              </a:solidFill>
              <a:effectLst/>
              <a:latin typeface="Söhne"/>
            </a:endParaRPr>
          </a:p>
          <a:p>
            <a:pPr algn="l"/>
            <a:endParaRPr lang="tr-TR" b="0" i="0" dirty="0">
              <a:solidFill>
                <a:srgbClr val="0D0D0D"/>
              </a:solidFill>
              <a:effectLst/>
              <a:latin typeface="Söhne"/>
            </a:endParaRPr>
          </a:p>
        </p:txBody>
      </p:sp>
    </p:spTree>
    <p:extLst>
      <p:ext uri="{BB962C8B-B14F-4D97-AF65-F5344CB8AC3E}">
        <p14:creationId xmlns:p14="http://schemas.microsoft.com/office/powerpoint/2010/main" val="28093052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3.13. Farklı açık kaynak kodlu web geliştirme </a:t>
            </a:r>
            <a:r>
              <a:rPr lang="tr-TR" sz="1600" b="1" dirty="0" err="1">
                <a:solidFill>
                  <a:schemeClr val="bg1"/>
                </a:solidFill>
                <a:effectLst/>
                <a:latin typeface="Helvetica" pitchFamily="2" charset="0"/>
              </a:rPr>
              <a:t>framework’lerinin</a:t>
            </a:r>
            <a:r>
              <a:rPr lang="tr-TR" sz="1600" b="1" dirty="0">
                <a:solidFill>
                  <a:schemeClr val="bg1"/>
                </a:solidFill>
                <a:effectLst/>
                <a:latin typeface="Helvetica" pitchFamily="2" charset="0"/>
              </a:rPr>
              <a:t> mobil uygulama geliştirmede nasıl kullanılacağını</a:t>
            </a:r>
            <a:br>
              <a:rPr lang="tr-TR" sz="1600" b="1" dirty="0">
                <a:solidFill>
                  <a:schemeClr val="bg1"/>
                </a:solidFill>
                <a:effectLst/>
                <a:latin typeface="Helvetica" pitchFamily="2" charset="0"/>
              </a:rPr>
            </a:br>
            <a:r>
              <a:rPr lang="tr-TR" sz="1800" b="1" dirty="0">
                <a:solidFill>
                  <a:schemeClr val="bg1"/>
                </a:solidFill>
                <a:effectLst/>
                <a:latin typeface="Helvetica" pitchFamily="2" charset="0"/>
              </a:rPr>
              <a:t>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effectLst/>
                <a:latin typeface="Helvetica" pitchFamily="2" charset="0"/>
              </a:rPr>
              <a:t>c) Mobil uygulama geliştirme </a:t>
            </a:r>
            <a:r>
              <a:rPr lang="tr-TR" sz="1800" dirty="0" err="1">
                <a:solidFill>
                  <a:schemeClr val="bg1"/>
                </a:solidFill>
                <a:effectLst/>
                <a:latin typeface="Helvetica" pitchFamily="2" charset="0"/>
              </a:rPr>
              <a:t>süreçleri</a:t>
            </a:r>
            <a:r>
              <a:rPr lang="tr-TR" sz="1800" dirty="0">
                <a:solidFill>
                  <a:schemeClr val="bg1"/>
                </a:solidFill>
                <a:effectLst/>
                <a:latin typeface="Helvetica" pitchFamily="2" charset="0"/>
              </a:rPr>
              <a:t> açıklanır.</a:t>
            </a:r>
            <a:br>
              <a:rPr lang="tr-TR" sz="1800" dirty="0">
                <a:solidFill>
                  <a:schemeClr val="bg1"/>
                </a:solidFill>
                <a:effectLst/>
                <a:latin typeface="Helvetica" pitchFamily="2" charset="0"/>
              </a:rPr>
            </a:br>
            <a:br>
              <a:rPr lang="tr-TR" sz="1050" dirty="0">
                <a:effectLst/>
                <a:latin typeface="Helvetica" pitchFamily="2" charset="0"/>
              </a:rPr>
            </a:br>
            <a:br>
              <a:rPr lang="tr-TR" sz="1050" dirty="0">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4" name="Metin kutusu 3">
            <a:extLst>
              <a:ext uri="{FF2B5EF4-FFF2-40B4-BE49-F238E27FC236}">
                <a16:creationId xmlns:a16="http://schemas.microsoft.com/office/drawing/2014/main" id="{2A876370-5A23-16FF-FC04-CEC9E0C2958A}"/>
              </a:ext>
            </a:extLst>
          </p:cNvPr>
          <p:cNvSpPr txBox="1"/>
          <p:nvPr/>
        </p:nvSpPr>
        <p:spPr>
          <a:xfrm>
            <a:off x="4260850" y="656358"/>
            <a:ext cx="7537206" cy="5078313"/>
          </a:xfrm>
          <a:prstGeom prst="rect">
            <a:avLst/>
          </a:prstGeom>
          <a:noFill/>
        </p:spPr>
        <p:txBody>
          <a:bodyPr wrap="square">
            <a:spAutoFit/>
          </a:bodyPr>
          <a:lstStyle/>
          <a:p>
            <a:pPr algn="l">
              <a:buFont typeface="Arial" panose="020B0604020202020204" pitchFamily="34" charset="0"/>
              <a:buChar char="•"/>
            </a:pPr>
            <a:endParaRPr lang="tr-TR" b="0" i="0" dirty="0">
              <a:solidFill>
                <a:srgbClr val="0D0D0D"/>
              </a:solidFill>
              <a:effectLst/>
              <a:latin typeface="Söhne"/>
            </a:endParaRPr>
          </a:p>
          <a:p>
            <a:pPr algn="l"/>
            <a:r>
              <a:rPr lang="tr-TR" b="1" i="0" dirty="0">
                <a:solidFill>
                  <a:srgbClr val="0D0D0D"/>
                </a:solidFill>
                <a:effectLst/>
                <a:highlight>
                  <a:srgbClr val="FFFF00"/>
                </a:highlight>
                <a:latin typeface="Söhne"/>
              </a:rPr>
              <a:t>6. Dağıtım</a:t>
            </a:r>
          </a:p>
          <a:p>
            <a:pPr algn="l"/>
            <a:endParaRPr lang="tr-TR" b="1" i="0" dirty="0">
              <a:solidFill>
                <a:srgbClr val="0D0D0D"/>
              </a:solidFill>
              <a:effectLst/>
              <a:highlight>
                <a:srgbClr val="FFFF00"/>
              </a:highlight>
              <a:latin typeface="Söhne"/>
            </a:endParaRPr>
          </a:p>
          <a:p>
            <a:pPr algn="l">
              <a:buFont typeface="Arial" panose="020B0604020202020204" pitchFamily="34" charset="0"/>
              <a:buChar char="•"/>
            </a:pPr>
            <a:r>
              <a:rPr lang="tr-TR" b="1" i="0" dirty="0">
                <a:solidFill>
                  <a:srgbClr val="0D0D0D"/>
                </a:solidFill>
                <a:effectLst/>
                <a:latin typeface="Söhne"/>
              </a:rPr>
              <a:t>Mağazalara Yükleme:</a:t>
            </a:r>
            <a:r>
              <a:rPr lang="tr-TR" b="0" i="0" dirty="0">
                <a:solidFill>
                  <a:srgbClr val="0D0D0D"/>
                </a:solidFill>
                <a:effectLst/>
                <a:latin typeface="Söhne"/>
              </a:rPr>
              <a:t> Uygulama, Apple </a:t>
            </a:r>
            <a:r>
              <a:rPr lang="tr-TR" b="0" i="0" dirty="0" err="1">
                <a:solidFill>
                  <a:srgbClr val="0D0D0D"/>
                </a:solidFill>
                <a:effectLst/>
                <a:latin typeface="Söhne"/>
              </a:rPr>
              <a:t>App</a:t>
            </a:r>
            <a:r>
              <a:rPr lang="tr-TR" b="0" i="0" dirty="0">
                <a:solidFill>
                  <a:srgbClr val="0D0D0D"/>
                </a:solidFill>
                <a:effectLst/>
                <a:latin typeface="Söhne"/>
              </a:rPr>
              <a:t> </a:t>
            </a:r>
            <a:r>
              <a:rPr lang="tr-TR" b="0" i="0" dirty="0" err="1">
                <a:solidFill>
                  <a:srgbClr val="0D0D0D"/>
                </a:solidFill>
                <a:effectLst/>
                <a:latin typeface="Söhne"/>
              </a:rPr>
              <a:t>Store</a:t>
            </a:r>
            <a:r>
              <a:rPr lang="tr-TR" b="0" i="0" dirty="0">
                <a:solidFill>
                  <a:srgbClr val="0D0D0D"/>
                </a:solidFill>
                <a:effectLst/>
                <a:latin typeface="Söhne"/>
              </a:rPr>
              <a:t>, Google Play </a:t>
            </a:r>
            <a:r>
              <a:rPr lang="tr-TR" b="0" i="0" dirty="0" err="1">
                <a:solidFill>
                  <a:srgbClr val="0D0D0D"/>
                </a:solidFill>
                <a:effectLst/>
                <a:latin typeface="Söhne"/>
              </a:rPr>
              <a:t>Store</a:t>
            </a:r>
            <a:r>
              <a:rPr lang="tr-TR" b="0" i="0" dirty="0">
                <a:solidFill>
                  <a:srgbClr val="0D0D0D"/>
                </a:solidFill>
                <a:effectLst/>
                <a:latin typeface="Söhne"/>
              </a:rPr>
              <a:t> gibi uygulama mağazalarına yüklenir.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Pazarlama ve Promosyon:</a:t>
            </a:r>
            <a:r>
              <a:rPr lang="tr-TR" b="0" i="0" dirty="0">
                <a:solidFill>
                  <a:srgbClr val="0D0D0D"/>
                </a:solidFill>
                <a:effectLst/>
                <a:latin typeface="Söhne"/>
              </a:rPr>
              <a:t> Uygulamanın hedef kitleye ulaşması için pazarlama stratejileri uygulanır.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endParaRPr lang="tr-TR" b="0" i="0" dirty="0">
              <a:solidFill>
                <a:srgbClr val="0D0D0D"/>
              </a:solidFill>
              <a:effectLst/>
              <a:latin typeface="Söhne"/>
            </a:endParaRPr>
          </a:p>
          <a:p>
            <a:pPr algn="l"/>
            <a:r>
              <a:rPr lang="tr-TR" b="1" i="0" dirty="0">
                <a:solidFill>
                  <a:srgbClr val="0D0D0D"/>
                </a:solidFill>
                <a:effectLst/>
                <a:highlight>
                  <a:srgbClr val="FFFF00"/>
                </a:highlight>
                <a:latin typeface="Söhne"/>
              </a:rPr>
              <a:t>7. Bakım ve Güncellemeler</a:t>
            </a:r>
          </a:p>
          <a:p>
            <a:pPr algn="l"/>
            <a:endParaRPr lang="tr-TR" b="1" i="0" dirty="0">
              <a:solidFill>
                <a:srgbClr val="0D0D0D"/>
              </a:solidFill>
              <a:effectLst/>
              <a:highlight>
                <a:srgbClr val="FFFF00"/>
              </a:highlight>
              <a:latin typeface="Söhne"/>
            </a:endParaRPr>
          </a:p>
          <a:p>
            <a:pPr algn="l">
              <a:buFont typeface="Arial" panose="020B0604020202020204" pitchFamily="34" charset="0"/>
              <a:buChar char="•"/>
            </a:pPr>
            <a:r>
              <a:rPr lang="tr-TR" b="1" i="0" dirty="0">
                <a:solidFill>
                  <a:srgbClr val="0D0D0D"/>
                </a:solidFill>
                <a:effectLst/>
                <a:latin typeface="Söhne"/>
              </a:rPr>
              <a:t>Geri Bildirim Toplama:</a:t>
            </a:r>
            <a:r>
              <a:rPr lang="tr-TR" b="0" i="0" dirty="0">
                <a:solidFill>
                  <a:srgbClr val="0D0D0D"/>
                </a:solidFill>
                <a:effectLst/>
                <a:latin typeface="Söhne"/>
              </a:rPr>
              <a:t> Kullanıcılardan gelen geri bildirimler analiz edilir.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1" i="0" dirty="0">
                <a:solidFill>
                  <a:srgbClr val="0D0D0D"/>
                </a:solidFill>
                <a:effectLst/>
                <a:latin typeface="Söhne"/>
              </a:rPr>
              <a:t>Güncellemeler:</a:t>
            </a:r>
            <a:r>
              <a:rPr lang="tr-TR" b="0" i="0" dirty="0">
                <a:solidFill>
                  <a:srgbClr val="0D0D0D"/>
                </a:solidFill>
                <a:effectLst/>
                <a:latin typeface="Söhne"/>
              </a:rPr>
              <a:t> Uygulama, yeni özellikler eklenerek veya hatalar düzeltilerek düzenli olarak güncellenir.</a:t>
            </a:r>
          </a:p>
          <a:p>
            <a:pPr algn="l">
              <a:buFont typeface="Arial" panose="020B0604020202020204" pitchFamily="34" charset="0"/>
              <a:buChar char="•"/>
            </a:pPr>
            <a:endParaRPr lang="tr-TR" b="0" i="0" dirty="0">
              <a:solidFill>
                <a:srgbClr val="0D0D0D"/>
              </a:solidFill>
              <a:effectLst/>
              <a:latin typeface="Söhne"/>
            </a:endParaRPr>
          </a:p>
        </p:txBody>
      </p:sp>
    </p:spTree>
    <p:extLst>
      <p:ext uri="{BB962C8B-B14F-4D97-AF65-F5344CB8AC3E}">
        <p14:creationId xmlns:p14="http://schemas.microsoft.com/office/powerpoint/2010/main" val="399346168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600" b="1" dirty="0">
                <a:solidFill>
                  <a:schemeClr val="bg1"/>
                </a:solidFill>
                <a:effectLst/>
                <a:latin typeface="Helvetica" pitchFamily="2" charset="0"/>
              </a:rPr>
              <a:t>3.14. Gelişmekte olan </a:t>
            </a:r>
            <a:r>
              <a:rPr lang="tr-TR" sz="1600" b="1" dirty="0" err="1">
                <a:solidFill>
                  <a:schemeClr val="bg1"/>
                </a:solidFill>
                <a:effectLst/>
                <a:latin typeface="Helvetica" pitchFamily="2" charset="0"/>
              </a:rPr>
              <a:t>EcmaScript</a:t>
            </a:r>
            <a:r>
              <a:rPr lang="tr-TR" sz="1600" b="1" dirty="0">
                <a:solidFill>
                  <a:schemeClr val="bg1"/>
                </a:solidFill>
                <a:effectLst/>
                <a:latin typeface="Helvetica" pitchFamily="2" charset="0"/>
              </a:rPr>
              <a:t> ile </a:t>
            </a:r>
            <a:r>
              <a:rPr lang="tr-TR" sz="1600" b="1" dirty="0" err="1">
                <a:solidFill>
                  <a:schemeClr val="bg1"/>
                </a:solidFill>
                <a:effectLst/>
                <a:latin typeface="Helvetica" pitchFamily="2" charset="0"/>
              </a:rPr>
              <a:t>Javascript</a:t>
            </a:r>
            <a:r>
              <a:rPr lang="tr-TR" sz="1600" b="1" dirty="0">
                <a:solidFill>
                  <a:schemeClr val="bg1"/>
                </a:solidFill>
                <a:effectLst/>
                <a:latin typeface="Helvetica" pitchFamily="2" charset="0"/>
              </a:rPr>
              <a:t> programlama dilinin </a:t>
            </a:r>
            <a:r>
              <a:rPr lang="tr-TR" sz="1600" b="1" dirty="0" err="1">
                <a:solidFill>
                  <a:schemeClr val="bg1"/>
                </a:solidFill>
                <a:effectLst/>
                <a:latin typeface="Helvetica" pitchFamily="2" charset="0"/>
              </a:rPr>
              <a:t>güncel</a:t>
            </a:r>
            <a:r>
              <a:rPr lang="tr-TR" sz="1600" b="1" dirty="0">
                <a:solidFill>
                  <a:schemeClr val="bg1"/>
                </a:solidFill>
                <a:effectLst/>
                <a:latin typeface="Helvetica" pitchFamily="2" charset="0"/>
              </a:rPr>
              <a:t> standartlara uyumlu şekilde</a:t>
            </a:r>
            <a:br>
              <a:rPr lang="tr-TR" sz="1600" b="1" dirty="0">
                <a:solidFill>
                  <a:schemeClr val="bg1"/>
                </a:solidFill>
                <a:effectLst/>
                <a:latin typeface="Helvetica" pitchFamily="2" charset="0"/>
              </a:rPr>
            </a:br>
            <a:r>
              <a:rPr lang="tr-TR" sz="1600" b="1" dirty="0">
                <a:solidFill>
                  <a:schemeClr val="bg1"/>
                </a:solidFill>
                <a:effectLst/>
                <a:latin typeface="Helvetica" pitchFamily="2" charset="0"/>
              </a:rPr>
              <a:t>çalışabileceğini kavrar.</a:t>
            </a:r>
            <a:br>
              <a:rPr lang="tr-TR" sz="1600" dirty="0">
                <a:effectLst/>
                <a:latin typeface="Helvetica" pitchFamily="2" charset="0"/>
              </a:rPr>
            </a:br>
            <a:br>
              <a:rPr lang="tr-TR" sz="1600" dirty="0">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EcmaScript’in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dilinin </a:t>
            </a:r>
            <a:r>
              <a:rPr lang="tr-TR" sz="1600" dirty="0" err="1">
                <a:solidFill>
                  <a:schemeClr val="bg1"/>
                </a:solidFill>
                <a:effectLst/>
                <a:latin typeface="Helvetica" pitchFamily="2" charset="0"/>
              </a:rPr>
              <a:t>güncelleme</a:t>
            </a:r>
            <a:r>
              <a:rPr lang="tr-TR" sz="1600" dirty="0">
                <a:solidFill>
                  <a:schemeClr val="bg1"/>
                </a:solidFill>
                <a:effectLst/>
                <a:latin typeface="Helvetica" pitchFamily="2" charset="0"/>
              </a:rPr>
              <a:t> ve yeni özelliklerini içermesi durumu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F08E98F2-A5DB-C098-752A-D7ED43DF0236}"/>
              </a:ext>
            </a:extLst>
          </p:cNvPr>
          <p:cNvSpPr txBox="1"/>
          <p:nvPr/>
        </p:nvSpPr>
        <p:spPr>
          <a:xfrm>
            <a:off x="4413433" y="1240076"/>
            <a:ext cx="6100232" cy="5355312"/>
          </a:xfrm>
          <a:prstGeom prst="rect">
            <a:avLst/>
          </a:prstGeom>
          <a:noFill/>
        </p:spPr>
        <p:txBody>
          <a:bodyPr wrap="square">
            <a:spAutoFit/>
          </a:bodyPr>
          <a:lstStyle/>
          <a:p>
            <a:pPr marL="285750" indent="-285750" algn="l">
              <a:buFont typeface="Arial" panose="020B0604020202020204" pitchFamily="34" charset="0"/>
              <a:buChar char="•"/>
            </a:pPr>
            <a:r>
              <a:rPr lang="tr-TR" b="0" i="0" dirty="0">
                <a:solidFill>
                  <a:srgbClr val="1A202C"/>
                </a:solidFill>
                <a:effectLst/>
                <a:latin typeface="pt-serif"/>
              </a:rPr>
              <a:t>ECMA, bilgisayar donanımları, yazılım dilleri ve iletişim teknolojileri için standartlar geliştirmeyi amaçlayan, kar amacı gütmeyen bir kuruluştur.</a:t>
            </a:r>
          </a:p>
          <a:p>
            <a:pPr marL="285750" indent="-285750" algn="l">
              <a:buFont typeface="Arial" panose="020B0604020202020204" pitchFamily="34" charset="0"/>
              <a:buChar char="•"/>
            </a:pPr>
            <a:endParaRPr lang="tr-TR" dirty="0">
              <a:solidFill>
                <a:srgbClr val="1A202C"/>
              </a:solidFill>
              <a:latin typeface="pt-serif"/>
            </a:endParaRPr>
          </a:p>
          <a:p>
            <a:pPr marL="285750" indent="-285750" algn="l">
              <a:buFont typeface="Arial" panose="020B0604020202020204" pitchFamily="34" charset="0"/>
              <a:buChar char="•"/>
            </a:pPr>
            <a:r>
              <a:rPr lang="tr-TR" b="0" i="0" dirty="0">
                <a:solidFill>
                  <a:srgbClr val="1A202C"/>
                </a:solidFill>
                <a:effectLst/>
                <a:latin typeface="pt-serif"/>
              </a:rPr>
              <a:t>Kullandığımız QWERTY klavye düzeni de </a:t>
            </a:r>
            <a:r>
              <a:rPr lang="tr-TR" b="0" i="0" dirty="0" err="1">
                <a:solidFill>
                  <a:srgbClr val="1A202C"/>
                </a:solidFill>
                <a:effectLst/>
                <a:latin typeface="pt-serif"/>
              </a:rPr>
              <a:t>ECMA’nın</a:t>
            </a:r>
            <a:r>
              <a:rPr lang="tr-TR" b="0" i="0" dirty="0">
                <a:solidFill>
                  <a:srgbClr val="1A202C"/>
                </a:solidFill>
                <a:effectLst/>
                <a:latin typeface="pt-serif"/>
              </a:rPr>
              <a:t> oluşturduğu önemli standartlardan bir tanesi</a:t>
            </a:r>
          </a:p>
          <a:p>
            <a:pPr marL="285750" indent="-285750" algn="l">
              <a:buFont typeface="Arial" panose="020B0604020202020204" pitchFamily="34" charset="0"/>
              <a:buChar char="•"/>
            </a:pPr>
            <a:endParaRPr lang="tr-TR" dirty="0">
              <a:solidFill>
                <a:srgbClr val="1A202C"/>
              </a:solidFill>
              <a:latin typeface="pt-serif"/>
            </a:endParaRPr>
          </a:p>
          <a:p>
            <a:pPr marL="285750" indent="-285750" algn="l" fontAlgn="base">
              <a:buFont typeface="Arial" panose="020B0604020202020204" pitchFamily="34" charset="0"/>
              <a:buChar char="•"/>
            </a:pPr>
            <a:r>
              <a:rPr lang="tr-TR" b="0" i="0" dirty="0">
                <a:solidFill>
                  <a:srgbClr val="1A202C"/>
                </a:solidFill>
                <a:effectLst/>
                <a:latin typeface="pt-serif"/>
              </a:rPr>
              <a:t>Disket</a:t>
            </a:r>
            <a:r>
              <a:rPr lang="tr-TR" dirty="0">
                <a:solidFill>
                  <a:srgbClr val="1A202C"/>
                </a:solidFill>
                <a:latin typeface="pt-serif"/>
              </a:rPr>
              <a:t> ve</a:t>
            </a:r>
            <a:r>
              <a:rPr lang="tr-TR" b="0" i="0" dirty="0">
                <a:solidFill>
                  <a:srgbClr val="1A202C"/>
                </a:solidFill>
                <a:effectLst/>
                <a:latin typeface="pt-serif"/>
              </a:rPr>
              <a:t> C yazılım diline kadar bir çok yazılım ve donanım için standartları belirlemiş ve bunların </a:t>
            </a:r>
            <a:r>
              <a:rPr lang="tr-TR" b="0" i="0" dirty="0" err="1">
                <a:solidFill>
                  <a:srgbClr val="1A202C"/>
                </a:solidFill>
                <a:effectLst/>
                <a:latin typeface="pt-serif"/>
              </a:rPr>
              <a:t>uluslarası</a:t>
            </a:r>
            <a:r>
              <a:rPr lang="tr-TR" b="0" i="0" dirty="0">
                <a:solidFill>
                  <a:srgbClr val="1A202C"/>
                </a:solidFill>
                <a:effectLst/>
                <a:latin typeface="pt-serif"/>
              </a:rPr>
              <a:t> kabul gören standartlarını da oluşturmuşlardır.</a:t>
            </a:r>
          </a:p>
          <a:p>
            <a:pPr marL="285750" indent="-285750" algn="l" fontAlgn="base">
              <a:buFont typeface="Arial" panose="020B0604020202020204" pitchFamily="34" charset="0"/>
              <a:buChar char="•"/>
            </a:pPr>
            <a:endParaRPr lang="tr-TR" dirty="0">
              <a:solidFill>
                <a:srgbClr val="1A202C"/>
              </a:solidFill>
              <a:latin typeface="pt-serif"/>
            </a:endParaRPr>
          </a:p>
          <a:p>
            <a:pPr marL="285750" indent="-285750" algn="l" fontAlgn="base">
              <a:buFont typeface="Arial" panose="020B0604020202020204" pitchFamily="34" charset="0"/>
              <a:buChar char="•"/>
            </a:pPr>
            <a:r>
              <a:rPr lang="tr-TR" b="0" i="0" dirty="0" err="1">
                <a:solidFill>
                  <a:srgbClr val="1A202C"/>
                </a:solidFill>
                <a:effectLst/>
                <a:latin typeface="pt-serif"/>
              </a:rPr>
              <a:t>JavaScript</a:t>
            </a:r>
            <a:r>
              <a:rPr lang="tr-TR" b="0" i="0" dirty="0">
                <a:solidFill>
                  <a:srgbClr val="1A202C"/>
                </a:solidFill>
                <a:effectLst/>
                <a:latin typeface="pt-serif"/>
              </a:rPr>
              <a:t> için 1997’de geliştirilen ilk standartta belirtilen </a:t>
            </a:r>
            <a:r>
              <a:rPr lang="tr-TR" b="0" i="0" dirty="0" err="1">
                <a:solidFill>
                  <a:srgbClr val="1A202C"/>
                </a:solidFill>
                <a:effectLst/>
                <a:latin typeface="pt-serif"/>
              </a:rPr>
              <a:t>ECMAScript</a:t>
            </a:r>
            <a:r>
              <a:rPr lang="tr-TR" b="0" i="0" dirty="0">
                <a:solidFill>
                  <a:srgbClr val="1A202C"/>
                </a:solidFill>
                <a:effectLst/>
                <a:latin typeface="pt-serif"/>
              </a:rPr>
              <a:t> ise </a:t>
            </a:r>
            <a:r>
              <a:rPr lang="tr-TR" b="0" i="0" dirty="0" err="1">
                <a:solidFill>
                  <a:srgbClr val="1A202C"/>
                </a:solidFill>
                <a:effectLst/>
                <a:latin typeface="pt-serif"/>
              </a:rPr>
              <a:t>JavaScript</a:t>
            </a:r>
            <a:r>
              <a:rPr lang="tr-TR" b="0" i="0" dirty="0">
                <a:solidFill>
                  <a:srgbClr val="1A202C"/>
                </a:solidFill>
                <a:effectLst/>
                <a:latin typeface="pt-serif"/>
              </a:rPr>
              <a:t> standartlarını belirledikleri dilin adı aslında. </a:t>
            </a:r>
          </a:p>
          <a:p>
            <a:pPr marL="285750" indent="-285750" algn="l" fontAlgn="base">
              <a:buFont typeface="Arial" panose="020B0604020202020204" pitchFamily="34" charset="0"/>
              <a:buChar char="•"/>
            </a:pPr>
            <a:endParaRPr lang="tr-TR" dirty="0">
              <a:solidFill>
                <a:srgbClr val="1A202C"/>
              </a:solidFill>
              <a:latin typeface="pt-serif"/>
            </a:endParaRPr>
          </a:p>
          <a:p>
            <a:pPr marL="285750" indent="-285750" algn="l" fontAlgn="base">
              <a:buFont typeface="Arial" panose="020B0604020202020204" pitchFamily="34" charset="0"/>
              <a:buChar char="•"/>
            </a:pPr>
            <a:r>
              <a:rPr lang="tr-TR" b="0" i="0" dirty="0">
                <a:solidFill>
                  <a:srgbClr val="1A202C"/>
                </a:solidFill>
                <a:effectLst/>
                <a:latin typeface="pt-serif"/>
              </a:rPr>
              <a:t>En son 12. sürümü Haziran 2021’de yayınlandı.</a:t>
            </a:r>
            <a:br>
              <a:rPr lang="tr-TR" dirty="0"/>
            </a:br>
            <a:endParaRPr lang="tr-TR" b="0" i="0" dirty="0">
              <a:solidFill>
                <a:srgbClr val="1A202C"/>
              </a:solidFill>
              <a:effectLst/>
              <a:latin typeface="pt-serif"/>
            </a:endParaRPr>
          </a:p>
          <a:p>
            <a:pPr algn="l"/>
            <a:endParaRPr lang="tr-TR" dirty="0">
              <a:solidFill>
                <a:srgbClr val="1A202C"/>
              </a:solidFill>
              <a:latin typeface="pt-serif"/>
            </a:endParaRPr>
          </a:p>
        </p:txBody>
      </p:sp>
      <p:sp>
        <p:nvSpPr>
          <p:cNvPr id="7" name="Metin kutusu 6">
            <a:extLst>
              <a:ext uri="{FF2B5EF4-FFF2-40B4-BE49-F238E27FC236}">
                <a16:creationId xmlns:a16="http://schemas.microsoft.com/office/drawing/2014/main" id="{CA810EE7-86AA-9F19-92B3-0BFBA68256AF}"/>
              </a:ext>
            </a:extLst>
          </p:cNvPr>
          <p:cNvSpPr txBox="1"/>
          <p:nvPr/>
        </p:nvSpPr>
        <p:spPr>
          <a:xfrm>
            <a:off x="4277782" y="435372"/>
            <a:ext cx="7541683" cy="369332"/>
          </a:xfrm>
          <a:prstGeom prst="rect">
            <a:avLst/>
          </a:prstGeom>
          <a:noFill/>
        </p:spPr>
        <p:txBody>
          <a:bodyPr wrap="square">
            <a:spAutoFit/>
          </a:bodyPr>
          <a:lstStyle/>
          <a:p>
            <a:r>
              <a:rPr lang="tr-TR" sz="1800" b="1" dirty="0" err="1">
                <a:effectLst/>
                <a:latin typeface="Helvetica" pitchFamily="2" charset="0"/>
              </a:rPr>
              <a:t>EcmaScript</a:t>
            </a:r>
            <a:r>
              <a:rPr lang="tr-TR" sz="1800" b="1" dirty="0">
                <a:effectLst/>
                <a:latin typeface="Helvetica" pitchFamily="2" charset="0"/>
              </a:rPr>
              <a:t> Nedir? </a:t>
            </a:r>
            <a:r>
              <a:rPr lang="tr-TR" b="0" i="1" dirty="0" err="1">
                <a:effectLst/>
                <a:latin typeface="pt-serif"/>
              </a:rPr>
              <a:t>European</a:t>
            </a:r>
            <a:r>
              <a:rPr lang="tr-TR" b="0" i="1" dirty="0">
                <a:effectLst/>
                <a:latin typeface="pt-serif"/>
              </a:rPr>
              <a:t> </a:t>
            </a:r>
            <a:r>
              <a:rPr lang="tr-TR" b="0" i="1" dirty="0" err="1">
                <a:effectLst/>
                <a:latin typeface="pt-serif"/>
              </a:rPr>
              <a:t>Computer</a:t>
            </a:r>
            <a:r>
              <a:rPr lang="tr-TR" b="0" i="1" dirty="0">
                <a:effectLst/>
                <a:latin typeface="pt-serif"/>
              </a:rPr>
              <a:t> </a:t>
            </a:r>
            <a:r>
              <a:rPr lang="tr-TR" b="0" i="1" dirty="0" err="1">
                <a:effectLst/>
                <a:latin typeface="pt-serif"/>
              </a:rPr>
              <a:t>Manufacturers</a:t>
            </a:r>
            <a:r>
              <a:rPr lang="tr-TR" b="0" i="1" dirty="0">
                <a:effectLst/>
                <a:latin typeface="pt-serif"/>
              </a:rPr>
              <a:t> </a:t>
            </a:r>
            <a:r>
              <a:rPr lang="tr-TR" b="0" i="1" dirty="0" err="1">
                <a:effectLst/>
                <a:latin typeface="pt-serif"/>
              </a:rPr>
              <a:t>Association</a:t>
            </a:r>
            <a:endParaRPr lang="tr-TR" b="1" i="1" dirty="0"/>
          </a:p>
        </p:txBody>
      </p:sp>
      <p:pic>
        <p:nvPicPr>
          <p:cNvPr id="5122" name="Picture 2" descr="New Features in ECMAScript 2021 (with code examples) - DEV Community">
            <a:extLst>
              <a:ext uri="{FF2B5EF4-FFF2-40B4-BE49-F238E27FC236}">
                <a16:creationId xmlns:a16="http://schemas.microsoft.com/office/drawing/2014/main" id="{7C7CC12D-E7B8-0716-02BD-95EB1146F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09" y="4334932"/>
            <a:ext cx="3358908" cy="186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394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3.14. Gelişmekte olan </a:t>
            </a:r>
            <a:r>
              <a:rPr lang="tr-TR" sz="1800" b="1" dirty="0" err="1">
                <a:solidFill>
                  <a:schemeClr val="bg1"/>
                </a:solidFill>
                <a:effectLst/>
                <a:latin typeface="Helvetica" pitchFamily="2" charset="0"/>
              </a:rPr>
              <a:t>EcmaScript</a:t>
            </a:r>
            <a:r>
              <a:rPr lang="tr-TR" sz="1800" b="1" dirty="0">
                <a:solidFill>
                  <a:schemeClr val="bg1"/>
                </a:solidFill>
                <a:effectLst/>
                <a:latin typeface="Helvetica" pitchFamily="2" charset="0"/>
              </a:rPr>
              <a:t> ile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dilinin </a:t>
            </a:r>
            <a:r>
              <a:rPr lang="tr-TR" sz="1800" b="1" dirty="0" err="1">
                <a:solidFill>
                  <a:schemeClr val="bg1"/>
                </a:solidFill>
                <a:effectLst/>
                <a:latin typeface="Helvetica" pitchFamily="2" charset="0"/>
              </a:rPr>
              <a:t>güncel</a:t>
            </a:r>
            <a:r>
              <a:rPr lang="tr-TR" sz="1800" b="1" dirty="0">
                <a:solidFill>
                  <a:schemeClr val="bg1"/>
                </a:solidFill>
                <a:effectLst/>
                <a:latin typeface="Helvetica" pitchFamily="2" charset="0"/>
              </a:rPr>
              <a:t> standartlara uyumlu şekilde</a:t>
            </a:r>
            <a:br>
              <a:rPr lang="tr-TR" sz="1800" b="1" dirty="0">
                <a:solidFill>
                  <a:schemeClr val="bg1"/>
                </a:solidFill>
                <a:effectLst/>
                <a:latin typeface="Helvetica" pitchFamily="2" charset="0"/>
              </a:rPr>
            </a:br>
            <a:r>
              <a:rPr lang="tr-TR" sz="1800" b="1" dirty="0">
                <a:solidFill>
                  <a:schemeClr val="bg1"/>
                </a:solidFill>
                <a:effectLst/>
                <a:latin typeface="Helvetica" pitchFamily="2" charset="0"/>
              </a:rPr>
              <a:t>çalışabileceğini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latin typeface="Helvetica" pitchFamily="2" charset="0"/>
              </a:rPr>
              <a:t>B</a:t>
            </a:r>
            <a:r>
              <a:rPr lang="tr-TR" sz="1800" dirty="0">
                <a:solidFill>
                  <a:schemeClr val="bg1"/>
                </a:solidFill>
                <a:effectLst/>
                <a:latin typeface="Helvetica" pitchFamily="2" charset="0"/>
              </a:rPr>
              <a:t>) </a:t>
            </a:r>
            <a:r>
              <a:rPr lang="tr-TR" sz="1800" dirty="0" err="1">
                <a:solidFill>
                  <a:schemeClr val="bg1"/>
                </a:solidFill>
                <a:effectLst/>
                <a:latin typeface="Helvetica" pitchFamily="2" charset="0"/>
              </a:rPr>
              <a:t>Javascript</a:t>
            </a:r>
            <a:r>
              <a:rPr lang="tr-TR" sz="1800" dirty="0">
                <a:solidFill>
                  <a:schemeClr val="bg1"/>
                </a:solidFill>
                <a:effectLst/>
                <a:latin typeface="Helvetica" pitchFamily="2" charset="0"/>
              </a:rPr>
              <a:t> programlama dilindeki kodun </a:t>
            </a:r>
            <a:r>
              <a:rPr lang="tr-TR" sz="1800" dirty="0" err="1">
                <a:solidFill>
                  <a:schemeClr val="bg1"/>
                </a:solidFill>
                <a:effectLst/>
                <a:latin typeface="Helvetica" pitchFamily="2" charset="0"/>
              </a:rPr>
              <a:t>güncel</a:t>
            </a:r>
            <a:r>
              <a:rPr lang="tr-TR" sz="1800" dirty="0">
                <a:solidFill>
                  <a:schemeClr val="bg1"/>
                </a:solidFill>
                <a:effectLst/>
                <a:latin typeface="Helvetica" pitchFamily="2" charset="0"/>
              </a:rPr>
              <a:t> standartlara uyumlu hâle getirmenin önemi vurgulanır</a:t>
            </a:r>
            <a:br>
              <a:rPr lang="tr-TR" sz="18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F08E98F2-A5DB-C098-752A-D7ED43DF0236}"/>
              </a:ext>
            </a:extLst>
          </p:cNvPr>
          <p:cNvSpPr txBox="1"/>
          <p:nvPr/>
        </p:nvSpPr>
        <p:spPr>
          <a:xfrm>
            <a:off x="4269317" y="1323294"/>
            <a:ext cx="6100232" cy="2862322"/>
          </a:xfrm>
          <a:prstGeom prst="rect">
            <a:avLst/>
          </a:prstGeom>
          <a:noFill/>
        </p:spPr>
        <p:txBody>
          <a:bodyPr wrap="square">
            <a:spAutoFit/>
          </a:bodyPr>
          <a:lstStyle/>
          <a:p>
            <a:pPr algn="l">
              <a:buFont typeface="Arial" panose="020B0604020202020204" pitchFamily="34" charset="0"/>
              <a:buChar char="•"/>
            </a:pPr>
            <a:r>
              <a:rPr lang="tr-TR" dirty="0" err="1">
                <a:latin typeface="Söhne"/>
              </a:rPr>
              <a:t>S</a:t>
            </a:r>
            <a:r>
              <a:rPr lang="tr-TR" b="0" i="0" dirty="0" err="1">
                <a:effectLst/>
                <a:latin typeface="Söhne"/>
              </a:rPr>
              <a:t>yntax</a:t>
            </a:r>
            <a:r>
              <a:rPr lang="tr-TR" b="0" i="0" dirty="0">
                <a:effectLst/>
                <a:latin typeface="Söhne"/>
              </a:rPr>
              <a:t> iyileştirmeleri, yeni fonksiyonlar ve düzeltmeler gibi, </a:t>
            </a:r>
            <a:r>
              <a:rPr lang="tr-TR" b="0" i="0" dirty="0" err="1">
                <a:effectLst/>
                <a:latin typeface="Söhne"/>
              </a:rPr>
              <a:t>JavaScript'i</a:t>
            </a:r>
            <a:r>
              <a:rPr lang="tr-TR" b="0" i="0" dirty="0">
                <a:effectLst/>
                <a:latin typeface="Söhne"/>
              </a:rPr>
              <a:t> daha eğlenceli ve kullanışlı hale getirir.</a:t>
            </a:r>
          </a:p>
          <a:p>
            <a:pPr algn="l">
              <a:buFont typeface="Arial" panose="020B0604020202020204" pitchFamily="34" charset="0"/>
              <a:buChar char="•"/>
            </a:pPr>
            <a:endParaRPr lang="tr-TR" b="0" i="0" dirty="0">
              <a:effectLst/>
              <a:latin typeface="Söhne"/>
            </a:endParaRPr>
          </a:p>
          <a:p>
            <a:pPr algn="l">
              <a:buFont typeface="Arial" panose="020B0604020202020204" pitchFamily="34" charset="0"/>
              <a:buChar char="•"/>
            </a:pPr>
            <a:r>
              <a:rPr lang="tr-TR" b="1" i="0" dirty="0">
                <a:effectLst/>
                <a:latin typeface="Söhne"/>
              </a:rPr>
              <a:t>Daha Az Hata:</a:t>
            </a:r>
            <a:r>
              <a:rPr lang="tr-TR" b="0" i="0" dirty="0">
                <a:effectLst/>
                <a:latin typeface="Söhne"/>
              </a:rPr>
              <a:t> Güncellemeler, programların daha düzgün çalışmasını sağlar ve eski hataları giderir.</a:t>
            </a:r>
          </a:p>
          <a:p>
            <a:pPr algn="l">
              <a:buFont typeface="Arial" panose="020B0604020202020204" pitchFamily="34" charset="0"/>
              <a:buChar char="•"/>
            </a:pPr>
            <a:endParaRPr lang="tr-TR" b="0" i="0" dirty="0">
              <a:effectLst/>
              <a:latin typeface="Söhne"/>
            </a:endParaRPr>
          </a:p>
          <a:p>
            <a:pPr algn="l">
              <a:buFont typeface="Arial" panose="020B0604020202020204" pitchFamily="34" charset="0"/>
              <a:buChar char="•"/>
            </a:pPr>
            <a:r>
              <a:rPr lang="tr-TR" b="1" i="0" dirty="0">
                <a:effectLst/>
                <a:latin typeface="Söhne"/>
              </a:rPr>
              <a:t>Herkes İçin Daha İyi:</a:t>
            </a:r>
            <a:r>
              <a:rPr lang="tr-TR" b="0" i="0" dirty="0">
                <a:effectLst/>
                <a:latin typeface="Söhne"/>
              </a:rPr>
              <a:t> Yeni özellikler, daha hızlı çalışan web siteleri ya da daha güzel animasyonlar ortaya çıkarabilir.</a:t>
            </a:r>
          </a:p>
          <a:p>
            <a:pPr algn="l">
              <a:buFont typeface="Arial" panose="020B0604020202020204" pitchFamily="34" charset="0"/>
              <a:buChar char="•"/>
            </a:pPr>
            <a:endParaRPr lang="tr-TR" b="0" i="0" dirty="0">
              <a:effectLst/>
              <a:latin typeface="Söhne"/>
            </a:endParaRPr>
          </a:p>
          <a:p>
            <a:pPr algn="l"/>
            <a:endParaRPr lang="tr-TR" b="0" i="0" dirty="0">
              <a:effectLst/>
              <a:latin typeface="Söhne"/>
            </a:endParaRPr>
          </a:p>
        </p:txBody>
      </p:sp>
      <p:sp>
        <p:nvSpPr>
          <p:cNvPr id="7" name="Metin kutusu 6">
            <a:extLst>
              <a:ext uri="{FF2B5EF4-FFF2-40B4-BE49-F238E27FC236}">
                <a16:creationId xmlns:a16="http://schemas.microsoft.com/office/drawing/2014/main" id="{CA810EE7-86AA-9F19-92B3-0BFBA68256AF}"/>
              </a:ext>
            </a:extLst>
          </p:cNvPr>
          <p:cNvSpPr txBox="1"/>
          <p:nvPr/>
        </p:nvSpPr>
        <p:spPr>
          <a:xfrm>
            <a:off x="4269317" y="438465"/>
            <a:ext cx="6100232" cy="369332"/>
          </a:xfrm>
          <a:prstGeom prst="rect">
            <a:avLst/>
          </a:prstGeom>
          <a:noFill/>
        </p:spPr>
        <p:txBody>
          <a:bodyPr wrap="square">
            <a:spAutoFit/>
          </a:bodyPr>
          <a:lstStyle/>
          <a:p>
            <a:r>
              <a:rPr lang="tr-TR" sz="1800" b="1" dirty="0" err="1">
                <a:effectLst/>
                <a:latin typeface="Helvetica" pitchFamily="2" charset="0"/>
              </a:rPr>
              <a:t>EcmaScript</a:t>
            </a:r>
            <a:r>
              <a:rPr lang="tr-TR" sz="1800" b="1" dirty="0">
                <a:effectLst/>
                <a:latin typeface="Helvetica" pitchFamily="2" charset="0"/>
              </a:rPr>
              <a:t> Neden Önemli?</a:t>
            </a:r>
            <a:endParaRPr lang="tr-TR" b="1" dirty="0"/>
          </a:p>
        </p:txBody>
      </p:sp>
      <p:sp>
        <p:nvSpPr>
          <p:cNvPr id="4" name="Metin kutusu 3">
            <a:extLst>
              <a:ext uri="{FF2B5EF4-FFF2-40B4-BE49-F238E27FC236}">
                <a16:creationId xmlns:a16="http://schemas.microsoft.com/office/drawing/2014/main" id="{01BB6556-DD70-07D9-3AFA-C65C51CC2A0A}"/>
              </a:ext>
            </a:extLst>
          </p:cNvPr>
          <p:cNvSpPr txBox="1"/>
          <p:nvPr/>
        </p:nvSpPr>
        <p:spPr>
          <a:xfrm>
            <a:off x="4269317" y="4697633"/>
            <a:ext cx="7143750" cy="369332"/>
          </a:xfrm>
          <a:prstGeom prst="rect">
            <a:avLst/>
          </a:prstGeom>
          <a:noFill/>
        </p:spPr>
        <p:txBody>
          <a:bodyPr wrap="square">
            <a:spAutoFit/>
          </a:bodyPr>
          <a:lstStyle/>
          <a:p>
            <a:r>
              <a:rPr lang="tr-TR" dirty="0">
                <a:hlinkClick r:id="rId3"/>
              </a:rPr>
              <a:t>https://ecma-international.org/technical-committees/tc39/?tab=general</a:t>
            </a:r>
            <a:r>
              <a:rPr lang="tr-TR" dirty="0"/>
              <a:t> </a:t>
            </a:r>
          </a:p>
        </p:txBody>
      </p:sp>
      <p:sp>
        <p:nvSpPr>
          <p:cNvPr id="6" name="Metin kutusu 5">
            <a:extLst>
              <a:ext uri="{FF2B5EF4-FFF2-40B4-BE49-F238E27FC236}">
                <a16:creationId xmlns:a16="http://schemas.microsoft.com/office/drawing/2014/main" id="{CDF3B167-F1A4-95F3-52A5-DAA5437E314F}"/>
              </a:ext>
            </a:extLst>
          </p:cNvPr>
          <p:cNvSpPr txBox="1"/>
          <p:nvPr/>
        </p:nvSpPr>
        <p:spPr>
          <a:xfrm>
            <a:off x="4269317" y="4103545"/>
            <a:ext cx="7351693" cy="369332"/>
          </a:xfrm>
          <a:prstGeom prst="rect">
            <a:avLst/>
          </a:prstGeom>
          <a:noFill/>
        </p:spPr>
        <p:txBody>
          <a:bodyPr wrap="none" rtlCol="0">
            <a:spAutoFit/>
          </a:bodyPr>
          <a:lstStyle/>
          <a:p>
            <a:r>
              <a:rPr lang="tr-TR" dirty="0"/>
              <a:t>SON GÜNCELLEMELERİ VE GELİŞMELERİ TAKİP EDECEĞİNİZ RESMİ SİTE</a:t>
            </a:r>
          </a:p>
        </p:txBody>
      </p:sp>
    </p:spTree>
    <p:extLst>
      <p:ext uri="{BB962C8B-B14F-4D97-AF65-F5344CB8AC3E}">
        <p14:creationId xmlns:p14="http://schemas.microsoft.com/office/powerpoint/2010/main" val="102992218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3.14. Gelişmekte olan </a:t>
            </a:r>
            <a:r>
              <a:rPr lang="tr-TR" sz="1800" b="1" dirty="0" err="1">
                <a:solidFill>
                  <a:schemeClr val="bg1"/>
                </a:solidFill>
                <a:effectLst/>
                <a:latin typeface="Helvetica" pitchFamily="2" charset="0"/>
              </a:rPr>
              <a:t>EcmaScript</a:t>
            </a:r>
            <a:r>
              <a:rPr lang="tr-TR" sz="1800" b="1" dirty="0">
                <a:solidFill>
                  <a:schemeClr val="bg1"/>
                </a:solidFill>
                <a:effectLst/>
                <a:latin typeface="Helvetica" pitchFamily="2" charset="0"/>
              </a:rPr>
              <a:t> ile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dilinin </a:t>
            </a:r>
            <a:r>
              <a:rPr lang="tr-TR" sz="1800" b="1" dirty="0" err="1">
                <a:solidFill>
                  <a:schemeClr val="bg1"/>
                </a:solidFill>
                <a:effectLst/>
                <a:latin typeface="Helvetica" pitchFamily="2" charset="0"/>
              </a:rPr>
              <a:t>güncel</a:t>
            </a:r>
            <a:r>
              <a:rPr lang="tr-TR" sz="1800" b="1" dirty="0">
                <a:solidFill>
                  <a:schemeClr val="bg1"/>
                </a:solidFill>
                <a:effectLst/>
                <a:latin typeface="Helvetica" pitchFamily="2" charset="0"/>
              </a:rPr>
              <a:t> standartlara uyumlu şekilde</a:t>
            </a:r>
            <a:br>
              <a:rPr lang="tr-TR" sz="1800" b="1" dirty="0">
                <a:solidFill>
                  <a:schemeClr val="bg1"/>
                </a:solidFill>
                <a:effectLst/>
                <a:latin typeface="Helvetica" pitchFamily="2" charset="0"/>
              </a:rPr>
            </a:br>
            <a:r>
              <a:rPr lang="tr-TR" sz="1800" b="1" dirty="0">
                <a:solidFill>
                  <a:schemeClr val="bg1"/>
                </a:solidFill>
                <a:effectLst/>
                <a:latin typeface="Helvetica" pitchFamily="2" charset="0"/>
              </a:rPr>
              <a:t>çalışabileceğini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latin typeface="Helvetica" pitchFamily="2" charset="0"/>
              </a:rPr>
              <a:t>B</a:t>
            </a:r>
            <a:r>
              <a:rPr lang="tr-TR" sz="1800" dirty="0">
                <a:solidFill>
                  <a:schemeClr val="bg1"/>
                </a:solidFill>
                <a:effectLst/>
                <a:latin typeface="Helvetica" pitchFamily="2" charset="0"/>
              </a:rPr>
              <a:t>) </a:t>
            </a:r>
            <a:r>
              <a:rPr lang="tr-TR" sz="1800" dirty="0" err="1">
                <a:solidFill>
                  <a:schemeClr val="bg1"/>
                </a:solidFill>
                <a:effectLst/>
                <a:latin typeface="Helvetica" pitchFamily="2" charset="0"/>
              </a:rPr>
              <a:t>Javascript</a:t>
            </a:r>
            <a:r>
              <a:rPr lang="tr-TR" sz="1800" dirty="0">
                <a:solidFill>
                  <a:schemeClr val="bg1"/>
                </a:solidFill>
                <a:effectLst/>
                <a:latin typeface="Helvetica" pitchFamily="2" charset="0"/>
              </a:rPr>
              <a:t> programlama dilindeki kodun </a:t>
            </a:r>
            <a:r>
              <a:rPr lang="tr-TR" sz="1800" dirty="0" err="1">
                <a:solidFill>
                  <a:schemeClr val="bg1"/>
                </a:solidFill>
                <a:effectLst/>
                <a:latin typeface="Helvetica" pitchFamily="2" charset="0"/>
              </a:rPr>
              <a:t>güncel</a:t>
            </a:r>
            <a:r>
              <a:rPr lang="tr-TR" sz="1800" dirty="0">
                <a:solidFill>
                  <a:schemeClr val="bg1"/>
                </a:solidFill>
                <a:effectLst/>
                <a:latin typeface="Helvetica" pitchFamily="2" charset="0"/>
              </a:rPr>
              <a:t> standartlara uyumlu hâle getirmenin önemi vurgulanır</a:t>
            </a:r>
            <a:br>
              <a:rPr lang="tr-TR" sz="18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5" name="Metin kutusu 4">
            <a:extLst>
              <a:ext uri="{FF2B5EF4-FFF2-40B4-BE49-F238E27FC236}">
                <a16:creationId xmlns:a16="http://schemas.microsoft.com/office/drawing/2014/main" id="{F08E98F2-A5DB-C098-752A-D7ED43DF0236}"/>
              </a:ext>
            </a:extLst>
          </p:cNvPr>
          <p:cNvSpPr txBox="1"/>
          <p:nvPr/>
        </p:nvSpPr>
        <p:spPr>
          <a:xfrm>
            <a:off x="4269317" y="1024510"/>
            <a:ext cx="6100232" cy="2862322"/>
          </a:xfrm>
          <a:prstGeom prst="rect">
            <a:avLst/>
          </a:prstGeom>
          <a:noFill/>
        </p:spPr>
        <p:txBody>
          <a:bodyPr wrap="square">
            <a:spAutoFit/>
          </a:bodyPr>
          <a:lstStyle/>
          <a:p>
            <a:pPr algn="l">
              <a:buFont typeface="Arial" panose="020B0604020202020204" pitchFamily="34" charset="0"/>
              <a:buChar char="•"/>
            </a:pPr>
            <a:r>
              <a:rPr lang="tr-TR" dirty="0" err="1">
                <a:latin typeface="Söhne"/>
              </a:rPr>
              <a:t>S</a:t>
            </a:r>
            <a:r>
              <a:rPr lang="tr-TR" b="0" i="0" dirty="0" err="1">
                <a:effectLst/>
                <a:latin typeface="Söhne"/>
              </a:rPr>
              <a:t>yntax</a:t>
            </a:r>
            <a:r>
              <a:rPr lang="tr-TR" b="0" i="0" dirty="0">
                <a:effectLst/>
                <a:latin typeface="Söhne"/>
              </a:rPr>
              <a:t> iyileştirmeleri, yeni fonksiyonlar ve düzeltmeler gibi, </a:t>
            </a:r>
            <a:r>
              <a:rPr lang="tr-TR" b="0" i="0" dirty="0" err="1">
                <a:effectLst/>
                <a:latin typeface="Söhne"/>
              </a:rPr>
              <a:t>JavaScript'i</a:t>
            </a:r>
            <a:r>
              <a:rPr lang="tr-TR" b="0" i="0" dirty="0">
                <a:effectLst/>
                <a:latin typeface="Söhne"/>
              </a:rPr>
              <a:t> daha eğlenceli ve kullanışlı hale getirir.</a:t>
            </a:r>
          </a:p>
          <a:p>
            <a:pPr algn="l">
              <a:buFont typeface="Arial" panose="020B0604020202020204" pitchFamily="34" charset="0"/>
              <a:buChar char="•"/>
            </a:pPr>
            <a:endParaRPr lang="tr-TR" b="0" i="0" dirty="0">
              <a:effectLst/>
              <a:latin typeface="Söhne"/>
            </a:endParaRPr>
          </a:p>
          <a:p>
            <a:pPr algn="l">
              <a:buFont typeface="Arial" panose="020B0604020202020204" pitchFamily="34" charset="0"/>
              <a:buChar char="•"/>
            </a:pPr>
            <a:r>
              <a:rPr lang="tr-TR" b="1" i="0" dirty="0">
                <a:effectLst/>
                <a:latin typeface="Söhne"/>
              </a:rPr>
              <a:t>Daha Az Hata:</a:t>
            </a:r>
            <a:r>
              <a:rPr lang="tr-TR" b="0" i="0" dirty="0">
                <a:effectLst/>
                <a:latin typeface="Söhne"/>
              </a:rPr>
              <a:t> Güncellemeler, programların daha düzgün çalışmasını sağlar ve eski hataları giderir.</a:t>
            </a:r>
          </a:p>
          <a:p>
            <a:pPr algn="l">
              <a:buFont typeface="Arial" panose="020B0604020202020204" pitchFamily="34" charset="0"/>
              <a:buChar char="•"/>
            </a:pPr>
            <a:endParaRPr lang="tr-TR" b="0" i="0" dirty="0">
              <a:effectLst/>
              <a:latin typeface="Söhne"/>
            </a:endParaRPr>
          </a:p>
          <a:p>
            <a:pPr algn="l">
              <a:buFont typeface="Arial" panose="020B0604020202020204" pitchFamily="34" charset="0"/>
              <a:buChar char="•"/>
            </a:pPr>
            <a:r>
              <a:rPr lang="tr-TR" b="1" i="0" dirty="0">
                <a:effectLst/>
                <a:latin typeface="Söhne"/>
              </a:rPr>
              <a:t>Herkes İçin Daha İyi:</a:t>
            </a:r>
            <a:r>
              <a:rPr lang="tr-TR" b="0" i="0" dirty="0">
                <a:effectLst/>
                <a:latin typeface="Söhne"/>
              </a:rPr>
              <a:t> Yeni özellikler, daha hızlı çalışan web siteleri ya da daha güzel animasyonlar ortaya çıkarabilir.</a:t>
            </a:r>
          </a:p>
          <a:p>
            <a:pPr algn="l">
              <a:buFont typeface="Arial" panose="020B0604020202020204" pitchFamily="34" charset="0"/>
              <a:buChar char="•"/>
            </a:pPr>
            <a:endParaRPr lang="tr-TR" b="0" i="0" dirty="0">
              <a:effectLst/>
              <a:latin typeface="Söhne"/>
            </a:endParaRPr>
          </a:p>
          <a:p>
            <a:pPr algn="l"/>
            <a:endParaRPr lang="tr-TR" b="0" i="0" dirty="0">
              <a:effectLst/>
              <a:latin typeface="Söhne"/>
            </a:endParaRPr>
          </a:p>
        </p:txBody>
      </p:sp>
      <p:sp>
        <p:nvSpPr>
          <p:cNvPr id="7" name="Metin kutusu 6">
            <a:extLst>
              <a:ext uri="{FF2B5EF4-FFF2-40B4-BE49-F238E27FC236}">
                <a16:creationId xmlns:a16="http://schemas.microsoft.com/office/drawing/2014/main" id="{CA810EE7-86AA-9F19-92B3-0BFBA68256AF}"/>
              </a:ext>
            </a:extLst>
          </p:cNvPr>
          <p:cNvSpPr txBox="1"/>
          <p:nvPr/>
        </p:nvSpPr>
        <p:spPr>
          <a:xfrm>
            <a:off x="4269317" y="183532"/>
            <a:ext cx="6100232" cy="369332"/>
          </a:xfrm>
          <a:prstGeom prst="rect">
            <a:avLst/>
          </a:prstGeom>
          <a:noFill/>
        </p:spPr>
        <p:txBody>
          <a:bodyPr wrap="square">
            <a:spAutoFit/>
          </a:bodyPr>
          <a:lstStyle/>
          <a:p>
            <a:r>
              <a:rPr lang="tr-TR" sz="1800" b="1" dirty="0" err="1">
                <a:effectLst/>
                <a:latin typeface="Helvetica" pitchFamily="2" charset="0"/>
              </a:rPr>
              <a:t>EcmaScript</a:t>
            </a:r>
            <a:r>
              <a:rPr lang="tr-TR" sz="1800" b="1" dirty="0">
                <a:effectLst/>
                <a:latin typeface="Helvetica" pitchFamily="2" charset="0"/>
              </a:rPr>
              <a:t> Neden Önemli?</a:t>
            </a:r>
            <a:endParaRPr lang="tr-TR" b="1" dirty="0"/>
          </a:p>
        </p:txBody>
      </p:sp>
      <p:sp>
        <p:nvSpPr>
          <p:cNvPr id="4" name="Metin kutusu 3">
            <a:extLst>
              <a:ext uri="{FF2B5EF4-FFF2-40B4-BE49-F238E27FC236}">
                <a16:creationId xmlns:a16="http://schemas.microsoft.com/office/drawing/2014/main" id="{01BB6556-DD70-07D9-3AFA-C65C51CC2A0A}"/>
              </a:ext>
            </a:extLst>
          </p:cNvPr>
          <p:cNvSpPr txBox="1"/>
          <p:nvPr/>
        </p:nvSpPr>
        <p:spPr>
          <a:xfrm>
            <a:off x="4269317" y="4697633"/>
            <a:ext cx="7143750" cy="369332"/>
          </a:xfrm>
          <a:prstGeom prst="rect">
            <a:avLst/>
          </a:prstGeom>
          <a:noFill/>
        </p:spPr>
        <p:txBody>
          <a:bodyPr wrap="square">
            <a:spAutoFit/>
          </a:bodyPr>
          <a:lstStyle/>
          <a:p>
            <a:r>
              <a:rPr lang="tr-TR" dirty="0">
                <a:hlinkClick r:id="rId3"/>
              </a:rPr>
              <a:t>https://ecma-international.org/technical-committees/tc39/?tab=general</a:t>
            </a:r>
            <a:r>
              <a:rPr lang="tr-TR" dirty="0"/>
              <a:t> </a:t>
            </a:r>
          </a:p>
        </p:txBody>
      </p:sp>
      <p:sp>
        <p:nvSpPr>
          <p:cNvPr id="6" name="Metin kutusu 5">
            <a:extLst>
              <a:ext uri="{FF2B5EF4-FFF2-40B4-BE49-F238E27FC236}">
                <a16:creationId xmlns:a16="http://schemas.microsoft.com/office/drawing/2014/main" id="{CDF3B167-F1A4-95F3-52A5-DAA5437E314F}"/>
              </a:ext>
            </a:extLst>
          </p:cNvPr>
          <p:cNvSpPr txBox="1"/>
          <p:nvPr/>
        </p:nvSpPr>
        <p:spPr>
          <a:xfrm>
            <a:off x="4269317" y="4103545"/>
            <a:ext cx="7351693" cy="369332"/>
          </a:xfrm>
          <a:prstGeom prst="rect">
            <a:avLst/>
          </a:prstGeom>
          <a:noFill/>
        </p:spPr>
        <p:txBody>
          <a:bodyPr wrap="none" rtlCol="0">
            <a:spAutoFit/>
          </a:bodyPr>
          <a:lstStyle/>
          <a:p>
            <a:r>
              <a:rPr lang="tr-TR" dirty="0"/>
              <a:t>SON GÜNCELLEMELERİ VE GELİŞMELERİ TAKİP EDECEĞİNİZ RESMİ SİTE</a:t>
            </a:r>
          </a:p>
        </p:txBody>
      </p:sp>
    </p:spTree>
    <p:extLst>
      <p:ext uri="{BB962C8B-B14F-4D97-AF65-F5344CB8AC3E}">
        <p14:creationId xmlns:p14="http://schemas.microsoft.com/office/powerpoint/2010/main" val="703365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fontScale="90000"/>
          </a:bodyPr>
          <a:lstStyle/>
          <a:p>
            <a:r>
              <a:rPr lang="tr-TR" sz="1800" b="1" dirty="0">
                <a:solidFill>
                  <a:schemeClr val="bg1"/>
                </a:solidFill>
                <a:effectLst/>
                <a:latin typeface="Helvetica" pitchFamily="2" charset="0"/>
              </a:rPr>
              <a:t>3.14. Gelişmekte olan </a:t>
            </a:r>
            <a:r>
              <a:rPr lang="tr-TR" sz="1800" b="1" dirty="0" err="1">
                <a:solidFill>
                  <a:schemeClr val="bg1"/>
                </a:solidFill>
                <a:effectLst/>
                <a:latin typeface="Helvetica" pitchFamily="2" charset="0"/>
              </a:rPr>
              <a:t>EcmaScript</a:t>
            </a:r>
            <a:r>
              <a:rPr lang="tr-TR" sz="1800" b="1" dirty="0">
                <a:solidFill>
                  <a:schemeClr val="bg1"/>
                </a:solidFill>
                <a:effectLst/>
                <a:latin typeface="Helvetica" pitchFamily="2" charset="0"/>
              </a:rPr>
              <a:t> ile </a:t>
            </a:r>
            <a:r>
              <a:rPr lang="tr-TR" sz="1800" b="1" dirty="0" err="1">
                <a:solidFill>
                  <a:schemeClr val="bg1"/>
                </a:solidFill>
                <a:effectLst/>
                <a:latin typeface="Helvetica" pitchFamily="2" charset="0"/>
              </a:rPr>
              <a:t>Javascript</a:t>
            </a:r>
            <a:r>
              <a:rPr lang="tr-TR" sz="1800" b="1" dirty="0">
                <a:solidFill>
                  <a:schemeClr val="bg1"/>
                </a:solidFill>
                <a:effectLst/>
                <a:latin typeface="Helvetica" pitchFamily="2" charset="0"/>
              </a:rPr>
              <a:t> programlama dilinin </a:t>
            </a:r>
            <a:r>
              <a:rPr lang="tr-TR" sz="1800" b="1" dirty="0" err="1">
                <a:solidFill>
                  <a:schemeClr val="bg1"/>
                </a:solidFill>
                <a:effectLst/>
                <a:latin typeface="Helvetica" pitchFamily="2" charset="0"/>
              </a:rPr>
              <a:t>güncel</a:t>
            </a:r>
            <a:r>
              <a:rPr lang="tr-TR" sz="1800" b="1" dirty="0">
                <a:solidFill>
                  <a:schemeClr val="bg1"/>
                </a:solidFill>
                <a:effectLst/>
                <a:latin typeface="Helvetica" pitchFamily="2" charset="0"/>
              </a:rPr>
              <a:t> standartlara uyumlu şekilde</a:t>
            </a:r>
            <a:br>
              <a:rPr lang="tr-TR" sz="1800" b="1" dirty="0">
                <a:solidFill>
                  <a:schemeClr val="bg1"/>
                </a:solidFill>
                <a:effectLst/>
                <a:latin typeface="Helvetica" pitchFamily="2" charset="0"/>
              </a:rPr>
            </a:br>
            <a:r>
              <a:rPr lang="tr-TR" sz="1800" b="1" dirty="0">
                <a:solidFill>
                  <a:schemeClr val="bg1"/>
                </a:solidFill>
                <a:effectLst/>
                <a:latin typeface="Helvetica" pitchFamily="2" charset="0"/>
              </a:rPr>
              <a:t>çalışabileceğini kavrar.</a:t>
            </a:r>
            <a:br>
              <a:rPr lang="tr-TR" sz="1800" dirty="0">
                <a:solidFill>
                  <a:schemeClr val="bg1"/>
                </a:solidFill>
                <a:effectLst/>
                <a:latin typeface="Helvetica" pitchFamily="2" charset="0"/>
              </a:rPr>
            </a:br>
            <a:br>
              <a:rPr lang="tr-TR" sz="1800" dirty="0">
                <a:solidFill>
                  <a:schemeClr val="bg1"/>
                </a:solidFill>
                <a:effectLst/>
                <a:latin typeface="Helvetica" pitchFamily="2" charset="0"/>
              </a:rPr>
            </a:br>
            <a:r>
              <a:rPr lang="tr-TR" sz="1800" dirty="0">
                <a:solidFill>
                  <a:schemeClr val="bg1"/>
                </a:solidFill>
                <a:latin typeface="Helvetica" pitchFamily="2" charset="0"/>
              </a:rPr>
              <a:t>B</a:t>
            </a:r>
            <a:r>
              <a:rPr lang="tr-TR" sz="1800" dirty="0">
                <a:solidFill>
                  <a:schemeClr val="bg1"/>
                </a:solidFill>
                <a:effectLst/>
                <a:latin typeface="Helvetica" pitchFamily="2" charset="0"/>
              </a:rPr>
              <a:t>) </a:t>
            </a:r>
            <a:r>
              <a:rPr lang="tr-TR" sz="1800" dirty="0" err="1">
                <a:solidFill>
                  <a:schemeClr val="bg1"/>
                </a:solidFill>
                <a:effectLst/>
                <a:latin typeface="Helvetica" pitchFamily="2" charset="0"/>
              </a:rPr>
              <a:t>Javascript</a:t>
            </a:r>
            <a:r>
              <a:rPr lang="tr-TR" sz="1800" dirty="0">
                <a:solidFill>
                  <a:schemeClr val="bg1"/>
                </a:solidFill>
                <a:effectLst/>
                <a:latin typeface="Helvetica" pitchFamily="2" charset="0"/>
              </a:rPr>
              <a:t> programlama dilindeki kodun </a:t>
            </a:r>
            <a:r>
              <a:rPr lang="tr-TR" sz="1800" dirty="0" err="1">
                <a:solidFill>
                  <a:schemeClr val="bg1"/>
                </a:solidFill>
                <a:effectLst/>
                <a:latin typeface="Helvetica" pitchFamily="2" charset="0"/>
              </a:rPr>
              <a:t>güncel</a:t>
            </a:r>
            <a:r>
              <a:rPr lang="tr-TR" sz="1800" dirty="0">
                <a:solidFill>
                  <a:schemeClr val="bg1"/>
                </a:solidFill>
                <a:effectLst/>
                <a:latin typeface="Helvetica" pitchFamily="2" charset="0"/>
              </a:rPr>
              <a:t> standartlara uyumlu hâle getirmenin önemi vurgulanır</a:t>
            </a:r>
            <a:br>
              <a:rPr lang="tr-TR" sz="18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7" name="Metin kutusu 6">
            <a:extLst>
              <a:ext uri="{FF2B5EF4-FFF2-40B4-BE49-F238E27FC236}">
                <a16:creationId xmlns:a16="http://schemas.microsoft.com/office/drawing/2014/main" id="{CA810EE7-86AA-9F19-92B3-0BFBA68256AF}"/>
              </a:ext>
            </a:extLst>
          </p:cNvPr>
          <p:cNvSpPr txBox="1"/>
          <p:nvPr/>
        </p:nvSpPr>
        <p:spPr>
          <a:xfrm>
            <a:off x="4240862" y="124266"/>
            <a:ext cx="6100232" cy="1200329"/>
          </a:xfrm>
          <a:prstGeom prst="rect">
            <a:avLst/>
          </a:prstGeom>
          <a:noFill/>
        </p:spPr>
        <p:txBody>
          <a:bodyPr wrap="square">
            <a:spAutoFit/>
          </a:bodyPr>
          <a:lstStyle/>
          <a:p>
            <a:r>
              <a:rPr lang="tr-TR" sz="1800" b="1" dirty="0" err="1">
                <a:effectLst/>
                <a:latin typeface="Helvetica" pitchFamily="2" charset="0"/>
              </a:rPr>
              <a:t>EcmaScript</a:t>
            </a:r>
            <a:r>
              <a:rPr lang="tr-TR" sz="1800" b="1" dirty="0">
                <a:effectLst/>
                <a:latin typeface="Helvetica" pitchFamily="2" charset="0"/>
              </a:rPr>
              <a:t> Örneği</a:t>
            </a:r>
          </a:p>
          <a:p>
            <a:endParaRPr lang="tr-TR" b="1" dirty="0">
              <a:latin typeface="Helvetica" pitchFamily="2" charset="0"/>
            </a:endParaRPr>
          </a:p>
          <a:p>
            <a:r>
              <a:rPr lang="tr-TR" b="1" i="0" dirty="0">
                <a:solidFill>
                  <a:srgbClr val="000000"/>
                </a:solidFill>
                <a:effectLst/>
                <a:latin typeface="Montserrat" panose="020F0502020204030204" pitchFamily="34" charset="0"/>
              </a:rPr>
              <a:t>ES 12 ile gelen bir yenilik - 2021</a:t>
            </a:r>
          </a:p>
          <a:p>
            <a:endParaRPr lang="tr-TR" b="1" dirty="0"/>
          </a:p>
        </p:txBody>
      </p:sp>
      <p:sp>
        <p:nvSpPr>
          <p:cNvPr id="4" name="Metin kutusu 3">
            <a:extLst>
              <a:ext uri="{FF2B5EF4-FFF2-40B4-BE49-F238E27FC236}">
                <a16:creationId xmlns:a16="http://schemas.microsoft.com/office/drawing/2014/main" id="{01BB6556-DD70-07D9-3AFA-C65C51CC2A0A}"/>
              </a:ext>
            </a:extLst>
          </p:cNvPr>
          <p:cNvSpPr txBox="1"/>
          <p:nvPr/>
        </p:nvSpPr>
        <p:spPr>
          <a:xfrm>
            <a:off x="4269317" y="5639937"/>
            <a:ext cx="7143750" cy="369332"/>
          </a:xfrm>
          <a:prstGeom prst="rect">
            <a:avLst/>
          </a:prstGeom>
          <a:noFill/>
        </p:spPr>
        <p:txBody>
          <a:bodyPr wrap="square">
            <a:spAutoFit/>
          </a:bodyPr>
          <a:lstStyle/>
          <a:p>
            <a:r>
              <a:rPr lang="tr-TR" dirty="0">
                <a:hlinkClick r:id="rId3"/>
              </a:rPr>
              <a:t>https://ecma-international.org/technical-committees/tc39/?tab=general</a:t>
            </a:r>
            <a:r>
              <a:rPr lang="tr-TR" dirty="0"/>
              <a:t> </a:t>
            </a:r>
          </a:p>
        </p:txBody>
      </p:sp>
      <p:sp>
        <p:nvSpPr>
          <p:cNvPr id="6" name="Metin kutusu 5">
            <a:extLst>
              <a:ext uri="{FF2B5EF4-FFF2-40B4-BE49-F238E27FC236}">
                <a16:creationId xmlns:a16="http://schemas.microsoft.com/office/drawing/2014/main" id="{CDF3B167-F1A4-95F3-52A5-DAA5437E314F}"/>
              </a:ext>
            </a:extLst>
          </p:cNvPr>
          <p:cNvSpPr txBox="1"/>
          <p:nvPr/>
        </p:nvSpPr>
        <p:spPr>
          <a:xfrm>
            <a:off x="4240862" y="4928053"/>
            <a:ext cx="7351693" cy="369332"/>
          </a:xfrm>
          <a:prstGeom prst="rect">
            <a:avLst/>
          </a:prstGeom>
          <a:noFill/>
        </p:spPr>
        <p:txBody>
          <a:bodyPr wrap="none" rtlCol="0">
            <a:spAutoFit/>
          </a:bodyPr>
          <a:lstStyle/>
          <a:p>
            <a:r>
              <a:rPr lang="tr-TR" dirty="0"/>
              <a:t>SON GÜNCELLEMELERİ VE GELİŞMELERİ TAKİP EDECEĞİNİZ RESMİ SİTE</a:t>
            </a:r>
          </a:p>
        </p:txBody>
      </p:sp>
      <p:sp>
        <p:nvSpPr>
          <p:cNvPr id="11" name="Metin kutusu 10">
            <a:extLst>
              <a:ext uri="{FF2B5EF4-FFF2-40B4-BE49-F238E27FC236}">
                <a16:creationId xmlns:a16="http://schemas.microsoft.com/office/drawing/2014/main" id="{836A855D-8F65-06C3-9A7C-C96C430830C4}"/>
              </a:ext>
            </a:extLst>
          </p:cNvPr>
          <p:cNvSpPr txBox="1"/>
          <p:nvPr/>
        </p:nvSpPr>
        <p:spPr>
          <a:xfrm>
            <a:off x="4269317" y="1429527"/>
            <a:ext cx="5279009" cy="369332"/>
          </a:xfrm>
          <a:prstGeom prst="rect">
            <a:avLst/>
          </a:prstGeom>
          <a:noFill/>
        </p:spPr>
        <p:txBody>
          <a:bodyPr wrap="none" rtlCol="0">
            <a:spAutoFit/>
          </a:bodyPr>
          <a:lstStyle/>
          <a:p>
            <a:r>
              <a:rPr lang="tr-TR" b="1" i="1" dirty="0" err="1"/>
              <a:t>replaceAll</a:t>
            </a:r>
            <a:r>
              <a:rPr lang="tr-TR" b="1" i="1" dirty="0"/>
              <a:t>() yöntemine basit bir ekleme gerçekleşti</a:t>
            </a:r>
          </a:p>
        </p:txBody>
      </p:sp>
      <p:sp>
        <p:nvSpPr>
          <p:cNvPr id="12" name="Metin kutusu 11">
            <a:extLst>
              <a:ext uri="{FF2B5EF4-FFF2-40B4-BE49-F238E27FC236}">
                <a16:creationId xmlns:a16="http://schemas.microsoft.com/office/drawing/2014/main" id="{88584B6D-1633-F923-04EA-479BC0CA83A1}"/>
              </a:ext>
            </a:extLst>
          </p:cNvPr>
          <p:cNvSpPr txBox="1"/>
          <p:nvPr/>
        </p:nvSpPr>
        <p:spPr>
          <a:xfrm>
            <a:off x="4269317" y="2335702"/>
            <a:ext cx="5484194" cy="1477328"/>
          </a:xfrm>
          <a:prstGeom prst="rect">
            <a:avLst/>
          </a:prstGeom>
          <a:solidFill>
            <a:schemeClr val="accent5">
              <a:lumMod val="50000"/>
            </a:schemeClr>
          </a:solidFill>
        </p:spPr>
        <p:txBody>
          <a:bodyPr wrap="none" rtlCol="0">
            <a:spAutoFit/>
          </a:bodyPr>
          <a:lstStyle/>
          <a:p>
            <a:r>
              <a:rPr lang="tr-TR" b="0" dirty="0" err="1">
                <a:solidFill>
                  <a:srgbClr val="569CD6"/>
                </a:solidFill>
                <a:effectLst/>
                <a:latin typeface="Menlo" panose="020B0609030804020204" pitchFamily="49" charset="0"/>
              </a:rPr>
              <a:t>let</a:t>
            </a:r>
            <a:r>
              <a:rPr lang="tr-TR" b="0" dirty="0">
                <a:solidFill>
                  <a:srgbClr val="D4D4D4"/>
                </a:solidFill>
                <a:effectLst/>
                <a:latin typeface="Menlo" panose="020B0609030804020204" pitchFamily="49" charset="0"/>
              </a:rPr>
              <a:t> </a:t>
            </a:r>
            <a:r>
              <a:rPr lang="tr-TR" b="0" dirty="0" err="1">
                <a:solidFill>
                  <a:srgbClr val="9CDCFE"/>
                </a:solidFill>
                <a:effectLst/>
                <a:latin typeface="Menlo" panose="020B0609030804020204" pitchFamily="49" charset="0"/>
              </a:rPr>
              <a:t>example</a:t>
            </a:r>
            <a:r>
              <a:rPr lang="tr-TR" b="0" dirty="0">
                <a:solidFill>
                  <a:srgbClr val="D4D4D4"/>
                </a:solidFill>
                <a:effectLst/>
                <a:latin typeface="Menlo" panose="020B0609030804020204" pitchFamily="49" charset="0"/>
              </a:rPr>
              <a:t> = </a:t>
            </a:r>
            <a:r>
              <a:rPr lang="tr-TR" b="0" dirty="0">
                <a:solidFill>
                  <a:srgbClr val="CE9178"/>
                </a:solidFill>
                <a:effectLst/>
                <a:latin typeface="Menlo" panose="020B0609030804020204" pitchFamily="49" charset="0"/>
              </a:rPr>
              <a:t>'BAHATTİN'</a:t>
            </a:r>
            <a:r>
              <a:rPr lang="tr-TR" b="0" dirty="0">
                <a:solidFill>
                  <a:srgbClr val="D4D4D4"/>
                </a:solidFill>
                <a:effectLst/>
                <a:latin typeface="Menlo" panose="020B0609030804020204" pitchFamily="49" charset="0"/>
              </a:rPr>
              <a:t>;</a:t>
            </a:r>
            <a:endParaRPr lang="tr-TR" b="0" dirty="0">
              <a:solidFill>
                <a:srgbClr val="CCCCCC"/>
              </a:solidFill>
              <a:effectLst/>
              <a:latin typeface="Menlo" panose="020B0609030804020204" pitchFamily="49" charset="0"/>
            </a:endParaRPr>
          </a:p>
          <a:p>
            <a:br>
              <a:rPr lang="tr-TR" b="0" dirty="0">
                <a:solidFill>
                  <a:srgbClr val="CCCCCC"/>
                </a:solidFill>
                <a:effectLst/>
                <a:latin typeface="Menlo" panose="020B0609030804020204" pitchFamily="49" charset="0"/>
              </a:rPr>
            </a:br>
            <a:r>
              <a:rPr lang="tr-TR" b="0" dirty="0" err="1">
                <a:solidFill>
                  <a:srgbClr val="9CDCFE"/>
                </a:solidFill>
                <a:effectLst/>
                <a:latin typeface="Menlo" panose="020B0609030804020204" pitchFamily="49" charset="0"/>
              </a:rPr>
              <a:t>example</a:t>
            </a:r>
            <a:r>
              <a:rPr lang="tr-TR" b="0" dirty="0">
                <a:solidFill>
                  <a:srgbClr val="D4D4D4"/>
                </a:solidFill>
                <a:effectLst/>
                <a:latin typeface="Menlo" panose="020B0609030804020204" pitchFamily="49" charset="0"/>
              </a:rPr>
              <a:t> = </a:t>
            </a:r>
            <a:r>
              <a:rPr lang="tr-TR" b="0" dirty="0" err="1">
                <a:solidFill>
                  <a:srgbClr val="9CDCFE"/>
                </a:solidFill>
                <a:effectLst/>
                <a:latin typeface="Menlo" panose="020B0609030804020204" pitchFamily="49" charset="0"/>
              </a:rPr>
              <a:t>example</a:t>
            </a:r>
            <a:r>
              <a:rPr lang="tr-TR" b="0" dirty="0" err="1">
                <a:solidFill>
                  <a:srgbClr val="D4D4D4"/>
                </a:solidFill>
                <a:effectLst/>
                <a:latin typeface="Menlo" panose="020B0609030804020204" pitchFamily="49" charset="0"/>
              </a:rPr>
              <a:t>.</a:t>
            </a:r>
            <a:r>
              <a:rPr lang="tr-TR" b="0" dirty="0" err="1">
                <a:solidFill>
                  <a:srgbClr val="DCDCAA"/>
                </a:solidFill>
                <a:effectLst/>
                <a:latin typeface="Menlo" panose="020B0609030804020204" pitchFamily="49" charset="0"/>
              </a:rPr>
              <a:t>replaceAll</a:t>
            </a:r>
            <a:r>
              <a:rPr lang="tr-TR" b="0" dirty="0">
                <a:solidFill>
                  <a:srgbClr val="D4D4D4"/>
                </a:solidFill>
                <a:effectLst/>
                <a:latin typeface="Menlo" panose="020B0609030804020204" pitchFamily="49" charset="0"/>
              </a:rPr>
              <a:t>(</a:t>
            </a:r>
            <a:r>
              <a:rPr lang="tr-TR" b="0" dirty="0">
                <a:solidFill>
                  <a:srgbClr val="CE9178"/>
                </a:solidFill>
                <a:effectLst/>
                <a:latin typeface="Menlo" panose="020B0609030804020204" pitchFamily="49" charset="0"/>
              </a:rPr>
              <a:t>‘T'</a:t>
            </a:r>
            <a:r>
              <a:rPr lang="tr-TR" b="0" dirty="0">
                <a:solidFill>
                  <a:srgbClr val="D4D4D4"/>
                </a:solidFill>
                <a:effectLst/>
                <a:latin typeface="Menlo" panose="020B0609030804020204" pitchFamily="49" charset="0"/>
              </a:rPr>
              <a:t>,</a:t>
            </a:r>
            <a:r>
              <a:rPr lang="tr-TR" b="0" dirty="0">
                <a:solidFill>
                  <a:srgbClr val="CE9178"/>
                </a:solidFill>
                <a:effectLst/>
                <a:latin typeface="Menlo" panose="020B0609030804020204" pitchFamily="49" charset="0"/>
              </a:rPr>
              <a:t>’D'</a:t>
            </a:r>
            <a:r>
              <a:rPr lang="tr-TR" b="0" dirty="0">
                <a:solidFill>
                  <a:srgbClr val="D4D4D4"/>
                </a:solidFill>
                <a:effectLst/>
                <a:latin typeface="Menlo" panose="020B0609030804020204" pitchFamily="49" charset="0"/>
              </a:rPr>
              <a:t>);</a:t>
            </a:r>
            <a:endParaRPr lang="tr-TR" b="0" dirty="0">
              <a:solidFill>
                <a:srgbClr val="CCCCCC"/>
              </a:solidFill>
              <a:effectLst/>
              <a:latin typeface="Menlo" panose="020B0609030804020204" pitchFamily="49" charset="0"/>
            </a:endParaRPr>
          </a:p>
          <a:p>
            <a:br>
              <a:rPr lang="tr-TR" b="0" dirty="0">
                <a:solidFill>
                  <a:srgbClr val="CCCCCC"/>
                </a:solidFill>
                <a:effectLst/>
                <a:latin typeface="Menlo" panose="020B0609030804020204" pitchFamily="49" charset="0"/>
              </a:rPr>
            </a:br>
            <a:r>
              <a:rPr lang="tr-TR" b="0" dirty="0" err="1">
                <a:solidFill>
                  <a:srgbClr val="9CDCFE"/>
                </a:solidFill>
                <a:effectLst/>
                <a:latin typeface="Menlo" panose="020B0609030804020204" pitchFamily="49" charset="0"/>
              </a:rPr>
              <a:t>console</a:t>
            </a:r>
            <a:r>
              <a:rPr lang="tr-TR" b="0" dirty="0" err="1">
                <a:solidFill>
                  <a:srgbClr val="D4D4D4"/>
                </a:solidFill>
                <a:effectLst/>
                <a:latin typeface="Menlo" panose="020B0609030804020204" pitchFamily="49" charset="0"/>
              </a:rPr>
              <a:t>.</a:t>
            </a:r>
            <a:r>
              <a:rPr lang="tr-TR" b="0" dirty="0" err="1">
                <a:solidFill>
                  <a:srgbClr val="DCDCAA"/>
                </a:solidFill>
                <a:effectLst/>
                <a:latin typeface="Menlo" panose="020B0609030804020204" pitchFamily="49" charset="0"/>
              </a:rPr>
              <a:t>log</a:t>
            </a:r>
            <a:r>
              <a:rPr lang="tr-TR" b="0" dirty="0">
                <a:solidFill>
                  <a:srgbClr val="D4D4D4"/>
                </a:solidFill>
                <a:effectLst/>
                <a:latin typeface="Menlo" panose="020B0609030804020204" pitchFamily="49" charset="0"/>
              </a:rPr>
              <a:t>(</a:t>
            </a:r>
            <a:r>
              <a:rPr lang="tr-TR" b="0" dirty="0" err="1">
                <a:solidFill>
                  <a:srgbClr val="9CDCFE"/>
                </a:solidFill>
                <a:effectLst/>
                <a:latin typeface="Menlo" panose="020B0609030804020204" pitchFamily="49" charset="0"/>
              </a:rPr>
              <a:t>example</a:t>
            </a:r>
            <a:r>
              <a:rPr lang="tr-TR" b="0" dirty="0">
                <a:solidFill>
                  <a:srgbClr val="D4D4D4"/>
                </a:solidFill>
                <a:effectLst/>
                <a:latin typeface="Menlo" panose="020B0609030804020204" pitchFamily="49" charset="0"/>
              </a:rPr>
              <a:t>)</a:t>
            </a:r>
            <a:endParaRPr lang="tr-TR" b="0" dirty="0">
              <a:solidFill>
                <a:srgbClr val="CCCCCC"/>
              </a:solidFill>
              <a:effectLst/>
              <a:latin typeface="Menlo" panose="020B0609030804020204" pitchFamily="49" charset="0"/>
            </a:endParaRPr>
          </a:p>
        </p:txBody>
      </p:sp>
      <p:sp>
        <p:nvSpPr>
          <p:cNvPr id="13" name="Metin kutusu 12">
            <a:extLst>
              <a:ext uri="{FF2B5EF4-FFF2-40B4-BE49-F238E27FC236}">
                <a16:creationId xmlns:a16="http://schemas.microsoft.com/office/drawing/2014/main" id="{1CFD13D0-F6B1-F0FA-C87F-2EE98F457AC5}"/>
              </a:ext>
            </a:extLst>
          </p:cNvPr>
          <p:cNvSpPr txBox="1"/>
          <p:nvPr/>
        </p:nvSpPr>
        <p:spPr>
          <a:xfrm>
            <a:off x="4269317" y="4202779"/>
            <a:ext cx="2240678" cy="369332"/>
          </a:xfrm>
          <a:prstGeom prst="rect">
            <a:avLst/>
          </a:prstGeom>
          <a:solidFill>
            <a:srgbClr val="002060"/>
          </a:solidFill>
        </p:spPr>
        <p:txBody>
          <a:bodyPr wrap="none" rtlCol="0">
            <a:spAutoFit/>
          </a:bodyPr>
          <a:lstStyle/>
          <a:p>
            <a:r>
              <a:rPr lang="tr-TR" dirty="0">
                <a:solidFill>
                  <a:schemeClr val="bg1"/>
                </a:solidFill>
              </a:rPr>
              <a:t>ÇIKTI: </a:t>
            </a:r>
            <a:r>
              <a:rPr lang="tr-TR" b="0" dirty="0">
                <a:solidFill>
                  <a:srgbClr val="CE9178"/>
                </a:solidFill>
                <a:effectLst/>
                <a:latin typeface="Menlo" panose="020B0609030804020204" pitchFamily="49" charset="0"/>
              </a:rPr>
              <a:t>‘BAHADDİN'</a:t>
            </a:r>
            <a:endParaRPr lang="tr-TR" dirty="0"/>
          </a:p>
        </p:txBody>
      </p:sp>
    </p:spTree>
    <p:extLst>
      <p:ext uri="{BB962C8B-B14F-4D97-AF65-F5344CB8AC3E}">
        <p14:creationId xmlns:p14="http://schemas.microsoft.com/office/powerpoint/2010/main" val="2131673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938E8780-F5D9-2810-FCDF-21584DD03F62}"/>
              </a:ext>
            </a:extLst>
          </p:cNvPr>
          <p:cNvSpPr txBox="1"/>
          <p:nvPr/>
        </p:nvSpPr>
        <p:spPr>
          <a:xfrm>
            <a:off x="3231273" y="2048934"/>
            <a:ext cx="5729454" cy="1107996"/>
          </a:xfrm>
          <a:prstGeom prst="rect">
            <a:avLst/>
          </a:prstGeom>
          <a:noFill/>
        </p:spPr>
        <p:txBody>
          <a:bodyPr wrap="none" rtlCol="0">
            <a:spAutoFit/>
          </a:bodyPr>
          <a:lstStyle/>
          <a:p>
            <a:r>
              <a:rPr lang="tr-TR" sz="6600" dirty="0">
                <a:solidFill>
                  <a:schemeClr val="bg1"/>
                </a:solidFill>
              </a:rPr>
              <a:t>TEŞEKKÜRLER!</a:t>
            </a:r>
          </a:p>
        </p:txBody>
      </p:sp>
    </p:spTree>
    <p:extLst>
      <p:ext uri="{BB962C8B-B14F-4D97-AF65-F5344CB8AC3E}">
        <p14:creationId xmlns:p14="http://schemas.microsoft.com/office/powerpoint/2010/main" val="2278171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Arial" panose="020B0604020202020204" pitchFamily="34" charset="0"/>
                <a:cs typeface="Arial" panose="020B0604020202020204" pitchFamily="34" charset="0"/>
              </a:rPr>
              <a:t>1.1.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işleyiş şekillerini anlar.</a:t>
            </a:r>
            <a:br>
              <a:rPr lang="tr-TR" sz="2000" dirty="0">
                <a:solidFill>
                  <a:srgbClr val="FFFFFF"/>
                </a:solidFill>
                <a:effectLst/>
                <a:latin typeface="Arial" panose="020B0604020202020204" pitchFamily="34" charset="0"/>
                <a:cs typeface="Arial" panose="020B0604020202020204" pitchFamily="34" charset="0"/>
              </a:rPr>
            </a:br>
            <a:br>
              <a:rPr lang="tr-TR" sz="2000" dirty="0">
                <a:solidFill>
                  <a:srgbClr val="FFFFFF"/>
                </a:solidFill>
                <a:effectLst/>
                <a:latin typeface="Arial" panose="020B0604020202020204" pitchFamily="34" charset="0"/>
                <a:cs typeface="Arial" panose="020B0604020202020204" pitchFamily="34" charset="0"/>
              </a:rPr>
            </a:br>
            <a:r>
              <a:rPr lang="tr-TR" sz="2000" dirty="0">
                <a:solidFill>
                  <a:srgbClr val="FFFFFF"/>
                </a:solidFill>
                <a:effectLst/>
                <a:latin typeface="Arial" panose="020B0604020202020204" pitchFamily="34" charset="0"/>
                <a:cs typeface="Arial" panose="020B0604020202020204" pitchFamily="34" charset="0"/>
              </a:rPr>
              <a:t>a)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temel adımları olan, proje planlaması, tasarım, kodlama, test ve dağıtım </a:t>
            </a:r>
            <a:r>
              <a:rPr lang="tr-TR" sz="2000" dirty="0" err="1">
                <a:solidFill>
                  <a:srgbClr val="FFFFFF"/>
                </a:solidFill>
                <a:effectLst/>
                <a:latin typeface="Arial" panose="020B0604020202020204" pitchFamily="34" charset="0"/>
                <a:cs typeface="Arial" panose="020B0604020202020204" pitchFamily="34" charset="0"/>
              </a:rPr>
              <a:t>süreçleri</a:t>
            </a:r>
            <a:r>
              <a:rPr lang="tr-TR" sz="2000" dirty="0">
                <a:solidFill>
                  <a:srgbClr val="FFFFFF"/>
                </a:solidFill>
                <a:effectLst/>
                <a:latin typeface="Arial" panose="020B0604020202020204" pitchFamily="34" charset="0"/>
                <a:cs typeface="Arial" panose="020B0604020202020204" pitchFamily="34" charset="0"/>
              </a:rPr>
              <a:t>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452853"/>
            <a:ext cx="6034827" cy="5664424"/>
          </a:xfrm>
        </p:spPr>
        <p:txBody>
          <a:bodyPr anchor="t">
            <a:normAutofit/>
          </a:bodyPr>
          <a:lstStyle/>
          <a:p>
            <a:pPr marL="0" indent="0" algn="l">
              <a:buNone/>
            </a:pPr>
            <a:r>
              <a:rPr lang="tr-TR" sz="1400" b="1" i="0" dirty="0">
                <a:solidFill>
                  <a:srgbClr val="0D0D0D"/>
                </a:solidFill>
                <a:effectLst/>
                <a:latin typeface="Söhne"/>
              </a:rPr>
              <a:t>Test</a:t>
            </a:r>
          </a:p>
          <a:p>
            <a:pPr marL="0" indent="0">
              <a:buNone/>
            </a:pPr>
            <a:r>
              <a:rPr lang="tr-TR" sz="1400" dirty="0">
                <a:solidFill>
                  <a:srgbClr val="0D0D0D"/>
                </a:solidFill>
                <a:latin typeface="Söhne"/>
              </a:rPr>
              <a:t>Gerçek hayattan örneklerle, testin atlanmaması gereken kritik bir adım olduğunu vurgulayın.</a:t>
            </a:r>
            <a:endParaRPr lang="tr-TR" sz="1400" b="1" i="0" dirty="0">
              <a:solidFill>
                <a:srgbClr val="0D0D0D"/>
              </a:solidFill>
              <a:effectLst/>
              <a:latin typeface="Söhne"/>
            </a:endParaRPr>
          </a:p>
          <a:p>
            <a:pPr algn="l"/>
            <a:r>
              <a:rPr lang="tr-TR" sz="1400" b="0" i="0" dirty="0">
                <a:solidFill>
                  <a:srgbClr val="0D0D0D"/>
                </a:solidFill>
                <a:effectLst/>
                <a:latin typeface="Söhne"/>
              </a:rPr>
              <a:t>Bir ürünü piyasaya sürmeden önce nasıl test ediyorsak, web sitesini de </a:t>
            </a:r>
            <a:r>
              <a:rPr lang="tr-TR" sz="1400" dirty="0">
                <a:solidFill>
                  <a:srgbClr val="0D0D0D"/>
                </a:solidFill>
                <a:latin typeface="Söhne"/>
              </a:rPr>
              <a:t>yayınlanmadan</a:t>
            </a:r>
            <a:r>
              <a:rPr lang="tr-TR" sz="1400" b="0" i="0" dirty="0">
                <a:solidFill>
                  <a:srgbClr val="0D0D0D"/>
                </a:solidFill>
                <a:effectLst/>
                <a:latin typeface="Söhne"/>
              </a:rPr>
              <a:t> önce test etmemiz gerekir. </a:t>
            </a:r>
          </a:p>
          <a:p>
            <a:pPr algn="l"/>
            <a:r>
              <a:rPr lang="tr-TR" sz="1400" b="0" i="0" dirty="0">
                <a:solidFill>
                  <a:srgbClr val="0D0D0D"/>
                </a:solidFill>
                <a:effectLst/>
                <a:latin typeface="Söhne"/>
              </a:rPr>
              <a:t>Bu aşama, yazılım hatalarını, bağlantı sorunlarını ve diğer teknik aksaklıkları bulmak için yapılır.</a:t>
            </a:r>
          </a:p>
          <a:p>
            <a:pPr algn="l"/>
            <a:r>
              <a:rPr lang="tr-TR" sz="1400" b="0" i="0" dirty="0">
                <a:solidFill>
                  <a:srgbClr val="0D0D0D"/>
                </a:solidFill>
                <a:effectLst/>
                <a:latin typeface="Söhne"/>
              </a:rPr>
              <a:t>Ayrıca, web sitesinin farklı tarayıcılarda ve cihazlarda düzgün çalışıp çalışmadığı kontrol edilir. </a:t>
            </a:r>
            <a:endParaRPr lang="tr-TR" sz="1600" b="0" i="0" dirty="0">
              <a:solidFill>
                <a:srgbClr val="0D0D0D"/>
              </a:solidFill>
              <a:effectLst/>
              <a:latin typeface="Söhne"/>
            </a:endParaRPr>
          </a:p>
          <a:p>
            <a:pPr algn="l">
              <a:buFont typeface="Arial" panose="020B0604020202020204" pitchFamily="34" charset="0"/>
              <a:buChar char="•"/>
            </a:pPr>
            <a:endParaRPr lang="tr-TR" sz="1400" dirty="0">
              <a:solidFill>
                <a:srgbClr val="0D0D0D"/>
              </a:solidFill>
              <a:latin typeface="Söhne"/>
            </a:endParaRPr>
          </a:p>
          <a:p>
            <a:pPr marL="0" indent="0" algn="l">
              <a:buNone/>
            </a:pPr>
            <a:r>
              <a:rPr lang="tr-TR" sz="1400" b="1" i="0" dirty="0">
                <a:solidFill>
                  <a:srgbClr val="0D0D0D"/>
                </a:solidFill>
                <a:effectLst/>
                <a:latin typeface="Söhne"/>
              </a:rPr>
              <a:t>Etkileşimli Öğrenme</a:t>
            </a:r>
          </a:p>
          <a:p>
            <a:pPr algn="l">
              <a:buFont typeface="Arial" panose="020B0604020202020204" pitchFamily="34" charset="0"/>
              <a:buChar char="•"/>
            </a:pPr>
            <a:r>
              <a:rPr lang="tr-TR" sz="1400" b="0" i="0" dirty="0">
                <a:solidFill>
                  <a:srgbClr val="0D0D0D"/>
                </a:solidFill>
                <a:effectLst/>
                <a:latin typeface="Söhne"/>
              </a:rPr>
              <a:t>Test sürecini daha etkileşimli ve eğlenceli hale getirmek için oyunlaştırma tekniklerinden yararlanın. </a:t>
            </a:r>
          </a:p>
          <a:p>
            <a:pPr algn="l">
              <a:buFont typeface="Arial" panose="020B0604020202020204" pitchFamily="34" charset="0"/>
              <a:buChar char="•"/>
            </a:pPr>
            <a:r>
              <a:rPr lang="tr-TR" sz="1400" b="0" i="0" dirty="0">
                <a:solidFill>
                  <a:srgbClr val="0D0D0D"/>
                </a:solidFill>
                <a:effectLst/>
                <a:latin typeface="Söhne"/>
              </a:rPr>
              <a:t>Örneğin herhangi bir web sitesini inceleterek en çok hatayı bulan veya en yaratıcı test senaryosunu yazan öğrencilere ödüller verin.</a:t>
            </a:r>
          </a:p>
          <a:p>
            <a:pPr algn="l">
              <a:buFont typeface="Arial" panose="020B0604020202020204" pitchFamily="34" charset="0"/>
              <a:buChar char="•"/>
            </a:pPr>
            <a:endParaRPr lang="tr-TR" sz="1400" b="0" i="0" dirty="0">
              <a:solidFill>
                <a:srgbClr val="0D0D0D"/>
              </a:solidFill>
              <a:effectLst/>
              <a:latin typeface="Söhne"/>
            </a:endParaRPr>
          </a:p>
          <a:p>
            <a:pPr algn="l">
              <a:buFont typeface="Arial" panose="020B0604020202020204" pitchFamily="34" charset="0"/>
              <a:buChar char="•"/>
            </a:pPr>
            <a:endParaRPr lang="tr-TR" sz="1600" dirty="0">
              <a:solidFill>
                <a:srgbClr val="0D0D0D"/>
              </a:solidFill>
              <a:latin typeface="Söhne"/>
            </a:endParaRPr>
          </a:p>
          <a:p>
            <a:pPr algn="l">
              <a:buFont typeface="Arial" panose="020B0604020202020204" pitchFamily="34" charset="0"/>
              <a:buChar char="•"/>
            </a:pPr>
            <a:endParaRPr lang="tr-TR" sz="1600" b="0" i="0" dirty="0">
              <a:solidFill>
                <a:srgbClr val="0D0D0D"/>
              </a:solidFill>
              <a:effectLst/>
              <a:latin typeface="Söhne"/>
            </a:endParaRPr>
          </a:p>
          <a:p>
            <a:pPr>
              <a:lnSpc>
                <a:spcPct val="110000"/>
              </a:lnSpc>
            </a:pPr>
            <a:endParaRPr lang="tr-TR" sz="1600" dirty="0"/>
          </a:p>
        </p:txBody>
      </p:sp>
    </p:spTree>
    <p:extLst>
      <p:ext uri="{BB962C8B-B14F-4D97-AF65-F5344CB8AC3E}">
        <p14:creationId xmlns:p14="http://schemas.microsoft.com/office/powerpoint/2010/main" val="521015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2000" dirty="0">
                <a:solidFill>
                  <a:srgbClr val="FFFFFF"/>
                </a:solidFill>
                <a:effectLst/>
                <a:latin typeface="Arial" panose="020B0604020202020204" pitchFamily="34" charset="0"/>
                <a:cs typeface="Arial" panose="020B0604020202020204" pitchFamily="34" charset="0"/>
              </a:rPr>
              <a:t>1.1.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işleyiş şekillerini anlar.</a:t>
            </a:r>
            <a:br>
              <a:rPr lang="tr-TR" sz="2000" dirty="0">
                <a:solidFill>
                  <a:srgbClr val="FFFFFF"/>
                </a:solidFill>
                <a:effectLst/>
                <a:latin typeface="Arial" panose="020B0604020202020204" pitchFamily="34" charset="0"/>
                <a:cs typeface="Arial" panose="020B0604020202020204" pitchFamily="34" charset="0"/>
              </a:rPr>
            </a:br>
            <a:br>
              <a:rPr lang="tr-TR" sz="2000" dirty="0">
                <a:solidFill>
                  <a:srgbClr val="FFFFFF"/>
                </a:solidFill>
                <a:effectLst/>
                <a:latin typeface="Arial" panose="020B0604020202020204" pitchFamily="34" charset="0"/>
                <a:cs typeface="Arial" panose="020B0604020202020204" pitchFamily="34" charset="0"/>
              </a:rPr>
            </a:br>
            <a:r>
              <a:rPr lang="tr-TR" sz="2000" dirty="0">
                <a:solidFill>
                  <a:srgbClr val="FFFFFF"/>
                </a:solidFill>
                <a:effectLst/>
                <a:latin typeface="Arial" panose="020B0604020202020204" pitchFamily="34" charset="0"/>
                <a:cs typeface="Arial" panose="020B0604020202020204" pitchFamily="34" charset="0"/>
              </a:rPr>
              <a:t>a)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temel adımları olan, proje planlaması, tasarım, kodlama, test ve dağıtım </a:t>
            </a:r>
            <a:r>
              <a:rPr lang="tr-TR" sz="2000" dirty="0" err="1">
                <a:solidFill>
                  <a:srgbClr val="FFFFFF"/>
                </a:solidFill>
                <a:effectLst/>
                <a:latin typeface="Arial" panose="020B0604020202020204" pitchFamily="34" charset="0"/>
                <a:cs typeface="Arial" panose="020B0604020202020204" pitchFamily="34" charset="0"/>
              </a:rPr>
              <a:t>süreçleri</a:t>
            </a:r>
            <a:r>
              <a:rPr lang="tr-TR" sz="2000" dirty="0">
                <a:solidFill>
                  <a:srgbClr val="FFFFFF"/>
                </a:solidFill>
                <a:effectLst/>
                <a:latin typeface="Arial" panose="020B0604020202020204" pitchFamily="34" charset="0"/>
                <a:cs typeface="Arial" panose="020B0604020202020204" pitchFamily="34" charset="0"/>
              </a:rPr>
              <a:t> açıklanır.</a:t>
            </a: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700127"/>
            <a:ext cx="6034827" cy="5664424"/>
          </a:xfrm>
        </p:spPr>
        <p:txBody>
          <a:bodyPr anchor="t">
            <a:normAutofit/>
          </a:bodyPr>
          <a:lstStyle/>
          <a:p>
            <a:pPr marL="0" indent="0" algn="l">
              <a:buNone/>
            </a:pPr>
            <a:endParaRPr lang="tr-TR" sz="1800" dirty="0">
              <a:solidFill>
                <a:srgbClr val="0D0D0D"/>
              </a:solidFill>
              <a:latin typeface="Söhne"/>
            </a:endParaRPr>
          </a:p>
          <a:p>
            <a:pPr marL="0" indent="0" algn="l">
              <a:buNone/>
            </a:pPr>
            <a:r>
              <a:rPr lang="tr-TR" sz="1800" b="1" i="0" dirty="0">
                <a:effectLst/>
                <a:latin typeface="Söhne"/>
              </a:rPr>
              <a:t>Alan adı ve </a:t>
            </a:r>
            <a:r>
              <a:rPr lang="tr-TR" sz="1800" b="1" i="0" dirty="0" err="1">
                <a:effectLst/>
                <a:latin typeface="Söhne"/>
              </a:rPr>
              <a:t>hosting</a:t>
            </a:r>
            <a:r>
              <a:rPr lang="tr-TR" sz="1800" b="1" i="0" dirty="0">
                <a:effectLst/>
                <a:latin typeface="Söhne"/>
              </a:rPr>
              <a:t> kavramlarını </a:t>
            </a:r>
            <a:r>
              <a:rPr lang="tr-TR" sz="1800" b="1" dirty="0">
                <a:latin typeface="Söhne"/>
              </a:rPr>
              <a:t>a</a:t>
            </a:r>
            <a:r>
              <a:rPr lang="tr-TR" sz="1800" b="1" i="0" dirty="0">
                <a:effectLst/>
                <a:latin typeface="Söhne"/>
              </a:rPr>
              <a:t>çıklayın</a:t>
            </a:r>
          </a:p>
          <a:p>
            <a:pPr algn="l">
              <a:buFont typeface="Arial" panose="020B0604020202020204" pitchFamily="34" charset="0"/>
              <a:buChar char="•"/>
            </a:pPr>
            <a:r>
              <a:rPr lang="tr-TR" sz="1800" b="1" i="0" dirty="0">
                <a:solidFill>
                  <a:srgbClr val="0D0D0D"/>
                </a:solidFill>
                <a:effectLst/>
                <a:latin typeface="Söhne"/>
              </a:rPr>
              <a:t>Temel Kavramlar</a:t>
            </a:r>
            <a:r>
              <a:rPr lang="tr-TR" sz="1800" b="0" i="0" dirty="0">
                <a:solidFill>
                  <a:srgbClr val="0D0D0D"/>
                </a:solidFill>
                <a:effectLst/>
                <a:latin typeface="Söhne"/>
              </a:rPr>
              <a:t>: Bir web sunucusunun ne olduğunu ve bir alan adının (domain) internet üzerindeki bir adres gibi nasıl çalıştığını açıklayın. </a:t>
            </a:r>
          </a:p>
          <a:p>
            <a:pPr algn="l">
              <a:buFont typeface="Arial" panose="020B0604020202020204" pitchFamily="34" charset="0"/>
              <a:buChar char="•"/>
            </a:pPr>
            <a:endParaRPr lang="tr-TR" sz="1800" dirty="0">
              <a:solidFill>
                <a:srgbClr val="0D0D0D"/>
              </a:solidFill>
              <a:latin typeface="Söhne"/>
            </a:endParaRPr>
          </a:p>
          <a:p>
            <a:pPr algn="l">
              <a:buFont typeface="Arial" panose="020B0604020202020204" pitchFamily="34" charset="0"/>
              <a:buChar char="•"/>
            </a:pPr>
            <a:r>
              <a:rPr lang="tr-TR" sz="1800" b="1" i="0" dirty="0">
                <a:solidFill>
                  <a:srgbClr val="0D0D0D"/>
                </a:solidFill>
                <a:effectLst/>
                <a:latin typeface="Söhne"/>
              </a:rPr>
              <a:t>Alan adı ve </a:t>
            </a:r>
            <a:r>
              <a:rPr lang="tr-TR" sz="1800" b="1" i="0" dirty="0" err="1">
                <a:solidFill>
                  <a:srgbClr val="0D0D0D"/>
                </a:solidFill>
                <a:effectLst/>
                <a:latin typeface="Söhne"/>
              </a:rPr>
              <a:t>Hosting</a:t>
            </a:r>
            <a:r>
              <a:rPr lang="tr-TR" sz="1800" b="0" i="0" dirty="0">
                <a:solidFill>
                  <a:srgbClr val="0D0D0D"/>
                </a:solidFill>
                <a:effectLst/>
                <a:latin typeface="Söhne"/>
              </a:rPr>
              <a:t>: Alan adlarının nasıl satın alınabileceği ve bir </a:t>
            </a:r>
            <a:r>
              <a:rPr lang="tr-TR" sz="1800" b="0" i="0" dirty="0" err="1">
                <a:solidFill>
                  <a:srgbClr val="0D0D0D"/>
                </a:solidFill>
                <a:effectLst/>
                <a:latin typeface="Söhne"/>
              </a:rPr>
              <a:t>hosting</a:t>
            </a:r>
            <a:r>
              <a:rPr lang="tr-TR" sz="1800" b="0" i="0" dirty="0">
                <a:solidFill>
                  <a:srgbClr val="0D0D0D"/>
                </a:solidFill>
                <a:effectLst/>
                <a:latin typeface="Söhne"/>
              </a:rPr>
              <a:t> hizmetiyle nasıl ilişkilendirileceği konusunda temel bilgiler verin.</a:t>
            </a:r>
          </a:p>
          <a:p>
            <a:pPr>
              <a:lnSpc>
                <a:spcPct val="110000"/>
              </a:lnSpc>
            </a:pPr>
            <a:endParaRPr lang="tr-TR" sz="1600" dirty="0"/>
          </a:p>
        </p:txBody>
      </p:sp>
    </p:spTree>
    <p:extLst>
      <p:ext uri="{BB962C8B-B14F-4D97-AF65-F5344CB8AC3E}">
        <p14:creationId xmlns:p14="http://schemas.microsoft.com/office/powerpoint/2010/main" val="3899118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fontScale="90000"/>
          </a:bodyPr>
          <a:lstStyle/>
          <a:p>
            <a:r>
              <a:rPr lang="tr-TR" sz="2000" dirty="0">
                <a:solidFill>
                  <a:srgbClr val="FFFFFF"/>
                </a:solidFill>
                <a:effectLst/>
                <a:latin typeface="Arial" panose="020B0604020202020204" pitchFamily="34" charset="0"/>
                <a:cs typeface="Arial" panose="020B0604020202020204" pitchFamily="34" charset="0"/>
              </a:rPr>
              <a:t>1.1.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işleyiş şekillerini anlar.</a:t>
            </a:r>
            <a:br>
              <a:rPr lang="tr-TR" sz="2000" dirty="0">
                <a:solidFill>
                  <a:srgbClr val="FFFFFF"/>
                </a:solidFill>
                <a:effectLst/>
                <a:latin typeface="Arial" panose="020B0604020202020204" pitchFamily="34" charset="0"/>
                <a:cs typeface="Arial" panose="020B0604020202020204" pitchFamily="34" charset="0"/>
              </a:rPr>
            </a:br>
            <a:br>
              <a:rPr lang="tr-TR" sz="2000" dirty="0">
                <a:solidFill>
                  <a:srgbClr val="FFFFFF"/>
                </a:solidFill>
                <a:effectLst/>
                <a:latin typeface="Arial" panose="020B0604020202020204" pitchFamily="34" charset="0"/>
                <a:cs typeface="Arial" panose="020B0604020202020204" pitchFamily="34" charset="0"/>
              </a:rPr>
            </a:br>
            <a:r>
              <a:rPr lang="tr-TR" sz="2000" dirty="0">
                <a:solidFill>
                  <a:srgbClr val="FFFFFF"/>
                </a:solidFill>
                <a:effectLst/>
                <a:latin typeface="Arial" panose="020B0604020202020204" pitchFamily="34" charset="0"/>
                <a:cs typeface="Arial" panose="020B0604020202020204" pitchFamily="34" charset="0"/>
              </a:rPr>
              <a:t>a)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temel adımları olan, proje planlaması, tasarım, kodlama, test ve dağıtım </a:t>
            </a:r>
            <a:r>
              <a:rPr lang="tr-TR" sz="2000" dirty="0" err="1">
                <a:solidFill>
                  <a:srgbClr val="FFFFFF"/>
                </a:solidFill>
                <a:effectLst/>
                <a:latin typeface="Arial" panose="020B0604020202020204" pitchFamily="34" charset="0"/>
                <a:cs typeface="Arial" panose="020B0604020202020204" pitchFamily="34" charset="0"/>
              </a:rPr>
              <a:t>süreçleri</a:t>
            </a:r>
            <a:r>
              <a:rPr lang="tr-TR" sz="2000" dirty="0">
                <a:solidFill>
                  <a:srgbClr val="FFFFFF"/>
                </a:solidFill>
                <a:effectLst/>
                <a:latin typeface="Arial" panose="020B0604020202020204" pitchFamily="34" charset="0"/>
                <a:cs typeface="Arial" panose="020B0604020202020204" pitchFamily="34" charset="0"/>
              </a:rPr>
              <a:t> açıklanır.</a:t>
            </a:r>
            <a:br>
              <a:rPr lang="tr-TR" sz="2000" dirty="0">
                <a:solidFill>
                  <a:schemeClr val="bg1"/>
                </a:solidFill>
                <a:effectLst/>
                <a:latin typeface="Helvetica" pitchFamily="2" charset="0"/>
              </a:rPr>
            </a:br>
            <a:endParaRPr lang="tr-TR" sz="2000" dirty="0">
              <a:solidFill>
                <a:schemeClr val="bg1"/>
              </a:solidFill>
              <a:effectLst/>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96925" y="1122471"/>
            <a:ext cx="6034827" cy="3314061"/>
          </a:xfrm>
        </p:spPr>
        <p:txBody>
          <a:bodyPr anchor="t">
            <a:normAutofit/>
          </a:bodyPr>
          <a:lstStyle/>
          <a:p>
            <a:pPr marL="0" indent="0" algn="l">
              <a:buNone/>
            </a:pPr>
            <a:r>
              <a:rPr lang="tr-TR" sz="1800" b="1" i="0" dirty="0">
                <a:solidFill>
                  <a:srgbClr val="0D0D0D"/>
                </a:solidFill>
                <a:effectLst/>
                <a:latin typeface="Söhne"/>
              </a:rPr>
              <a:t>Dağıtım</a:t>
            </a:r>
          </a:p>
          <a:p>
            <a:pPr algn="l"/>
            <a:r>
              <a:rPr lang="tr-TR" sz="1800" i="0" dirty="0">
                <a:solidFill>
                  <a:srgbClr val="0D0D0D"/>
                </a:solidFill>
                <a:effectLst/>
                <a:latin typeface="Söhne"/>
              </a:rPr>
              <a:t>Bu aşama, üretilen bir ürünün raflara yerleştirilmesi gibidir. </a:t>
            </a:r>
            <a:endParaRPr lang="tr-TR" sz="1800" dirty="0">
              <a:solidFill>
                <a:srgbClr val="0D0D0D"/>
              </a:solidFill>
              <a:latin typeface="Söhne"/>
            </a:endParaRPr>
          </a:p>
          <a:p>
            <a:pPr algn="l"/>
            <a:r>
              <a:rPr lang="tr-TR" sz="1800" i="0" dirty="0">
                <a:solidFill>
                  <a:srgbClr val="0D0D0D"/>
                </a:solidFill>
                <a:effectLst/>
                <a:latin typeface="Söhne"/>
              </a:rPr>
              <a:t>Web sitesi, bir web sunucusuna yüklenir ve artık herkes tarafından erişilebilir hale gelir. </a:t>
            </a:r>
            <a:endParaRPr lang="tr-TR" sz="1800" dirty="0">
              <a:solidFill>
                <a:srgbClr val="0D0D0D"/>
              </a:solidFill>
              <a:latin typeface="Söhne"/>
            </a:endParaRPr>
          </a:p>
          <a:p>
            <a:pPr algn="l"/>
            <a:r>
              <a:rPr lang="tr-TR" sz="1800" i="0" dirty="0">
                <a:solidFill>
                  <a:srgbClr val="0D0D0D"/>
                </a:solidFill>
                <a:effectLst/>
                <a:latin typeface="Söhne"/>
              </a:rPr>
              <a:t>Ancak işimiz burada bitmez; web sitesinin düzenli olarak güncellenmesi, performansının izlenmesi ve olası sorunların çözülmesi gerekir.</a:t>
            </a:r>
          </a:p>
          <a:p>
            <a:pPr marL="0" indent="0" algn="l">
              <a:buNone/>
            </a:pPr>
            <a:endParaRPr lang="tr-TR" sz="1600" dirty="0">
              <a:solidFill>
                <a:srgbClr val="0D0D0D"/>
              </a:solidFill>
              <a:latin typeface="Söhne"/>
            </a:endParaRPr>
          </a:p>
          <a:p>
            <a:pPr>
              <a:lnSpc>
                <a:spcPct val="110000"/>
              </a:lnSpc>
            </a:pPr>
            <a:endParaRPr lang="tr-TR" sz="1600" dirty="0"/>
          </a:p>
        </p:txBody>
      </p:sp>
    </p:spTree>
    <p:extLst>
      <p:ext uri="{BB962C8B-B14F-4D97-AF65-F5344CB8AC3E}">
        <p14:creationId xmlns:p14="http://schemas.microsoft.com/office/powerpoint/2010/main" val="295701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82E7304-2AC2-4A5C-924D-A6AC3FFC5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FDC8BEB-A328-95FF-9FBC-F38A3F92CFD2}"/>
              </a:ext>
            </a:extLst>
          </p:cNvPr>
          <p:cNvSpPr>
            <a:spLocks noGrp="1"/>
          </p:cNvSpPr>
          <p:nvPr>
            <p:ph type="title"/>
          </p:nvPr>
        </p:nvSpPr>
        <p:spPr>
          <a:xfrm>
            <a:off x="1451579" y="804519"/>
            <a:ext cx="9603275" cy="1049235"/>
          </a:xfrm>
        </p:spPr>
        <p:txBody>
          <a:bodyPr>
            <a:normAutofit/>
          </a:bodyPr>
          <a:lstStyle/>
          <a:p>
            <a:r>
              <a:rPr lang="tr-TR"/>
              <a:t>DERS SEÇİM KRİTERİ</a:t>
            </a:r>
          </a:p>
        </p:txBody>
      </p:sp>
      <p:cxnSp>
        <p:nvCxnSpPr>
          <p:cNvPr id="22" name="Straight Connector 10">
            <a:extLst>
              <a:ext uri="{FF2B5EF4-FFF2-40B4-BE49-F238E27FC236}">
                <a16:creationId xmlns:a16="http://schemas.microsoft.com/office/drawing/2014/main" id="{D259FEF2-F6A5-442F-BA10-4E39EECD0A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3" name="Rectangle 12">
            <a:extLst>
              <a:ext uri="{FF2B5EF4-FFF2-40B4-BE49-F238E27FC236}">
                <a16:creationId xmlns:a16="http://schemas.microsoft.com/office/drawing/2014/main" id="{A3C183B1-1D4B-4E3D-A02E-A426E3BFA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5" name="İçerik Yer Tutucusu 2">
            <a:extLst>
              <a:ext uri="{FF2B5EF4-FFF2-40B4-BE49-F238E27FC236}">
                <a16:creationId xmlns:a16="http://schemas.microsoft.com/office/drawing/2014/main" id="{A305BE07-0F1F-E841-F0DE-11451275B2E7}"/>
              </a:ext>
            </a:extLst>
          </p:cNvPr>
          <p:cNvGraphicFramePr>
            <a:graphicFrameLocks noGrp="1"/>
          </p:cNvGraphicFramePr>
          <p:nvPr>
            <p:ph idx="1"/>
            <p:extLst>
              <p:ext uri="{D42A27DB-BD31-4B8C-83A1-F6EECF244321}">
                <p14:modId xmlns:p14="http://schemas.microsoft.com/office/powerpoint/2010/main" val="348901701"/>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407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fontScale="90000"/>
          </a:bodyPr>
          <a:lstStyle/>
          <a:p>
            <a:r>
              <a:rPr lang="tr-TR" sz="2000" dirty="0">
                <a:solidFill>
                  <a:srgbClr val="FFFFFF"/>
                </a:solidFill>
                <a:effectLst/>
                <a:latin typeface="Arial" panose="020B0604020202020204" pitchFamily="34" charset="0"/>
                <a:cs typeface="Arial" panose="020B0604020202020204" pitchFamily="34" charset="0"/>
              </a:rPr>
              <a:t>1.1.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işleyiş şekillerini anlar.</a:t>
            </a:r>
            <a:br>
              <a:rPr lang="tr-TR" sz="2000" dirty="0">
                <a:solidFill>
                  <a:srgbClr val="FFFFFF"/>
                </a:solidFill>
                <a:effectLst/>
                <a:latin typeface="Arial" panose="020B0604020202020204" pitchFamily="34" charset="0"/>
                <a:cs typeface="Arial" panose="020B0604020202020204" pitchFamily="34" charset="0"/>
              </a:rPr>
            </a:br>
            <a:br>
              <a:rPr lang="tr-TR" sz="2000" dirty="0">
                <a:solidFill>
                  <a:srgbClr val="FFFFFF"/>
                </a:solidFill>
                <a:effectLst/>
                <a:latin typeface="Arial" panose="020B0604020202020204" pitchFamily="34" charset="0"/>
                <a:cs typeface="Arial" panose="020B0604020202020204" pitchFamily="34" charset="0"/>
              </a:rPr>
            </a:br>
            <a:r>
              <a:rPr lang="tr-TR" sz="2000" dirty="0">
                <a:solidFill>
                  <a:srgbClr val="FFFFFF"/>
                </a:solidFill>
                <a:effectLst/>
                <a:latin typeface="Arial" panose="020B0604020202020204" pitchFamily="34" charset="0"/>
                <a:cs typeface="Arial" panose="020B0604020202020204" pitchFamily="34" charset="0"/>
              </a:rPr>
              <a:t>a) Web geliştirme </a:t>
            </a:r>
            <a:r>
              <a:rPr lang="tr-TR" sz="2000" dirty="0" err="1">
                <a:solidFill>
                  <a:srgbClr val="FFFFFF"/>
                </a:solidFill>
                <a:effectLst/>
                <a:latin typeface="Arial" panose="020B0604020202020204" pitchFamily="34" charset="0"/>
                <a:cs typeface="Arial" panose="020B0604020202020204" pitchFamily="34" charset="0"/>
              </a:rPr>
              <a:t>süreçlerinin</a:t>
            </a:r>
            <a:r>
              <a:rPr lang="tr-TR" sz="2000" dirty="0">
                <a:solidFill>
                  <a:srgbClr val="FFFFFF"/>
                </a:solidFill>
                <a:effectLst/>
                <a:latin typeface="Arial" panose="020B0604020202020204" pitchFamily="34" charset="0"/>
                <a:cs typeface="Arial" panose="020B0604020202020204" pitchFamily="34" charset="0"/>
              </a:rPr>
              <a:t> temel adımları olan, proje planlaması, tasarım, kodlama, test ve dağıtım </a:t>
            </a:r>
            <a:r>
              <a:rPr lang="tr-TR" sz="2000" dirty="0" err="1">
                <a:solidFill>
                  <a:srgbClr val="FFFFFF"/>
                </a:solidFill>
                <a:effectLst/>
                <a:latin typeface="Arial" panose="020B0604020202020204" pitchFamily="34" charset="0"/>
                <a:cs typeface="Arial" panose="020B0604020202020204" pitchFamily="34" charset="0"/>
              </a:rPr>
              <a:t>süreçleri</a:t>
            </a:r>
            <a:r>
              <a:rPr lang="tr-TR" sz="2000" dirty="0">
                <a:solidFill>
                  <a:srgbClr val="FFFFFF"/>
                </a:solidFill>
                <a:effectLst/>
                <a:latin typeface="Arial" panose="020B0604020202020204" pitchFamily="34" charset="0"/>
                <a:cs typeface="Arial" panose="020B0604020202020204" pitchFamily="34" charset="0"/>
              </a:rPr>
              <a:t> açıklanır.</a:t>
            </a:r>
            <a:br>
              <a:rPr lang="tr-TR" sz="2000" dirty="0">
                <a:solidFill>
                  <a:schemeClr val="bg1"/>
                </a:solidFill>
                <a:effectLst/>
                <a:latin typeface="Helvetica" pitchFamily="2" charset="0"/>
              </a:rPr>
            </a:br>
            <a:endParaRPr lang="tr-TR" sz="2000" dirty="0">
              <a:solidFill>
                <a:schemeClr val="bg1"/>
              </a:solidFill>
              <a:effectLst/>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530792" y="700127"/>
            <a:ext cx="6034827" cy="5664424"/>
          </a:xfrm>
        </p:spPr>
        <p:txBody>
          <a:bodyPr anchor="t">
            <a:normAutofit/>
          </a:bodyPr>
          <a:lstStyle/>
          <a:p>
            <a:pPr marL="0" indent="0" algn="l">
              <a:buNone/>
            </a:pPr>
            <a:endParaRPr lang="tr-TR" sz="1800" dirty="0">
              <a:solidFill>
                <a:srgbClr val="0D0D0D"/>
              </a:solidFill>
              <a:latin typeface="Söhne"/>
            </a:endParaRPr>
          </a:p>
          <a:p>
            <a:pPr marL="0" indent="0" algn="l">
              <a:buNone/>
            </a:pPr>
            <a:r>
              <a:rPr lang="tr-TR" sz="1800" b="1" i="0" dirty="0">
                <a:solidFill>
                  <a:srgbClr val="0D0D0D"/>
                </a:solidFill>
                <a:effectLst/>
                <a:latin typeface="Söhne"/>
              </a:rPr>
              <a:t>Basit </a:t>
            </a:r>
            <a:r>
              <a:rPr lang="tr-TR" sz="1800" b="1" i="0" dirty="0" err="1">
                <a:solidFill>
                  <a:srgbClr val="0D0D0D"/>
                </a:solidFill>
                <a:effectLst/>
                <a:latin typeface="Söhne"/>
              </a:rPr>
              <a:t>Hosting</a:t>
            </a:r>
            <a:r>
              <a:rPr lang="tr-TR" sz="1800" b="1" i="0" dirty="0">
                <a:solidFill>
                  <a:srgbClr val="0D0D0D"/>
                </a:solidFill>
                <a:effectLst/>
                <a:latin typeface="Söhne"/>
              </a:rPr>
              <a:t> Servisleri </a:t>
            </a:r>
          </a:p>
          <a:p>
            <a:pPr marL="0" indent="0" algn="l">
              <a:buNone/>
            </a:pPr>
            <a:r>
              <a:rPr lang="tr-TR" sz="1800" b="1" i="0" dirty="0">
                <a:solidFill>
                  <a:srgbClr val="0D0D0D"/>
                </a:solidFill>
                <a:effectLst/>
                <a:latin typeface="Söhne"/>
              </a:rPr>
              <a:t>Ücretsiz </a:t>
            </a:r>
            <a:r>
              <a:rPr lang="tr-TR" sz="1800" b="1" i="0" dirty="0" err="1">
                <a:solidFill>
                  <a:srgbClr val="0D0D0D"/>
                </a:solidFill>
                <a:effectLst/>
                <a:latin typeface="Söhne"/>
              </a:rPr>
              <a:t>Hosting</a:t>
            </a:r>
            <a:r>
              <a:rPr lang="tr-TR" sz="1800" b="1" i="0" dirty="0">
                <a:solidFill>
                  <a:srgbClr val="0D0D0D"/>
                </a:solidFill>
                <a:effectLst/>
                <a:latin typeface="Söhne"/>
              </a:rPr>
              <a:t> Servislerini Tanıtın</a:t>
            </a:r>
            <a:r>
              <a:rPr lang="tr-TR" sz="1800" b="0" i="0" dirty="0">
                <a:solidFill>
                  <a:srgbClr val="0D0D0D"/>
                </a:solidFill>
                <a:effectLst/>
                <a:latin typeface="Söhne"/>
              </a:rPr>
              <a:t>: Öğrencilere, </a:t>
            </a:r>
            <a:r>
              <a:rPr lang="tr-TR" sz="1800" b="0" i="0" dirty="0" err="1">
                <a:solidFill>
                  <a:srgbClr val="0D0D0D"/>
                </a:solidFill>
                <a:effectLst/>
                <a:latin typeface="Söhne"/>
              </a:rPr>
              <a:t>GitHub</a:t>
            </a:r>
            <a:r>
              <a:rPr lang="tr-TR" sz="1800" b="0" i="0" dirty="0">
                <a:solidFill>
                  <a:srgbClr val="0D0D0D"/>
                </a:solidFill>
                <a:effectLst/>
                <a:latin typeface="Söhne"/>
              </a:rPr>
              <a:t> </a:t>
            </a:r>
            <a:r>
              <a:rPr lang="tr-TR" sz="1800" b="0" i="0" dirty="0" err="1">
                <a:solidFill>
                  <a:srgbClr val="0D0D0D"/>
                </a:solidFill>
                <a:effectLst/>
                <a:latin typeface="Söhne"/>
              </a:rPr>
              <a:t>Pages</a:t>
            </a:r>
            <a:r>
              <a:rPr lang="tr-TR" sz="1800" b="0" i="0" dirty="0">
                <a:solidFill>
                  <a:srgbClr val="0D0D0D"/>
                </a:solidFill>
                <a:effectLst/>
                <a:latin typeface="Söhne"/>
              </a:rPr>
              <a:t>, </a:t>
            </a:r>
            <a:r>
              <a:rPr lang="tr-TR" sz="1800" b="0" i="0" dirty="0" err="1">
                <a:solidFill>
                  <a:srgbClr val="0D0D0D"/>
                </a:solidFill>
                <a:effectLst/>
                <a:latin typeface="Söhne"/>
              </a:rPr>
              <a:t>Netlify</a:t>
            </a:r>
            <a:r>
              <a:rPr lang="tr-TR" sz="1800" b="0" i="0" dirty="0">
                <a:solidFill>
                  <a:srgbClr val="0D0D0D"/>
                </a:solidFill>
                <a:effectLst/>
                <a:latin typeface="Söhne"/>
              </a:rPr>
              <a:t>, </a:t>
            </a:r>
            <a:r>
              <a:rPr lang="tr-TR" sz="1800" b="0" i="0" dirty="0" err="1">
                <a:solidFill>
                  <a:srgbClr val="0D0D0D"/>
                </a:solidFill>
                <a:effectLst/>
                <a:latin typeface="Söhne"/>
              </a:rPr>
              <a:t>Vercel</a:t>
            </a:r>
            <a:r>
              <a:rPr lang="tr-TR" sz="1800" b="0" i="0" dirty="0">
                <a:solidFill>
                  <a:srgbClr val="0D0D0D"/>
                </a:solidFill>
                <a:effectLst/>
                <a:latin typeface="Söhne"/>
              </a:rPr>
              <a:t> gibi ücretsiz ve kullanımı kolay web </a:t>
            </a:r>
            <a:r>
              <a:rPr lang="tr-TR" sz="1800" b="0" i="0" dirty="0" err="1">
                <a:solidFill>
                  <a:srgbClr val="0D0D0D"/>
                </a:solidFill>
                <a:effectLst/>
                <a:latin typeface="Söhne"/>
              </a:rPr>
              <a:t>hosting</a:t>
            </a:r>
            <a:r>
              <a:rPr lang="tr-TR" sz="1800" b="0" i="0" dirty="0">
                <a:solidFill>
                  <a:srgbClr val="0D0D0D"/>
                </a:solidFill>
                <a:effectLst/>
                <a:latin typeface="Söhne"/>
              </a:rPr>
              <a:t> servislerini tanıtın. </a:t>
            </a:r>
          </a:p>
          <a:p>
            <a:pPr marL="0" indent="0" algn="l">
              <a:buNone/>
            </a:pPr>
            <a:endParaRPr lang="tr-TR" sz="1800" dirty="0">
              <a:solidFill>
                <a:srgbClr val="0D0D0D"/>
              </a:solidFill>
              <a:latin typeface="Söhne"/>
            </a:endParaRPr>
          </a:p>
          <a:p>
            <a:pPr marL="0" indent="0" algn="l">
              <a:buNone/>
            </a:pPr>
            <a:r>
              <a:rPr lang="tr-TR" sz="1800" b="1" i="0" dirty="0">
                <a:solidFill>
                  <a:srgbClr val="0D0D0D"/>
                </a:solidFill>
                <a:effectLst/>
                <a:latin typeface="Söhne"/>
              </a:rPr>
              <a:t>Pratik Yapma</a:t>
            </a:r>
            <a:r>
              <a:rPr lang="tr-TR" sz="1800" b="0" i="0" dirty="0">
                <a:solidFill>
                  <a:srgbClr val="0D0D0D"/>
                </a:solidFill>
                <a:effectLst/>
                <a:latin typeface="Söhne"/>
              </a:rPr>
              <a:t>: Bir web projesini bu platformlara nasıl yükleyecekleri konusunda adım adım rehberlik edin. </a:t>
            </a:r>
          </a:p>
          <a:p>
            <a:pPr marL="0" indent="0" algn="l">
              <a:buNone/>
            </a:pPr>
            <a:endParaRPr lang="tr-TR" sz="1800" dirty="0">
              <a:solidFill>
                <a:srgbClr val="0D0D0D"/>
              </a:solidFill>
              <a:latin typeface="Söhne"/>
            </a:endParaRPr>
          </a:p>
          <a:p>
            <a:pPr marL="0" indent="0" algn="l">
              <a:buNone/>
            </a:pPr>
            <a:r>
              <a:rPr lang="tr-TR" sz="1800" b="0" i="0" dirty="0">
                <a:solidFill>
                  <a:srgbClr val="0D0D0D"/>
                </a:solidFill>
                <a:effectLst/>
                <a:latin typeface="Söhne"/>
              </a:rPr>
              <a:t>Örneğin, bir </a:t>
            </a:r>
            <a:r>
              <a:rPr lang="tr-TR" sz="1800" b="0" i="0" dirty="0" err="1">
                <a:solidFill>
                  <a:srgbClr val="0D0D0D"/>
                </a:solidFill>
                <a:effectLst/>
                <a:latin typeface="Söhne"/>
              </a:rPr>
              <a:t>GitHub</a:t>
            </a:r>
            <a:r>
              <a:rPr lang="tr-TR" sz="1800" b="0" i="0" dirty="0">
                <a:solidFill>
                  <a:srgbClr val="0D0D0D"/>
                </a:solidFill>
                <a:effectLst/>
                <a:latin typeface="Söhne"/>
              </a:rPr>
              <a:t> hesabı oluşturup, bir projeyi </a:t>
            </a:r>
            <a:r>
              <a:rPr lang="tr-TR" sz="1800" b="0" i="0" dirty="0" err="1">
                <a:solidFill>
                  <a:srgbClr val="0D0D0D"/>
                </a:solidFill>
                <a:effectLst/>
                <a:latin typeface="Söhne"/>
              </a:rPr>
              <a:t>GitHub</a:t>
            </a:r>
            <a:r>
              <a:rPr lang="tr-TR" sz="1800" b="0" i="0" dirty="0">
                <a:solidFill>
                  <a:srgbClr val="0D0D0D"/>
                </a:solidFill>
                <a:effectLst/>
                <a:latin typeface="Söhne"/>
              </a:rPr>
              <a:t> </a:t>
            </a:r>
            <a:r>
              <a:rPr lang="tr-TR" sz="1800" b="0" i="0" dirty="0" err="1">
                <a:solidFill>
                  <a:srgbClr val="0D0D0D"/>
                </a:solidFill>
                <a:effectLst/>
                <a:latin typeface="Söhne"/>
              </a:rPr>
              <a:t>Pages</a:t>
            </a:r>
            <a:r>
              <a:rPr lang="tr-TR" sz="1800" b="0" i="0" dirty="0">
                <a:solidFill>
                  <a:srgbClr val="0D0D0D"/>
                </a:solidFill>
                <a:effectLst/>
                <a:latin typeface="Söhne"/>
              </a:rPr>
              <a:t> üzerinden yayınlanabileceğini anlatın.</a:t>
            </a:r>
          </a:p>
          <a:p>
            <a:pPr>
              <a:lnSpc>
                <a:spcPct val="110000"/>
              </a:lnSpc>
            </a:pPr>
            <a:endParaRPr lang="tr-TR" sz="1600" dirty="0"/>
          </a:p>
        </p:txBody>
      </p:sp>
    </p:spTree>
    <p:extLst>
      <p:ext uri="{BB962C8B-B14F-4D97-AF65-F5344CB8AC3E}">
        <p14:creationId xmlns:p14="http://schemas.microsoft.com/office/powerpoint/2010/main" val="264243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rmAutofit/>
          </a:bodyPr>
          <a:lstStyle/>
          <a:p>
            <a:r>
              <a:rPr lang="tr-TR" sz="1300" dirty="0">
                <a:effectLst/>
                <a:latin typeface="Arial" panose="020B0604020202020204" pitchFamily="34" charset="0"/>
                <a:cs typeface="Arial" panose="020B0604020202020204" pitchFamily="34" charset="0"/>
              </a:rPr>
              <a:t>1.1. Web geliştirme </a:t>
            </a:r>
            <a:r>
              <a:rPr lang="tr-TR" sz="1300" dirty="0" err="1">
                <a:effectLst/>
                <a:latin typeface="Arial" panose="020B0604020202020204" pitchFamily="34" charset="0"/>
                <a:cs typeface="Arial" panose="020B0604020202020204" pitchFamily="34" charset="0"/>
              </a:rPr>
              <a:t>süreçlerinin</a:t>
            </a:r>
            <a:r>
              <a:rPr lang="tr-TR" sz="1300" dirty="0">
                <a:effectLst/>
                <a:latin typeface="Arial" panose="020B0604020202020204" pitchFamily="34" charset="0"/>
                <a:cs typeface="Arial" panose="020B0604020202020204" pitchFamily="34" charset="0"/>
              </a:rPr>
              <a:t> işleyiş şekillerini anlar.</a:t>
            </a:r>
            <a:br>
              <a:rPr lang="tr-TR" sz="1300" dirty="0">
                <a:effectLst/>
                <a:latin typeface="Arial" panose="020B0604020202020204" pitchFamily="34" charset="0"/>
                <a:cs typeface="Arial" panose="020B0604020202020204" pitchFamily="34" charset="0"/>
              </a:rPr>
            </a:br>
            <a:br>
              <a:rPr lang="tr-TR" sz="1300" dirty="0">
                <a:effectLst/>
                <a:latin typeface="Arial" panose="020B0604020202020204" pitchFamily="34" charset="0"/>
                <a:cs typeface="Arial" panose="020B0604020202020204" pitchFamily="34" charset="0"/>
              </a:rPr>
            </a:br>
            <a:r>
              <a:rPr lang="tr-TR" sz="1300" dirty="0">
                <a:effectLst/>
                <a:latin typeface="Arial" panose="020B0604020202020204" pitchFamily="34" charset="0"/>
                <a:cs typeface="Arial" panose="020B0604020202020204" pitchFamily="34" charset="0"/>
              </a:rPr>
              <a:t>b) </a:t>
            </a:r>
            <a:r>
              <a:rPr lang="tr-TR" sz="1300" dirty="0" err="1">
                <a:effectLst/>
                <a:latin typeface="Arial" panose="020B0604020202020204" pitchFamily="34" charset="0"/>
                <a:cs typeface="Arial" panose="020B0604020202020204" pitchFamily="34" charset="0"/>
              </a:rPr>
              <a:t>Süreçler</a:t>
            </a:r>
            <a:r>
              <a:rPr lang="tr-TR" sz="1300" dirty="0">
                <a:effectLst/>
                <a:latin typeface="Arial" panose="020B0604020202020204" pitchFamily="34" charset="0"/>
                <a:cs typeface="Arial" panose="020B0604020202020204" pitchFamily="34" charset="0"/>
              </a:rPr>
              <a:t> arasında bağlantılar kurularak tasarımın kodlamaya </a:t>
            </a:r>
            <a:r>
              <a:rPr lang="tr-TR" sz="1300" dirty="0" err="1">
                <a:effectLst/>
                <a:latin typeface="Arial" panose="020B0604020202020204" pitchFamily="34" charset="0"/>
                <a:cs typeface="Arial" panose="020B0604020202020204" pitchFamily="34" charset="0"/>
              </a:rPr>
              <a:t>dönüşme</a:t>
            </a:r>
            <a:r>
              <a:rPr lang="tr-TR" sz="1300" dirty="0">
                <a:effectLst/>
                <a:latin typeface="Arial" panose="020B0604020202020204" pitchFamily="34" charset="0"/>
                <a:cs typeface="Arial" panose="020B0604020202020204" pitchFamily="34" charset="0"/>
              </a:rPr>
              <a:t> aşaması vurgulanır.</a:t>
            </a:r>
            <a:br>
              <a:rPr lang="tr-TR" sz="1300" dirty="0">
                <a:effectLst/>
                <a:latin typeface="Arial" panose="020B0604020202020204" pitchFamily="34" charset="0"/>
                <a:cs typeface="Arial" panose="020B0604020202020204" pitchFamily="34" charset="0"/>
              </a:rPr>
            </a:br>
            <a:endParaRPr lang="tr-TR" sz="1300" dirty="0">
              <a:effectLst/>
              <a:latin typeface="Arial" panose="020B0604020202020204" pitchFamily="34" charset="0"/>
              <a:cs typeface="Arial" panose="020B0604020202020204" pitchFamily="34"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79" y="2015734"/>
            <a:ext cx="5622284" cy="3450613"/>
          </a:xfrm>
        </p:spPr>
        <p:txBody>
          <a:bodyPr>
            <a:normAutofit/>
          </a:bodyPr>
          <a:lstStyle/>
          <a:p>
            <a:pPr marL="0" indent="0">
              <a:lnSpc>
                <a:spcPct val="110000"/>
              </a:lnSpc>
              <a:buNone/>
            </a:pPr>
            <a:r>
              <a:rPr lang="tr-TR" sz="1600" b="1" dirty="0">
                <a:latin typeface="Söhne"/>
              </a:rPr>
              <a:t>T</a:t>
            </a:r>
            <a:r>
              <a:rPr lang="tr-TR" sz="1600" b="1" i="0" dirty="0">
                <a:effectLst/>
                <a:latin typeface="Söhne"/>
              </a:rPr>
              <a:t>asarımdan Kodlamaya Geçiş</a:t>
            </a:r>
            <a:r>
              <a:rPr lang="tr-TR" sz="1600" b="0" i="0" dirty="0">
                <a:effectLst/>
                <a:latin typeface="Söhne"/>
              </a:rPr>
              <a:t>: Öğrencilere, tasarlanan sayfanın statik bir ön yüz web sayfasına (HTML ve CSS kullanarak) nasıl dönüştürüleceğini adım adım gösterin. Örneğin, bir başlık nasıl kodlanır.</a:t>
            </a:r>
          </a:p>
          <a:p>
            <a:pPr marL="0" indent="0">
              <a:lnSpc>
                <a:spcPct val="110000"/>
              </a:lnSpc>
              <a:buNone/>
            </a:pPr>
            <a:endParaRPr lang="tr-TR" sz="1600" b="1" dirty="0">
              <a:latin typeface="Söhne"/>
            </a:endParaRPr>
          </a:p>
          <a:p>
            <a:pPr marL="0" indent="0">
              <a:lnSpc>
                <a:spcPct val="110000"/>
              </a:lnSpc>
              <a:buNone/>
            </a:pPr>
            <a:r>
              <a:rPr lang="tr-TR" sz="1600" b="1" i="0" dirty="0">
                <a:effectLst/>
                <a:latin typeface="Söhne"/>
              </a:rPr>
              <a:t>Projeye Dayalı Öğrenme</a:t>
            </a:r>
          </a:p>
          <a:p>
            <a:pPr>
              <a:lnSpc>
                <a:spcPct val="110000"/>
              </a:lnSpc>
              <a:buFont typeface="Arial" panose="020B0604020202020204" pitchFamily="34" charset="0"/>
              <a:buChar char="•"/>
            </a:pPr>
            <a:r>
              <a:rPr lang="tr-TR" sz="1600" b="1" i="0" dirty="0">
                <a:effectLst/>
                <a:latin typeface="Söhne"/>
              </a:rPr>
              <a:t>Küçük Grup Projeleri</a:t>
            </a:r>
            <a:r>
              <a:rPr lang="tr-TR" sz="1600" b="0" i="0" dirty="0">
                <a:effectLst/>
                <a:latin typeface="Söhne"/>
              </a:rPr>
              <a:t>: Öğrencileri küçük gruplara ayırın ve her gruba bir tasarım verin. Grupların bu tasarımı kullanarak basit bir web sayfası oluşturmalarını isteyin. Bu, tasarımın kodlamaya nasıl dönüştürüleceğini pratik yaparak öğrenmelerini sağlar.</a:t>
            </a:r>
          </a:p>
          <a:p>
            <a:pPr>
              <a:lnSpc>
                <a:spcPct val="110000"/>
              </a:lnSpc>
            </a:pPr>
            <a:endParaRPr lang="tr-TR" sz="1600" dirty="0"/>
          </a:p>
        </p:txBody>
      </p:sp>
      <p:pic>
        <p:nvPicPr>
          <p:cNvPr id="1028" name="Picture 4" descr="Imagine a sophisticated web page layout that vividly embodies the journey from design to coding. The web page is divided into two distinct yet interconnected sections. On the left, the section is adorned with a colorful display of design elements: vibrant illustrations, intricate wireframes, and detailed mockups, symbolizing the creative phase of a project. This area is filled with a palette of bright colors and dynamic shapes, representing the imaginative and artistic aspects of web design. As the viewer's eyes move towards the right, the layout transitions smoothly into a more structured and monochromatic scheme, showcasing lines of code, syntax highlights, and programming icons. This section represents the coding phase, where the initial designs are brought to life through code. The transition between these two sections is seamless, with elements of the design phase gradually morphing into code lines, illustrating the fluid process of turning creative ideas into functional websites. The entire layout serves as a metaphor for the journey from concept to completion, highlighting the collaboration between design and development in creating digital experiences.">
            <a:extLst>
              <a:ext uri="{FF2B5EF4-FFF2-40B4-BE49-F238E27FC236}">
                <a16:creationId xmlns:a16="http://schemas.microsoft.com/office/drawing/2014/main" id="{D2ECABD9-3034-2DA7-91A9-1A3A899896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9190" y="2015734"/>
            <a:ext cx="3450613" cy="345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1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rmAutofit/>
          </a:bodyPr>
          <a:lstStyle/>
          <a:p>
            <a:r>
              <a:rPr lang="tr-TR" sz="1300">
                <a:effectLst/>
                <a:latin typeface="Arial" panose="020B0604020202020204" pitchFamily="34" charset="0"/>
                <a:cs typeface="Arial" panose="020B0604020202020204" pitchFamily="34" charset="0"/>
              </a:rPr>
              <a:t>1.2. Javascript programlama dilinin web sitelerindeki rolünü kavrar.</a:t>
            </a:r>
            <a:br>
              <a:rPr lang="tr-TR" sz="1300">
                <a:effectLst/>
                <a:latin typeface="Arial" panose="020B0604020202020204" pitchFamily="34" charset="0"/>
                <a:cs typeface="Arial" panose="020B0604020202020204" pitchFamily="34" charset="0"/>
              </a:rPr>
            </a:br>
            <a:br>
              <a:rPr lang="tr-TR" sz="1300">
                <a:effectLst/>
                <a:latin typeface="Arial" panose="020B0604020202020204" pitchFamily="34" charset="0"/>
                <a:cs typeface="Arial" panose="020B0604020202020204" pitchFamily="34" charset="0"/>
              </a:rPr>
            </a:br>
            <a:r>
              <a:rPr lang="tr-TR" sz="1300">
                <a:effectLst/>
                <a:latin typeface="Arial" panose="020B0604020202020204" pitchFamily="34" charset="0"/>
                <a:cs typeface="Arial" panose="020B0604020202020204" pitchFamily="34" charset="0"/>
              </a:rPr>
              <a:t>a) Javascript programlama dilinin web sitelerindeki kullanım amacı açıklanır. Kullanıcı etkileşimini artırmak ve sayfaları dinamik hâle getirmek için kullanıldığı vurgulanır.</a:t>
            </a:r>
            <a:endParaRPr lang="tr-TR" sz="1300" dirty="0">
              <a:effectLst/>
              <a:latin typeface="Arial" panose="020B0604020202020204" pitchFamily="34" charset="0"/>
              <a:cs typeface="Arial" panose="020B0604020202020204" pitchFamily="34" charset="0"/>
            </a:endParaRPr>
          </a:p>
        </p:txBody>
      </p:sp>
      <p:pic>
        <p:nvPicPr>
          <p:cNvPr id="3074" name="Picture 2" descr="JavaScript Nedir? - Northsoft">
            <a:extLst>
              <a:ext uri="{FF2B5EF4-FFF2-40B4-BE49-F238E27FC236}">
                <a16:creationId xmlns:a16="http://schemas.microsoft.com/office/drawing/2014/main" id="{A96B7D68-0737-FAB8-2C3E-BC2CFB8A79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2581" y="2623191"/>
            <a:ext cx="3721554" cy="1956816"/>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6892299" y="2015734"/>
            <a:ext cx="4162555" cy="3450613"/>
          </a:xfrm>
        </p:spPr>
        <p:txBody>
          <a:bodyPr>
            <a:normAutofit/>
          </a:bodyPr>
          <a:lstStyle/>
          <a:p>
            <a:pPr marL="0" indent="0">
              <a:lnSpc>
                <a:spcPct val="110000"/>
              </a:lnSpc>
              <a:buNone/>
            </a:pPr>
            <a:r>
              <a:rPr lang="tr-TR" sz="1400" b="1" dirty="0" err="1">
                <a:latin typeface="Söhne"/>
              </a:rPr>
              <a:t>J</a:t>
            </a:r>
            <a:r>
              <a:rPr lang="tr-TR" sz="1400" b="1" i="0" dirty="0" err="1">
                <a:effectLst/>
                <a:latin typeface="Söhne"/>
              </a:rPr>
              <a:t>avaScript'in</a:t>
            </a:r>
            <a:r>
              <a:rPr lang="tr-TR" sz="1400" b="1" i="0" dirty="0">
                <a:effectLst/>
                <a:latin typeface="Söhne"/>
              </a:rPr>
              <a:t> Temel Kavramlarını Tanıtın</a:t>
            </a:r>
          </a:p>
          <a:p>
            <a:pPr>
              <a:lnSpc>
                <a:spcPct val="110000"/>
              </a:lnSpc>
              <a:buFont typeface="Arial" panose="020B0604020202020204" pitchFamily="34" charset="0"/>
              <a:buChar char="•"/>
            </a:pPr>
            <a:r>
              <a:rPr lang="tr-TR" sz="1400" b="0" i="0" dirty="0" err="1">
                <a:effectLst/>
                <a:latin typeface="Söhne"/>
              </a:rPr>
              <a:t>JavaScript'in</a:t>
            </a:r>
            <a:r>
              <a:rPr lang="tr-TR" sz="1400" b="0" i="0" dirty="0">
                <a:effectLst/>
                <a:latin typeface="Söhne"/>
              </a:rPr>
              <a:t> ne olduğunu ve web geliştirmedeki rolünü açıklayın. HTML ve CSS ile birlikte çalışarak nasıl daha interaktif kullanıcı deneyimleri oluşturduğunu vurgulayın.</a:t>
            </a:r>
          </a:p>
          <a:p>
            <a:pPr marL="0" indent="0">
              <a:lnSpc>
                <a:spcPct val="110000"/>
              </a:lnSpc>
              <a:buNone/>
            </a:pPr>
            <a:r>
              <a:rPr lang="tr-TR" sz="1400" b="1" i="0" dirty="0">
                <a:effectLst/>
                <a:latin typeface="Söhne"/>
              </a:rPr>
              <a:t> </a:t>
            </a:r>
            <a:r>
              <a:rPr lang="tr-TR" sz="1400" b="1" i="0" dirty="0" err="1">
                <a:effectLst/>
                <a:latin typeface="Söhne"/>
              </a:rPr>
              <a:t>Interaktif</a:t>
            </a:r>
            <a:r>
              <a:rPr lang="tr-TR" sz="1400" b="1" i="0" dirty="0">
                <a:effectLst/>
                <a:latin typeface="Söhne"/>
              </a:rPr>
              <a:t> Örneklerle Öğretin</a:t>
            </a:r>
          </a:p>
          <a:p>
            <a:pPr>
              <a:lnSpc>
                <a:spcPct val="110000"/>
              </a:lnSpc>
              <a:buFont typeface="Arial" panose="020B0604020202020204" pitchFamily="34" charset="0"/>
              <a:buChar char="•"/>
            </a:pPr>
            <a:r>
              <a:rPr lang="tr-TR" sz="1400" dirty="0">
                <a:latin typeface="Söhne"/>
              </a:rPr>
              <a:t>B</a:t>
            </a:r>
            <a:r>
              <a:rPr lang="tr-TR" sz="1400" b="0" i="0" dirty="0">
                <a:effectLst/>
                <a:latin typeface="Söhne"/>
              </a:rPr>
              <a:t>asit </a:t>
            </a:r>
            <a:r>
              <a:rPr lang="tr-TR" sz="1400" b="0" i="0" dirty="0" err="1">
                <a:effectLst/>
                <a:latin typeface="Söhne"/>
              </a:rPr>
              <a:t>JavaScript</a:t>
            </a:r>
            <a:r>
              <a:rPr lang="tr-TR" sz="1400" b="0" i="0" dirty="0">
                <a:effectLst/>
                <a:latin typeface="Söhne"/>
              </a:rPr>
              <a:t> kodları yazarak, bir butona tıklama gibi kullanıcı etkileşimlerini nasıl yönetebileceklerini gösterin.</a:t>
            </a:r>
          </a:p>
          <a:p>
            <a:pPr marL="0" indent="0">
              <a:lnSpc>
                <a:spcPct val="110000"/>
              </a:lnSpc>
              <a:buNone/>
            </a:pPr>
            <a:r>
              <a:rPr lang="tr-TR" sz="1400" dirty="0">
                <a:hlinkClick r:id="rId3"/>
              </a:rPr>
              <a:t>https://www.w3schools.com/js/tryit.asp?filename=tryjs_myfirst</a:t>
            </a:r>
            <a:r>
              <a:rPr lang="tr-TR" sz="1400" dirty="0"/>
              <a:t> </a:t>
            </a:r>
          </a:p>
        </p:txBody>
      </p:sp>
    </p:spTree>
    <p:extLst>
      <p:ext uri="{BB962C8B-B14F-4D97-AF65-F5344CB8AC3E}">
        <p14:creationId xmlns:p14="http://schemas.microsoft.com/office/powerpoint/2010/main" val="114919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rmAutofit/>
          </a:bodyPr>
          <a:lstStyle/>
          <a:p>
            <a:r>
              <a:rPr lang="tr-TR" sz="1500">
                <a:effectLst/>
                <a:latin typeface="Helvetica" pitchFamily="2" charset="0"/>
              </a:rPr>
              <a:t>1.3. </a:t>
            </a:r>
            <a:r>
              <a:rPr lang="tr-TR" sz="1500" err="1">
                <a:effectLst/>
                <a:latin typeface="Helvetica" pitchFamily="2" charset="0"/>
              </a:rPr>
              <a:t>Javascript</a:t>
            </a:r>
            <a:r>
              <a:rPr lang="tr-TR" sz="1500">
                <a:effectLst/>
                <a:latin typeface="Helvetica" pitchFamily="2" charset="0"/>
              </a:rPr>
              <a:t> programlama dilinin terim ve kavramlarını tanır.</a:t>
            </a:r>
            <a:br>
              <a:rPr lang="tr-TR" sz="1500">
                <a:effectLst/>
                <a:latin typeface="Helvetica" pitchFamily="2" charset="0"/>
              </a:rPr>
            </a:br>
            <a:br>
              <a:rPr lang="tr-TR" sz="1500">
                <a:effectLst/>
                <a:latin typeface="Helvetica" pitchFamily="2" charset="0"/>
              </a:rPr>
            </a:br>
            <a:r>
              <a:rPr lang="tr-TR" sz="1500">
                <a:effectLst/>
                <a:latin typeface="Helvetica" pitchFamily="2" charset="0"/>
              </a:rPr>
              <a:t>a) </a:t>
            </a:r>
            <a:r>
              <a:rPr lang="tr-TR" sz="1500" err="1">
                <a:effectLst/>
                <a:latin typeface="Helvetica" pitchFamily="2" charset="0"/>
              </a:rPr>
              <a:t>Javascript</a:t>
            </a:r>
            <a:r>
              <a:rPr lang="tr-TR" sz="1500">
                <a:effectLst/>
                <a:latin typeface="Helvetica" pitchFamily="2" charset="0"/>
              </a:rPr>
              <a:t> programlama dilinde kullanılan temel terimler ve kavramlar açıklanır</a:t>
            </a:r>
          </a:p>
        </p:txBody>
      </p:sp>
      <p:pic>
        <p:nvPicPr>
          <p:cNvPr id="4102" name="Picture 6" descr="JavaScript 101: Genel Kavramlar. JavaScript geliştiricilerinin bilmesi… |  by Furkan Sahin | Medium">
            <a:extLst>
              <a:ext uri="{FF2B5EF4-FFF2-40B4-BE49-F238E27FC236}">
                <a16:creationId xmlns:a16="http://schemas.microsoft.com/office/drawing/2014/main" id="{F4DC58B8-5725-BF03-251D-692517C8BE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1579" y="2859184"/>
            <a:ext cx="4960443" cy="1763713"/>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6892299" y="2210467"/>
            <a:ext cx="4162555" cy="3450613"/>
          </a:xfrm>
        </p:spPr>
        <p:txBody>
          <a:bodyPr>
            <a:normAutofit/>
          </a:bodyPr>
          <a:lstStyle/>
          <a:p>
            <a:pPr>
              <a:buFont typeface="Arial" panose="020B0604020202020204" pitchFamily="34" charset="0"/>
              <a:buChar char="•"/>
            </a:pPr>
            <a:r>
              <a:rPr lang="tr-TR" b="1" i="0" dirty="0">
                <a:effectLst/>
                <a:latin typeface="Söhne"/>
              </a:rPr>
              <a:t>Basit Tanımlar</a:t>
            </a:r>
            <a:r>
              <a:rPr lang="tr-TR" b="0" i="0" dirty="0">
                <a:effectLst/>
                <a:latin typeface="Söhne"/>
              </a:rPr>
              <a:t>: </a:t>
            </a:r>
            <a:r>
              <a:rPr lang="tr-TR" b="0" i="0" dirty="0" err="1">
                <a:effectLst/>
                <a:latin typeface="Söhne"/>
              </a:rPr>
              <a:t>JavaScript'in</a:t>
            </a:r>
            <a:r>
              <a:rPr lang="tr-TR" b="0" i="0" dirty="0">
                <a:effectLst/>
                <a:latin typeface="Söhne"/>
              </a:rPr>
              <a:t> temel terimlerini ve kavramlarını tanımlayarak başlayın. Değişkenler, fonksiyonlar, diziler, döngüler, koşullu ifadeler, nesneler ve diziler </a:t>
            </a:r>
          </a:p>
          <a:p>
            <a:pPr>
              <a:buFont typeface="Arial" panose="020B0604020202020204" pitchFamily="34" charset="0"/>
              <a:buChar char="•"/>
            </a:pPr>
            <a:endParaRPr lang="tr-TR" b="0" i="0" dirty="0">
              <a:effectLst/>
              <a:latin typeface="Söhne"/>
            </a:endParaRPr>
          </a:p>
        </p:txBody>
      </p:sp>
    </p:spTree>
    <p:extLst>
      <p:ext uri="{BB962C8B-B14F-4D97-AF65-F5344CB8AC3E}">
        <p14:creationId xmlns:p14="http://schemas.microsoft.com/office/powerpoint/2010/main" val="1780922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187" name="Rectangle 7176">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8" name="Straight Connector 7178">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300248" y="342420"/>
            <a:ext cx="4158749" cy="1049235"/>
          </a:xfrm>
        </p:spPr>
        <p:txBody>
          <a:bodyPr>
            <a:noAutofit/>
          </a:bodyPr>
          <a:lstStyle/>
          <a:p>
            <a:r>
              <a:rPr lang="tr-TR" sz="1400" dirty="0">
                <a:effectLst/>
                <a:latin typeface="Helvetica" pitchFamily="2" charset="0"/>
              </a:rPr>
              <a:t>1.3. </a:t>
            </a:r>
            <a:r>
              <a:rPr lang="tr-TR" sz="1400" dirty="0" err="1">
                <a:effectLst/>
                <a:latin typeface="Helvetica" pitchFamily="2" charset="0"/>
              </a:rPr>
              <a:t>Javascript</a:t>
            </a:r>
            <a:r>
              <a:rPr lang="tr-TR" sz="1400" dirty="0">
                <a:effectLst/>
                <a:latin typeface="Helvetica" pitchFamily="2" charset="0"/>
              </a:rPr>
              <a:t> programlama dilinin terim ve kavramlarını tanır.</a:t>
            </a:r>
            <a:br>
              <a:rPr lang="tr-TR" sz="1400" dirty="0">
                <a:effectLst/>
                <a:latin typeface="Helvetica" pitchFamily="2" charset="0"/>
              </a:rPr>
            </a:br>
            <a:br>
              <a:rPr lang="tr-TR" sz="1400" dirty="0">
                <a:effectLst/>
                <a:latin typeface="Helvetica" pitchFamily="2" charset="0"/>
              </a:rPr>
            </a:br>
            <a:r>
              <a:rPr lang="tr-TR" sz="1400" dirty="0">
                <a:effectLst/>
                <a:latin typeface="Helvetica" pitchFamily="2" charset="0"/>
              </a:rPr>
              <a:t>b) Değişken, fonksiyon, dizi gibi kavramların </a:t>
            </a:r>
            <a:r>
              <a:rPr lang="tr-TR" sz="1400" dirty="0" err="1">
                <a:effectLst/>
                <a:latin typeface="Helvetica" pitchFamily="2" charset="0"/>
              </a:rPr>
              <a:t>Javascript</a:t>
            </a:r>
            <a:r>
              <a:rPr lang="tr-TR" sz="1400" dirty="0">
                <a:effectLst/>
                <a:latin typeface="Helvetica" pitchFamily="2" charset="0"/>
              </a:rPr>
              <a:t> programlama dilindeki önemi vurgulanır.</a:t>
            </a:r>
          </a:p>
        </p:txBody>
      </p:sp>
      <p:sp>
        <p:nvSpPr>
          <p:cNvPr id="7189" name="Rectangle 7180">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172" name="Picture 4" descr="Imagine a simple yet elegant scene where a single, ripe apple rests inside an open, square wooden box. The box sits on a rustic wooden table, in a room filled with soft, natural light that gently illuminates the apple's glossy, red surface. The apple's vibrant red contrasts beautifully with the box's natural wood texture, highlighting its freshness and allure. The background is blurred slightly, focusing attention on the apple and the box, creating a sense of tranquility and simplicity. This image captures the essence of natural beauty and the simplicity of everyday objects, inviting the viewer to appreciate the serene and unadorned elegance of the moment.">
            <a:extLst>
              <a:ext uri="{FF2B5EF4-FFF2-40B4-BE49-F238E27FC236}">
                <a16:creationId xmlns:a16="http://schemas.microsoft.com/office/drawing/2014/main" id="{E212F99F-F838-29F1-FC8F-279D1878DF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3603" y="1289890"/>
            <a:ext cx="3461464" cy="3461464"/>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6474007" y="1968870"/>
            <a:ext cx="4158750" cy="3450613"/>
          </a:xfrm>
        </p:spPr>
        <p:txBody>
          <a:bodyPr>
            <a:normAutofit/>
          </a:bodyPr>
          <a:lstStyle/>
          <a:p>
            <a:pPr marL="0" indent="0">
              <a:lnSpc>
                <a:spcPct val="110000"/>
              </a:lnSpc>
              <a:buNone/>
            </a:pPr>
            <a:r>
              <a:rPr lang="tr-TR" sz="1600" b="1" i="0" dirty="0">
                <a:effectLst/>
                <a:latin typeface="Söhne"/>
              </a:rPr>
              <a:t>Değişkenler</a:t>
            </a:r>
          </a:p>
          <a:p>
            <a:pPr>
              <a:lnSpc>
                <a:spcPct val="110000"/>
              </a:lnSpc>
              <a:buFont typeface="Arial" panose="020B0604020202020204" pitchFamily="34" charset="0"/>
              <a:buChar char="•"/>
            </a:pPr>
            <a:r>
              <a:rPr lang="tr-TR" sz="1600" b="1" i="0" dirty="0">
                <a:effectLst/>
                <a:latin typeface="Söhne"/>
              </a:rPr>
              <a:t>Tanım</a:t>
            </a:r>
            <a:r>
              <a:rPr lang="tr-TR" sz="1600" b="0" i="0" dirty="0">
                <a:effectLst/>
                <a:latin typeface="Söhne"/>
              </a:rPr>
              <a:t>: Değişkenlerin bir değeri saklamak için kullanılan etiketler olduğunu açıklayın. Gerçek hayattan bir örnek vererek başlayabilirsiniz, örneğin bir kutuya koyulan bir nesneyi düşünün, bu kutunun üzerine yazılan isim değişken adıdır ve içindeki nesne değişkenin değeridir.</a:t>
            </a:r>
          </a:p>
          <a:p>
            <a:pPr>
              <a:lnSpc>
                <a:spcPct val="110000"/>
              </a:lnSpc>
              <a:buFont typeface="Arial" panose="020B0604020202020204" pitchFamily="34" charset="0"/>
              <a:buChar char="•"/>
            </a:pPr>
            <a:r>
              <a:rPr lang="tr-TR" sz="1600" b="1" i="0" dirty="0">
                <a:effectLst/>
                <a:latin typeface="Söhne"/>
              </a:rPr>
              <a:t>Kod Örneği</a:t>
            </a:r>
            <a:r>
              <a:rPr lang="tr-TR" sz="1600" b="0" i="0" dirty="0">
                <a:effectLst/>
                <a:latin typeface="Söhne"/>
              </a:rPr>
              <a:t>: Basit bir değişken tanımlama örneği gösterin:</a:t>
            </a:r>
          </a:p>
          <a:p>
            <a:pPr marL="0" indent="0">
              <a:lnSpc>
                <a:spcPct val="110000"/>
              </a:lnSpc>
              <a:buNone/>
            </a:pPr>
            <a:r>
              <a:rPr lang="tr-TR" sz="1600" b="0" i="0" dirty="0" err="1">
                <a:effectLst/>
                <a:latin typeface="Söhne"/>
              </a:rPr>
              <a:t>let</a:t>
            </a:r>
            <a:r>
              <a:rPr lang="tr-TR" sz="1600" b="0" i="0" dirty="0">
                <a:effectLst/>
                <a:latin typeface="Söhne"/>
              </a:rPr>
              <a:t> </a:t>
            </a:r>
            <a:r>
              <a:rPr lang="tr-TR" sz="1600" b="0" i="0" dirty="0" err="1">
                <a:effectLst/>
                <a:latin typeface="Söhne"/>
              </a:rPr>
              <a:t>kutununIcerigi</a:t>
            </a:r>
            <a:r>
              <a:rPr lang="tr-TR" sz="1600" b="0" i="0" dirty="0">
                <a:effectLst/>
                <a:latin typeface="Söhne"/>
              </a:rPr>
              <a:t> = "elma";</a:t>
            </a:r>
          </a:p>
          <a:p>
            <a:pPr>
              <a:lnSpc>
                <a:spcPct val="110000"/>
              </a:lnSpc>
              <a:buFont typeface="Arial" panose="020B0604020202020204" pitchFamily="34" charset="0"/>
              <a:buChar char="•"/>
            </a:pPr>
            <a:endParaRPr lang="tr-TR" sz="1600" b="0" i="0" dirty="0">
              <a:effectLst/>
              <a:latin typeface="Söhne"/>
            </a:endParaRPr>
          </a:p>
        </p:txBody>
      </p:sp>
      <p:pic>
        <p:nvPicPr>
          <p:cNvPr id="7190" name="Picture 7182">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191" name="Straight Connector 7184">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16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30F413-44CE-4746-9821-9E0107978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D671B1-B099-4F9C-B9CC-9D22B4DA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822896" y="580410"/>
            <a:ext cx="5042002" cy="1312001"/>
          </a:xfrm>
        </p:spPr>
        <p:txBody>
          <a:bodyPr anchor="t">
            <a:noAutofit/>
          </a:bodyPr>
          <a:lstStyle/>
          <a:p>
            <a:r>
              <a:rPr lang="tr-TR" sz="1400" dirty="0">
                <a:effectLst/>
                <a:latin typeface="Helvetica" pitchFamily="2" charset="0"/>
              </a:rPr>
              <a:t>1.3. </a:t>
            </a:r>
            <a:r>
              <a:rPr lang="tr-TR" sz="1400" dirty="0" err="1">
                <a:effectLst/>
                <a:latin typeface="Helvetica" pitchFamily="2" charset="0"/>
              </a:rPr>
              <a:t>Javascript</a:t>
            </a:r>
            <a:r>
              <a:rPr lang="tr-TR" sz="1400" dirty="0">
                <a:effectLst/>
                <a:latin typeface="Helvetica" pitchFamily="2" charset="0"/>
              </a:rPr>
              <a:t> programlama dilinin terim ve kavramlarını tanır.</a:t>
            </a:r>
            <a:br>
              <a:rPr lang="tr-TR" sz="1400" dirty="0">
                <a:effectLst/>
                <a:latin typeface="Helvetica" pitchFamily="2" charset="0"/>
              </a:rPr>
            </a:br>
            <a:br>
              <a:rPr lang="tr-TR" sz="1400" dirty="0">
                <a:effectLst/>
                <a:latin typeface="Helvetica" pitchFamily="2" charset="0"/>
              </a:rPr>
            </a:br>
            <a:r>
              <a:rPr lang="tr-TR" sz="1400" dirty="0">
                <a:effectLst/>
                <a:latin typeface="Helvetica" pitchFamily="2" charset="0"/>
              </a:rPr>
              <a:t>b) Değişken, fonksiyon, dizi gibi kavramların </a:t>
            </a:r>
            <a:r>
              <a:rPr lang="tr-TR" sz="1400" dirty="0" err="1">
                <a:effectLst/>
                <a:latin typeface="Helvetica" pitchFamily="2" charset="0"/>
              </a:rPr>
              <a:t>Javascript</a:t>
            </a:r>
            <a:r>
              <a:rPr lang="tr-TR" sz="1400" dirty="0">
                <a:effectLst/>
                <a:latin typeface="Helvetica" pitchFamily="2" charset="0"/>
              </a:rPr>
              <a:t> programlama dilindeki önemi vurgulanır.</a:t>
            </a:r>
            <a:br>
              <a:rPr lang="tr-TR" sz="1400" dirty="0">
                <a:effectLst/>
                <a:latin typeface="Helvetica" pitchFamily="2" charset="0"/>
              </a:rPr>
            </a:br>
            <a:endParaRPr lang="tr-TR" sz="1400" dirty="0">
              <a:effectLst/>
              <a:latin typeface="Helvetica" pitchFamily="2" charset="0"/>
            </a:endParaRPr>
          </a:p>
        </p:txBody>
      </p:sp>
      <p:cxnSp>
        <p:nvCxnSpPr>
          <p:cNvPr id="13" name="Straight Connector 12">
            <a:extLst>
              <a:ext uri="{FF2B5EF4-FFF2-40B4-BE49-F238E27FC236}">
                <a16:creationId xmlns:a16="http://schemas.microsoft.com/office/drawing/2014/main" id="{7552FBEF-FA69-427B-8245-0A518E0513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898488B7-DBD3-40E7-B54B-4DA6C5693EF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4" name="Resim 3">
            <a:extLst>
              <a:ext uri="{FF2B5EF4-FFF2-40B4-BE49-F238E27FC236}">
                <a16:creationId xmlns:a16="http://schemas.microsoft.com/office/drawing/2014/main" id="{68E73846-433E-9806-4B4F-D756CC597327}"/>
              </a:ext>
            </a:extLst>
          </p:cNvPr>
          <p:cNvPicPr>
            <a:picLocks noChangeAspect="1"/>
          </p:cNvPicPr>
          <p:nvPr/>
        </p:nvPicPr>
        <p:blipFill>
          <a:blip r:embed="rId2"/>
          <a:stretch>
            <a:fillRect/>
          </a:stretch>
        </p:blipFill>
        <p:spPr>
          <a:xfrm>
            <a:off x="1136348" y="1430246"/>
            <a:ext cx="3963797" cy="2794476"/>
          </a:xfrm>
          <a:prstGeom prst="rect">
            <a:avLst/>
          </a:prstGeom>
        </p:spPr>
      </p:pic>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6236491" y="2392141"/>
            <a:ext cx="5440475" cy="3220675"/>
          </a:xfrm>
        </p:spPr>
        <p:txBody>
          <a:bodyPr>
            <a:normAutofit/>
          </a:bodyPr>
          <a:lstStyle/>
          <a:p>
            <a:pPr marL="0" indent="0">
              <a:lnSpc>
                <a:spcPct val="110000"/>
              </a:lnSpc>
              <a:buNone/>
            </a:pPr>
            <a:r>
              <a:rPr lang="tr-TR" sz="1800" b="1" i="0" dirty="0">
                <a:effectLst/>
                <a:latin typeface="Söhne"/>
              </a:rPr>
              <a:t>Fonksiyonlar</a:t>
            </a:r>
          </a:p>
          <a:p>
            <a:pPr>
              <a:lnSpc>
                <a:spcPct val="110000"/>
              </a:lnSpc>
              <a:buFont typeface="Arial" panose="020B0604020202020204" pitchFamily="34" charset="0"/>
              <a:buChar char="•"/>
            </a:pPr>
            <a:r>
              <a:rPr lang="tr-TR" sz="1800" b="1" i="0" dirty="0">
                <a:effectLst/>
                <a:latin typeface="Söhne"/>
              </a:rPr>
              <a:t>Tanım</a:t>
            </a:r>
            <a:r>
              <a:rPr lang="tr-TR" sz="1800" b="0" i="0" dirty="0">
                <a:effectLst/>
                <a:latin typeface="Söhne"/>
              </a:rPr>
              <a:t>: Fonksiyonların, belirli bir görevi yerine getiren kod blokları olduğunu açıklayın</a:t>
            </a:r>
          </a:p>
          <a:p>
            <a:pPr>
              <a:lnSpc>
                <a:spcPct val="110000"/>
              </a:lnSpc>
              <a:buFont typeface="Arial" panose="020B0604020202020204" pitchFamily="34" charset="0"/>
              <a:buChar char="•"/>
            </a:pPr>
            <a:endParaRPr lang="tr-TR" sz="1800" dirty="0">
              <a:latin typeface="Söhne"/>
            </a:endParaRPr>
          </a:p>
          <a:p>
            <a:pPr marL="0" indent="0">
              <a:lnSpc>
                <a:spcPct val="110000"/>
              </a:lnSpc>
              <a:buNone/>
            </a:pPr>
            <a:r>
              <a:rPr lang="tr-TR" sz="1800" b="1" i="0" dirty="0">
                <a:effectLst/>
                <a:latin typeface="Söhne"/>
              </a:rPr>
              <a:t>Kod Örneği</a:t>
            </a:r>
            <a:r>
              <a:rPr lang="tr-TR" sz="1800" b="0" i="0" dirty="0">
                <a:effectLst/>
                <a:latin typeface="Söhne"/>
              </a:rPr>
              <a:t>: Basit bir fonksiyon örneği yazın ve açıklayın:</a:t>
            </a:r>
            <a:endParaRPr lang="tr-TR" sz="1800" dirty="0">
              <a:latin typeface="Söhne"/>
            </a:endParaRPr>
          </a:p>
          <a:p>
            <a:pPr marL="0" indent="0">
              <a:lnSpc>
                <a:spcPct val="110000"/>
              </a:lnSpc>
              <a:buNone/>
            </a:pPr>
            <a:r>
              <a:rPr lang="tr-TR" sz="1800" b="0" i="0" dirty="0">
                <a:effectLst/>
                <a:latin typeface="Söhne"/>
              </a:rPr>
              <a:t>Butona basınca «Merhaba» yazısı ekrana gelsin</a:t>
            </a:r>
          </a:p>
          <a:p>
            <a:pPr marL="0" indent="0">
              <a:lnSpc>
                <a:spcPct val="110000"/>
              </a:lnSpc>
              <a:buNone/>
            </a:pPr>
            <a:r>
              <a:rPr lang="tr-TR" sz="1800" b="0" i="0" dirty="0">
                <a:effectLst/>
                <a:latin typeface="Söhne"/>
                <a:hlinkClick r:id="rId3"/>
              </a:rPr>
              <a:t>https://onuraltuntas61.w3spaces-preview.com/function.html</a:t>
            </a:r>
            <a:r>
              <a:rPr lang="tr-TR" sz="1800" b="0" i="0" dirty="0">
                <a:effectLst/>
                <a:latin typeface="Söhne"/>
              </a:rPr>
              <a:t> </a:t>
            </a:r>
          </a:p>
        </p:txBody>
      </p:sp>
    </p:spTree>
    <p:extLst>
      <p:ext uri="{BB962C8B-B14F-4D97-AF65-F5344CB8AC3E}">
        <p14:creationId xmlns:p14="http://schemas.microsoft.com/office/powerpoint/2010/main" val="1578647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579648" y="804520"/>
            <a:ext cx="4158749" cy="1049235"/>
          </a:xfrm>
        </p:spPr>
        <p:txBody>
          <a:bodyPr>
            <a:normAutofit/>
          </a:bodyPr>
          <a:lstStyle/>
          <a:p>
            <a:r>
              <a:rPr lang="tr-TR" sz="1000">
                <a:effectLst/>
                <a:latin typeface="Helvetica" pitchFamily="2" charset="0"/>
              </a:rPr>
              <a:t>1.3. </a:t>
            </a:r>
            <a:r>
              <a:rPr lang="tr-TR" sz="1000" err="1">
                <a:effectLst/>
                <a:latin typeface="Helvetica" pitchFamily="2" charset="0"/>
              </a:rPr>
              <a:t>Javascript</a:t>
            </a:r>
            <a:r>
              <a:rPr lang="tr-TR" sz="1000">
                <a:effectLst/>
                <a:latin typeface="Helvetica" pitchFamily="2" charset="0"/>
              </a:rPr>
              <a:t> programlama dilinin terim ve kavramlarını tanır.</a:t>
            </a:r>
            <a:br>
              <a:rPr lang="tr-TR" sz="1000">
                <a:effectLst/>
                <a:latin typeface="Helvetica" pitchFamily="2" charset="0"/>
              </a:rPr>
            </a:br>
            <a:br>
              <a:rPr lang="tr-TR" sz="1000">
                <a:effectLst/>
                <a:latin typeface="Helvetica" pitchFamily="2" charset="0"/>
              </a:rPr>
            </a:br>
            <a:r>
              <a:rPr lang="tr-TR" sz="1000">
                <a:effectLst/>
                <a:latin typeface="Helvetica" pitchFamily="2" charset="0"/>
              </a:rPr>
              <a:t>b) Değişken, fonksiyon, dizi gibi kavramların </a:t>
            </a:r>
            <a:r>
              <a:rPr lang="tr-TR" sz="1000" err="1">
                <a:effectLst/>
                <a:latin typeface="Helvetica" pitchFamily="2" charset="0"/>
              </a:rPr>
              <a:t>Javascript</a:t>
            </a:r>
            <a:r>
              <a:rPr lang="tr-TR" sz="1000">
                <a:effectLst/>
                <a:latin typeface="Helvetica" pitchFamily="2" charset="0"/>
              </a:rPr>
              <a:t> programlama dilindeki önemi vurgulanır.</a:t>
            </a:r>
            <a:br>
              <a:rPr lang="tr-TR" sz="1000">
                <a:effectLst/>
                <a:latin typeface="Helvetica" pitchFamily="2" charset="0"/>
              </a:rPr>
            </a:br>
            <a:endParaRPr lang="tr-TR" sz="1000">
              <a:effectLst/>
              <a:latin typeface="Helvetica" pitchFamily="2" charset="0"/>
            </a:endParaRPr>
          </a:p>
        </p:txBody>
      </p:sp>
      <p:sp>
        <p:nvSpPr>
          <p:cNvPr id="24" name="Rectangle 23">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5" name="Resim 4">
            <a:extLst>
              <a:ext uri="{FF2B5EF4-FFF2-40B4-BE49-F238E27FC236}">
                <a16:creationId xmlns:a16="http://schemas.microsoft.com/office/drawing/2014/main" id="{69FD7A6C-5A41-E0FC-7E1C-6169B9C3D5AC}"/>
              </a:ext>
            </a:extLst>
          </p:cNvPr>
          <p:cNvPicPr>
            <a:picLocks noChangeAspect="1"/>
          </p:cNvPicPr>
          <p:nvPr/>
        </p:nvPicPr>
        <p:blipFill>
          <a:blip r:embed="rId2"/>
          <a:stretch>
            <a:fillRect/>
          </a:stretch>
        </p:blipFill>
        <p:spPr>
          <a:xfrm>
            <a:off x="1130029" y="1610629"/>
            <a:ext cx="3631157" cy="2233160"/>
          </a:xfrm>
          <a:prstGeom prst="rect">
            <a:avLst/>
          </a:prstGeom>
        </p:spPr>
      </p:pic>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5967248" y="2015732"/>
            <a:ext cx="4771149" cy="3450613"/>
          </a:xfrm>
        </p:spPr>
        <p:txBody>
          <a:bodyPr>
            <a:normAutofit/>
          </a:bodyPr>
          <a:lstStyle/>
          <a:p>
            <a:pPr marL="0" indent="0">
              <a:lnSpc>
                <a:spcPct val="110000"/>
              </a:lnSpc>
              <a:buNone/>
            </a:pPr>
            <a:r>
              <a:rPr lang="tr-TR" sz="1100" b="1" i="0" dirty="0">
                <a:effectLst/>
                <a:latin typeface="Söhne"/>
              </a:rPr>
              <a:t>Diziler</a:t>
            </a:r>
          </a:p>
          <a:p>
            <a:pPr>
              <a:lnSpc>
                <a:spcPct val="110000"/>
              </a:lnSpc>
              <a:buFont typeface="Arial" panose="020B0604020202020204" pitchFamily="34" charset="0"/>
              <a:buChar char="•"/>
            </a:pPr>
            <a:r>
              <a:rPr lang="tr-TR" sz="1100" b="1" i="0" dirty="0">
                <a:effectLst/>
                <a:latin typeface="Söhne"/>
              </a:rPr>
              <a:t>Tanım</a:t>
            </a:r>
            <a:r>
              <a:rPr lang="tr-TR" sz="1100" b="0" i="0" dirty="0">
                <a:effectLst/>
                <a:latin typeface="Söhne"/>
              </a:rPr>
              <a:t>: Dizilerin, birden çok değeri tek bir değişkende saklamak için kullanıldığını açıklayın. Bir kitaplıkta bulunan kitaplar gibi, her bir kitabın (elemanın) kendine ait bir yeri (indeksi) olduğunu ve bu kitapların (elemanların) bir arada tutulduğunu anlatabilirsiniz.</a:t>
            </a:r>
          </a:p>
          <a:p>
            <a:pPr>
              <a:lnSpc>
                <a:spcPct val="110000"/>
              </a:lnSpc>
              <a:buFont typeface="Arial" panose="020B0604020202020204" pitchFamily="34" charset="0"/>
              <a:buChar char="•"/>
            </a:pPr>
            <a:endParaRPr lang="tr-TR" sz="1100" dirty="0">
              <a:latin typeface="Söhne"/>
            </a:endParaRPr>
          </a:p>
          <a:p>
            <a:pPr marL="0" indent="0">
              <a:lnSpc>
                <a:spcPct val="110000"/>
              </a:lnSpc>
              <a:buNone/>
            </a:pPr>
            <a:r>
              <a:rPr lang="tr-TR" sz="1100" b="0" dirty="0" err="1">
                <a:effectLst/>
                <a:latin typeface="Menlo" panose="020B0609030804020204" pitchFamily="49" charset="0"/>
              </a:rPr>
              <a:t>let</a:t>
            </a:r>
            <a:r>
              <a:rPr lang="tr-TR" sz="1100" b="0" dirty="0">
                <a:effectLst/>
                <a:latin typeface="Menlo" panose="020B0609030804020204" pitchFamily="49" charset="0"/>
              </a:rPr>
              <a:t> meyveler = ["elma", "muz", "çilek"];</a:t>
            </a:r>
          </a:p>
          <a:p>
            <a:pPr>
              <a:lnSpc>
                <a:spcPct val="110000"/>
              </a:lnSpc>
              <a:buFont typeface="Arial" panose="020B0604020202020204" pitchFamily="34" charset="0"/>
              <a:buChar char="•"/>
            </a:pPr>
            <a:endParaRPr lang="tr-TR" sz="1100" b="0" i="0" dirty="0">
              <a:effectLst/>
              <a:latin typeface="Söhne"/>
            </a:endParaRPr>
          </a:p>
          <a:p>
            <a:pPr>
              <a:lnSpc>
                <a:spcPct val="110000"/>
              </a:lnSpc>
              <a:buFont typeface="Arial" panose="020B0604020202020204" pitchFamily="34" charset="0"/>
              <a:buChar char="•"/>
            </a:pPr>
            <a:r>
              <a:rPr lang="tr-TR" sz="1100" b="1" i="0" dirty="0">
                <a:effectLst/>
                <a:latin typeface="Söhne"/>
              </a:rPr>
              <a:t>Kod Örneği</a:t>
            </a:r>
            <a:r>
              <a:rPr lang="tr-TR" sz="1100" b="0" i="0" dirty="0">
                <a:effectLst/>
                <a:latin typeface="Söhne"/>
              </a:rPr>
              <a:t>: Basit bir dizi tanımlayın ve elemanlara nasıl erişileceğini gösterin:</a:t>
            </a:r>
          </a:p>
          <a:p>
            <a:pPr marL="0" indent="0">
              <a:lnSpc>
                <a:spcPct val="110000"/>
              </a:lnSpc>
              <a:buNone/>
            </a:pPr>
            <a:r>
              <a:rPr lang="tr-TR" sz="1100" b="0" i="0" dirty="0">
                <a:effectLst/>
                <a:latin typeface="Söhne"/>
                <a:hlinkClick r:id="rId3"/>
              </a:rPr>
              <a:t>https://onuraltuntas61.w3spaces-preview.com/dizi.html</a:t>
            </a:r>
            <a:r>
              <a:rPr lang="tr-TR" sz="1100" b="0" i="0" dirty="0">
                <a:effectLst/>
                <a:latin typeface="Söhne"/>
              </a:rPr>
              <a:t> </a:t>
            </a:r>
          </a:p>
        </p:txBody>
      </p:sp>
      <p:pic>
        <p:nvPicPr>
          <p:cNvPr id="26" name="Picture 25">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1" name="Straight Connector 27">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701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1" name="Straight Connector 820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80" y="804520"/>
            <a:ext cx="4176511" cy="1049235"/>
          </a:xfrm>
        </p:spPr>
        <p:txBody>
          <a:bodyPr>
            <a:normAutofit/>
          </a:bodyPr>
          <a:lstStyle/>
          <a:p>
            <a:r>
              <a:rPr lang="tr-TR" sz="800">
                <a:effectLst/>
                <a:latin typeface="Helvetica" pitchFamily="2" charset="0"/>
              </a:rPr>
              <a:t>1.4. Değişkenleri </a:t>
            </a:r>
            <a:r>
              <a:rPr lang="tr-TR" sz="800" err="1">
                <a:effectLst/>
                <a:latin typeface="Helvetica" pitchFamily="2" charset="0"/>
              </a:rPr>
              <a:t>Javascript</a:t>
            </a:r>
            <a:r>
              <a:rPr lang="tr-TR" sz="800">
                <a:effectLst/>
                <a:latin typeface="Helvetica" pitchFamily="2" charset="0"/>
              </a:rPr>
              <a:t> programlama dili ile kullanır.</a:t>
            </a:r>
            <a:br>
              <a:rPr lang="tr-TR" sz="800">
                <a:effectLst/>
                <a:latin typeface="Helvetica" pitchFamily="2" charset="0"/>
              </a:rPr>
            </a:br>
            <a:br>
              <a:rPr lang="tr-TR" sz="800">
                <a:effectLst/>
                <a:latin typeface="Helvetica" pitchFamily="2" charset="0"/>
              </a:rPr>
            </a:br>
            <a:r>
              <a:rPr lang="tr-TR" sz="800">
                <a:effectLst/>
                <a:latin typeface="Helvetica" pitchFamily="2" charset="0"/>
              </a:rPr>
              <a:t>a) Değişken tanımlama ve değişkenlerin kullanım şekli açıklanır.</a:t>
            </a:r>
            <a:br>
              <a:rPr lang="tr-TR" sz="800">
                <a:effectLst/>
                <a:latin typeface="Helvetica" pitchFamily="2" charset="0"/>
              </a:rPr>
            </a:br>
            <a:br>
              <a:rPr lang="tr-TR" sz="800">
                <a:effectLst/>
                <a:latin typeface="Helvetica" pitchFamily="2" charset="0"/>
              </a:rPr>
            </a:br>
            <a:endParaRPr lang="tr-TR" sz="800">
              <a:effectLst/>
              <a:latin typeface="Helvetica" pitchFamily="2" charset="0"/>
            </a:endParaRPr>
          </a:p>
        </p:txBody>
      </p:sp>
      <p:sp>
        <p:nvSpPr>
          <p:cNvPr id="8203" name="Rectangle 820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81" y="2015732"/>
            <a:ext cx="4172212" cy="3450613"/>
          </a:xfrm>
        </p:spPr>
        <p:txBody>
          <a:bodyPr>
            <a:normAutofit/>
          </a:bodyPr>
          <a:lstStyle/>
          <a:p>
            <a:pPr marL="0" indent="0">
              <a:lnSpc>
                <a:spcPct val="110000"/>
              </a:lnSpc>
              <a:buNone/>
            </a:pPr>
            <a:r>
              <a:rPr lang="tr-TR" sz="1700" b="1" i="0">
                <a:effectLst/>
                <a:latin typeface="Söhne"/>
              </a:rPr>
              <a:t>İsimlendirme Kuralları ve İpuçları</a:t>
            </a:r>
          </a:p>
          <a:p>
            <a:pPr>
              <a:lnSpc>
                <a:spcPct val="110000"/>
              </a:lnSpc>
              <a:buFont typeface="Arial" panose="020B0604020202020204" pitchFamily="34" charset="0"/>
              <a:buChar char="•"/>
            </a:pPr>
            <a:r>
              <a:rPr lang="tr-TR" sz="1700" b="0" i="0">
                <a:effectLst/>
                <a:latin typeface="Söhne"/>
              </a:rPr>
              <a:t>Değişken isimleri sayı ile başlayamaz.</a:t>
            </a:r>
          </a:p>
          <a:p>
            <a:pPr>
              <a:lnSpc>
                <a:spcPct val="110000"/>
              </a:lnSpc>
              <a:buFont typeface="Arial" panose="020B0604020202020204" pitchFamily="34" charset="0"/>
              <a:buChar char="•"/>
            </a:pPr>
            <a:r>
              <a:rPr lang="tr-TR" sz="1700" b="0" i="0">
                <a:effectLst/>
                <a:latin typeface="Söhne"/>
              </a:rPr>
              <a:t>Boşluk veya özel karakter içeremez (ancak _ ve $ kullanılabilir).</a:t>
            </a:r>
          </a:p>
          <a:p>
            <a:pPr>
              <a:lnSpc>
                <a:spcPct val="110000"/>
              </a:lnSpc>
              <a:buFont typeface="Arial" panose="020B0604020202020204" pitchFamily="34" charset="0"/>
              <a:buChar char="•"/>
            </a:pPr>
            <a:r>
              <a:rPr lang="tr-TR" sz="1700" b="0" i="0">
                <a:effectLst/>
                <a:latin typeface="Söhne"/>
              </a:rPr>
              <a:t>Anlamlı isimler seçmek kodunuzu daha okunabilir hale getirir.</a:t>
            </a:r>
          </a:p>
          <a:p>
            <a:pPr>
              <a:lnSpc>
                <a:spcPct val="110000"/>
              </a:lnSpc>
              <a:buFont typeface="Arial" panose="020B0604020202020204" pitchFamily="34" charset="0"/>
              <a:buChar char="•"/>
            </a:pPr>
            <a:r>
              <a:rPr lang="tr-TR" sz="1700" b="0" i="0" err="1">
                <a:effectLst/>
                <a:latin typeface="Söhne"/>
              </a:rPr>
              <a:t>JavaScript'te</a:t>
            </a:r>
            <a:r>
              <a:rPr lang="tr-TR" sz="1700" b="0" i="0">
                <a:effectLst/>
                <a:latin typeface="Söhne"/>
              </a:rPr>
              <a:t> genellikle </a:t>
            </a:r>
            <a:r>
              <a:rPr lang="tr-TR" sz="1700" b="0" i="0" err="1">
                <a:effectLst/>
                <a:latin typeface="Söhne"/>
              </a:rPr>
              <a:t>camelCase</a:t>
            </a:r>
            <a:r>
              <a:rPr lang="tr-TR" sz="1700" b="0" i="0">
                <a:effectLst/>
                <a:latin typeface="Söhne"/>
              </a:rPr>
              <a:t> kullanılır: İlk kelime küçük harfle başlar, sonraki kelimelerin ilk harfi büyük olur (</a:t>
            </a:r>
            <a:r>
              <a:rPr lang="tr-TR" sz="1700" b="0" i="0" err="1">
                <a:effectLst/>
                <a:latin typeface="Söhne"/>
              </a:rPr>
              <a:t>ornekDegisken</a:t>
            </a:r>
            <a:r>
              <a:rPr lang="tr-TR" sz="1700" b="0" i="0">
                <a:effectLst/>
                <a:latin typeface="Söhne"/>
              </a:rPr>
              <a:t>).</a:t>
            </a:r>
          </a:p>
          <a:p>
            <a:pPr>
              <a:lnSpc>
                <a:spcPct val="110000"/>
              </a:lnSpc>
              <a:buFont typeface="Arial" panose="020B0604020202020204" pitchFamily="34" charset="0"/>
              <a:buChar char="•"/>
            </a:pPr>
            <a:endParaRPr lang="tr-TR" sz="1700" b="0" i="0">
              <a:effectLst/>
              <a:latin typeface="Söhne"/>
            </a:endParaRPr>
          </a:p>
          <a:p>
            <a:pPr marL="0" indent="0">
              <a:lnSpc>
                <a:spcPct val="110000"/>
              </a:lnSpc>
              <a:buNone/>
            </a:pPr>
            <a:endParaRPr lang="tr-TR" sz="1700" b="0" i="0">
              <a:effectLst/>
              <a:latin typeface="Söhne"/>
            </a:endParaRPr>
          </a:p>
        </p:txBody>
      </p:sp>
      <p:pic>
        <p:nvPicPr>
          <p:cNvPr id="8194" name="Picture 2" descr="CamelCase - විකිපීඩියා">
            <a:extLst>
              <a:ext uri="{FF2B5EF4-FFF2-40B4-BE49-F238E27FC236}">
                <a16:creationId xmlns:a16="http://schemas.microsoft.com/office/drawing/2014/main" id="{218D49AF-CCF6-CF85-59DA-8D353EAAF9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4411" y="1089782"/>
            <a:ext cx="4960442" cy="4092364"/>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820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207" name="Straight Connector 820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709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1.4. Değişkenleri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ile kullanır.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Değişkenlerin </a:t>
            </a:r>
            <a:r>
              <a:rPr lang="tr-TR" sz="1600" dirty="0" err="1">
                <a:solidFill>
                  <a:schemeClr val="bg1"/>
                </a:solidFill>
                <a:effectLst/>
                <a:latin typeface="Helvetica" pitchFamily="2" charset="0"/>
              </a:rPr>
              <a:t>türleri</a:t>
            </a:r>
            <a:r>
              <a:rPr lang="tr-TR" sz="1600" dirty="0">
                <a:solidFill>
                  <a:schemeClr val="bg1"/>
                </a:solidFill>
                <a:effectLst/>
                <a:latin typeface="Helvetica" pitchFamily="2" charset="0"/>
              </a:rPr>
              <a:t> açıklanır ve kullanılır.</a:t>
            </a: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1240077"/>
            <a:ext cx="6034827" cy="4916465"/>
          </a:xfrm>
        </p:spPr>
        <p:txBody>
          <a:bodyPr anchor="t">
            <a:normAutofit/>
          </a:bodyPr>
          <a:lstStyle/>
          <a:p>
            <a:pPr marL="0" indent="0">
              <a:buNone/>
            </a:pPr>
            <a:r>
              <a:rPr lang="tr-TR" b="0" i="0" dirty="0" err="1">
                <a:effectLst/>
                <a:latin typeface="Söhne"/>
              </a:rPr>
              <a:t>JavaScript'te</a:t>
            </a:r>
            <a:r>
              <a:rPr lang="tr-TR" b="0" i="0" dirty="0">
                <a:effectLst/>
                <a:latin typeface="Söhne"/>
              </a:rPr>
              <a:t> değişken tanımlamak için üç kelime kullanabiliriz: var, </a:t>
            </a:r>
            <a:r>
              <a:rPr lang="tr-TR" b="0" i="0" dirty="0" err="1">
                <a:effectLst/>
                <a:latin typeface="Söhne"/>
              </a:rPr>
              <a:t>let</a:t>
            </a:r>
            <a:r>
              <a:rPr lang="tr-TR" b="0" i="0" dirty="0">
                <a:effectLst/>
                <a:latin typeface="Söhne"/>
              </a:rPr>
              <a:t>, </a:t>
            </a:r>
            <a:r>
              <a:rPr lang="tr-TR" b="0" i="0" dirty="0" err="1">
                <a:effectLst/>
                <a:latin typeface="Söhne"/>
              </a:rPr>
              <a:t>const</a:t>
            </a:r>
            <a:r>
              <a:rPr lang="tr-TR" b="0" i="0" dirty="0">
                <a:effectLst/>
                <a:latin typeface="Söhne"/>
              </a:rPr>
              <a:t>.</a:t>
            </a:r>
          </a:p>
          <a:p>
            <a:pPr>
              <a:buFont typeface="Arial" panose="020B0604020202020204" pitchFamily="34" charset="0"/>
              <a:buChar char="•"/>
            </a:pPr>
            <a:r>
              <a:rPr lang="tr-TR" b="1" i="0" dirty="0">
                <a:effectLst/>
                <a:latin typeface="Söhne"/>
              </a:rPr>
              <a:t>var</a:t>
            </a:r>
            <a:r>
              <a:rPr lang="tr-TR" b="0" i="0" dirty="0">
                <a:effectLst/>
                <a:latin typeface="Söhne"/>
              </a:rPr>
              <a:t>: Bu, eskiden beri kullanılan bir yöntem. Ancak biraz kafa karıştırıcı olabilir, bu yüzden genellikle </a:t>
            </a:r>
            <a:r>
              <a:rPr lang="tr-TR" b="0" i="0" dirty="0" err="1">
                <a:effectLst/>
                <a:latin typeface="Söhne"/>
              </a:rPr>
              <a:t>let</a:t>
            </a:r>
            <a:r>
              <a:rPr lang="tr-TR" b="0" i="0" dirty="0">
                <a:effectLst/>
                <a:latin typeface="Söhne"/>
              </a:rPr>
              <a:t> ve </a:t>
            </a:r>
            <a:r>
              <a:rPr lang="tr-TR" b="0" i="0" dirty="0" err="1">
                <a:effectLst/>
                <a:latin typeface="Söhne"/>
              </a:rPr>
              <a:t>const</a:t>
            </a:r>
            <a:r>
              <a:rPr lang="tr-TR" b="0" i="0" dirty="0">
                <a:effectLst/>
                <a:latin typeface="Söhne"/>
              </a:rPr>
              <a:t> kullanmayı öneririz.</a:t>
            </a:r>
          </a:p>
          <a:p>
            <a:pPr>
              <a:buFont typeface="Arial" panose="020B0604020202020204" pitchFamily="34" charset="0"/>
              <a:buChar char="•"/>
            </a:pPr>
            <a:r>
              <a:rPr lang="tr-TR" b="1" i="0" dirty="0" err="1">
                <a:effectLst/>
                <a:latin typeface="Söhne"/>
              </a:rPr>
              <a:t>let</a:t>
            </a:r>
            <a:r>
              <a:rPr lang="tr-TR" b="0" i="0" dirty="0">
                <a:effectLst/>
                <a:latin typeface="Söhne"/>
              </a:rPr>
              <a:t>: Değişkenin değerinin değişebileceği durumlar için kullanılır.</a:t>
            </a:r>
          </a:p>
          <a:p>
            <a:pPr>
              <a:buFont typeface="Arial" panose="020B0604020202020204" pitchFamily="34" charset="0"/>
              <a:buChar char="•"/>
            </a:pPr>
            <a:r>
              <a:rPr lang="tr-TR" b="1" i="0" dirty="0" err="1">
                <a:effectLst/>
                <a:latin typeface="Söhne"/>
              </a:rPr>
              <a:t>const</a:t>
            </a:r>
            <a:r>
              <a:rPr lang="tr-TR" b="0" i="0" dirty="0">
                <a:effectLst/>
                <a:latin typeface="Söhne"/>
              </a:rPr>
              <a:t>: Değişkenin değerinin hiç değişmeyeceği, yani sabit kalacağı durumlar için kullanılır.</a:t>
            </a:r>
            <a:endParaRPr lang="tr-TR" dirty="0">
              <a:latin typeface="Söhne"/>
            </a:endParaRPr>
          </a:p>
          <a:p>
            <a:pPr marL="0" indent="0">
              <a:buNone/>
            </a:pPr>
            <a:r>
              <a:rPr lang="tr-TR" b="0" i="0" dirty="0" err="1">
                <a:effectLst/>
                <a:latin typeface="Söhne"/>
              </a:rPr>
              <a:t>let</a:t>
            </a:r>
            <a:r>
              <a:rPr lang="tr-TR" b="0" i="0" dirty="0">
                <a:effectLst/>
                <a:latin typeface="Söhne"/>
              </a:rPr>
              <a:t> </a:t>
            </a:r>
            <a:r>
              <a:rPr lang="tr-TR" b="0" i="0" dirty="0" err="1">
                <a:effectLst/>
                <a:latin typeface="Söhne"/>
              </a:rPr>
              <a:t>okulNumaran</a:t>
            </a:r>
            <a:r>
              <a:rPr lang="tr-TR" b="0" i="0" dirty="0">
                <a:effectLst/>
                <a:latin typeface="Söhne"/>
              </a:rPr>
              <a:t> = 123;</a:t>
            </a:r>
          </a:p>
          <a:p>
            <a:pPr marL="0" indent="0">
              <a:buNone/>
            </a:pPr>
            <a:r>
              <a:rPr lang="tr-TR" b="0" i="0" dirty="0" err="1">
                <a:effectLst/>
                <a:latin typeface="Söhne"/>
              </a:rPr>
              <a:t>const</a:t>
            </a:r>
            <a:r>
              <a:rPr lang="tr-TR" b="0" i="0" dirty="0">
                <a:effectLst/>
                <a:latin typeface="Söhne"/>
              </a:rPr>
              <a:t> </a:t>
            </a:r>
            <a:r>
              <a:rPr lang="tr-TR" b="0" i="0" dirty="0" err="1">
                <a:effectLst/>
                <a:latin typeface="Söhne"/>
              </a:rPr>
              <a:t>okulAdi</a:t>
            </a:r>
            <a:r>
              <a:rPr lang="tr-TR" b="0" i="0" dirty="0">
                <a:effectLst/>
                <a:latin typeface="Söhne"/>
              </a:rPr>
              <a:t> = "Lise Adı";</a:t>
            </a:r>
          </a:p>
          <a:p>
            <a:pPr>
              <a:buFont typeface="Arial" panose="020B0604020202020204" pitchFamily="34" charset="0"/>
              <a:buChar char="•"/>
            </a:pPr>
            <a:endParaRPr lang="tr-TR" b="0" i="0" dirty="0">
              <a:effectLst/>
              <a:latin typeface="Söhne"/>
            </a:endParaRPr>
          </a:p>
          <a:p>
            <a:pPr marL="0" indent="0">
              <a:buNone/>
            </a:pPr>
            <a:endParaRPr lang="tr-TR" b="0" i="0" dirty="0">
              <a:effectLst/>
              <a:latin typeface="Söhne"/>
            </a:endParaRPr>
          </a:p>
        </p:txBody>
      </p:sp>
    </p:spTree>
    <p:extLst>
      <p:ext uri="{BB962C8B-B14F-4D97-AF65-F5344CB8AC3E}">
        <p14:creationId xmlns:p14="http://schemas.microsoft.com/office/powerpoint/2010/main" val="36979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400" dirty="0">
                <a:solidFill>
                  <a:schemeClr val="bg1"/>
                </a:solidFill>
                <a:effectLst/>
                <a:latin typeface="Helvetica" pitchFamily="2" charset="0"/>
              </a:rPr>
              <a:t>1.4. Değişkenleri </a:t>
            </a:r>
            <a:r>
              <a:rPr lang="tr-TR" sz="1400" dirty="0" err="1">
                <a:solidFill>
                  <a:schemeClr val="bg1"/>
                </a:solidFill>
                <a:effectLst/>
                <a:latin typeface="Helvetica" pitchFamily="2" charset="0"/>
              </a:rPr>
              <a:t>Javascript</a:t>
            </a:r>
            <a:r>
              <a:rPr lang="tr-TR" sz="1400" dirty="0">
                <a:solidFill>
                  <a:schemeClr val="bg1"/>
                </a:solidFill>
                <a:effectLst/>
                <a:latin typeface="Helvetica" pitchFamily="2" charset="0"/>
              </a:rPr>
              <a:t> programlama dili ile kullanır.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c) Değişkenlerin yaşam </a:t>
            </a:r>
            <a:r>
              <a:rPr lang="tr-TR" sz="1400" dirty="0" err="1">
                <a:solidFill>
                  <a:schemeClr val="bg1"/>
                </a:solidFill>
                <a:effectLst/>
                <a:latin typeface="Helvetica" pitchFamily="2" charset="0"/>
              </a:rPr>
              <a:t>döngüsu</a:t>
            </a:r>
            <a:r>
              <a:rPr lang="tr-TR" sz="1400" dirty="0">
                <a:solidFill>
                  <a:schemeClr val="bg1"/>
                </a:solidFill>
                <a:effectLst/>
                <a:latin typeface="Helvetica" pitchFamily="2" charset="0"/>
              </a:rPr>
              <a:t>̈ anlatılır. Global ve lokal değişkenler arasındaki farklar açıklanır.</a:t>
            </a: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868339" cy="5722990"/>
          </a:xfrm>
        </p:spPr>
        <p:txBody>
          <a:bodyPr anchor="t">
            <a:normAutofit/>
          </a:bodyPr>
          <a:lstStyle/>
          <a:p>
            <a:pPr marL="0" indent="0" algn="l">
              <a:buNone/>
            </a:pPr>
            <a:r>
              <a:rPr lang="tr-TR" b="1" i="0" dirty="0">
                <a:solidFill>
                  <a:srgbClr val="0D0D0D"/>
                </a:solidFill>
                <a:effectLst/>
                <a:latin typeface="Söhne"/>
              </a:rPr>
              <a:t>Değişkenlerin Yaşam Döngüsü: Bir Hikaye Olarak</a:t>
            </a:r>
          </a:p>
          <a:p>
            <a:pPr algn="l">
              <a:buFont typeface="+mj-lt"/>
              <a:buAutoNum type="arabicPeriod"/>
            </a:pPr>
            <a:endParaRPr lang="tr-TR" b="1" i="0" dirty="0">
              <a:solidFill>
                <a:srgbClr val="0D0D0D"/>
              </a:solidFill>
              <a:effectLst/>
              <a:latin typeface="Söhne"/>
            </a:endParaRPr>
          </a:p>
          <a:p>
            <a:pPr algn="l">
              <a:buFont typeface="+mj-lt"/>
              <a:buAutoNum type="arabicPeriod"/>
            </a:pPr>
            <a:endParaRPr lang="tr-TR" b="1" i="0" dirty="0">
              <a:solidFill>
                <a:srgbClr val="0D0D0D"/>
              </a:solidFill>
              <a:effectLst/>
              <a:latin typeface="Söhne"/>
            </a:endParaRPr>
          </a:p>
          <a:p>
            <a:pPr algn="l">
              <a:buFont typeface="+mj-lt"/>
              <a:buAutoNum type="arabicPeriod"/>
            </a:pPr>
            <a:r>
              <a:rPr lang="tr-TR" b="1" i="0" dirty="0">
                <a:solidFill>
                  <a:srgbClr val="0D0D0D"/>
                </a:solidFill>
                <a:effectLst/>
                <a:latin typeface="Söhne"/>
              </a:rPr>
              <a:t>Doğum (Tanımlama):</a:t>
            </a:r>
            <a:r>
              <a:rPr lang="tr-TR" b="0" i="0" dirty="0">
                <a:solidFill>
                  <a:srgbClr val="0D0D0D"/>
                </a:solidFill>
                <a:effectLst/>
                <a:latin typeface="Söhne"/>
              </a:rPr>
              <a:t> Bir değişken, ona bir değer atandığında veya ilk kez tanımlandığında "doğar". Bu, değişkenin hikayesinin başlangıcıdır.</a:t>
            </a:r>
          </a:p>
          <a:p>
            <a:pPr algn="l">
              <a:buFont typeface="+mj-lt"/>
              <a:buAutoNum type="arabicPeriod"/>
            </a:pPr>
            <a:endParaRPr lang="tr-TR" b="0" i="0" dirty="0">
              <a:solidFill>
                <a:srgbClr val="0D0D0D"/>
              </a:solidFill>
              <a:effectLst/>
              <a:latin typeface="Söhne"/>
            </a:endParaRPr>
          </a:p>
          <a:p>
            <a:pPr marL="0" indent="0" algn="l">
              <a:buNone/>
            </a:pPr>
            <a:r>
              <a:rPr lang="tr-TR" b="0" i="0" dirty="0">
                <a:solidFill>
                  <a:srgbClr val="0D0D0D"/>
                </a:solidFill>
                <a:effectLst/>
                <a:latin typeface="Söhne"/>
              </a:rPr>
              <a:t>Örnek: </a:t>
            </a:r>
          </a:p>
          <a:p>
            <a:pPr marL="0" indent="0" algn="l">
              <a:buNone/>
            </a:pPr>
            <a:r>
              <a:rPr lang="tr-TR" b="1" i="0" dirty="0" err="1">
                <a:solidFill>
                  <a:srgbClr val="0D0D0D"/>
                </a:solidFill>
                <a:effectLst/>
                <a:latin typeface="Söhne"/>
              </a:rPr>
              <a:t>let</a:t>
            </a:r>
            <a:r>
              <a:rPr lang="tr-TR" b="1" i="0" dirty="0">
                <a:solidFill>
                  <a:srgbClr val="0D0D0D"/>
                </a:solidFill>
                <a:effectLst/>
                <a:latin typeface="Söhne"/>
              </a:rPr>
              <a:t> kitap = "Matematik"; </a:t>
            </a:r>
          </a:p>
          <a:p>
            <a:pPr marL="0" indent="0" algn="l">
              <a:buNone/>
            </a:pPr>
            <a:endParaRPr lang="tr-TR" dirty="0">
              <a:solidFill>
                <a:srgbClr val="0D0D0D"/>
              </a:solidFill>
              <a:latin typeface="Söhne"/>
            </a:endParaRPr>
          </a:p>
          <a:p>
            <a:pPr marL="0" indent="0" algn="l">
              <a:buNone/>
            </a:pPr>
            <a:r>
              <a:rPr lang="tr-TR" dirty="0">
                <a:solidFill>
                  <a:srgbClr val="0D0D0D"/>
                </a:solidFill>
                <a:latin typeface="Söhne"/>
              </a:rPr>
              <a:t>*B</a:t>
            </a:r>
            <a:r>
              <a:rPr lang="tr-TR" b="0" i="0" dirty="0">
                <a:solidFill>
                  <a:srgbClr val="0D0D0D"/>
                </a:solidFill>
                <a:effectLst/>
                <a:latin typeface="Söhne"/>
              </a:rPr>
              <a:t>urada kitap adında bir değişken "doğar" ve "Matematik" değerine sahip olur.</a:t>
            </a:r>
          </a:p>
          <a:p>
            <a:pPr>
              <a:buFont typeface="Arial" panose="020B0604020202020204" pitchFamily="34" charset="0"/>
              <a:buChar char="•"/>
            </a:pPr>
            <a:endParaRPr lang="tr-TR" b="0" i="0" dirty="0">
              <a:effectLst/>
              <a:latin typeface="Söhne"/>
            </a:endParaRPr>
          </a:p>
          <a:p>
            <a:pPr marL="0" indent="0">
              <a:buNone/>
            </a:pPr>
            <a:endParaRPr lang="tr-TR" b="0" i="0" dirty="0">
              <a:effectLst/>
              <a:latin typeface="Söhne"/>
            </a:endParaRPr>
          </a:p>
        </p:txBody>
      </p:sp>
      <p:pic>
        <p:nvPicPr>
          <p:cNvPr id="13314" name="Picture 2" descr="Evde Yeni Doğan Bebek Eğitimi Nedir? – Bebaby - Anne ve Bebek Eğitimi">
            <a:extLst>
              <a:ext uri="{FF2B5EF4-FFF2-40B4-BE49-F238E27FC236}">
                <a16:creationId xmlns:a16="http://schemas.microsoft.com/office/drawing/2014/main" id="{E86878AF-F4DF-AA11-78C1-FF8F1B155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364" y="985929"/>
            <a:ext cx="1411630" cy="79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2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E7C67F-001F-B88F-99C8-FD6E3D3E5B2B}"/>
              </a:ext>
            </a:extLst>
          </p:cNvPr>
          <p:cNvSpPr>
            <a:spLocks noGrp="1"/>
          </p:cNvSpPr>
          <p:nvPr>
            <p:ph type="title"/>
          </p:nvPr>
        </p:nvSpPr>
        <p:spPr>
          <a:xfrm>
            <a:off x="589280" y="96181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DERS SEÇİM KRİTERİ ŞEMASI</a:t>
            </a:r>
          </a:p>
        </p:txBody>
      </p:sp>
      <p:pic>
        <p:nvPicPr>
          <p:cNvPr id="4" name="İçerik Yer Tutucusu 3">
            <a:extLst>
              <a:ext uri="{FF2B5EF4-FFF2-40B4-BE49-F238E27FC236}">
                <a16:creationId xmlns:a16="http://schemas.microsoft.com/office/drawing/2014/main" id="{1F3051E5-C298-F02B-253A-7DA4D1EB4BF9}"/>
              </a:ext>
            </a:extLst>
          </p:cNvPr>
          <p:cNvPicPr>
            <a:picLocks noGrp="1" noChangeAspect="1"/>
          </p:cNvPicPr>
          <p:nvPr>
            <p:ph idx="1"/>
          </p:nvPr>
        </p:nvPicPr>
        <p:blipFill>
          <a:blip r:embed="rId2"/>
          <a:stretch>
            <a:fillRect/>
          </a:stretch>
        </p:blipFill>
        <p:spPr>
          <a:xfrm>
            <a:off x="4102160" y="419945"/>
            <a:ext cx="7094945" cy="4930987"/>
          </a:xfrm>
          <a:prstGeom prst="rect">
            <a:avLst/>
          </a:prstGeom>
        </p:spPr>
      </p:pic>
    </p:spTree>
    <p:extLst>
      <p:ext uri="{BB962C8B-B14F-4D97-AF65-F5344CB8AC3E}">
        <p14:creationId xmlns:p14="http://schemas.microsoft.com/office/powerpoint/2010/main" val="3381787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400" dirty="0">
                <a:solidFill>
                  <a:schemeClr val="bg1"/>
                </a:solidFill>
                <a:effectLst/>
                <a:latin typeface="Helvetica" pitchFamily="2" charset="0"/>
              </a:rPr>
              <a:t>1.4. Değişkenleri </a:t>
            </a:r>
            <a:r>
              <a:rPr lang="tr-TR" sz="1400" dirty="0" err="1">
                <a:solidFill>
                  <a:schemeClr val="bg1"/>
                </a:solidFill>
                <a:effectLst/>
                <a:latin typeface="Helvetica" pitchFamily="2" charset="0"/>
              </a:rPr>
              <a:t>Javascript</a:t>
            </a:r>
            <a:r>
              <a:rPr lang="tr-TR" sz="1400" dirty="0">
                <a:solidFill>
                  <a:schemeClr val="bg1"/>
                </a:solidFill>
                <a:effectLst/>
                <a:latin typeface="Helvetica" pitchFamily="2" charset="0"/>
              </a:rPr>
              <a:t> programlama dili ile kullanır.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c) Değişkenlerin yaşam </a:t>
            </a:r>
            <a:r>
              <a:rPr lang="tr-TR" sz="1400" dirty="0" err="1">
                <a:solidFill>
                  <a:schemeClr val="bg1"/>
                </a:solidFill>
                <a:effectLst/>
                <a:latin typeface="Helvetica" pitchFamily="2" charset="0"/>
              </a:rPr>
              <a:t>döngüsu</a:t>
            </a:r>
            <a:r>
              <a:rPr lang="tr-TR" sz="1400" dirty="0">
                <a:solidFill>
                  <a:schemeClr val="bg1"/>
                </a:solidFill>
                <a:effectLst/>
                <a:latin typeface="Helvetica" pitchFamily="2" charset="0"/>
              </a:rPr>
              <a:t>̈ anlatılır. Global ve lokal değişkenler arasındaki farklar açıklanır.</a:t>
            </a: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lgn="l">
              <a:buNone/>
            </a:pPr>
            <a:r>
              <a:rPr lang="tr-TR" b="1" i="0" dirty="0">
                <a:solidFill>
                  <a:srgbClr val="0D0D0D"/>
                </a:solidFill>
                <a:effectLst/>
                <a:latin typeface="Söhne"/>
              </a:rPr>
              <a:t>Değişkenlerin Yaşam Döngüsü: Bir Hikaye Olarak</a:t>
            </a:r>
          </a:p>
          <a:p>
            <a:pPr algn="l">
              <a:buFont typeface="+mj-lt"/>
              <a:buAutoNum type="arabicPeriod"/>
            </a:pPr>
            <a:endParaRPr lang="tr-TR" b="1" i="0" dirty="0">
              <a:solidFill>
                <a:srgbClr val="0D0D0D"/>
              </a:solidFill>
              <a:effectLst/>
              <a:latin typeface="Söhne"/>
            </a:endParaRPr>
          </a:p>
          <a:p>
            <a:pPr algn="l">
              <a:buFont typeface="+mj-lt"/>
              <a:buAutoNum type="arabicPeriod"/>
            </a:pPr>
            <a:endParaRPr lang="tr-TR" b="1" i="0" dirty="0">
              <a:solidFill>
                <a:srgbClr val="0D0D0D"/>
              </a:solidFill>
              <a:effectLst/>
              <a:latin typeface="Söhne"/>
            </a:endParaRPr>
          </a:p>
          <a:p>
            <a:pPr algn="l">
              <a:buFont typeface="+mj-lt"/>
              <a:buAutoNum type="arabicPeriod"/>
            </a:pPr>
            <a:r>
              <a:rPr lang="tr-TR" b="1" i="0" dirty="0">
                <a:solidFill>
                  <a:srgbClr val="0D0D0D"/>
                </a:solidFill>
                <a:effectLst/>
                <a:latin typeface="Söhne"/>
              </a:rPr>
              <a:t>Hayat (Kullanım):</a:t>
            </a:r>
            <a:r>
              <a:rPr lang="tr-TR" b="0" i="0" dirty="0">
                <a:solidFill>
                  <a:srgbClr val="0D0D0D"/>
                </a:solidFill>
                <a:effectLst/>
                <a:latin typeface="Söhne"/>
              </a:rPr>
              <a:t> Değişken tanımlandıktan sonra, kodun çeşitli yerlerinde kullanılabilir. Bu, değişkenin "yaşadığı" zamandır</a:t>
            </a:r>
            <a:r>
              <a:rPr lang="tr-TR" dirty="0">
                <a:solidFill>
                  <a:srgbClr val="0D0D0D"/>
                </a:solidFill>
                <a:latin typeface="Söhne"/>
              </a:rPr>
              <a:t>.</a:t>
            </a:r>
          </a:p>
          <a:p>
            <a:pPr algn="l">
              <a:buFont typeface="+mj-lt"/>
              <a:buAutoNum type="arabicPeriod"/>
            </a:pPr>
            <a:endParaRPr lang="tr-TR" dirty="0">
              <a:solidFill>
                <a:srgbClr val="0D0D0D"/>
              </a:solidFill>
              <a:latin typeface="Söhne"/>
            </a:endParaRPr>
          </a:p>
          <a:p>
            <a:pPr marL="0" indent="0" algn="l">
              <a:buNone/>
            </a:pPr>
            <a:r>
              <a:rPr lang="tr-TR" b="0" i="0" dirty="0">
                <a:solidFill>
                  <a:srgbClr val="0D0D0D"/>
                </a:solidFill>
                <a:effectLst/>
                <a:latin typeface="Söhne"/>
              </a:rPr>
              <a:t>Örnek: </a:t>
            </a:r>
          </a:p>
          <a:p>
            <a:pPr marL="0" indent="0" algn="l">
              <a:buNone/>
            </a:pPr>
            <a:r>
              <a:rPr lang="tr-TR" b="1" i="0" dirty="0" err="1">
                <a:solidFill>
                  <a:srgbClr val="0D0D0D"/>
                </a:solidFill>
                <a:effectLst/>
                <a:latin typeface="Söhne"/>
              </a:rPr>
              <a:t>console.log</a:t>
            </a:r>
            <a:r>
              <a:rPr lang="tr-TR" b="1" i="0" dirty="0">
                <a:solidFill>
                  <a:srgbClr val="0D0D0D"/>
                </a:solidFill>
                <a:effectLst/>
                <a:latin typeface="Söhne"/>
              </a:rPr>
              <a:t>(kitap); </a:t>
            </a:r>
          </a:p>
          <a:p>
            <a:pPr marL="0" indent="0" algn="l">
              <a:buNone/>
            </a:pPr>
            <a:endParaRPr lang="tr-TR" dirty="0">
              <a:solidFill>
                <a:srgbClr val="0D0D0D"/>
              </a:solidFill>
              <a:latin typeface="Söhne"/>
            </a:endParaRPr>
          </a:p>
          <a:p>
            <a:pPr marL="0" indent="0" algn="l">
              <a:buNone/>
            </a:pPr>
            <a:r>
              <a:rPr lang="tr-TR" dirty="0">
                <a:solidFill>
                  <a:srgbClr val="0D0D0D"/>
                </a:solidFill>
                <a:latin typeface="Söhne"/>
              </a:rPr>
              <a:t>*B</a:t>
            </a:r>
            <a:r>
              <a:rPr lang="tr-TR" b="0" i="0" dirty="0">
                <a:solidFill>
                  <a:srgbClr val="0D0D0D"/>
                </a:solidFill>
                <a:effectLst/>
                <a:latin typeface="Söhne"/>
              </a:rPr>
              <a:t>urada kitap değişkeni kullanılır, yani "yaşar".</a:t>
            </a:r>
          </a:p>
          <a:p>
            <a:pPr marL="0" indent="0">
              <a:buNone/>
            </a:pPr>
            <a:endParaRPr lang="tr-TR" b="0" i="0" dirty="0">
              <a:effectLst/>
              <a:latin typeface="Söhne"/>
            </a:endParaRPr>
          </a:p>
        </p:txBody>
      </p:sp>
      <p:pic>
        <p:nvPicPr>
          <p:cNvPr id="13320" name="Picture 8" descr="The 6 Aspects of Life You Need To Live a Full Life">
            <a:extLst>
              <a:ext uri="{FF2B5EF4-FFF2-40B4-BE49-F238E27FC236}">
                <a16:creationId xmlns:a16="http://schemas.microsoft.com/office/drawing/2014/main" id="{FBE25D37-A41D-322E-777E-D0EDCA659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605" y="1019742"/>
            <a:ext cx="1290803" cy="86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85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400" dirty="0">
                <a:solidFill>
                  <a:schemeClr val="bg1"/>
                </a:solidFill>
                <a:effectLst/>
                <a:latin typeface="Helvetica" pitchFamily="2" charset="0"/>
              </a:rPr>
              <a:t>1.4. Değişkenleri </a:t>
            </a:r>
            <a:r>
              <a:rPr lang="tr-TR" sz="1400" dirty="0" err="1">
                <a:solidFill>
                  <a:schemeClr val="bg1"/>
                </a:solidFill>
                <a:effectLst/>
                <a:latin typeface="Helvetica" pitchFamily="2" charset="0"/>
              </a:rPr>
              <a:t>Javascript</a:t>
            </a:r>
            <a:r>
              <a:rPr lang="tr-TR" sz="1400" dirty="0">
                <a:solidFill>
                  <a:schemeClr val="bg1"/>
                </a:solidFill>
                <a:effectLst/>
                <a:latin typeface="Helvetica" pitchFamily="2" charset="0"/>
              </a:rPr>
              <a:t> programlama dili ile kullanır.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c) Değişkenlerin yaşam </a:t>
            </a:r>
            <a:r>
              <a:rPr lang="tr-TR" sz="1400" dirty="0" err="1">
                <a:solidFill>
                  <a:schemeClr val="bg1"/>
                </a:solidFill>
                <a:effectLst/>
                <a:latin typeface="Helvetica" pitchFamily="2" charset="0"/>
              </a:rPr>
              <a:t>döngüsu</a:t>
            </a:r>
            <a:r>
              <a:rPr lang="tr-TR" sz="1400" dirty="0">
                <a:solidFill>
                  <a:schemeClr val="bg1"/>
                </a:solidFill>
                <a:effectLst/>
                <a:latin typeface="Helvetica" pitchFamily="2" charset="0"/>
              </a:rPr>
              <a:t>̈ anlatılır. Global ve lokal değişkenler arasındaki farklar açıklanır.</a:t>
            </a: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lgn="l">
              <a:buNone/>
            </a:pPr>
            <a:r>
              <a:rPr lang="tr-TR" b="1" i="0" dirty="0">
                <a:solidFill>
                  <a:srgbClr val="0D0D0D"/>
                </a:solidFill>
                <a:effectLst/>
                <a:latin typeface="Söhne"/>
              </a:rPr>
              <a:t>Değişkenlerin Yaşam Döngüsü: Bir Hikaye Olarak</a:t>
            </a:r>
          </a:p>
          <a:p>
            <a:pPr algn="l">
              <a:buFont typeface="+mj-lt"/>
              <a:buAutoNum type="arabicPeriod"/>
            </a:pPr>
            <a:endParaRPr lang="tr-TR" b="1" i="0" dirty="0">
              <a:solidFill>
                <a:srgbClr val="0D0D0D"/>
              </a:solidFill>
              <a:effectLst/>
              <a:latin typeface="Söhne"/>
            </a:endParaRPr>
          </a:p>
          <a:p>
            <a:pPr algn="l">
              <a:buFont typeface="+mj-lt"/>
              <a:buAutoNum type="arabicPeriod"/>
            </a:pPr>
            <a:endParaRPr lang="tr-TR" b="1" dirty="0">
              <a:solidFill>
                <a:srgbClr val="0D0D0D"/>
              </a:solidFill>
              <a:latin typeface="Söhne"/>
            </a:endParaRPr>
          </a:p>
          <a:p>
            <a:pPr algn="l">
              <a:buFont typeface="+mj-lt"/>
              <a:buAutoNum type="arabicPeriod"/>
            </a:pPr>
            <a:endParaRPr lang="tr-TR" b="1" i="0" dirty="0">
              <a:solidFill>
                <a:srgbClr val="0D0D0D"/>
              </a:solidFill>
              <a:effectLst/>
              <a:latin typeface="Söhne"/>
            </a:endParaRPr>
          </a:p>
          <a:p>
            <a:pPr algn="l">
              <a:buFont typeface="+mj-lt"/>
              <a:buAutoNum type="arabicPeriod"/>
            </a:pPr>
            <a:r>
              <a:rPr lang="tr-TR" b="1" i="0" dirty="0">
                <a:solidFill>
                  <a:srgbClr val="0D0D0D"/>
                </a:solidFill>
                <a:effectLst/>
                <a:latin typeface="Söhne"/>
              </a:rPr>
              <a:t>Son (</a:t>
            </a:r>
            <a:r>
              <a:rPr lang="tr-TR" b="1" i="0" dirty="0" err="1">
                <a:solidFill>
                  <a:srgbClr val="0D0D0D"/>
                </a:solidFill>
                <a:effectLst/>
                <a:latin typeface="Söhne"/>
              </a:rPr>
              <a:t>Erişilemezlik</a:t>
            </a:r>
            <a:r>
              <a:rPr lang="tr-TR" b="1" i="0" dirty="0">
                <a:solidFill>
                  <a:srgbClr val="0D0D0D"/>
                </a:solidFill>
                <a:effectLst/>
                <a:latin typeface="Söhne"/>
              </a:rPr>
              <a:t>):</a:t>
            </a:r>
            <a:r>
              <a:rPr lang="tr-TR" b="0" i="0" dirty="0">
                <a:solidFill>
                  <a:srgbClr val="0D0D0D"/>
                </a:solidFill>
                <a:effectLst/>
                <a:latin typeface="Söhne"/>
              </a:rPr>
              <a:t> Bir değişkenin kapsamı dışına çıkıldığında, artık erişilemez hale gelir ve yaşam döngüsü sona erer.</a:t>
            </a:r>
          </a:p>
          <a:p>
            <a:pPr algn="l">
              <a:buFont typeface="+mj-lt"/>
              <a:buAutoNum type="arabicPeriod"/>
            </a:pPr>
            <a:endParaRPr lang="tr-TR" dirty="0">
              <a:solidFill>
                <a:srgbClr val="0D0D0D"/>
              </a:solidFill>
              <a:latin typeface="Söhne"/>
            </a:endParaRPr>
          </a:p>
          <a:p>
            <a:pPr marL="0" indent="0" algn="l">
              <a:buNone/>
            </a:pPr>
            <a:r>
              <a:rPr lang="tr-TR" b="0" i="0" dirty="0">
                <a:solidFill>
                  <a:srgbClr val="0D0D0D"/>
                </a:solidFill>
                <a:effectLst/>
                <a:latin typeface="Söhne"/>
              </a:rPr>
              <a:t>Örnek: </a:t>
            </a:r>
          </a:p>
          <a:p>
            <a:pPr marL="0" indent="0" algn="l">
              <a:buNone/>
            </a:pPr>
            <a:r>
              <a:rPr lang="tr-TR" b="0" i="0" dirty="0">
                <a:solidFill>
                  <a:srgbClr val="0D0D0D"/>
                </a:solidFill>
                <a:effectLst/>
                <a:latin typeface="Söhne"/>
              </a:rPr>
              <a:t>Bir fonksiyon içinde tanımlanan </a:t>
            </a:r>
            <a:r>
              <a:rPr lang="tr-TR" b="0" i="0" dirty="0" err="1">
                <a:solidFill>
                  <a:srgbClr val="0D0D0D"/>
                </a:solidFill>
                <a:effectLst/>
                <a:latin typeface="Söhne"/>
              </a:rPr>
              <a:t>let</a:t>
            </a:r>
            <a:r>
              <a:rPr lang="tr-TR" b="0" i="0" dirty="0">
                <a:solidFill>
                  <a:srgbClr val="0D0D0D"/>
                </a:solidFill>
                <a:effectLst/>
                <a:latin typeface="Söhne"/>
              </a:rPr>
              <a:t> ders = "Biyoloji"; değişkeni, fonksiyonun dışında erişilemez hale gelir.</a:t>
            </a:r>
          </a:p>
          <a:p>
            <a:pPr>
              <a:buFont typeface="Arial" panose="020B0604020202020204" pitchFamily="34" charset="0"/>
              <a:buChar char="•"/>
            </a:pPr>
            <a:endParaRPr lang="tr-TR" b="0" i="0" dirty="0">
              <a:effectLst/>
              <a:latin typeface="Söhne"/>
            </a:endParaRPr>
          </a:p>
          <a:p>
            <a:pPr marL="0" indent="0">
              <a:buNone/>
            </a:pPr>
            <a:endParaRPr lang="tr-TR" b="0" i="0" dirty="0">
              <a:effectLst/>
              <a:latin typeface="Söhne"/>
            </a:endParaRPr>
          </a:p>
        </p:txBody>
      </p:sp>
      <p:pic>
        <p:nvPicPr>
          <p:cNvPr id="13324" name="Picture 12" descr="163.900+ The End Stok Fotoğrafları, Resimler ve Royalty-Free Görseller -  iStock">
            <a:extLst>
              <a:ext uri="{FF2B5EF4-FFF2-40B4-BE49-F238E27FC236}">
                <a16:creationId xmlns:a16="http://schemas.microsoft.com/office/drawing/2014/main" id="{495F0582-C2B9-4E9C-6A8A-C2F438D87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074" y="1240076"/>
            <a:ext cx="1290803" cy="73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7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273780" y="521085"/>
            <a:ext cx="4325112" cy="1049235"/>
          </a:xfrm>
        </p:spPr>
        <p:txBody>
          <a:bodyPr>
            <a:normAutofit fontScale="90000"/>
          </a:bodyPr>
          <a:lstStyle/>
          <a:p>
            <a:r>
              <a:rPr lang="tr-TR" sz="1400" dirty="0">
                <a:effectLst/>
                <a:latin typeface="Helvetica" pitchFamily="2" charset="0"/>
              </a:rPr>
              <a:t>1.4. Değişkenleri </a:t>
            </a:r>
            <a:r>
              <a:rPr lang="tr-TR" sz="1400" dirty="0" err="1">
                <a:effectLst/>
                <a:latin typeface="Helvetica" pitchFamily="2" charset="0"/>
              </a:rPr>
              <a:t>Javascript</a:t>
            </a:r>
            <a:r>
              <a:rPr lang="tr-TR" sz="1400" dirty="0">
                <a:effectLst/>
                <a:latin typeface="Helvetica" pitchFamily="2" charset="0"/>
              </a:rPr>
              <a:t> programlama dili ile kullanır.</a:t>
            </a:r>
            <a:br>
              <a:rPr lang="tr-TR" sz="1400" dirty="0">
                <a:effectLst/>
                <a:latin typeface="Helvetica" pitchFamily="2" charset="0"/>
              </a:rPr>
            </a:br>
            <a:br>
              <a:rPr lang="tr-TR" sz="1400" dirty="0">
                <a:effectLst/>
                <a:latin typeface="Helvetica" pitchFamily="2" charset="0"/>
              </a:rPr>
            </a:br>
            <a:r>
              <a:rPr lang="tr-TR" sz="1400" dirty="0">
                <a:effectLst/>
                <a:latin typeface="Helvetica" pitchFamily="2" charset="0"/>
              </a:rPr>
              <a:t>c) Değişkenlerin yaşam </a:t>
            </a:r>
            <a:r>
              <a:rPr lang="tr-TR" sz="1400" dirty="0" err="1">
                <a:effectLst/>
                <a:latin typeface="Helvetica" pitchFamily="2" charset="0"/>
              </a:rPr>
              <a:t>döngüsu</a:t>
            </a:r>
            <a:r>
              <a:rPr lang="tr-TR" sz="1400" dirty="0">
                <a:effectLst/>
                <a:latin typeface="Helvetica" pitchFamily="2" charset="0"/>
              </a:rPr>
              <a:t>̈ anlatılır. Global ve lokal değişkenler arasındaki farklar açıklanır.</a:t>
            </a:r>
            <a:br>
              <a:rPr lang="tr-TR" sz="900" dirty="0">
                <a:effectLst/>
                <a:latin typeface="Helvetica" pitchFamily="2" charset="0"/>
              </a:rPr>
            </a:br>
            <a:br>
              <a:rPr lang="tr-TR" sz="900" dirty="0">
                <a:effectLst/>
                <a:latin typeface="Helvetica" pitchFamily="2" charset="0"/>
              </a:rPr>
            </a:br>
            <a:br>
              <a:rPr lang="tr-TR" sz="900" dirty="0">
                <a:effectLst/>
                <a:latin typeface="Helvetica" pitchFamily="2" charset="0"/>
              </a:rPr>
            </a:br>
            <a:endParaRPr lang="tr-TR" sz="900" dirty="0">
              <a:effectLst/>
              <a:latin typeface="Helvetica" pitchFamily="2" charset="0"/>
            </a:endParaRPr>
          </a:p>
        </p:txBody>
      </p:sp>
      <p:cxnSp>
        <p:nvCxnSpPr>
          <p:cNvPr id="14345" name="Straight Connector 14344">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347" name="Rectangle 14346">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79" y="2015732"/>
            <a:ext cx="4325113" cy="4074172"/>
          </a:xfrm>
        </p:spPr>
        <p:txBody>
          <a:bodyPr>
            <a:normAutofit fontScale="77500" lnSpcReduction="20000"/>
          </a:bodyPr>
          <a:lstStyle/>
          <a:p>
            <a:pPr marL="0" indent="0">
              <a:lnSpc>
                <a:spcPct val="110000"/>
              </a:lnSpc>
              <a:buNone/>
            </a:pPr>
            <a:r>
              <a:rPr lang="tr-TR" b="1" i="0" dirty="0">
                <a:effectLst/>
                <a:latin typeface="Söhne"/>
              </a:rPr>
              <a:t>Global ve Lokal Değişkenler: Bir</a:t>
            </a:r>
            <a:endParaRPr lang="tr-TR" b="0" i="0" dirty="0">
              <a:effectLst/>
              <a:latin typeface="Söhne"/>
            </a:endParaRPr>
          </a:p>
          <a:p>
            <a:pPr>
              <a:lnSpc>
                <a:spcPct val="110000"/>
              </a:lnSpc>
              <a:buFont typeface="Arial" panose="020B0604020202020204" pitchFamily="34" charset="0"/>
              <a:buChar char="•"/>
            </a:pPr>
            <a:r>
              <a:rPr lang="tr-TR" b="1" i="0" dirty="0">
                <a:effectLst/>
                <a:latin typeface="Söhne"/>
              </a:rPr>
              <a:t>Global Değişkenler:</a:t>
            </a:r>
            <a:r>
              <a:rPr lang="tr-TR" b="0" i="0" dirty="0">
                <a:effectLst/>
                <a:latin typeface="Söhne"/>
              </a:rPr>
              <a:t> Tüm evde tanınan ve herkesin erişebileceği bir eşya gibidir. Programın her yerinden erişilebilirler.</a:t>
            </a:r>
          </a:p>
          <a:p>
            <a:pPr marL="742950" lvl="1" indent="-285750">
              <a:lnSpc>
                <a:spcPct val="110000"/>
              </a:lnSpc>
              <a:buFont typeface="Arial" panose="020B0604020202020204" pitchFamily="34" charset="0"/>
              <a:buChar char="•"/>
            </a:pPr>
            <a:r>
              <a:rPr lang="tr-TR" sz="2000" b="0" i="0" dirty="0">
                <a:effectLst/>
                <a:latin typeface="Söhne"/>
              </a:rPr>
              <a:t>Örnek: Evin dış kapısı gibi, salondaki televizyon herkes tarafından görülebilir ve kullanılabilir.</a:t>
            </a:r>
          </a:p>
          <a:p>
            <a:pPr marL="742950" lvl="1" indent="-285750">
              <a:lnSpc>
                <a:spcPct val="110000"/>
              </a:lnSpc>
              <a:buFont typeface="Arial" panose="020B0604020202020204" pitchFamily="34" charset="0"/>
              <a:buChar char="•"/>
            </a:pPr>
            <a:endParaRPr lang="tr-TR" sz="2000" b="0" i="0" dirty="0">
              <a:effectLst/>
              <a:latin typeface="Söhne"/>
            </a:endParaRPr>
          </a:p>
          <a:p>
            <a:pPr>
              <a:lnSpc>
                <a:spcPct val="110000"/>
              </a:lnSpc>
              <a:buFont typeface="Arial" panose="020B0604020202020204" pitchFamily="34" charset="0"/>
              <a:buChar char="•"/>
            </a:pPr>
            <a:r>
              <a:rPr lang="tr-TR" b="1" i="0" dirty="0">
                <a:effectLst/>
                <a:latin typeface="Söhne"/>
              </a:rPr>
              <a:t>Lokal Değişkenler:</a:t>
            </a:r>
            <a:r>
              <a:rPr lang="tr-TR" b="0" i="0" dirty="0">
                <a:effectLst/>
                <a:latin typeface="Söhne"/>
              </a:rPr>
              <a:t> Belirli bir oda (fonksiyon veya blok) ile sınırlı olan eşyalar gibidir. Yalnızca o odada erişilebilirler.</a:t>
            </a:r>
          </a:p>
          <a:p>
            <a:pPr marL="742950" lvl="1" indent="-285750">
              <a:lnSpc>
                <a:spcPct val="110000"/>
              </a:lnSpc>
              <a:buFont typeface="Arial" panose="020B0604020202020204" pitchFamily="34" charset="0"/>
              <a:buChar char="•"/>
            </a:pPr>
            <a:r>
              <a:rPr lang="tr-TR" sz="2000" b="0" i="0" dirty="0">
                <a:effectLst/>
                <a:latin typeface="Söhne"/>
              </a:rPr>
              <a:t>Örnek: Bir oyun odasındaki özel bir oyun gibi, yalnızca o odada olanlar tarafından oynanabilir.</a:t>
            </a:r>
          </a:p>
          <a:p>
            <a:pPr marL="0" indent="0">
              <a:lnSpc>
                <a:spcPct val="110000"/>
              </a:lnSpc>
              <a:buNone/>
            </a:pPr>
            <a:br>
              <a:rPr lang="tr-TR" sz="1000" dirty="0"/>
            </a:br>
            <a:endParaRPr lang="tr-TR" sz="1000" b="0" i="0" dirty="0">
              <a:effectLst/>
              <a:latin typeface="Söhne"/>
            </a:endParaRPr>
          </a:p>
          <a:p>
            <a:pPr marL="0" indent="0">
              <a:lnSpc>
                <a:spcPct val="110000"/>
              </a:lnSpc>
              <a:buNone/>
            </a:pPr>
            <a:endParaRPr lang="tr-TR" sz="1000" b="0" i="0" dirty="0">
              <a:effectLst/>
              <a:latin typeface="Söhne"/>
            </a:endParaRPr>
          </a:p>
        </p:txBody>
      </p:sp>
      <p:pic>
        <p:nvPicPr>
          <p:cNvPr id="14338" name="Picture 2" descr="Create a detailed illustration of a house in a cartoon style, set against a vibrant, colorful background. This house represents a 'Global Variable' in the world of programming, and this is explicitly labeled with a sign or text above or on the house that reads 'Global Variable'. The house features an open door, inviting viewers inside. Through this door or a visible window, we see a cozy, distinct room labeled 'Local Variable', clearly marked with a sign or text within the room itself. This setup serves as a visual metaphor, distinguishing between the broader accessibility of global variables and the restricted, contextual access of local variables within a specific function or block of code. The overall image should convey the concept of variable scope in programming in an engaging, easy-to-understand manner, making it clear that global variables are accessible throughout the program, while local variables are confined to their specific environments.">
            <a:extLst>
              <a:ext uri="{FF2B5EF4-FFF2-40B4-BE49-F238E27FC236}">
                <a16:creationId xmlns:a16="http://schemas.microsoft.com/office/drawing/2014/main" id="{DD9D5886-92FD-6E87-C1DD-CE9940AAFD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69448" y="1917454"/>
            <a:ext cx="4074172" cy="407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9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400" dirty="0">
                <a:solidFill>
                  <a:schemeClr val="bg1"/>
                </a:solidFill>
                <a:effectLst/>
                <a:latin typeface="Helvetica" pitchFamily="2" charset="0"/>
              </a:rPr>
              <a:t>1.4. Değişkenleri </a:t>
            </a:r>
            <a:r>
              <a:rPr lang="tr-TR" sz="1400" dirty="0" err="1">
                <a:solidFill>
                  <a:schemeClr val="bg1"/>
                </a:solidFill>
                <a:effectLst/>
                <a:latin typeface="Helvetica" pitchFamily="2" charset="0"/>
              </a:rPr>
              <a:t>Javascript</a:t>
            </a:r>
            <a:r>
              <a:rPr lang="tr-TR" sz="1400" dirty="0">
                <a:solidFill>
                  <a:schemeClr val="bg1"/>
                </a:solidFill>
                <a:effectLst/>
                <a:latin typeface="Helvetica" pitchFamily="2" charset="0"/>
              </a:rPr>
              <a:t> programlama dili ile kullanır.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c) Değişkenlerin yaşam </a:t>
            </a:r>
            <a:r>
              <a:rPr lang="tr-TR" sz="1400" dirty="0" err="1">
                <a:solidFill>
                  <a:schemeClr val="bg1"/>
                </a:solidFill>
                <a:effectLst/>
                <a:latin typeface="Helvetica" pitchFamily="2" charset="0"/>
              </a:rPr>
              <a:t>döngüsu</a:t>
            </a:r>
            <a:r>
              <a:rPr lang="tr-TR" sz="1400" dirty="0">
                <a:solidFill>
                  <a:schemeClr val="bg1"/>
                </a:solidFill>
                <a:effectLst/>
                <a:latin typeface="Helvetica" pitchFamily="2" charset="0"/>
              </a:rPr>
              <a:t>̈ anlatılır. Global ve lokal değişkenler arasındaki farklar açıklanır.</a:t>
            </a: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5" name="Metin kutusu 4">
            <a:extLst>
              <a:ext uri="{FF2B5EF4-FFF2-40B4-BE49-F238E27FC236}">
                <a16:creationId xmlns:a16="http://schemas.microsoft.com/office/drawing/2014/main" id="{DB9B31FC-4D9F-E290-3C65-6CE0F3B0D09A}"/>
              </a:ext>
            </a:extLst>
          </p:cNvPr>
          <p:cNvSpPr txBox="1"/>
          <p:nvPr/>
        </p:nvSpPr>
        <p:spPr>
          <a:xfrm>
            <a:off x="4138327" y="6448293"/>
            <a:ext cx="5788764" cy="923330"/>
          </a:xfrm>
          <a:prstGeom prst="rect">
            <a:avLst/>
          </a:prstGeom>
          <a:noFill/>
        </p:spPr>
        <p:txBody>
          <a:bodyPr wrap="none" rtlCol="0">
            <a:spAutoFit/>
          </a:bodyPr>
          <a:lstStyle/>
          <a:p>
            <a:r>
              <a:rPr lang="tr-TR" dirty="0">
                <a:hlinkClick r:id="rId2"/>
              </a:rPr>
              <a:t>https://onuraltuntas61.w3spaces-preview.com/degisken.html</a:t>
            </a:r>
            <a:endParaRPr lang="tr-TR" dirty="0"/>
          </a:p>
          <a:p>
            <a:endParaRPr lang="tr-TR" dirty="0"/>
          </a:p>
          <a:p>
            <a:endParaRPr lang="tr-TR" dirty="0"/>
          </a:p>
        </p:txBody>
      </p:sp>
      <p:pic>
        <p:nvPicPr>
          <p:cNvPr id="6" name="Resim 5">
            <a:extLst>
              <a:ext uri="{FF2B5EF4-FFF2-40B4-BE49-F238E27FC236}">
                <a16:creationId xmlns:a16="http://schemas.microsoft.com/office/drawing/2014/main" id="{29306BDF-52AA-1A7E-8E18-FBC521F0089F}"/>
              </a:ext>
            </a:extLst>
          </p:cNvPr>
          <p:cNvPicPr>
            <a:picLocks noChangeAspect="1"/>
          </p:cNvPicPr>
          <p:nvPr/>
        </p:nvPicPr>
        <p:blipFill>
          <a:blip r:embed="rId3"/>
          <a:stretch>
            <a:fillRect/>
          </a:stretch>
        </p:blipFill>
        <p:spPr>
          <a:xfrm>
            <a:off x="4372045" y="353006"/>
            <a:ext cx="7510034" cy="5471597"/>
          </a:xfrm>
          <a:prstGeom prst="rect">
            <a:avLst/>
          </a:prstGeom>
        </p:spPr>
      </p:pic>
    </p:spTree>
    <p:extLst>
      <p:ext uri="{BB962C8B-B14F-4D97-AF65-F5344CB8AC3E}">
        <p14:creationId xmlns:p14="http://schemas.microsoft.com/office/powerpoint/2010/main" val="816094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veri tipleri (</a:t>
            </a:r>
            <a:r>
              <a:rPr lang="tr-TR" sz="1600" dirty="0" err="1">
                <a:solidFill>
                  <a:schemeClr val="bg1"/>
                </a:solidFill>
                <a:effectLst/>
                <a:latin typeface="Helvetica" pitchFamily="2" charset="0"/>
              </a:rPr>
              <a:t>string</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number</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boolean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object</a:t>
            </a:r>
            <a:r>
              <a:rPr lang="tr-TR" sz="1600" dirty="0">
                <a:solidFill>
                  <a:schemeClr val="bg1"/>
                </a:solidFill>
                <a:effectLst/>
                <a:latin typeface="Helvetica" pitchFamily="2" charset="0"/>
              </a:rPr>
              <a:t>, vb.) açıklanır.</a:t>
            </a:r>
            <a:br>
              <a:rPr lang="tr-TR" sz="1000" dirty="0">
                <a:solidFill>
                  <a:schemeClr val="bg1"/>
                </a:solidFill>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6965290" y="3679299"/>
            <a:ext cx="3522700" cy="3517767"/>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60880" y="693794"/>
            <a:ext cx="6097314" cy="3139321"/>
          </a:xfrm>
          <a:prstGeom prst="rect">
            <a:avLst/>
          </a:prstGeom>
          <a:noFill/>
        </p:spPr>
        <p:txBody>
          <a:bodyPr wrap="square">
            <a:spAutoFit/>
          </a:bodyPr>
          <a:lstStyle/>
          <a:p>
            <a:pPr algn="l"/>
            <a:r>
              <a:rPr lang="tr-TR" b="1" i="0" dirty="0">
                <a:solidFill>
                  <a:srgbClr val="0D0D0D"/>
                </a:solidFill>
                <a:effectLst/>
                <a:latin typeface="Söhne"/>
              </a:rPr>
              <a:t>1. </a:t>
            </a:r>
            <a:r>
              <a:rPr lang="tr-TR" b="1" i="0" dirty="0" err="1">
                <a:solidFill>
                  <a:srgbClr val="0D0D0D"/>
                </a:solidFill>
                <a:effectLst/>
                <a:latin typeface="Söhne"/>
              </a:rPr>
              <a:t>String</a:t>
            </a:r>
            <a:r>
              <a:rPr lang="tr-TR" b="1" i="0" dirty="0">
                <a:solidFill>
                  <a:srgbClr val="0D0D0D"/>
                </a:solidFill>
                <a:effectLst/>
                <a:latin typeface="Söhne"/>
              </a:rPr>
              <a:t> (Metin)</a:t>
            </a:r>
          </a:p>
          <a:p>
            <a:pPr algn="l"/>
            <a:r>
              <a:rPr lang="tr-TR" b="0" i="0" dirty="0">
                <a:solidFill>
                  <a:srgbClr val="0D0D0D"/>
                </a:solidFill>
                <a:effectLst/>
                <a:latin typeface="Söhne"/>
              </a:rPr>
              <a:t>Metin veya kelimeleri ifade eder. Tırnak işaretleri (" " veya ' ') arasına yazılır.</a:t>
            </a:r>
          </a:p>
          <a:p>
            <a:pPr algn="l"/>
            <a:endParaRPr lang="tr-TR" b="0" i="0" dirty="0">
              <a:solidFill>
                <a:srgbClr val="0D0D0D"/>
              </a:solidFill>
              <a:effectLst/>
              <a:latin typeface="Söhne"/>
            </a:endParaRPr>
          </a:p>
          <a:p>
            <a:pPr algn="l"/>
            <a:r>
              <a:rPr lang="tr-TR" b="1" i="0" dirty="0">
                <a:solidFill>
                  <a:srgbClr val="0D0D0D"/>
                </a:solidFill>
                <a:effectLst/>
                <a:latin typeface="Söhne"/>
              </a:rPr>
              <a:t>Örnek:</a:t>
            </a:r>
            <a:r>
              <a:rPr lang="tr-TR" b="0" i="0" dirty="0">
                <a:solidFill>
                  <a:srgbClr val="0D0D0D"/>
                </a:solidFill>
                <a:effectLst/>
                <a:latin typeface="Söhne"/>
              </a:rPr>
              <a:t> Birinin adı, bir kitap başlığı veya bir cümle. "Merhaba, Dünya!" veya 'Ali’.</a:t>
            </a:r>
          </a:p>
          <a:p>
            <a:pPr algn="l"/>
            <a:endParaRPr lang="tr-TR" b="0" i="0" dirty="0">
              <a:solidFill>
                <a:srgbClr val="0D0D0D"/>
              </a:solidFill>
              <a:effectLst/>
              <a:latin typeface="Söhne"/>
            </a:endParaRPr>
          </a:p>
          <a:p>
            <a:r>
              <a:rPr lang="tr-TR" b="1" i="0" dirty="0">
                <a:solidFill>
                  <a:srgbClr val="0D0D0D"/>
                </a:solidFill>
                <a:effectLst/>
                <a:latin typeface="Söhne"/>
              </a:rPr>
              <a:t>Günlük Hayat Örneği:</a:t>
            </a:r>
            <a:r>
              <a:rPr lang="tr-TR" b="0" i="0" dirty="0">
                <a:solidFill>
                  <a:srgbClr val="0D0D0D"/>
                </a:solidFill>
                <a:effectLst/>
                <a:latin typeface="Söhne"/>
              </a:rPr>
              <a:t> İsminiz bir metindir. Arkadaşınıza yazdığınız bir not da metindir.</a:t>
            </a:r>
          </a:p>
          <a:p>
            <a:pPr algn="l"/>
            <a:endParaRPr lang="tr-TR" b="0" i="0" dirty="0">
              <a:solidFill>
                <a:srgbClr val="0D0D0D"/>
              </a:solidFill>
              <a:effectLst/>
              <a:latin typeface="Söhne"/>
            </a:endParaRPr>
          </a:p>
          <a:p>
            <a:pPr algn="l"/>
            <a:endParaRPr lang="tr-TR" b="0" i="0" dirty="0">
              <a:solidFill>
                <a:srgbClr val="0D0D0D"/>
              </a:solidFill>
              <a:effectLst/>
              <a:latin typeface="Söhne"/>
            </a:endParaRPr>
          </a:p>
        </p:txBody>
      </p:sp>
      <p:pic>
        <p:nvPicPr>
          <p:cNvPr id="11266" name="Picture 2" descr="String (computer science) - Wikipedia">
            <a:extLst>
              <a:ext uri="{FF2B5EF4-FFF2-40B4-BE49-F238E27FC236}">
                <a16:creationId xmlns:a16="http://schemas.microsoft.com/office/drawing/2014/main" id="{8554FEBC-C4AF-8A35-B0B3-8A3D80DF0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76" y="3532339"/>
            <a:ext cx="4996061" cy="266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92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veri tipleri (</a:t>
            </a:r>
            <a:r>
              <a:rPr lang="tr-TR" sz="1600" dirty="0" err="1">
                <a:solidFill>
                  <a:schemeClr val="bg1"/>
                </a:solidFill>
                <a:effectLst/>
                <a:latin typeface="Helvetica" pitchFamily="2" charset="0"/>
              </a:rPr>
              <a:t>string</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number</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boolean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object</a:t>
            </a:r>
            <a:r>
              <a:rPr lang="tr-TR" sz="1600" dirty="0">
                <a:solidFill>
                  <a:schemeClr val="bg1"/>
                </a:solidFill>
                <a:effectLst/>
                <a:latin typeface="Helvetica" pitchFamily="2" charset="0"/>
              </a:rPr>
              <a:t>, vb.) açıklanır.</a:t>
            </a:r>
            <a:br>
              <a:rPr lang="tr-TR" sz="1000" dirty="0">
                <a:solidFill>
                  <a:schemeClr val="bg1"/>
                </a:solidFill>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15446" y="570750"/>
            <a:ext cx="6097314" cy="2308324"/>
          </a:xfrm>
          <a:prstGeom prst="rect">
            <a:avLst/>
          </a:prstGeom>
          <a:noFill/>
        </p:spPr>
        <p:txBody>
          <a:bodyPr wrap="square">
            <a:spAutoFit/>
          </a:bodyPr>
          <a:lstStyle/>
          <a:p>
            <a:pPr algn="l"/>
            <a:r>
              <a:rPr lang="tr-TR" b="1" i="0" dirty="0">
                <a:solidFill>
                  <a:srgbClr val="0D0D0D"/>
                </a:solidFill>
                <a:effectLst/>
                <a:latin typeface="Söhne"/>
              </a:rPr>
              <a:t>2. </a:t>
            </a:r>
            <a:r>
              <a:rPr lang="tr-TR" b="1" i="0" dirty="0" err="1">
                <a:solidFill>
                  <a:srgbClr val="0D0D0D"/>
                </a:solidFill>
                <a:effectLst/>
                <a:latin typeface="Söhne"/>
              </a:rPr>
              <a:t>Number</a:t>
            </a:r>
            <a:r>
              <a:rPr lang="tr-TR" b="1" i="0" dirty="0">
                <a:solidFill>
                  <a:srgbClr val="0D0D0D"/>
                </a:solidFill>
                <a:effectLst/>
                <a:latin typeface="Söhne"/>
              </a:rPr>
              <a:t> (Sayı)</a:t>
            </a:r>
          </a:p>
          <a:p>
            <a:pPr algn="l"/>
            <a:endParaRPr lang="tr-TR" b="1" i="0" dirty="0">
              <a:solidFill>
                <a:srgbClr val="0D0D0D"/>
              </a:solidFill>
              <a:effectLst/>
              <a:latin typeface="Söhne"/>
            </a:endParaRPr>
          </a:p>
          <a:p>
            <a:pPr algn="l"/>
            <a:r>
              <a:rPr lang="tr-TR" b="1" i="0" dirty="0">
                <a:solidFill>
                  <a:srgbClr val="0D0D0D"/>
                </a:solidFill>
                <a:effectLst/>
                <a:latin typeface="Söhne"/>
              </a:rPr>
              <a:t>Nasıl Anlatılır:</a:t>
            </a:r>
            <a:r>
              <a:rPr lang="tr-TR" b="0" i="0" dirty="0">
                <a:solidFill>
                  <a:srgbClr val="0D0D0D"/>
                </a:solidFill>
                <a:effectLst/>
                <a:latin typeface="Söhne"/>
              </a:rPr>
              <a:t> Sayısal değerleri ifade eder. Tam sayılar ve ondalık sayılar olabilir.</a:t>
            </a:r>
          </a:p>
          <a:p>
            <a:pPr algn="l"/>
            <a:r>
              <a:rPr lang="tr-TR" b="1" i="0" dirty="0">
                <a:solidFill>
                  <a:srgbClr val="0D0D0D"/>
                </a:solidFill>
                <a:effectLst/>
                <a:latin typeface="Söhne"/>
              </a:rPr>
              <a:t>Örnek:</a:t>
            </a:r>
            <a:r>
              <a:rPr lang="tr-TR" b="0" i="0" dirty="0">
                <a:solidFill>
                  <a:srgbClr val="0D0D0D"/>
                </a:solidFill>
                <a:effectLst/>
                <a:latin typeface="Söhne"/>
              </a:rPr>
              <a:t> 5, 3.14, -123.</a:t>
            </a:r>
          </a:p>
          <a:p>
            <a:pPr algn="l"/>
            <a:endParaRPr lang="tr-TR" b="0" i="0" dirty="0">
              <a:solidFill>
                <a:srgbClr val="0D0D0D"/>
              </a:solidFill>
              <a:effectLst/>
              <a:latin typeface="Söhne"/>
            </a:endParaRPr>
          </a:p>
          <a:p>
            <a:pPr algn="l"/>
            <a:r>
              <a:rPr lang="tr-TR" b="1" i="0" dirty="0">
                <a:solidFill>
                  <a:srgbClr val="0D0D0D"/>
                </a:solidFill>
                <a:effectLst/>
                <a:latin typeface="Söhne"/>
              </a:rPr>
              <a:t>Günlük Hayat Örneği:</a:t>
            </a:r>
            <a:r>
              <a:rPr lang="tr-TR" b="0" i="0" dirty="0">
                <a:solidFill>
                  <a:srgbClr val="0D0D0D"/>
                </a:solidFill>
                <a:effectLst/>
                <a:latin typeface="Söhne"/>
              </a:rPr>
              <a:t> Yaşınız, evinizin numarası veya bir elma sayısı birer sayıdır.</a:t>
            </a:r>
          </a:p>
        </p:txBody>
      </p:sp>
      <p:pic>
        <p:nvPicPr>
          <p:cNvPr id="12290" name="Picture 2" descr="N is for Numbers–A to Z Blog Challenge – Story Crossroads">
            <a:extLst>
              <a:ext uri="{FF2B5EF4-FFF2-40B4-BE49-F238E27FC236}">
                <a16:creationId xmlns:a16="http://schemas.microsoft.com/office/drawing/2014/main" id="{EEF64448-46DF-A46B-C1A0-78B7B4762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836" y="3189875"/>
            <a:ext cx="4320657" cy="277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932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veri tipleri (</a:t>
            </a:r>
            <a:r>
              <a:rPr lang="tr-TR" sz="1600" dirty="0" err="1">
                <a:solidFill>
                  <a:schemeClr val="bg1"/>
                </a:solidFill>
                <a:effectLst/>
                <a:latin typeface="Helvetica" pitchFamily="2" charset="0"/>
              </a:rPr>
              <a:t>string</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number</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boolean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object</a:t>
            </a:r>
            <a:r>
              <a:rPr lang="tr-TR" sz="1600" dirty="0">
                <a:solidFill>
                  <a:schemeClr val="bg1"/>
                </a:solidFill>
                <a:effectLst/>
                <a:latin typeface="Helvetica" pitchFamily="2" charset="0"/>
              </a:rPr>
              <a:t>, vb.) açıklanır.</a:t>
            </a:r>
            <a:br>
              <a:rPr lang="tr-TR" sz="1000" dirty="0">
                <a:solidFill>
                  <a:schemeClr val="bg1"/>
                </a:solidFill>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17197" y="525116"/>
            <a:ext cx="6097314" cy="3139321"/>
          </a:xfrm>
          <a:prstGeom prst="rect">
            <a:avLst/>
          </a:prstGeom>
          <a:noFill/>
        </p:spPr>
        <p:txBody>
          <a:bodyPr wrap="square">
            <a:spAutoFit/>
          </a:bodyPr>
          <a:lstStyle/>
          <a:p>
            <a:pPr algn="l"/>
            <a:r>
              <a:rPr lang="tr-TR" b="1" i="0" dirty="0">
                <a:solidFill>
                  <a:srgbClr val="0D0D0D"/>
                </a:solidFill>
                <a:effectLst/>
                <a:latin typeface="Söhne"/>
              </a:rPr>
              <a:t>3. </a:t>
            </a:r>
            <a:r>
              <a:rPr lang="tr-TR" b="1" i="0" dirty="0" err="1">
                <a:solidFill>
                  <a:srgbClr val="0D0D0D"/>
                </a:solidFill>
                <a:effectLst/>
                <a:latin typeface="Söhne"/>
              </a:rPr>
              <a:t>Boolean</a:t>
            </a:r>
            <a:r>
              <a:rPr lang="tr-TR" b="1" i="0" dirty="0">
                <a:solidFill>
                  <a:srgbClr val="0D0D0D"/>
                </a:solidFill>
                <a:effectLst/>
                <a:latin typeface="Söhne"/>
              </a:rPr>
              <a:t> (Mantıksal)</a:t>
            </a:r>
          </a:p>
          <a:p>
            <a:pPr algn="l"/>
            <a:endParaRPr lang="tr-TR" b="1" i="0" dirty="0">
              <a:solidFill>
                <a:srgbClr val="0D0D0D"/>
              </a:solidFill>
              <a:effectLst/>
              <a:latin typeface="Söhne"/>
            </a:endParaRPr>
          </a:p>
          <a:p>
            <a:pPr algn="l"/>
            <a:r>
              <a:rPr lang="tr-TR" b="1" i="0" dirty="0">
                <a:solidFill>
                  <a:srgbClr val="0D0D0D"/>
                </a:solidFill>
                <a:effectLst/>
                <a:latin typeface="Söhne"/>
              </a:rPr>
              <a:t>Nasıl Anlatılır:</a:t>
            </a:r>
            <a:r>
              <a:rPr lang="tr-TR" b="0" i="0" dirty="0">
                <a:solidFill>
                  <a:srgbClr val="0D0D0D"/>
                </a:solidFill>
                <a:effectLst/>
                <a:latin typeface="Söhne"/>
              </a:rPr>
              <a:t> Yalnızca iki değer alabilir: </a:t>
            </a:r>
            <a:r>
              <a:rPr lang="tr-TR" b="0" i="0" dirty="0" err="1">
                <a:solidFill>
                  <a:srgbClr val="0D0D0D"/>
                </a:solidFill>
                <a:effectLst/>
                <a:latin typeface="Söhne"/>
              </a:rPr>
              <a:t>true</a:t>
            </a:r>
            <a:r>
              <a:rPr lang="tr-TR" b="0" i="0" dirty="0">
                <a:solidFill>
                  <a:srgbClr val="0D0D0D"/>
                </a:solidFill>
                <a:effectLst/>
                <a:latin typeface="Söhne"/>
              </a:rPr>
              <a:t> (doğru) veya </a:t>
            </a:r>
            <a:r>
              <a:rPr lang="tr-TR" b="0" i="0" dirty="0" err="1">
                <a:solidFill>
                  <a:srgbClr val="0D0D0D"/>
                </a:solidFill>
                <a:effectLst/>
                <a:latin typeface="Söhne"/>
              </a:rPr>
              <a:t>false</a:t>
            </a:r>
            <a:r>
              <a:rPr lang="tr-TR" b="0" i="0" dirty="0">
                <a:solidFill>
                  <a:srgbClr val="0D0D0D"/>
                </a:solidFill>
                <a:effectLst/>
                <a:latin typeface="Söhne"/>
              </a:rPr>
              <a:t> (yanlış).</a:t>
            </a:r>
          </a:p>
          <a:p>
            <a:pPr algn="l"/>
            <a:endParaRPr lang="tr-TR" b="0" i="0" dirty="0">
              <a:solidFill>
                <a:srgbClr val="0D0D0D"/>
              </a:solidFill>
              <a:effectLst/>
              <a:latin typeface="Söhne"/>
            </a:endParaRPr>
          </a:p>
          <a:p>
            <a:pPr algn="l"/>
            <a:r>
              <a:rPr lang="tr-TR" b="1" i="0" dirty="0">
                <a:solidFill>
                  <a:srgbClr val="0D0D0D"/>
                </a:solidFill>
                <a:effectLst/>
                <a:latin typeface="Söhne"/>
              </a:rPr>
              <a:t>Örnek:</a:t>
            </a:r>
            <a:r>
              <a:rPr lang="tr-TR" b="0" i="0" dirty="0">
                <a:solidFill>
                  <a:srgbClr val="0D0D0D"/>
                </a:solidFill>
                <a:effectLst/>
                <a:latin typeface="Söhne"/>
              </a:rPr>
              <a:t> Bir ışığın açık olup olmadığı, bir cevabın doğru veya yanlış olması.</a:t>
            </a:r>
          </a:p>
          <a:p>
            <a:pPr algn="l"/>
            <a:endParaRPr lang="tr-TR" b="0" i="0" dirty="0">
              <a:solidFill>
                <a:srgbClr val="0D0D0D"/>
              </a:solidFill>
              <a:effectLst/>
              <a:latin typeface="Söhne"/>
            </a:endParaRPr>
          </a:p>
          <a:p>
            <a:pPr algn="l"/>
            <a:r>
              <a:rPr lang="tr-TR" b="1" i="0" dirty="0">
                <a:solidFill>
                  <a:srgbClr val="0D0D0D"/>
                </a:solidFill>
                <a:effectLst/>
                <a:latin typeface="Söhne"/>
              </a:rPr>
              <a:t>Günlük Hayat Örneği:</a:t>
            </a:r>
            <a:r>
              <a:rPr lang="tr-TR" b="0" i="0" dirty="0">
                <a:solidFill>
                  <a:srgbClr val="0D0D0D"/>
                </a:solidFill>
                <a:effectLst/>
                <a:latin typeface="Söhne"/>
              </a:rPr>
              <a:t> "Bugün hava güneşli mi?" sorusuna vereceğiniz "evet" veya "hayır" cevabı, aslında birer </a:t>
            </a:r>
            <a:r>
              <a:rPr lang="tr-TR" b="0" i="0" dirty="0" err="1">
                <a:solidFill>
                  <a:srgbClr val="0D0D0D"/>
                </a:solidFill>
                <a:effectLst/>
                <a:latin typeface="Söhne"/>
              </a:rPr>
              <a:t>boolean</a:t>
            </a:r>
            <a:r>
              <a:rPr lang="tr-TR" b="0" i="0" dirty="0">
                <a:solidFill>
                  <a:srgbClr val="0D0D0D"/>
                </a:solidFill>
                <a:effectLst/>
                <a:latin typeface="Söhne"/>
              </a:rPr>
              <a:t> değeridir</a:t>
            </a:r>
          </a:p>
        </p:txBody>
      </p:sp>
      <p:pic>
        <p:nvPicPr>
          <p:cNvPr id="9218" name="Picture 2" descr="TRUE/FALSE QUESTIONS -">
            <a:extLst>
              <a:ext uri="{FF2B5EF4-FFF2-40B4-BE49-F238E27FC236}">
                <a16:creationId xmlns:a16="http://schemas.microsoft.com/office/drawing/2014/main" id="{DC67DF2F-B04F-A212-5C3A-B09E6EA70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490" y="3963159"/>
            <a:ext cx="4062128" cy="2284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48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veri tipleri (</a:t>
            </a:r>
            <a:r>
              <a:rPr lang="tr-TR" sz="1600" dirty="0" err="1">
                <a:solidFill>
                  <a:schemeClr val="bg1"/>
                </a:solidFill>
                <a:effectLst/>
                <a:latin typeface="Helvetica" pitchFamily="2" charset="0"/>
              </a:rPr>
              <a:t>string</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number</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boolean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object</a:t>
            </a:r>
            <a:r>
              <a:rPr lang="tr-TR" sz="1600" dirty="0">
                <a:solidFill>
                  <a:schemeClr val="bg1"/>
                </a:solidFill>
                <a:effectLst/>
                <a:latin typeface="Helvetica" pitchFamily="2" charset="0"/>
              </a:rPr>
              <a:t>, vb.) açıklanır.</a:t>
            </a:r>
            <a:br>
              <a:rPr lang="tr-TR" sz="1000" dirty="0">
                <a:solidFill>
                  <a:schemeClr val="bg1"/>
                </a:solidFill>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426876" y="325496"/>
            <a:ext cx="6097314" cy="3416320"/>
          </a:xfrm>
          <a:prstGeom prst="rect">
            <a:avLst/>
          </a:prstGeom>
          <a:noFill/>
        </p:spPr>
        <p:txBody>
          <a:bodyPr wrap="square">
            <a:spAutoFit/>
          </a:bodyPr>
          <a:lstStyle/>
          <a:p>
            <a:pPr algn="l"/>
            <a:endParaRPr lang="tr-TR" b="0" i="0" dirty="0">
              <a:solidFill>
                <a:srgbClr val="0D0D0D"/>
              </a:solidFill>
              <a:effectLst/>
              <a:latin typeface="Söhne"/>
            </a:endParaRPr>
          </a:p>
          <a:p>
            <a:pPr algn="l"/>
            <a:r>
              <a:rPr lang="tr-TR" b="1" i="0" dirty="0">
                <a:solidFill>
                  <a:srgbClr val="0D0D0D"/>
                </a:solidFill>
                <a:effectLst/>
                <a:latin typeface="Söhne"/>
              </a:rPr>
              <a:t>4. Object (Nesne)</a:t>
            </a:r>
          </a:p>
          <a:p>
            <a:pPr algn="l"/>
            <a:endParaRPr lang="tr-TR" b="1" i="0" dirty="0">
              <a:solidFill>
                <a:srgbClr val="0D0D0D"/>
              </a:solidFill>
              <a:effectLst/>
              <a:latin typeface="Söhne"/>
            </a:endParaRPr>
          </a:p>
          <a:p>
            <a:pPr algn="l"/>
            <a:r>
              <a:rPr lang="tr-TR" b="1" i="0" dirty="0">
                <a:solidFill>
                  <a:srgbClr val="0D0D0D"/>
                </a:solidFill>
                <a:effectLst/>
                <a:latin typeface="Söhne"/>
              </a:rPr>
              <a:t>Nasıl Anlatılır:</a:t>
            </a:r>
            <a:r>
              <a:rPr lang="tr-TR" b="0" i="0" dirty="0">
                <a:solidFill>
                  <a:srgbClr val="0D0D0D"/>
                </a:solidFill>
                <a:effectLst/>
                <a:latin typeface="Söhne"/>
              </a:rPr>
              <a:t> Birden fazla değeri bir arada tutmaya yarar. Özellikleri (</a:t>
            </a:r>
            <a:r>
              <a:rPr lang="tr-TR" b="0" i="0" dirty="0" err="1">
                <a:solidFill>
                  <a:srgbClr val="0D0D0D"/>
                </a:solidFill>
                <a:effectLst/>
                <a:latin typeface="Söhne"/>
              </a:rPr>
              <a:t>properties</a:t>
            </a:r>
            <a:r>
              <a:rPr lang="tr-TR" b="0" i="0" dirty="0">
                <a:solidFill>
                  <a:srgbClr val="0D0D0D"/>
                </a:solidFill>
                <a:effectLst/>
                <a:latin typeface="Söhne"/>
              </a:rPr>
              <a:t>) ve </a:t>
            </a:r>
            <a:r>
              <a:rPr lang="tr-TR" b="0" i="0" dirty="0" err="1">
                <a:solidFill>
                  <a:srgbClr val="0D0D0D"/>
                </a:solidFill>
                <a:effectLst/>
                <a:latin typeface="Söhne"/>
              </a:rPr>
              <a:t>metodları</a:t>
            </a:r>
            <a:r>
              <a:rPr lang="tr-TR" b="0" i="0" dirty="0">
                <a:solidFill>
                  <a:srgbClr val="0D0D0D"/>
                </a:solidFill>
                <a:effectLst/>
                <a:latin typeface="Söhne"/>
              </a:rPr>
              <a:t> (</a:t>
            </a:r>
            <a:r>
              <a:rPr lang="tr-TR" b="0" i="0" dirty="0" err="1">
                <a:solidFill>
                  <a:srgbClr val="0D0D0D"/>
                </a:solidFill>
                <a:effectLst/>
                <a:latin typeface="Söhne"/>
              </a:rPr>
              <a:t>functions</a:t>
            </a:r>
            <a:r>
              <a:rPr lang="tr-TR" b="0" i="0" dirty="0">
                <a:solidFill>
                  <a:srgbClr val="0D0D0D"/>
                </a:solidFill>
                <a:effectLst/>
                <a:latin typeface="Söhne"/>
              </a:rPr>
              <a:t>) olabilir.</a:t>
            </a:r>
          </a:p>
          <a:p>
            <a:pPr algn="l"/>
            <a:endParaRPr lang="tr-TR" b="0" i="0" dirty="0">
              <a:solidFill>
                <a:srgbClr val="0D0D0D"/>
              </a:solidFill>
              <a:effectLst/>
              <a:latin typeface="Söhne"/>
            </a:endParaRPr>
          </a:p>
          <a:p>
            <a:pPr algn="l"/>
            <a:r>
              <a:rPr lang="tr-TR" b="1" i="0" dirty="0">
                <a:solidFill>
                  <a:srgbClr val="0D0D0D"/>
                </a:solidFill>
                <a:effectLst/>
                <a:latin typeface="Söhne"/>
              </a:rPr>
              <a:t>Örnek:</a:t>
            </a:r>
            <a:r>
              <a:rPr lang="tr-TR" b="0" i="0" dirty="0">
                <a:solidFill>
                  <a:srgbClr val="0D0D0D"/>
                </a:solidFill>
                <a:effectLst/>
                <a:latin typeface="Söhne"/>
              </a:rPr>
              <a:t> Bir kişi nesnesi, isim, yaş ve adres gibi özelliklere sahip olabilir.</a:t>
            </a:r>
          </a:p>
          <a:p>
            <a:pPr algn="l"/>
            <a:endParaRPr lang="tr-TR" b="0" i="0" dirty="0">
              <a:solidFill>
                <a:srgbClr val="0D0D0D"/>
              </a:solidFill>
              <a:effectLst/>
              <a:latin typeface="Söhne"/>
            </a:endParaRPr>
          </a:p>
          <a:p>
            <a:pPr algn="l"/>
            <a:r>
              <a:rPr lang="tr-TR" b="1" i="0" dirty="0">
                <a:solidFill>
                  <a:srgbClr val="0D0D0D"/>
                </a:solidFill>
                <a:effectLst/>
                <a:latin typeface="Söhne"/>
              </a:rPr>
              <a:t>Günlük Hayat Örneği:</a:t>
            </a:r>
            <a:r>
              <a:rPr lang="tr-TR" b="0" i="0" dirty="0">
                <a:solidFill>
                  <a:srgbClr val="0D0D0D"/>
                </a:solidFill>
                <a:effectLst/>
                <a:latin typeface="Söhne"/>
              </a:rPr>
              <a:t> Bir okul çantası düşünün. Bu çanta, kitaplar, defterler ve kalemler gibi çeşitli eşyaları içinde barındırır. Her bir eşya, çantanın bir özelliği gibidir.</a:t>
            </a:r>
          </a:p>
        </p:txBody>
      </p:sp>
      <p:pic>
        <p:nvPicPr>
          <p:cNvPr id="10242" name="Picture 2" descr="Bir kızın okul çantasında olması gerekenler | Okula dönüş alışverişi  #backtoschool📚🎒 - YouTube">
            <a:extLst>
              <a:ext uri="{FF2B5EF4-FFF2-40B4-BE49-F238E27FC236}">
                <a16:creationId xmlns:a16="http://schemas.microsoft.com/office/drawing/2014/main" id="{8E52265B-876F-556D-4396-50F080BD1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134" y="4175369"/>
            <a:ext cx="2773680" cy="208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753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veri tipleri (</a:t>
            </a:r>
            <a:r>
              <a:rPr lang="tr-TR" sz="1600" dirty="0" err="1">
                <a:solidFill>
                  <a:schemeClr val="bg1"/>
                </a:solidFill>
                <a:effectLst/>
                <a:latin typeface="Helvetica" pitchFamily="2" charset="0"/>
              </a:rPr>
              <a:t>string</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number</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boolean</a:t>
            </a:r>
            <a:r>
              <a:rPr lang="tr-TR" sz="1600" dirty="0">
                <a:solidFill>
                  <a:schemeClr val="bg1"/>
                </a:solidFill>
                <a:effectLst/>
                <a:latin typeface="Helvetica" pitchFamily="2" charset="0"/>
              </a:rPr>
              <a:t>, </a:t>
            </a:r>
            <a:r>
              <a:rPr lang="tr-TR" sz="1600" dirty="0" err="1">
                <a:solidFill>
                  <a:schemeClr val="bg1"/>
                </a:solidFill>
                <a:effectLst/>
                <a:latin typeface="Helvetica" pitchFamily="2" charset="0"/>
              </a:rPr>
              <a:t>object</a:t>
            </a:r>
            <a:r>
              <a:rPr lang="tr-TR" sz="1600" dirty="0">
                <a:solidFill>
                  <a:schemeClr val="bg1"/>
                </a:solidFill>
                <a:effectLst/>
                <a:latin typeface="Helvetica" pitchFamily="2" charset="0"/>
              </a:rPr>
              <a:t>, vb.) açıklanır.</a:t>
            </a:r>
            <a:br>
              <a:rPr lang="tr-TR" sz="1000" dirty="0">
                <a:solidFill>
                  <a:schemeClr val="bg1"/>
                </a:solidFill>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404903" y="644294"/>
            <a:ext cx="6097314" cy="2862322"/>
          </a:xfrm>
          <a:prstGeom prst="rect">
            <a:avLst/>
          </a:prstGeom>
          <a:noFill/>
        </p:spPr>
        <p:txBody>
          <a:bodyPr wrap="square">
            <a:spAutoFit/>
          </a:bodyPr>
          <a:lstStyle/>
          <a:p>
            <a:pPr algn="l"/>
            <a:r>
              <a:rPr lang="tr-TR" b="1" i="0" dirty="0">
                <a:solidFill>
                  <a:srgbClr val="0D0D0D"/>
                </a:solidFill>
                <a:effectLst/>
                <a:latin typeface="Söhne"/>
              </a:rPr>
              <a:t>5. </a:t>
            </a:r>
            <a:r>
              <a:rPr lang="tr-TR" b="1" i="0" dirty="0" err="1">
                <a:solidFill>
                  <a:srgbClr val="0D0D0D"/>
                </a:solidFill>
                <a:effectLst/>
                <a:latin typeface="Söhne"/>
              </a:rPr>
              <a:t>Array</a:t>
            </a:r>
            <a:r>
              <a:rPr lang="tr-TR" b="1" i="0" dirty="0">
                <a:solidFill>
                  <a:srgbClr val="0D0D0D"/>
                </a:solidFill>
                <a:effectLst/>
                <a:latin typeface="Söhne"/>
              </a:rPr>
              <a:t> (Dizi)</a:t>
            </a:r>
          </a:p>
          <a:p>
            <a:pPr algn="l"/>
            <a:endParaRPr lang="tr-TR" b="1" i="0" dirty="0">
              <a:solidFill>
                <a:srgbClr val="0D0D0D"/>
              </a:solidFill>
              <a:effectLst/>
              <a:latin typeface="Söhne"/>
            </a:endParaRPr>
          </a:p>
          <a:p>
            <a:pPr algn="l"/>
            <a:r>
              <a:rPr lang="tr-TR" b="1" i="0" dirty="0">
                <a:solidFill>
                  <a:srgbClr val="0D0D0D"/>
                </a:solidFill>
                <a:effectLst/>
                <a:latin typeface="Söhne"/>
              </a:rPr>
              <a:t>Nasıl Anlatılır:</a:t>
            </a:r>
            <a:r>
              <a:rPr lang="tr-TR" b="0" i="0" dirty="0">
                <a:solidFill>
                  <a:srgbClr val="0D0D0D"/>
                </a:solidFill>
                <a:effectLst/>
                <a:latin typeface="Söhne"/>
              </a:rPr>
              <a:t> Birden çok değeri sıralı bir şekilde tutar. Her bir elemanına indeks numarası ile erişilebilir.</a:t>
            </a:r>
          </a:p>
          <a:p>
            <a:pPr algn="l"/>
            <a:endParaRPr lang="tr-TR" b="0" i="0" dirty="0">
              <a:solidFill>
                <a:srgbClr val="0D0D0D"/>
              </a:solidFill>
              <a:effectLst/>
              <a:latin typeface="Söhne"/>
            </a:endParaRPr>
          </a:p>
          <a:p>
            <a:pPr algn="l"/>
            <a:r>
              <a:rPr lang="tr-TR" b="1" i="0" dirty="0">
                <a:solidFill>
                  <a:srgbClr val="0D0D0D"/>
                </a:solidFill>
                <a:effectLst/>
                <a:latin typeface="Söhne"/>
              </a:rPr>
              <a:t>Örnek:</a:t>
            </a:r>
            <a:r>
              <a:rPr lang="tr-TR" b="0" i="0" dirty="0">
                <a:solidFill>
                  <a:srgbClr val="0D0D0D"/>
                </a:solidFill>
                <a:effectLst/>
                <a:latin typeface="Söhne"/>
              </a:rPr>
              <a:t> </a:t>
            </a:r>
            <a:r>
              <a:rPr lang="tr-TR" b="0" i="0" dirty="0" err="1">
                <a:solidFill>
                  <a:srgbClr val="0D0D0D"/>
                </a:solidFill>
                <a:effectLst/>
                <a:latin typeface="Söhne"/>
              </a:rPr>
              <a:t>let</a:t>
            </a:r>
            <a:r>
              <a:rPr lang="tr-TR" b="0" i="0" dirty="0">
                <a:solidFill>
                  <a:srgbClr val="0D0D0D"/>
                </a:solidFill>
                <a:effectLst/>
                <a:latin typeface="Söhne"/>
              </a:rPr>
              <a:t> notlar = [90, 80, 85]; Bu, üç notun bir listesidir.</a:t>
            </a:r>
          </a:p>
          <a:p>
            <a:pPr algn="l"/>
            <a:endParaRPr lang="tr-TR" b="0" i="0" dirty="0">
              <a:solidFill>
                <a:srgbClr val="0D0D0D"/>
              </a:solidFill>
              <a:effectLst/>
              <a:latin typeface="Söhne"/>
            </a:endParaRPr>
          </a:p>
          <a:p>
            <a:pPr algn="l"/>
            <a:r>
              <a:rPr lang="tr-TR" b="1" i="0" dirty="0">
                <a:solidFill>
                  <a:srgbClr val="0D0D0D"/>
                </a:solidFill>
                <a:effectLst/>
                <a:latin typeface="Söhne"/>
              </a:rPr>
              <a:t>Günlük Hayat Örneği:</a:t>
            </a:r>
            <a:r>
              <a:rPr lang="tr-TR" b="0" i="0" dirty="0">
                <a:solidFill>
                  <a:srgbClr val="0D0D0D"/>
                </a:solidFill>
                <a:effectLst/>
                <a:latin typeface="Söhne"/>
              </a:rPr>
              <a:t> Bir alışveriş listesi, bir diziye benzer. Listede, almanız gereken her şey sıralı bir şekilde yer alır.</a:t>
            </a:r>
          </a:p>
          <a:p>
            <a:pPr algn="l"/>
            <a:endParaRPr lang="tr-TR" b="0" i="0" dirty="0">
              <a:solidFill>
                <a:srgbClr val="0D0D0D"/>
              </a:solidFill>
              <a:effectLst/>
              <a:latin typeface="Söhne"/>
            </a:endParaRPr>
          </a:p>
        </p:txBody>
      </p:sp>
      <p:pic>
        <p:nvPicPr>
          <p:cNvPr id="15362" name="Picture 2" descr="Orchard Alışveriş Listesi Hafıza Oyunu">
            <a:extLst>
              <a:ext uri="{FF2B5EF4-FFF2-40B4-BE49-F238E27FC236}">
                <a16:creationId xmlns:a16="http://schemas.microsoft.com/office/drawing/2014/main" id="{712BC696-36DB-0A73-E39B-2CBBD1D4E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466" y="3735722"/>
            <a:ext cx="2531653" cy="253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80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Veri </a:t>
            </a:r>
            <a:r>
              <a:rPr lang="tr-TR" sz="1600" dirty="0" err="1">
                <a:solidFill>
                  <a:schemeClr val="bg1"/>
                </a:solidFill>
                <a:effectLst/>
                <a:latin typeface="Helvetica" pitchFamily="2" charset="0"/>
              </a:rPr>
              <a:t>dönüşümu</a:t>
            </a:r>
            <a:r>
              <a:rPr lang="tr-TR" sz="1600" dirty="0">
                <a:solidFill>
                  <a:schemeClr val="bg1"/>
                </a:solidFill>
                <a:effectLst/>
                <a:latin typeface="Helvetica" pitchFamily="2" charset="0"/>
              </a:rPr>
              <a:t>̈ ve tip </a:t>
            </a:r>
            <a:r>
              <a:rPr lang="tr-TR" sz="1600" dirty="0" err="1">
                <a:solidFill>
                  <a:schemeClr val="bg1"/>
                </a:solidFill>
                <a:effectLst/>
                <a:latin typeface="Helvetica" pitchFamily="2" charset="0"/>
              </a:rPr>
              <a:t>dönüşümünün</a:t>
            </a:r>
            <a:r>
              <a:rPr lang="tr-TR" sz="1600" dirty="0">
                <a:solidFill>
                  <a:schemeClr val="bg1"/>
                </a:solidFill>
                <a:effectLst/>
                <a:latin typeface="Helvetica" pitchFamily="2" charset="0"/>
              </a:rPr>
              <a:t> nasıl yapılacağı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31029" y="1240076"/>
            <a:ext cx="6097314" cy="3939540"/>
          </a:xfrm>
          <a:prstGeom prst="rect">
            <a:avLst/>
          </a:prstGeom>
          <a:noFill/>
        </p:spPr>
        <p:txBody>
          <a:bodyPr wrap="square">
            <a:spAutoFit/>
          </a:bodyPr>
          <a:lstStyle/>
          <a:p>
            <a:pPr algn="l"/>
            <a:r>
              <a:rPr lang="tr-TR" b="1" i="0" dirty="0">
                <a:solidFill>
                  <a:srgbClr val="0D0D0D"/>
                </a:solidFill>
                <a:effectLst/>
                <a:latin typeface="Söhne"/>
              </a:rPr>
              <a:t>Manuel Tip Dönüşümü</a:t>
            </a:r>
          </a:p>
          <a:p>
            <a:pPr algn="l"/>
            <a:r>
              <a:rPr lang="tr-TR" b="0" i="0" dirty="0">
                <a:solidFill>
                  <a:srgbClr val="0D0D0D"/>
                </a:solidFill>
                <a:effectLst/>
                <a:latin typeface="Söhne"/>
              </a:rPr>
              <a:t>Bazen verileri bizim manuel olarak dönüştürmemiz gerekir. Bu, veri türlerini bilinçli olarak birbirine çevirmek için kullanılır.</a:t>
            </a:r>
          </a:p>
          <a:p>
            <a:pPr algn="l"/>
            <a:endParaRPr lang="tr-TR" b="0" i="0" dirty="0">
              <a:solidFill>
                <a:srgbClr val="0D0D0D"/>
              </a:solidFill>
              <a:effectLst/>
              <a:latin typeface="Söhne"/>
            </a:endParaRPr>
          </a:p>
          <a:p>
            <a:pPr algn="l"/>
            <a:r>
              <a:rPr lang="tr-TR" b="0" i="0" dirty="0">
                <a:solidFill>
                  <a:srgbClr val="0D0D0D"/>
                </a:solidFill>
                <a:effectLst/>
                <a:latin typeface="Söhne"/>
              </a:rPr>
              <a:t>Sayıdan Metne Dönüşüm:</a:t>
            </a:r>
          </a:p>
          <a:p>
            <a:pPr algn="l"/>
            <a:endParaRPr lang="tr-TR" b="0" i="0" dirty="0">
              <a:solidFill>
                <a:srgbClr val="0D0D0D"/>
              </a:solidFill>
              <a:effectLst/>
              <a:latin typeface="Söhne"/>
            </a:endParaRPr>
          </a:p>
          <a:p>
            <a:pPr algn="l"/>
            <a:r>
              <a:rPr lang="tr-TR" b="0" i="0" dirty="0" err="1">
                <a:solidFill>
                  <a:schemeClr val="accent1"/>
                </a:solidFill>
                <a:effectLst/>
                <a:latin typeface="Söhne"/>
              </a:rPr>
              <a:t>let</a:t>
            </a:r>
            <a:r>
              <a:rPr lang="tr-TR" b="0" i="0" dirty="0">
                <a:solidFill>
                  <a:schemeClr val="accent1"/>
                </a:solidFill>
                <a:effectLst/>
                <a:latin typeface="Söhne"/>
              </a:rPr>
              <a:t> </a:t>
            </a:r>
            <a:r>
              <a:rPr lang="tr-TR" b="0" i="0" dirty="0" err="1">
                <a:solidFill>
                  <a:schemeClr val="accent1"/>
                </a:solidFill>
                <a:effectLst/>
                <a:latin typeface="Söhne"/>
              </a:rPr>
              <a:t>sayi</a:t>
            </a:r>
            <a:r>
              <a:rPr lang="tr-TR" b="0" i="0" dirty="0">
                <a:solidFill>
                  <a:schemeClr val="accent1"/>
                </a:solidFill>
                <a:effectLst/>
                <a:latin typeface="Söhne"/>
              </a:rPr>
              <a:t> = 5;</a:t>
            </a:r>
          </a:p>
          <a:p>
            <a:pPr algn="l"/>
            <a:r>
              <a:rPr lang="tr-TR" b="0" i="0" dirty="0" err="1">
                <a:solidFill>
                  <a:schemeClr val="accent1"/>
                </a:solidFill>
                <a:effectLst/>
                <a:latin typeface="Söhne"/>
              </a:rPr>
              <a:t>let</a:t>
            </a:r>
            <a:r>
              <a:rPr lang="tr-TR" b="0" i="0" dirty="0">
                <a:solidFill>
                  <a:schemeClr val="accent1"/>
                </a:solidFill>
                <a:effectLst/>
                <a:latin typeface="Söhne"/>
              </a:rPr>
              <a:t> metin = </a:t>
            </a:r>
            <a:r>
              <a:rPr lang="tr-TR" b="0" i="0" dirty="0" err="1">
                <a:solidFill>
                  <a:schemeClr val="accent1"/>
                </a:solidFill>
                <a:effectLst/>
                <a:latin typeface="Söhne"/>
              </a:rPr>
              <a:t>sayi.toString</a:t>
            </a:r>
            <a:r>
              <a:rPr lang="tr-TR" b="0" i="0" dirty="0">
                <a:solidFill>
                  <a:schemeClr val="accent1"/>
                </a:solidFill>
                <a:effectLst/>
                <a:latin typeface="Söhne"/>
              </a:rPr>
              <a:t>();                      // "5 "</a:t>
            </a:r>
          </a:p>
          <a:p>
            <a:pPr algn="l"/>
            <a:endParaRPr lang="tr-TR" dirty="0">
              <a:solidFill>
                <a:srgbClr val="0D0D0D"/>
              </a:solidFill>
              <a:latin typeface="Söhne"/>
            </a:endParaRPr>
          </a:p>
          <a:p>
            <a:r>
              <a:rPr lang="tr-TR" b="0" i="0" dirty="0">
                <a:solidFill>
                  <a:srgbClr val="0D0D0D"/>
                </a:solidFill>
                <a:effectLst/>
                <a:latin typeface="Söhne"/>
              </a:rPr>
              <a:t>Metinden Sayıya Dönüşüm:</a:t>
            </a:r>
          </a:p>
          <a:p>
            <a:endParaRPr lang="tr-TR" b="0" i="0" dirty="0">
              <a:solidFill>
                <a:schemeClr val="accent1"/>
              </a:solidFill>
              <a:effectLst/>
              <a:latin typeface="Söhne"/>
            </a:endParaRPr>
          </a:p>
          <a:p>
            <a:pPr algn="l"/>
            <a:r>
              <a:rPr lang="tr-TR" b="0" i="0" dirty="0" err="1">
                <a:solidFill>
                  <a:schemeClr val="accent1"/>
                </a:solidFill>
                <a:effectLst/>
                <a:latin typeface="Söhne"/>
              </a:rPr>
              <a:t>let</a:t>
            </a:r>
            <a:r>
              <a:rPr lang="tr-TR" b="0" i="0" dirty="0">
                <a:solidFill>
                  <a:schemeClr val="accent1"/>
                </a:solidFill>
                <a:effectLst/>
                <a:latin typeface="Söhne"/>
              </a:rPr>
              <a:t> metin = "123";</a:t>
            </a:r>
          </a:p>
          <a:p>
            <a:pPr algn="l"/>
            <a:r>
              <a:rPr lang="tr-TR" b="0" i="0" dirty="0" err="1">
                <a:solidFill>
                  <a:schemeClr val="accent1"/>
                </a:solidFill>
                <a:effectLst/>
                <a:latin typeface="Söhne"/>
              </a:rPr>
              <a:t>let</a:t>
            </a:r>
            <a:r>
              <a:rPr lang="tr-TR" b="0" i="0" dirty="0">
                <a:solidFill>
                  <a:schemeClr val="accent1"/>
                </a:solidFill>
                <a:effectLst/>
                <a:latin typeface="Söhne"/>
              </a:rPr>
              <a:t> </a:t>
            </a:r>
            <a:r>
              <a:rPr lang="tr-TR" b="0" i="0" dirty="0" err="1">
                <a:solidFill>
                  <a:schemeClr val="accent1"/>
                </a:solidFill>
                <a:effectLst/>
                <a:latin typeface="Söhne"/>
              </a:rPr>
              <a:t>sayi</a:t>
            </a:r>
            <a:r>
              <a:rPr lang="tr-TR" b="0" i="0" dirty="0">
                <a:solidFill>
                  <a:schemeClr val="accent1"/>
                </a:solidFill>
                <a:effectLst/>
                <a:latin typeface="Söhne"/>
              </a:rPr>
              <a:t> = </a:t>
            </a:r>
            <a:r>
              <a:rPr lang="tr-TR" b="0" i="0" dirty="0" err="1">
                <a:solidFill>
                  <a:schemeClr val="accent1"/>
                </a:solidFill>
                <a:effectLst/>
                <a:latin typeface="Söhne"/>
              </a:rPr>
              <a:t>parseInt</a:t>
            </a:r>
            <a:r>
              <a:rPr lang="tr-TR" b="0" i="0" dirty="0">
                <a:solidFill>
                  <a:schemeClr val="accent1"/>
                </a:solidFill>
                <a:effectLst/>
                <a:latin typeface="Söhne"/>
              </a:rPr>
              <a:t>(metin);                       </a:t>
            </a:r>
            <a:r>
              <a:rPr lang="tr-TR" b="0" i="0" dirty="0">
                <a:solidFill>
                  <a:srgbClr val="0D0D0D"/>
                </a:solidFill>
                <a:effectLst/>
                <a:latin typeface="Söhne"/>
              </a:rPr>
              <a:t>// 123</a:t>
            </a:r>
          </a:p>
          <a:p>
            <a:pPr algn="l"/>
            <a:endParaRPr lang="tr-TR" sz="1600" dirty="0">
              <a:solidFill>
                <a:srgbClr val="0D0D0D"/>
              </a:solidFill>
              <a:latin typeface="Söhne"/>
            </a:endParaRPr>
          </a:p>
        </p:txBody>
      </p:sp>
    </p:spTree>
    <p:extLst>
      <p:ext uri="{BB962C8B-B14F-4D97-AF65-F5344CB8AC3E}">
        <p14:creationId xmlns:p14="http://schemas.microsoft.com/office/powerpoint/2010/main" val="1925858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3ABB17-D907-0049-FDBE-07AEE8C532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kern="1200" dirty="0">
                <a:effectLst/>
                <a:latin typeface="+mj-lt"/>
                <a:ea typeface="+mj-ea"/>
                <a:cs typeface="+mj-cs"/>
              </a:rPr>
              <a:t>ÜNİTE, KAZANIM SAYISI VE SÜRE TABLOSU</a:t>
            </a:r>
            <a:br>
              <a:rPr lang="en-US" sz="2200" kern="1200" dirty="0">
                <a:effectLst/>
                <a:latin typeface="+mj-lt"/>
                <a:ea typeface="+mj-ea"/>
                <a:cs typeface="+mj-cs"/>
              </a:rPr>
            </a:br>
            <a:r>
              <a:rPr lang="en-US" sz="2200" kern="1200" dirty="0">
                <a:effectLst/>
                <a:latin typeface="+mj-lt"/>
                <a:ea typeface="+mj-ea"/>
                <a:cs typeface="+mj-cs"/>
              </a:rPr>
              <a:t>JAVASCRIPT ÜNİTE DERS SAATLERİ</a:t>
            </a:r>
            <a:endParaRPr lang="en-US" sz="2200" kern="1200" dirty="0">
              <a:latin typeface="+mj-lt"/>
              <a:ea typeface="+mj-ea"/>
              <a:cs typeface="+mj-cs"/>
            </a:endParaRPr>
          </a:p>
        </p:txBody>
      </p:sp>
      <p:pic>
        <p:nvPicPr>
          <p:cNvPr id="5" name="Resim 4">
            <a:extLst>
              <a:ext uri="{FF2B5EF4-FFF2-40B4-BE49-F238E27FC236}">
                <a16:creationId xmlns:a16="http://schemas.microsoft.com/office/drawing/2014/main" id="{218B3F75-D21A-E7D3-9206-D3009FD157FD}"/>
              </a:ext>
            </a:extLst>
          </p:cNvPr>
          <p:cNvPicPr>
            <a:picLocks noChangeAspect="1"/>
          </p:cNvPicPr>
          <p:nvPr/>
        </p:nvPicPr>
        <p:blipFill>
          <a:blip r:embed="rId3"/>
          <a:stretch>
            <a:fillRect/>
          </a:stretch>
        </p:blipFill>
        <p:spPr>
          <a:xfrm>
            <a:off x="643468" y="2149058"/>
            <a:ext cx="10985984" cy="767995"/>
          </a:xfrm>
          <a:prstGeom prst="rect">
            <a:avLst/>
          </a:prstGeom>
        </p:spPr>
      </p:pic>
      <p:pic>
        <p:nvPicPr>
          <p:cNvPr id="7" name="Resim 6">
            <a:extLst>
              <a:ext uri="{FF2B5EF4-FFF2-40B4-BE49-F238E27FC236}">
                <a16:creationId xmlns:a16="http://schemas.microsoft.com/office/drawing/2014/main" id="{A35C67A1-5922-CA77-0C61-C4706859C8B1}"/>
              </a:ext>
            </a:extLst>
          </p:cNvPr>
          <p:cNvPicPr>
            <a:picLocks noChangeAspect="1"/>
          </p:cNvPicPr>
          <p:nvPr/>
        </p:nvPicPr>
        <p:blipFill>
          <a:blip r:embed="rId4"/>
          <a:stretch>
            <a:fillRect/>
          </a:stretch>
        </p:blipFill>
        <p:spPr>
          <a:xfrm>
            <a:off x="1236133" y="2917053"/>
            <a:ext cx="10393319" cy="1278710"/>
          </a:xfrm>
          <a:prstGeom prst="rect">
            <a:avLst/>
          </a:prstGeom>
        </p:spPr>
      </p:pic>
    </p:spTree>
    <p:extLst>
      <p:ext uri="{BB962C8B-B14F-4D97-AF65-F5344CB8AC3E}">
        <p14:creationId xmlns:p14="http://schemas.microsoft.com/office/powerpoint/2010/main" val="3400968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Veri </a:t>
            </a:r>
            <a:r>
              <a:rPr lang="tr-TR" sz="1600" dirty="0" err="1">
                <a:solidFill>
                  <a:schemeClr val="bg1"/>
                </a:solidFill>
                <a:effectLst/>
                <a:latin typeface="Helvetica" pitchFamily="2" charset="0"/>
              </a:rPr>
              <a:t>dönüşümu</a:t>
            </a:r>
            <a:r>
              <a:rPr lang="tr-TR" sz="1600" dirty="0">
                <a:solidFill>
                  <a:schemeClr val="bg1"/>
                </a:solidFill>
                <a:effectLst/>
                <a:latin typeface="Helvetica" pitchFamily="2" charset="0"/>
              </a:rPr>
              <a:t>̈ ve tip </a:t>
            </a:r>
            <a:r>
              <a:rPr lang="tr-TR" sz="1600" dirty="0" err="1">
                <a:solidFill>
                  <a:schemeClr val="bg1"/>
                </a:solidFill>
                <a:effectLst/>
                <a:latin typeface="Helvetica" pitchFamily="2" charset="0"/>
              </a:rPr>
              <a:t>dönüşümünün</a:t>
            </a:r>
            <a:r>
              <a:rPr lang="tr-TR" sz="1600" dirty="0">
                <a:solidFill>
                  <a:schemeClr val="bg1"/>
                </a:solidFill>
                <a:effectLst/>
                <a:latin typeface="Helvetica" pitchFamily="2" charset="0"/>
              </a:rPr>
              <a:t> nasıl yapılacağı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144763" y="791751"/>
            <a:ext cx="6097314" cy="3693319"/>
          </a:xfrm>
          <a:prstGeom prst="rect">
            <a:avLst/>
          </a:prstGeom>
          <a:noFill/>
        </p:spPr>
        <p:txBody>
          <a:bodyPr wrap="square">
            <a:spAutoFit/>
          </a:bodyPr>
          <a:lstStyle/>
          <a:p>
            <a:pPr algn="l"/>
            <a:endParaRPr lang="tr-TR" dirty="0">
              <a:solidFill>
                <a:srgbClr val="0D0D0D"/>
              </a:solidFill>
              <a:latin typeface="Söhne"/>
            </a:endParaRPr>
          </a:p>
          <a:p>
            <a:pPr algn="l"/>
            <a:r>
              <a:rPr lang="tr-TR" b="1" i="0" dirty="0" err="1">
                <a:solidFill>
                  <a:srgbClr val="0D0D0D"/>
                </a:solidFill>
                <a:effectLst/>
                <a:latin typeface="Söhne"/>
              </a:rPr>
              <a:t>Boolean</a:t>
            </a:r>
            <a:r>
              <a:rPr lang="tr-TR" b="1" i="0" dirty="0">
                <a:solidFill>
                  <a:srgbClr val="0D0D0D"/>
                </a:solidFill>
                <a:effectLst/>
                <a:latin typeface="Söhne"/>
              </a:rPr>
              <a:t> Dönüşümü</a:t>
            </a:r>
          </a:p>
          <a:p>
            <a:pPr algn="l"/>
            <a:r>
              <a:rPr lang="tr-TR" b="0" i="0" dirty="0">
                <a:solidFill>
                  <a:srgbClr val="0D0D0D"/>
                </a:solidFill>
                <a:effectLst/>
                <a:latin typeface="Söhne"/>
              </a:rPr>
              <a:t>Verileri "doğru" (</a:t>
            </a:r>
            <a:r>
              <a:rPr lang="tr-TR" b="0" i="0" dirty="0" err="1">
                <a:solidFill>
                  <a:srgbClr val="0D0D0D"/>
                </a:solidFill>
                <a:effectLst/>
                <a:latin typeface="Söhne"/>
              </a:rPr>
              <a:t>true</a:t>
            </a:r>
            <a:r>
              <a:rPr lang="tr-TR" b="0" i="0" dirty="0">
                <a:solidFill>
                  <a:srgbClr val="0D0D0D"/>
                </a:solidFill>
                <a:effectLst/>
                <a:latin typeface="Söhne"/>
              </a:rPr>
              <a:t>) ya da "yanlış" (</a:t>
            </a:r>
            <a:r>
              <a:rPr lang="tr-TR" b="0" i="0" dirty="0" err="1">
                <a:solidFill>
                  <a:srgbClr val="0D0D0D"/>
                </a:solidFill>
                <a:effectLst/>
                <a:latin typeface="Söhne"/>
              </a:rPr>
              <a:t>false</a:t>
            </a:r>
            <a:r>
              <a:rPr lang="tr-TR" b="0" i="0" dirty="0">
                <a:solidFill>
                  <a:srgbClr val="0D0D0D"/>
                </a:solidFill>
                <a:effectLst/>
                <a:latin typeface="Söhne"/>
              </a:rPr>
              <a:t>) </a:t>
            </a:r>
            <a:r>
              <a:rPr lang="tr-TR" b="0" i="0" dirty="0" err="1">
                <a:solidFill>
                  <a:srgbClr val="0D0D0D"/>
                </a:solidFill>
                <a:effectLst/>
                <a:latin typeface="Söhne"/>
              </a:rPr>
              <a:t>boolean</a:t>
            </a:r>
            <a:r>
              <a:rPr lang="tr-TR" b="0" i="0" dirty="0">
                <a:solidFill>
                  <a:srgbClr val="0D0D0D"/>
                </a:solidFill>
                <a:effectLst/>
                <a:latin typeface="Söhne"/>
              </a:rPr>
              <a:t> değerlerine dönüştürmek de mümkündür.</a:t>
            </a:r>
          </a:p>
          <a:p>
            <a:pPr algn="l"/>
            <a:endParaRPr lang="tr-TR" b="0" i="0" dirty="0">
              <a:solidFill>
                <a:srgbClr val="0D0D0D"/>
              </a:solidFill>
              <a:effectLst/>
              <a:latin typeface="Söhne"/>
            </a:endParaRPr>
          </a:p>
          <a:p>
            <a:pPr algn="l"/>
            <a:endParaRPr lang="tr-TR" b="0" i="0" dirty="0">
              <a:solidFill>
                <a:srgbClr val="0D0D0D"/>
              </a:solidFill>
              <a:effectLst/>
              <a:latin typeface="Söhne"/>
            </a:endParaRPr>
          </a:p>
          <a:p>
            <a:pPr algn="l"/>
            <a:r>
              <a:rPr lang="tr-TR" b="0" i="0" dirty="0" err="1">
                <a:solidFill>
                  <a:schemeClr val="accent1"/>
                </a:solidFill>
                <a:effectLst/>
                <a:latin typeface="Söhne"/>
              </a:rPr>
              <a:t>let</a:t>
            </a:r>
            <a:r>
              <a:rPr lang="tr-TR" b="0" i="0" dirty="0">
                <a:solidFill>
                  <a:schemeClr val="accent1"/>
                </a:solidFill>
                <a:effectLst/>
                <a:latin typeface="Söhne"/>
              </a:rPr>
              <a:t> </a:t>
            </a:r>
            <a:r>
              <a:rPr lang="tr-TR" b="0" i="0" dirty="0" err="1">
                <a:solidFill>
                  <a:schemeClr val="accent1"/>
                </a:solidFill>
                <a:effectLst/>
                <a:latin typeface="Söhne"/>
              </a:rPr>
              <a:t>deger</a:t>
            </a:r>
            <a:r>
              <a:rPr lang="tr-TR" b="0" i="0" dirty="0">
                <a:solidFill>
                  <a:schemeClr val="accent1"/>
                </a:solidFill>
                <a:effectLst/>
                <a:latin typeface="Söhne"/>
              </a:rPr>
              <a:t> = 1;</a:t>
            </a:r>
          </a:p>
          <a:p>
            <a:pPr algn="l"/>
            <a:r>
              <a:rPr lang="tr-TR" b="0" i="0" dirty="0" err="1">
                <a:solidFill>
                  <a:schemeClr val="accent1"/>
                </a:solidFill>
                <a:effectLst/>
                <a:latin typeface="Söhne"/>
              </a:rPr>
              <a:t>let</a:t>
            </a:r>
            <a:r>
              <a:rPr lang="tr-TR" b="0" i="0" dirty="0">
                <a:solidFill>
                  <a:schemeClr val="accent1"/>
                </a:solidFill>
                <a:effectLst/>
                <a:latin typeface="Söhne"/>
              </a:rPr>
              <a:t> </a:t>
            </a:r>
            <a:r>
              <a:rPr lang="tr-TR" b="0" i="0" dirty="0" err="1">
                <a:solidFill>
                  <a:schemeClr val="accent1"/>
                </a:solidFill>
                <a:effectLst/>
                <a:latin typeface="Söhne"/>
              </a:rPr>
              <a:t>booleanDeger</a:t>
            </a:r>
            <a:r>
              <a:rPr lang="tr-TR" b="0" i="0" dirty="0">
                <a:solidFill>
                  <a:schemeClr val="accent1"/>
                </a:solidFill>
                <a:effectLst/>
                <a:latin typeface="Söhne"/>
              </a:rPr>
              <a:t> = </a:t>
            </a:r>
            <a:r>
              <a:rPr lang="tr-TR" b="0" i="0" dirty="0" err="1">
                <a:solidFill>
                  <a:schemeClr val="accent1"/>
                </a:solidFill>
                <a:effectLst/>
                <a:latin typeface="Söhne"/>
              </a:rPr>
              <a:t>Boolean</a:t>
            </a:r>
            <a:r>
              <a:rPr lang="tr-TR" b="0" i="0" dirty="0">
                <a:solidFill>
                  <a:schemeClr val="accent1"/>
                </a:solidFill>
                <a:effectLst/>
                <a:latin typeface="Söhne"/>
              </a:rPr>
              <a:t>(</a:t>
            </a:r>
            <a:r>
              <a:rPr lang="tr-TR" b="0" i="0" dirty="0" err="1">
                <a:solidFill>
                  <a:schemeClr val="accent1"/>
                </a:solidFill>
                <a:effectLst/>
                <a:latin typeface="Söhne"/>
              </a:rPr>
              <a:t>deger</a:t>
            </a:r>
            <a:r>
              <a:rPr lang="tr-TR" b="0" i="0" dirty="0">
                <a:solidFill>
                  <a:schemeClr val="accent1"/>
                </a:solidFill>
                <a:effectLst/>
                <a:latin typeface="Söhne"/>
              </a:rPr>
              <a:t>);          </a:t>
            </a:r>
            <a:r>
              <a:rPr lang="tr-TR" b="0" i="0" dirty="0">
                <a:solidFill>
                  <a:srgbClr val="0D0D0D"/>
                </a:solidFill>
                <a:effectLst/>
                <a:latin typeface="Söhne"/>
              </a:rPr>
              <a:t>// </a:t>
            </a:r>
            <a:r>
              <a:rPr lang="tr-TR" b="0" i="0" dirty="0" err="1">
                <a:solidFill>
                  <a:srgbClr val="0D0D0D"/>
                </a:solidFill>
                <a:effectLst/>
                <a:latin typeface="Söhne"/>
              </a:rPr>
              <a:t>true</a:t>
            </a:r>
            <a:endParaRPr lang="tr-TR" b="0" i="0" dirty="0">
              <a:solidFill>
                <a:srgbClr val="0D0D0D"/>
              </a:solidFill>
              <a:effectLst/>
              <a:latin typeface="Söhne"/>
            </a:endParaRPr>
          </a:p>
          <a:p>
            <a:pPr algn="l"/>
            <a:endParaRPr lang="tr-TR" b="0" i="0" dirty="0">
              <a:solidFill>
                <a:srgbClr val="0D0D0D"/>
              </a:solidFill>
              <a:effectLst/>
              <a:latin typeface="Söhne"/>
            </a:endParaRPr>
          </a:p>
          <a:p>
            <a:pPr algn="l"/>
            <a:endParaRPr lang="tr-TR" b="0" i="0" dirty="0">
              <a:solidFill>
                <a:srgbClr val="0D0D0D"/>
              </a:solidFill>
              <a:effectLst/>
              <a:latin typeface="Söhne"/>
            </a:endParaRPr>
          </a:p>
          <a:p>
            <a:pPr algn="l"/>
            <a:r>
              <a:rPr lang="tr-TR" b="1" i="0" dirty="0">
                <a:solidFill>
                  <a:srgbClr val="0D0D0D"/>
                </a:solidFill>
                <a:effectLst/>
                <a:latin typeface="Söhne"/>
              </a:rPr>
              <a:t>*Bu konuları anlatırken, örneklerin üzerinden gitmek ve öğrencilere kendi örneklerini denemeleri için zaman tanımak, kavramların daha iyi anlaşılmasını sağlar.</a:t>
            </a:r>
          </a:p>
        </p:txBody>
      </p:sp>
    </p:spTree>
    <p:extLst>
      <p:ext uri="{BB962C8B-B14F-4D97-AF65-F5344CB8AC3E}">
        <p14:creationId xmlns:p14="http://schemas.microsoft.com/office/powerpoint/2010/main" val="965853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Veri </a:t>
            </a:r>
            <a:r>
              <a:rPr lang="tr-TR" sz="1600" dirty="0" err="1">
                <a:solidFill>
                  <a:schemeClr val="bg1"/>
                </a:solidFill>
                <a:effectLst/>
                <a:latin typeface="Helvetica" pitchFamily="2" charset="0"/>
              </a:rPr>
              <a:t>dönüşümu</a:t>
            </a:r>
            <a:r>
              <a:rPr lang="tr-TR" sz="1600" dirty="0">
                <a:solidFill>
                  <a:schemeClr val="bg1"/>
                </a:solidFill>
                <a:effectLst/>
                <a:latin typeface="Helvetica" pitchFamily="2" charset="0"/>
              </a:rPr>
              <a:t>̈ ve tip </a:t>
            </a:r>
            <a:r>
              <a:rPr lang="tr-TR" sz="1600" dirty="0" err="1">
                <a:solidFill>
                  <a:schemeClr val="bg1"/>
                </a:solidFill>
                <a:effectLst/>
                <a:latin typeface="Helvetica" pitchFamily="2" charset="0"/>
              </a:rPr>
              <a:t>dönüşümünün</a:t>
            </a:r>
            <a:r>
              <a:rPr lang="tr-TR" sz="1600" dirty="0">
                <a:solidFill>
                  <a:schemeClr val="bg1"/>
                </a:solidFill>
                <a:effectLst/>
                <a:latin typeface="Helvetica" pitchFamily="2" charset="0"/>
              </a:rPr>
              <a:t> nasıl yapılacağı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834325"/>
            <a:ext cx="6034827" cy="5722990"/>
          </a:xfrm>
        </p:spPr>
        <p:txBody>
          <a:bodyPr anchor="t">
            <a:normAutofit lnSpcReduction="10000"/>
          </a:bodyPr>
          <a:lstStyle/>
          <a:p>
            <a:pPr marL="0" indent="0" algn="l">
              <a:buNone/>
            </a:pPr>
            <a:r>
              <a:rPr lang="tr-TR" b="1" i="0" dirty="0">
                <a:solidFill>
                  <a:srgbClr val="0D0D0D"/>
                </a:solidFill>
                <a:effectLst/>
                <a:latin typeface="Söhne"/>
              </a:rPr>
              <a:t>1. Kullanıcı Girdisini İşlemek</a:t>
            </a:r>
          </a:p>
          <a:p>
            <a:pPr algn="l"/>
            <a:r>
              <a:rPr lang="tr-TR" b="0" i="0" dirty="0">
                <a:solidFill>
                  <a:srgbClr val="0D0D0D"/>
                </a:solidFill>
                <a:effectLst/>
                <a:latin typeface="Söhne"/>
              </a:rPr>
              <a:t>Kullanıcılardan alınan girdiler genellikle metin (</a:t>
            </a:r>
            <a:r>
              <a:rPr lang="tr-TR" b="0" i="0" dirty="0" err="1">
                <a:solidFill>
                  <a:srgbClr val="0D0D0D"/>
                </a:solidFill>
                <a:effectLst/>
                <a:latin typeface="Söhne"/>
              </a:rPr>
              <a:t>string</a:t>
            </a:r>
            <a:r>
              <a:rPr lang="tr-TR" b="0" i="0" dirty="0">
                <a:solidFill>
                  <a:srgbClr val="0D0D0D"/>
                </a:solidFill>
                <a:effectLst/>
                <a:latin typeface="Söhne"/>
              </a:rPr>
              <a:t>) formundadır. Ancak bu girdilerle matematiksel işlemler yapmak istiyorsak, bu verileri sayısal bir tipe dönüştürmemiz gerekir.</a:t>
            </a:r>
          </a:p>
          <a:p>
            <a:pPr algn="l"/>
            <a:endParaRPr lang="tr-TR" b="0" i="0" dirty="0">
              <a:solidFill>
                <a:srgbClr val="0D0D0D"/>
              </a:solidFill>
              <a:effectLst/>
              <a:latin typeface="Söhne"/>
            </a:endParaRPr>
          </a:p>
          <a:p>
            <a:pPr marL="0" indent="0" algn="l">
              <a:buNone/>
            </a:pPr>
            <a:r>
              <a:rPr lang="tr-TR" b="1" i="0" dirty="0">
                <a:solidFill>
                  <a:srgbClr val="0D0D0D"/>
                </a:solidFill>
                <a:effectLst/>
                <a:latin typeface="Söhne"/>
              </a:rPr>
              <a:t>Örnek:</a:t>
            </a:r>
            <a:r>
              <a:rPr lang="tr-TR" b="0" i="0" dirty="0">
                <a:solidFill>
                  <a:srgbClr val="0D0D0D"/>
                </a:solidFill>
                <a:effectLst/>
                <a:latin typeface="Söhne"/>
              </a:rPr>
              <a:t> Bir web sitesinde iki sayıyı toplamak için kullanıcıdan girdi istiyorsunuz. Kullanıcı bu sayıları bir form aracılığıyla girer. Formdan alınan bu girdiler metin şeklindedir. Toplama işlemi yapabilmek için bu metinleri sayılara (</a:t>
            </a:r>
            <a:r>
              <a:rPr lang="tr-TR" b="0" i="0" dirty="0" err="1">
                <a:solidFill>
                  <a:srgbClr val="0D0D0D"/>
                </a:solidFill>
                <a:effectLst/>
                <a:latin typeface="Söhne"/>
              </a:rPr>
              <a:t>number</a:t>
            </a:r>
            <a:r>
              <a:rPr lang="tr-TR" b="0" i="0" dirty="0">
                <a:solidFill>
                  <a:srgbClr val="0D0D0D"/>
                </a:solidFill>
                <a:effectLst/>
                <a:latin typeface="Söhne"/>
              </a:rPr>
              <a:t>) dönüştürmeniz gerekir.</a:t>
            </a:r>
          </a:p>
          <a:p>
            <a:pPr marL="0" indent="0" algn="l">
              <a:buNone/>
            </a:pPr>
            <a:endParaRPr lang="tr-TR" b="0" i="0" dirty="0">
              <a:solidFill>
                <a:srgbClr val="0D0D0D"/>
              </a:solidFill>
              <a:effectLst/>
              <a:latin typeface="Söhne"/>
            </a:endParaRPr>
          </a:p>
          <a:p>
            <a:pPr marL="0" indent="0" algn="l">
              <a:buNone/>
            </a:pPr>
            <a:r>
              <a:rPr lang="tr-TR" dirty="0">
                <a:solidFill>
                  <a:srgbClr val="0D0D0D"/>
                </a:solidFill>
                <a:latin typeface="Söhne"/>
                <a:hlinkClick r:id="rId2"/>
              </a:rPr>
              <a:t>https://onuraltuntas61.w3spacespreview.com/veri_donusum.html</a:t>
            </a:r>
            <a:endParaRPr lang="tr-TR" dirty="0">
              <a:solidFill>
                <a:srgbClr val="0D0D0D"/>
              </a:solidFill>
              <a:latin typeface="Söhne"/>
            </a:endParaRPr>
          </a:p>
          <a:p>
            <a:pPr marL="0" indent="0" algn="l">
              <a:buNone/>
            </a:pPr>
            <a:endParaRPr lang="tr-TR" dirty="0">
              <a:solidFill>
                <a:srgbClr val="0D0D0D"/>
              </a:solidFill>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220963" y="300685"/>
            <a:ext cx="6097314" cy="369332"/>
          </a:xfrm>
          <a:prstGeom prst="rect">
            <a:avLst/>
          </a:prstGeom>
          <a:noFill/>
        </p:spPr>
        <p:txBody>
          <a:bodyPr wrap="square">
            <a:spAutoFit/>
          </a:bodyPr>
          <a:lstStyle/>
          <a:p>
            <a:pPr algn="l"/>
            <a:r>
              <a:rPr lang="tr-TR" b="1" i="0" dirty="0">
                <a:solidFill>
                  <a:srgbClr val="0D0D0D"/>
                </a:solidFill>
                <a:effectLst/>
                <a:latin typeface="Söhne"/>
              </a:rPr>
              <a:t>Neden Tip Dönüşümü Yapılır?</a:t>
            </a:r>
          </a:p>
        </p:txBody>
      </p:sp>
    </p:spTree>
    <p:extLst>
      <p:ext uri="{BB962C8B-B14F-4D97-AF65-F5344CB8AC3E}">
        <p14:creationId xmlns:p14="http://schemas.microsoft.com/office/powerpoint/2010/main" val="10074210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Veri </a:t>
            </a:r>
            <a:r>
              <a:rPr lang="tr-TR" sz="1600" dirty="0" err="1">
                <a:solidFill>
                  <a:schemeClr val="bg1"/>
                </a:solidFill>
                <a:effectLst/>
                <a:latin typeface="Helvetica" pitchFamily="2" charset="0"/>
              </a:rPr>
              <a:t>dönüşümu</a:t>
            </a:r>
            <a:r>
              <a:rPr lang="tr-TR" sz="1600" dirty="0">
                <a:solidFill>
                  <a:schemeClr val="bg1"/>
                </a:solidFill>
                <a:effectLst/>
                <a:latin typeface="Helvetica" pitchFamily="2" charset="0"/>
              </a:rPr>
              <a:t>̈ ve tip </a:t>
            </a:r>
            <a:r>
              <a:rPr lang="tr-TR" sz="1600" dirty="0" err="1">
                <a:solidFill>
                  <a:schemeClr val="bg1"/>
                </a:solidFill>
                <a:effectLst/>
                <a:latin typeface="Helvetica" pitchFamily="2" charset="0"/>
              </a:rPr>
              <a:t>dönüşümünün</a:t>
            </a:r>
            <a:r>
              <a:rPr lang="tr-TR" sz="1600" dirty="0">
                <a:solidFill>
                  <a:schemeClr val="bg1"/>
                </a:solidFill>
                <a:effectLst/>
                <a:latin typeface="Helvetica" pitchFamily="2" charset="0"/>
              </a:rPr>
              <a:t> nasıl yapılacağı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220963" y="933230"/>
            <a:ext cx="7561924" cy="4991537"/>
          </a:xfrm>
        </p:spPr>
        <p:txBody>
          <a:bodyPr anchor="t">
            <a:normAutofit/>
          </a:bodyPr>
          <a:lstStyle/>
          <a:p>
            <a:pPr marL="0" indent="0" algn="l">
              <a:buNone/>
            </a:pPr>
            <a:r>
              <a:rPr lang="tr-TR" b="1" i="0" dirty="0">
                <a:solidFill>
                  <a:srgbClr val="0D0D0D"/>
                </a:solidFill>
                <a:effectLst/>
                <a:latin typeface="Söhne"/>
              </a:rPr>
              <a:t>Kullanıcıya Bilgi Sunmak</a:t>
            </a:r>
          </a:p>
          <a:p>
            <a:pPr algn="l"/>
            <a:r>
              <a:rPr lang="tr-TR" b="0" i="0" dirty="0">
                <a:solidFill>
                  <a:srgbClr val="0D0D0D"/>
                </a:solidFill>
                <a:effectLst/>
                <a:latin typeface="Söhne"/>
              </a:rPr>
              <a:t>Bazen, işlediğiniz sayısal verileri kullanıcıya daha anlaşılır bir formatta sunmak isteyebilirsiniz. Bu durumda, sayıları metne (</a:t>
            </a:r>
            <a:r>
              <a:rPr lang="tr-TR" b="0" i="0" dirty="0" err="1">
                <a:solidFill>
                  <a:srgbClr val="0D0D0D"/>
                </a:solidFill>
                <a:effectLst/>
                <a:latin typeface="Söhne"/>
              </a:rPr>
              <a:t>string</a:t>
            </a:r>
            <a:r>
              <a:rPr lang="tr-TR" b="0" i="0" dirty="0">
                <a:solidFill>
                  <a:srgbClr val="0D0D0D"/>
                </a:solidFill>
                <a:effectLst/>
                <a:latin typeface="Söhne"/>
              </a:rPr>
              <a:t>) dönüştürebilirsiniz.</a:t>
            </a:r>
          </a:p>
          <a:p>
            <a:pPr marL="0" indent="0" algn="l">
              <a:buNone/>
            </a:pPr>
            <a:endParaRPr lang="tr-TR" b="1" i="0" dirty="0">
              <a:solidFill>
                <a:srgbClr val="0D0D0D"/>
              </a:solidFill>
              <a:effectLst/>
              <a:latin typeface="Söhne"/>
            </a:endParaRPr>
          </a:p>
          <a:p>
            <a:pPr marL="0" indent="0" algn="l">
              <a:buNone/>
            </a:pPr>
            <a:r>
              <a:rPr lang="tr-TR" b="1" i="0" dirty="0">
                <a:solidFill>
                  <a:srgbClr val="0D0D0D"/>
                </a:solidFill>
                <a:effectLst/>
                <a:latin typeface="Söhne"/>
              </a:rPr>
              <a:t>Örnek:</a:t>
            </a:r>
            <a:r>
              <a:rPr lang="tr-TR" b="0" i="0" dirty="0">
                <a:solidFill>
                  <a:srgbClr val="0D0D0D"/>
                </a:solidFill>
                <a:effectLst/>
                <a:latin typeface="Söhne"/>
              </a:rPr>
              <a:t> Kullanıcının yaşıyla ilgili bir hesaplama yapıyorsunuz ve sonucu bir cümle içinde göstermek istiyorsunuz.</a:t>
            </a:r>
          </a:p>
          <a:p>
            <a:pPr marL="0" indent="0">
              <a:buNone/>
            </a:pPr>
            <a:br>
              <a:rPr lang="tr-TR" dirty="0">
                <a:effectLst/>
                <a:latin typeface="Söhne"/>
              </a:rPr>
            </a:br>
            <a:endParaRPr lang="tr-TR" sz="1600" dirty="0">
              <a:effectLst/>
              <a:latin typeface="Söhne"/>
            </a:endParaRPr>
          </a:p>
          <a:p>
            <a:pPr marL="0" indent="0" algn="l">
              <a:buNone/>
            </a:pPr>
            <a:r>
              <a:rPr lang="tr-TR" sz="1600" dirty="0">
                <a:solidFill>
                  <a:srgbClr val="0D0D0D"/>
                </a:solidFill>
                <a:latin typeface="Söhne"/>
                <a:hlinkClick r:id="rId2"/>
              </a:rPr>
              <a:t>https://onuraltuntas61.w3spaces-preview.com/veri_donusumu_sayi_string.html</a:t>
            </a:r>
            <a:endParaRPr lang="tr-TR" sz="1600" dirty="0">
              <a:solidFill>
                <a:srgbClr val="0D0D0D"/>
              </a:solidFill>
              <a:latin typeface="Söhne"/>
            </a:endParaRPr>
          </a:p>
          <a:p>
            <a:pPr marL="0" indent="0" algn="l">
              <a:buNone/>
            </a:pPr>
            <a:endParaRPr lang="tr-TR" dirty="0">
              <a:solidFill>
                <a:srgbClr val="0D0D0D"/>
              </a:solidFill>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220963" y="300685"/>
            <a:ext cx="6097314" cy="369332"/>
          </a:xfrm>
          <a:prstGeom prst="rect">
            <a:avLst/>
          </a:prstGeom>
          <a:noFill/>
        </p:spPr>
        <p:txBody>
          <a:bodyPr wrap="square">
            <a:spAutoFit/>
          </a:bodyPr>
          <a:lstStyle/>
          <a:p>
            <a:pPr algn="l"/>
            <a:r>
              <a:rPr lang="tr-TR" b="1" i="0" dirty="0">
                <a:solidFill>
                  <a:srgbClr val="0D0D0D"/>
                </a:solidFill>
                <a:effectLst/>
                <a:latin typeface="Söhne"/>
              </a:rPr>
              <a:t>Neden Tip Dönüşümü Yapılır?</a:t>
            </a:r>
          </a:p>
        </p:txBody>
      </p:sp>
    </p:spTree>
    <p:extLst>
      <p:ext uri="{BB962C8B-B14F-4D97-AF65-F5344CB8AC3E}">
        <p14:creationId xmlns:p14="http://schemas.microsoft.com/office/powerpoint/2010/main" val="598505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b) Veri </a:t>
            </a:r>
            <a:r>
              <a:rPr lang="tr-TR" sz="1600" dirty="0" err="1">
                <a:solidFill>
                  <a:schemeClr val="bg1"/>
                </a:solidFill>
                <a:effectLst/>
                <a:latin typeface="Helvetica" pitchFamily="2" charset="0"/>
              </a:rPr>
              <a:t>dönüşümu</a:t>
            </a:r>
            <a:r>
              <a:rPr lang="tr-TR" sz="1600" dirty="0">
                <a:solidFill>
                  <a:schemeClr val="bg1"/>
                </a:solidFill>
                <a:effectLst/>
                <a:latin typeface="Helvetica" pitchFamily="2" charset="0"/>
              </a:rPr>
              <a:t>̈ ve tip </a:t>
            </a:r>
            <a:r>
              <a:rPr lang="tr-TR" sz="1600" dirty="0" err="1">
                <a:solidFill>
                  <a:schemeClr val="bg1"/>
                </a:solidFill>
                <a:effectLst/>
                <a:latin typeface="Helvetica" pitchFamily="2" charset="0"/>
              </a:rPr>
              <a:t>dönüşümünün</a:t>
            </a:r>
            <a:r>
              <a:rPr lang="tr-TR" sz="1600" dirty="0">
                <a:solidFill>
                  <a:schemeClr val="bg1"/>
                </a:solidFill>
                <a:effectLst/>
                <a:latin typeface="Helvetica" pitchFamily="2" charset="0"/>
              </a:rPr>
              <a:t> nasıl yapılacağı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426876" y="1382895"/>
            <a:ext cx="7477257" cy="5722990"/>
          </a:xfrm>
        </p:spPr>
        <p:txBody>
          <a:bodyPr anchor="t">
            <a:normAutofit/>
          </a:bodyPr>
          <a:lstStyle/>
          <a:p>
            <a:pPr marL="0" indent="0" algn="l">
              <a:buNone/>
            </a:pPr>
            <a:r>
              <a:rPr lang="tr-TR" b="1" i="0" dirty="0">
                <a:solidFill>
                  <a:srgbClr val="0D0D0D"/>
                </a:solidFill>
                <a:effectLst/>
                <a:latin typeface="Söhne"/>
              </a:rPr>
              <a:t>Mantıksal Kontroller Yapmak</a:t>
            </a:r>
          </a:p>
          <a:p>
            <a:pPr marL="0" indent="0" algn="l">
              <a:buNone/>
            </a:pPr>
            <a:r>
              <a:rPr lang="tr-TR" b="0" i="0" dirty="0">
                <a:solidFill>
                  <a:srgbClr val="0D0D0D"/>
                </a:solidFill>
                <a:effectLst/>
                <a:latin typeface="Söhne"/>
              </a:rPr>
              <a:t>Bazen, bir değerin varlığını veya belirli bir koşulu kontrol etmek için </a:t>
            </a:r>
            <a:r>
              <a:rPr lang="tr-TR" b="0" i="0" dirty="0" err="1">
                <a:solidFill>
                  <a:srgbClr val="0D0D0D"/>
                </a:solidFill>
                <a:effectLst/>
                <a:latin typeface="Söhne"/>
              </a:rPr>
              <a:t>boolean</a:t>
            </a:r>
            <a:r>
              <a:rPr lang="tr-TR" b="0" i="0" dirty="0">
                <a:solidFill>
                  <a:srgbClr val="0D0D0D"/>
                </a:solidFill>
                <a:effectLst/>
                <a:latin typeface="Söhne"/>
              </a:rPr>
              <a:t> tipe dönüşüm yapabilirsiniz.</a:t>
            </a:r>
          </a:p>
          <a:p>
            <a:pPr marL="0" indent="0" algn="l">
              <a:buNone/>
            </a:pPr>
            <a:endParaRPr lang="tr-TR" b="1" i="0" dirty="0">
              <a:solidFill>
                <a:srgbClr val="0D0D0D"/>
              </a:solidFill>
              <a:effectLst/>
              <a:latin typeface="Söhne"/>
            </a:endParaRPr>
          </a:p>
          <a:p>
            <a:pPr marL="0" indent="0" algn="l">
              <a:buNone/>
            </a:pPr>
            <a:r>
              <a:rPr lang="tr-TR" b="1" i="0" dirty="0">
                <a:solidFill>
                  <a:srgbClr val="0D0D0D"/>
                </a:solidFill>
                <a:effectLst/>
                <a:latin typeface="Söhne"/>
              </a:rPr>
              <a:t>Örnek:</a:t>
            </a:r>
            <a:r>
              <a:rPr lang="tr-TR" b="0" i="0" dirty="0">
                <a:solidFill>
                  <a:srgbClr val="0D0D0D"/>
                </a:solidFill>
                <a:effectLst/>
                <a:latin typeface="Söhne"/>
              </a:rPr>
              <a:t> Bir formda kullanıcıdan alınan bir girdinin dolu olup olmadığını kontrol etmek.</a:t>
            </a:r>
          </a:p>
          <a:p>
            <a:pPr marL="0" indent="0">
              <a:buNone/>
            </a:pPr>
            <a:endParaRPr lang="tr-TR" sz="1600" dirty="0">
              <a:effectLst/>
              <a:latin typeface="Söhne"/>
            </a:endParaRPr>
          </a:p>
          <a:p>
            <a:pPr marL="0" indent="0" algn="l">
              <a:buNone/>
            </a:pPr>
            <a:r>
              <a:rPr lang="tr-TR" sz="1600" dirty="0">
                <a:solidFill>
                  <a:srgbClr val="0D0D0D"/>
                </a:solidFill>
                <a:latin typeface="Söhne"/>
                <a:hlinkClick r:id="rId2"/>
              </a:rPr>
              <a:t>https://onuraltuntas61.w3spaces-preview.com/veri_donusumu_boolean.html</a:t>
            </a:r>
            <a:r>
              <a:rPr lang="tr-TR" sz="1600" dirty="0">
                <a:solidFill>
                  <a:srgbClr val="0D0D0D"/>
                </a:solidFill>
                <a:latin typeface="Söhne"/>
              </a:rPr>
              <a:t> </a:t>
            </a:r>
          </a:p>
          <a:p>
            <a:pPr marL="0" indent="0" algn="l">
              <a:buNone/>
            </a:pPr>
            <a:endParaRPr lang="tr-TR" dirty="0">
              <a:solidFill>
                <a:srgbClr val="0D0D0D"/>
              </a:solidFill>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64389" y="522171"/>
            <a:ext cx="6097314" cy="338554"/>
          </a:xfrm>
          <a:prstGeom prst="rect">
            <a:avLst/>
          </a:prstGeom>
          <a:noFill/>
        </p:spPr>
        <p:txBody>
          <a:bodyPr wrap="square">
            <a:spAutoFit/>
          </a:bodyPr>
          <a:lstStyle/>
          <a:p>
            <a:pPr algn="l"/>
            <a:r>
              <a:rPr lang="tr-TR" sz="1600" b="1" i="0" dirty="0">
                <a:solidFill>
                  <a:srgbClr val="0D0D0D"/>
                </a:solidFill>
                <a:effectLst/>
                <a:latin typeface="Söhne"/>
              </a:rPr>
              <a:t>Neden Tip Dönüşümü Yapılır?</a:t>
            </a:r>
          </a:p>
        </p:txBody>
      </p:sp>
    </p:spTree>
    <p:extLst>
      <p:ext uri="{BB962C8B-B14F-4D97-AF65-F5344CB8AC3E}">
        <p14:creationId xmlns:p14="http://schemas.microsoft.com/office/powerpoint/2010/main" val="342039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a:t>
            </a:r>
            <a:r>
              <a:rPr lang="tr-TR" sz="1600" dirty="0" err="1">
                <a:solidFill>
                  <a:schemeClr val="bg1"/>
                </a:solidFill>
                <a:effectLst/>
                <a:latin typeface="Helvetica" pitchFamily="2" charset="0"/>
              </a:rPr>
              <a:t>null</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undefined</a:t>
            </a:r>
            <a:r>
              <a:rPr lang="tr-TR" sz="1600" dirty="0">
                <a:solidFill>
                  <a:schemeClr val="bg1"/>
                </a:solidFill>
                <a:effectLst/>
                <a:latin typeface="Helvetica" pitchFamily="2" charset="0"/>
              </a:rPr>
              <a:t> gibi özel değerler vurgulanır.</a:t>
            </a:r>
            <a:br>
              <a:rPr lang="tr-TR" sz="1050" dirty="0">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705594" y="433553"/>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309898" y="837753"/>
            <a:ext cx="7374102" cy="3970318"/>
          </a:xfrm>
          <a:prstGeom prst="rect">
            <a:avLst/>
          </a:prstGeom>
          <a:noFill/>
        </p:spPr>
        <p:txBody>
          <a:bodyPr wrap="square">
            <a:spAutoFit/>
          </a:bodyPr>
          <a:lstStyle/>
          <a:p>
            <a:pPr algn="l"/>
            <a:r>
              <a:rPr lang="tr-TR" b="1" i="0" dirty="0">
                <a:solidFill>
                  <a:srgbClr val="0D0D0D"/>
                </a:solidFill>
                <a:effectLst/>
                <a:latin typeface="Söhne"/>
              </a:rPr>
              <a:t>6. </a:t>
            </a:r>
            <a:r>
              <a:rPr lang="tr-TR" b="1" i="0" dirty="0" err="1">
                <a:solidFill>
                  <a:srgbClr val="0D0D0D"/>
                </a:solidFill>
                <a:effectLst/>
                <a:latin typeface="Söhne"/>
              </a:rPr>
              <a:t>Undefined</a:t>
            </a:r>
            <a:r>
              <a:rPr lang="tr-TR" b="1" i="0" dirty="0">
                <a:solidFill>
                  <a:srgbClr val="0D0D0D"/>
                </a:solidFill>
                <a:effectLst/>
                <a:latin typeface="Söhne"/>
              </a:rPr>
              <a:t> ve </a:t>
            </a:r>
            <a:r>
              <a:rPr lang="tr-TR" b="1" i="0" dirty="0" err="1">
                <a:solidFill>
                  <a:srgbClr val="0D0D0D"/>
                </a:solidFill>
                <a:effectLst/>
                <a:latin typeface="Söhne"/>
              </a:rPr>
              <a:t>Null</a:t>
            </a:r>
            <a:endParaRPr lang="tr-TR" b="1" i="0" dirty="0">
              <a:solidFill>
                <a:srgbClr val="0D0D0D"/>
              </a:solidFill>
              <a:effectLst/>
              <a:latin typeface="Söhne"/>
            </a:endParaRPr>
          </a:p>
          <a:p>
            <a:pPr algn="l"/>
            <a:endParaRPr lang="tr-TR" b="1" i="0" dirty="0">
              <a:solidFill>
                <a:srgbClr val="0D0D0D"/>
              </a:solidFill>
              <a:effectLst/>
              <a:latin typeface="Söhne"/>
            </a:endParaRPr>
          </a:p>
          <a:p>
            <a:pPr algn="l"/>
            <a:r>
              <a:rPr lang="tr-TR" b="1" i="0" dirty="0">
                <a:solidFill>
                  <a:srgbClr val="0D0D0D"/>
                </a:solidFill>
                <a:effectLst/>
                <a:latin typeface="Söhne"/>
              </a:rPr>
              <a:t>Nasıl Anlatılır:</a:t>
            </a:r>
            <a:endParaRPr lang="tr-TR" b="0" i="0" dirty="0">
              <a:solidFill>
                <a:srgbClr val="0D0D0D"/>
              </a:solidFill>
              <a:effectLst/>
              <a:latin typeface="Söhne"/>
            </a:endParaRPr>
          </a:p>
          <a:p>
            <a:pPr algn="l">
              <a:buFont typeface="Arial" panose="020B0604020202020204" pitchFamily="34" charset="0"/>
              <a:buChar char="•"/>
            </a:pPr>
            <a:r>
              <a:rPr lang="tr-TR" b="0" i="0" dirty="0" err="1">
                <a:solidFill>
                  <a:srgbClr val="0D0D0D"/>
                </a:solidFill>
                <a:effectLst/>
                <a:latin typeface="Söhne"/>
              </a:rPr>
              <a:t>undefined</a:t>
            </a:r>
            <a:r>
              <a:rPr lang="tr-TR" b="0" i="0" dirty="0">
                <a:solidFill>
                  <a:srgbClr val="0D0D0D"/>
                </a:solidFill>
                <a:effectLst/>
                <a:latin typeface="Söhne"/>
              </a:rPr>
              <a:t>, bir değişkenin değeri atanmamışsa bu değere sahip olur.</a:t>
            </a:r>
          </a:p>
          <a:p>
            <a:pPr algn="l">
              <a:buFont typeface="Arial" panose="020B0604020202020204" pitchFamily="34" charset="0"/>
              <a:buChar char="•"/>
            </a:pPr>
            <a:r>
              <a:rPr lang="tr-TR" b="0" i="0" dirty="0" err="1">
                <a:solidFill>
                  <a:srgbClr val="0D0D0D"/>
                </a:solidFill>
                <a:effectLst/>
                <a:latin typeface="Söhne"/>
              </a:rPr>
              <a:t>null</a:t>
            </a:r>
            <a:r>
              <a:rPr lang="tr-TR" b="0" i="0" dirty="0">
                <a:solidFill>
                  <a:srgbClr val="0D0D0D"/>
                </a:solidFill>
                <a:effectLst/>
                <a:latin typeface="Söhne"/>
              </a:rPr>
              <a:t>, bir değişkenin hiçbir değere sahip olmadığını belirtmek için kullanılır.</a:t>
            </a:r>
          </a:p>
          <a:p>
            <a:pPr algn="l">
              <a:buFont typeface="Arial" panose="020B0604020202020204" pitchFamily="34" charset="0"/>
              <a:buChar char="•"/>
            </a:pPr>
            <a:endParaRPr lang="tr-TR" b="0" i="0" dirty="0">
              <a:solidFill>
                <a:srgbClr val="0D0D0D"/>
              </a:solidFill>
              <a:effectLst/>
              <a:latin typeface="Söhne"/>
            </a:endParaRPr>
          </a:p>
          <a:p>
            <a:pPr algn="l"/>
            <a:r>
              <a:rPr lang="tr-TR" b="1" i="0" dirty="0">
                <a:solidFill>
                  <a:srgbClr val="0D0D0D"/>
                </a:solidFill>
                <a:effectLst/>
                <a:latin typeface="Söhne"/>
              </a:rPr>
              <a:t>Örnek:</a:t>
            </a:r>
            <a:r>
              <a:rPr lang="tr-TR" b="0" i="0" dirty="0">
                <a:solidFill>
                  <a:srgbClr val="0D0D0D"/>
                </a:solidFill>
                <a:effectLst/>
                <a:latin typeface="Söhne"/>
              </a:rPr>
              <a:t> Bir değişkene değer atamadan önce </a:t>
            </a:r>
            <a:r>
              <a:rPr lang="tr-TR" b="0" i="0" dirty="0" err="1">
                <a:solidFill>
                  <a:srgbClr val="0D0D0D"/>
                </a:solidFill>
                <a:effectLst/>
                <a:latin typeface="Söhne"/>
              </a:rPr>
              <a:t>undefined</a:t>
            </a:r>
            <a:r>
              <a:rPr lang="tr-TR" b="0" i="0" dirty="0">
                <a:solidFill>
                  <a:srgbClr val="0D0D0D"/>
                </a:solidFill>
                <a:effectLst/>
                <a:latin typeface="Söhne"/>
              </a:rPr>
              <a:t>, bilinçli olarak boş bırakılmak istenen bir değişkene </a:t>
            </a:r>
            <a:r>
              <a:rPr lang="tr-TR" b="0" i="0" dirty="0" err="1">
                <a:solidFill>
                  <a:srgbClr val="0D0D0D"/>
                </a:solidFill>
                <a:effectLst/>
                <a:latin typeface="Söhne"/>
              </a:rPr>
              <a:t>null</a:t>
            </a:r>
            <a:r>
              <a:rPr lang="tr-TR" b="0" i="0" dirty="0">
                <a:solidFill>
                  <a:srgbClr val="0D0D0D"/>
                </a:solidFill>
                <a:effectLst/>
                <a:latin typeface="Söhne"/>
              </a:rPr>
              <a:t> atanır.</a:t>
            </a:r>
          </a:p>
          <a:p>
            <a:pPr algn="l"/>
            <a:endParaRPr lang="tr-TR" b="0" i="0" dirty="0">
              <a:solidFill>
                <a:srgbClr val="0D0D0D"/>
              </a:solidFill>
              <a:effectLst/>
              <a:latin typeface="Söhne"/>
            </a:endParaRPr>
          </a:p>
          <a:p>
            <a:pPr algn="l"/>
            <a:r>
              <a:rPr lang="tr-TR" b="1" i="0" dirty="0">
                <a:solidFill>
                  <a:srgbClr val="0D0D0D"/>
                </a:solidFill>
                <a:effectLst/>
                <a:latin typeface="Söhne"/>
              </a:rPr>
              <a:t>Günlük Hayat Örneği:</a:t>
            </a:r>
            <a:r>
              <a:rPr lang="tr-TR" b="0" i="0" dirty="0">
                <a:solidFill>
                  <a:srgbClr val="0D0D0D"/>
                </a:solidFill>
                <a:effectLst/>
                <a:latin typeface="Söhne"/>
              </a:rPr>
              <a:t> Bir sınavdan aldığınız not henüz belli değilse, bu "</a:t>
            </a:r>
            <a:r>
              <a:rPr lang="tr-TR" b="0" i="0" dirty="0" err="1">
                <a:solidFill>
                  <a:srgbClr val="0D0D0D"/>
                </a:solidFill>
                <a:effectLst/>
                <a:latin typeface="Söhne"/>
              </a:rPr>
              <a:t>undefined</a:t>
            </a:r>
            <a:r>
              <a:rPr lang="tr-TR" b="0" i="0" dirty="0">
                <a:solidFill>
                  <a:srgbClr val="0D0D0D"/>
                </a:solidFill>
                <a:effectLst/>
                <a:latin typeface="Söhne"/>
              </a:rPr>
              <a:t>" olarak düşünülebilir. Eğer bir sınav yapılmadıysa ve bu yüzden bir not yoksa, bu "</a:t>
            </a:r>
            <a:r>
              <a:rPr lang="tr-TR" b="0" i="0" dirty="0" err="1">
                <a:solidFill>
                  <a:srgbClr val="0D0D0D"/>
                </a:solidFill>
                <a:effectLst/>
                <a:latin typeface="Söhne"/>
              </a:rPr>
              <a:t>null</a:t>
            </a:r>
            <a:r>
              <a:rPr lang="tr-TR" b="0" i="0" dirty="0">
                <a:solidFill>
                  <a:srgbClr val="0D0D0D"/>
                </a:solidFill>
                <a:effectLst/>
                <a:latin typeface="Söhne"/>
              </a:rPr>
              <a:t>" olarak düşünülebilir.</a:t>
            </a:r>
          </a:p>
          <a:p>
            <a:pPr algn="l"/>
            <a:endParaRPr lang="tr-TR" b="0" i="0" dirty="0">
              <a:solidFill>
                <a:srgbClr val="0D0D0D"/>
              </a:solidFill>
              <a:effectLst/>
              <a:latin typeface="Söhne"/>
            </a:endParaRPr>
          </a:p>
          <a:p>
            <a:pPr algn="l"/>
            <a:r>
              <a:rPr lang="tr-TR" dirty="0">
                <a:solidFill>
                  <a:srgbClr val="0D0D0D"/>
                </a:solidFill>
                <a:latin typeface="Söhne"/>
              </a:rPr>
              <a:t>Boş kavanoz örneği verin.</a:t>
            </a:r>
            <a:endParaRPr lang="tr-TR" b="0" i="0" dirty="0">
              <a:solidFill>
                <a:srgbClr val="0D0D0D"/>
              </a:solidFill>
              <a:effectLst/>
              <a:latin typeface="Söhne"/>
            </a:endParaRPr>
          </a:p>
        </p:txBody>
      </p:sp>
      <p:pic>
        <p:nvPicPr>
          <p:cNvPr id="16386" name="Picture 2" descr="How to Say “Empty” in French? What is the meaning of “Vide”? - OUINO">
            <a:extLst>
              <a:ext uri="{FF2B5EF4-FFF2-40B4-BE49-F238E27FC236}">
                <a16:creationId xmlns:a16="http://schemas.microsoft.com/office/drawing/2014/main" id="{0F41A188-BFC2-EFC1-8610-232C42E24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634" y="4288601"/>
            <a:ext cx="2288151" cy="1430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011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a:t>
            </a:r>
            <a:r>
              <a:rPr lang="tr-TR" sz="1600" dirty="0" err="1">
                <a:solidFill>
                  <a:schemeClr val="bg1"/>
                </a:solidFill>
                <a:effectLst/>
                <a:latin typeface="Helvetica" pitchFamily="2" charset="0"/>
              </a:rPr>
              <a:t>null</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undefined</a:t>
            </a:r>
            <a:r>
              <a:rPr lang="tr-TR" sz="1600" dirty="0">
                <a:solidFill>
                  <a:schemeClr val="bg1"/>
                </a:solidFill>
                <a:effectLst/>
                <a:latin typeface="Helvetica" pitchFamily="2" charset="0"/>
              </a:rPr>
              <a:t> gibi özel değerler vurgulanır.</a:t>
            </a:r>
            <a:br>
              <a:rPr lang="tr-TR" sz="1050" dirty="0">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081861" y="-12060"/>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202011" y="689870"/>
            <a:ext cx="6097314" cy="5878532"/>
          </a:xfrm>
          <a:prstGeom prst="rect">
            <a:avLst/>
          </a:prstGeom>
          <a:noFill/>
        </p:spPr>
        <p:txBody>
          <a:bodyPr wrap="square">
            <a:spAutoFit/>
          </a:bodyPr>
          <a:lstStyle/>
          <a:p>
            <a:r>
              <a:rPr lang="tr-TR" b="1" dirty="0" err="1">
                <a:solidFill>
                  <a:srgbClr val="0D0D0D"/>
                </a:solidFill>
                <a:latin typeface="Söhne"/>
              </a:rPr>
              <a:t>u</a:t>
            </a:r>
            <a:r>
              <a:rPr lang="tr-TR" b="1" i="0" dirty="0" err="1">
                <a:solidFill>
                  <a:srgbClr val="0D0D0D"/>
                </a:solidFill>
                <a:effectLst/>
                <a:latin typeface="Söhne"/>
              </a:rPr>
              <a:t>ndefined</a:t>
            </a:r>
            <a:r>
              <a:rPr lang="tr-TR" b="1" dirty="0">
                <a:solidFill>
                  <a:srgbClr val="0D0D0D"/>
                </a:solidFill>
                <a:latin typeface="Söhne"/>
              </a:rPr>
              <a:t>: </a:t>
            </a:r>
            <a:r>
              <a:rPr lang="tr-TR" b="1" i="0" dirty="0">
                <a:solidFill>
                  <a:srgbClr val="0D0D0D"/>
                </a:solidFill>
                <a:effectLst/>
                <a:latin typeface="Söhne"/>
              </a:rPr>
              <a:t>Değer Atanmamış Değişken:</a:t>
            </a:r>
          </a:p>
          <a:p>
            <a:pPr algn="l"/>
            <a:endParaRPr lang="tr-TR" b="1" i="0" dirty="0">
              <a:solidFill>
                <a:srgbClr val="0D0D0D"/>
              </a:solidFill>
              <a:effectLst/>
              <a:latin typeface="Söhne"/>
            </a:endParaRPr>
          </a:p>
          <a:p>
            <a:pPr algn="l"/>
            <a:r>
              <a:rPr lang="tr-TR" b="0" i="0" dirty="0" err="1">
                <a:solidFill>
                  <a:schemeClr val="accent1"/>
                </a:solidFill>
                <a:effectLst/>
                <a:latin typeface="Söhne"/>
              </a:rPr>
              <a:t>let</a:t>
            </a:r>
            <a:r>
              <a:rPr lang="tr-TR" b="0" i="0" dirty="0">
                <a:solidFill>
                  <a:schemeClr val="accent1"/>
                </a:solidFill>
                <a:effectLst/>
                <a:latin typeface="Söhne"/>
              </a:rPr>
              <a:t> kutu;</a:t>
            </a:r>
          </a:p>
          <a:p>
            <a:pPr algn="l"/>
            <a:r>
              <a:rPr lang="tr-TR" b="0" i="0" dirty="0" err="1">
                <a:solidFill>
                  <a:schemeClr val="accent1"/>
                </a:solidFill>
                <a:effectLst/>
                <a:latin typeface="Söhne"/>
              </a:rPr>
              <a:t>console.log</a:t>
            </a:r>
            <a:r>
              <a:rPr lang="tr-TR" b="0" i="0" dirty="0">
                <a:solidFill>
                  <a:schemeClr val="accent1"/>
                </a:solidFill>
                <a:effectLst/>
                <a:latin typeface="Söhne"/>
              </a:rPr>
              <a:t>(kutu); </a:t>
            </a:r>
          </a:p>
          <a:p>
            <a:pPr algn="l"/>
            <a:endParaRPr lang="tr-TR" dirty="0">
              <a:solidFill>
                <a:schemeClr val="accent1"/>
              </a:solidFill>
              <a:latin typeface="Söhne"/>
            </a:endParaRPr>
          </a:p>
          <a:p>
            <a:pPr algn="l"/>
            <a:r>
              <a:rPr lang="tr-TR" b="0" i="0" dirty="0">
                <a:solidFill>
                  <a:srgbClr val="0D0D0D"/>
                </a:solidFill>
                <a:effectLst/>
                <a:latin typeface="Söhne"/>
              </a:rPr>
              <a:t>// çıktı: </a:t>
            </a:r>
            <a:r>
              <a:rPr lang="tr-TR" b="0" i="0" dirty="0" err="1">
                <a:solidFill>
                  <a:srgbClr val="0D0D0D"/>
                </a:solidFill>
                <a:effectLst/>
                <a:latin typeface="Söhne"/>
              </a:rPr>
              <a:t>undefined</a:t>
            </a:r>
            <a:endParaRPr lang="tr-TR" b="0" i="0" dirty="0">
              <a:solidFill>
                <a:srgbClr val="0D0D0D"/>
              </a:solidFill>
              <a:effectLst/>
              <a:latin typeface="Söhne"/>
            </a:endParaRPr>
          </a:p>
          <a:p>
            <a:pPr algn="l"/>
            <a:endParaRPr lang="tr-TR" dirty="0">
              <a:solidFill>
                <a:srgbClr val="0D0D0D"/>
              </a:solidFill>
              <a:latin typeface="Söhne"/>
            </a:endParaRPr>
          </a:p>
          <a:p>
            <a:pPr algn="l"/>
            <a:r>
              <a:rPr lang="tr-TR" b="1" i="0" dirty="0" err="1">
                <a:solidFill>
                  <a:srgbClr val="0D0D0D"/>
                </a:solidFill>
                <a:effectLst/>
                <a:latin typeface="Söhne"/>
              </a:rPr>
              <a:t>null</a:t>
            </a:r>
            <a:endParaRPr lang="tr-TR" b="1" i="0" dirty="0">
              <a:solidFill>
                <a:srgbClr val="0D0D0D"/>
              </a:solidFill>
              <a:effectLst/>
              <a:latin typeface="Söhne"/>
            </a:endParaRPr>
          </a:p>
          <a:p>
            <a:pPr algn="l"/>
            <a:r>
              <a:rPr lang="tr-TR" b="0" i="0" dirty="0" err="1">
                <a:solidFill>
                  <a:srgbClr val="0D0D0D"/>
                </a:solidFill>
                <a:effectLst/>
                <a:latin typeface="Söhne"/>
              </a:rPr>
              <a:t>null</a:t>
            </a:r>
            <a:r>
              <a:rPr lang="tr-TR" b="0" i="0" dirty="0">
                <a:solidFill>
                  <a:srgbClr val="0D0D0D"/>
                </a:solidFill>
                <a:effectLst/>
                <a:latin typeface="Söhne"/>
              </a:rPr>
              <a:t>, bir değişkenin değerinin bilinçli olarak "hiçbir şey" veya "boş" olarak belirlendiği durumları ifade eder. Programcı tarafından manuel olarak atanır ve bir değişkenin hiçbir değere sahip olmadığını gösterir.</a:t>
            </a:r>
          </a:p>
          <a:p>
            <a:pPr algn="l"/>
            <a:endParaRPr lang="tr-TR" b="0" i="0" dirty="0">
              <a:solidFill>
                <a:schemeClr val="accent1"/>
              </a:solidFill>
              <a:effectLst/>
              <a:latin typeface="Söhne"/>
            </a:endParaRPr>
          </a:p>
          <a:p>
            <a:pPr algn="l"/>
            <a:r>
              <a:rPr lang="tr-TR" b="0" i="0" dirty="0" err="1">
                <a:solidFill>
                  <a:schemeClr val="accent1"/>
                </a:solidFill>
                <a:effectLst/>
                <a:latin typeface="Söhne"/>
              </a:rPr>
              <a:t>let</a:t>
            </a:r>
            <a:r>
              <a:rPr lang="tr-TR" b="0" i="0" dirty="0">
                <a:solidFill>
                  <a:schemeClr val="accent1"/>
                </a:solidFill>
                <a:effectLst/>
                <a:latin typeface="Söhne"/>
              </a:rPr>
              <a:t> </a:t>
            </a:r>
            <a:r>
              <a:rPr lang="tr-TR" b="0" i="0" dirty="0" err="1">
                <a:solidFill>
                  <a:schemeClr val="accent1"/>
                </a:solidFill>
                <a:effectLst/>
                <a:latin typeface="Söhne"/>
              </a:rPr>
              <a:t>bosDeger</a:t>
            </a:r>
            <a:r>
              <a:rPr lang="tr-TR" b="0" i="0" dirty="0">
                <a:solidFill>
                  <a:schemeClr val="accent1"/>
                </a:solidFill>
                <a:effectLst/>
                <a:latin typeface="Söhne"/>
              </a:rPr>
              <a:t> = </a:t>
            </a:r>
            <a:r>
              <a:rPr lang="tr-TR" b="0" i="0" dirty="0" err="1">
                <a:solidFill>
                  <a:schemeClr val="accent1"/>
                </a:solidFill>
                <a:effectLst/>
                <a:latin typeface="Söhne"/>
              </a:rPr>
              <a:t>null</a:t>
            </a:r>
            <a:r>
              <a:rPr lang="tr-TR" b="0" i="0" dirty="0">
                <a:solidFill>
                  <a:schemeClr val="accent1"/>
                </a:solidFill>
                <a:effectLst/>
                <a:latin typeface="Söhne"/>
              </a:rPr>
              <a:t>;</a:t>
            </a:r>
          </a:p>
          <a:p>
            <a:pPr algn="l"/>
            <a:r>
              <a:rPr lang="tr-TR" b="0" i="0" dirty="0" err="1">
                <a:solidFill>
                  <a:schemeClr val="accent1"/>
                </a:solidFill>
                <a:effectLst/>
                <a:latin typeface="Söhne"/>
              </a:rPr>
              <a:t>console.log</a:t>
            </a:r>
            <a:r>
              <a:rPr lang="tr-TR" b="0" i="0" dirty="0">
                <a:solidFill>
                  <a:schemeClr val="accent1"/>
                </a:solidFill>
                <a:effectLst/>
                <a:latin typeface="Söhne"/>
              </a:rPr>
              <a:t>(</a:t>
            </a:r>
            <a:r>
              <a:rPr lang="tr-TR" b="0" i="0" dirty="0" err="1">
                <a:solidFill>
                  <a:schemeClr val="accent1"/>
                </a:solidFill>
                <a:effectLst/>
                <a:latin typeface="Söhne"/>
              </a:rPr>
              <a:t>bosDeger</a:t>
            </a:r>
            <a:r>
              <a:rPr lang="tr-TR" b="0" i="0" dirty="0">
                <a:solidFill>
                  <a:schemeClr val="accent1"/>
                </a:solidFill>
                <a:effectLst/>
                <a:latin typeface="Söhne"/>
              </a:rPr>
              <a:t>); </a:t>
            </a:r>
          </a:p>
          <a:p>
            <a:pPr algn="l"/>
            <a:endParaRPr lang="tr-TR" dirty="0">
              <a:solidFill>
                <a:schemeClr val="accent1"/>
              </a:solidFill>
              <a:latin typeface="Söhne"/>
            </a:endParaRPr>
          </a:p>
          <a:p>
            <a:pPr algn="l"/>
            <a:r>
              <a:rPr lang="tr-TR" b="0" i="0" dirty="0">
                <a:solidFill>
                  <a:srgbClr val="0D0D0D"/>
                </a:solidFill>
                <a:effectLst/>
                <a:latin typeface="Söhne"/>
              </a:rPr>
              <a:t>// çıktı: </a:t>
            </a:r>
            <a:r>
              <a:rPr lang="tr-TR" b="0" i="0" dirty="0" err="1">
                <a:solidFill>
                  <a:srgbClr val="0D0D0D"/>
                </a:solidFill>
                <a:effectLst/>
                <a:latin typeface="Söhne"/>
              </a:rPr>
              <a:t>null</a:t>
            </a:r>
            <a:endParaRPr lang="tr-TR"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p:txBody>
      </p:sp>
    </p:spTree>
    <p:extLst>
      <p:ext uri="{BB962C8B-B14F-4D97-AF65-F5344CB8AC3E}">
        <p14:creationId xmlns:p14="http://schemas.microsoft.com/office/powerpoint/2010/main" val="1489323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849683" y="1240076"/>
            <a:ext cx="2727813" cy="4584527"/>
          </a:xfrm>
        </p:spPr>
        <p:txBody>
          <a:bodyPr>
            <a:normAutofit/>
          </a:bodyPr>
          <a:lstStyle/>
          <a:p>
            <a:r>
              <a:rPr lang="tr-TR" sz="1600" dirty="0">
                <a:solidFill>
                  <a:schemeClr val="bg1"/>
                </a:solidFill>
                <a:effectLst/>
                <a:latin typeface="Helvetica" pitchFamily="2" charset="0"/>
              </a:rPr>
              <a:t>1.5.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içerisinde kullanılan farklı veri tiplerini kavrar.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dilindeki </a:t>
            </a:r>
            <a:r>
              <a:rPr lang="tr-TR" sz="1600" dirty="0" err="1">
                <a:solidFill>
                  <a:schemeClr val="bg1"/>
                </a:solidFill>
                <a:effectLst/>
                <a:latin typeface="Helvetica" pitchFamily="2" charset="0"/>
              </a:rPr>
              <a:t>null</a:t>
            </a:r>
            <a:r>
              <a:rPr lang="tr-TR" sz="1600" dirty="0">
                <a:solidFill>
                  <a:schemeClr val="bg1"/>
                </a:solidFill>
                <a:effectLst/>
                <a:latin typeface="Helvetica" pitchFamily="2" charset="0"/>
              </a:rPr>
              <a:t> ve </a:t>
            </a:r>
            <a:r>
              <a:rPr lang="tr-TR" sz="1600" dirty="0" err="1">
                <a:solidFill>
                  <a:schemeClr val="bg1"/>
                </a:solidFill>
                <a:effectLst/>
                <a:latin typeface="Helvetica" pitchFamily="2" charset="0"/>
              </a:rPr>
              <a:t>undefined</a:t>
            </a:r>
            <a:r>
              <a:rPr lang="tr-TR" sz="1600" dirty="0">
                <a:solidFill>
                  <a:schemeClr val="bg1"/>
                </a:solidFill>
                <a:effectLst/>
                <a:latin typeface="Helvetica" pitchFamily="2" charset="0"/>
              </a:rPr>
              <a:t> gibi özel değerler vurgulanır.</a:t>
            </a:r>
            <a:br>
              <a:rPr lang="tr-TR" sz="1050" dirty="0">
                <a:effectLst/>
                <a:latin typeface="Helvetica" pitchFamily="2" charset="0"/>
              </a:rPr>
            </a:br>
            <a:br>
              <a:rPr lang="tr-TR" sz="1400" dirty="0">
                <a:solidFill>
                  <a:schemeClr val="bg1"/>
                </a:solidFill>
                <a:effectLst/>
                <a:latin typeface="Helvetica" pitchFamily="2" charset="0"/>
              </a:rPr>
            </a:br>
            <a:br>
              <a:rPr lang="tr-TR" sz="1400" dirty="0">
                <a:effectLst/>
                <a:latin typeface="Helvetica" pitchFamily="2" charset="0"/>
              </a:rPr>
            </a:br>
            <a:br>
              <a:rPr lang="tr-TR" sz="2200" dirty="0">
                <a:solidFill>
                  <a:srgbClr val="FFFFFF"/>
                </a:solidFill>
                <a:effectLst/>
                <a:latin typeface="Helvetica" pitchFamily="2" charset="0"/>
              </a:rPr>
            </a:br>
            <a:endParaRPr lang="tr-TR" sz="2200" dirty="0">
              <a:solidFill>
                <a:srgbClr val="FFFFFF"/>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118392" y="297257"/>
            <a:ext cx="6034827" cy="5722990"/>
          </a:xfrm>
        </p:spPr>
        <p:txBody>
          <a:bodyPr anchor="t">
            <a:normAutofit/>
          </a:bodyPr>
          <a:lstStyle/>
          <a:p>
            <a:pPr marL="0" indent="0">
              <a:buNone/>
            </a:pPr>
            <a:br>
              <a:rPr lang="tr-TR" dirty="0"/>
            </a:br>
            <a:endParaRPr lang="tr-TR" b="0" i="0" dirty="0">
              <a:effectLst/>
              <a:latin typeface="Söhne"/>
            </a:endParaRPr>
          </a:p>
          <a:p>
            <a:pPr marL="0" indent="0">
              <a:buNone/>
            </a:pP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269744" y="238664"/>
            <a:ext cx="6097314" cy="4893647"/>
          </a:xfrm>
          <a:prstGeom prst="rect">
            <a:avLst/>
          </a:prstGeom>
          <a:noFill/>
        </p:spPr>
        <p:txBody>
          <a:bodyPr wrap="square">
            <a:spAutoFit/>
          </a:bodyPr>
          <a:lstStyle/>
          <a:p>
            <a:pPr algn="l"/>
            <a:endParaRPr lang="tr-TR" b="0" i="0" dirty="0">
              <a:solidFill>
                <a:srgbClr val="0D0D0D"/>
              </a:solidFill>
              <a:effectLst/>
              <a:latin typeface="Söhne"/>
            </a:endParaRPr>
          </a:p>
          <a:p>
            <a:pPr algn="l"/>
            <a:endParaRPr lang="tr-TR" dirty="0">
              <a:solidFill>
                <a:srgbClr val="0D0D0D"/>
              </a:solidFill>
              <a:latin typeface="Söhne"/>
            </a:endParaRPr>
          </a:p>
          <a:p>
            <a:pPr algn="l"/>
            <a:r>
              <a:rPr lang="tr-TR" b="1" i="0" dirty="0">
                <a:solidFill>
                  <a:srgbClr val="0D0D0D"/>
                </a:solidFill>
                <a:effectLst/>
                <a:latin typeface="Söhne"/>
              </a:rPr>
              <a:t>Karşılaştırma</a:t>
            </a:r>
          </a:p>
          <a:p>
            <a:pPr algn="l"/>
            <a:endParaRPr lang="tr-TR" b="1" i="0" dirty="0">
              <a:solidFill>
                <a:srgbClr val="0D0D0D"/>
              </a:solidFill>
              <a:effectLst/>
              <a:latin typeface="Söhne"/>
            </a:endParaRPr>
          </a:p>
          <a:p>
            <a:pPr algn="l"/>
            <a:r>
              <a:rPr lang="tr-TR" b="0" i="0" dirty="0" err="1">
                <a:solidFill>
                  <a:srgbClr val="0D0D0D"/>
                </a:solidFill>
                <a:effectLst/>
                <a:latin typeface="Söhne"/>
              </a:rPr>
              <a:t>null</a:t>
            </a:r>
            <a:r>
              <a:rPr lang="tr-TR" b="0" i="0" dirty="0">
                <a:solidFill>
                  <a:srgbClr val="0D0D0D"/>
                </a:solidFill>
                <a:effectLst/>
                <a:latin typeface="Söhne"/>
              </a:rPr>
              <a:t> ve </a:t>
            </a:r>
            <a:r>
              <a:rPr lang="tr-TR" b="0" i="0" dirty="0" err="1">
                <a:solidFill>
                  <a:srgbClr val="0D0D0D"/>
                </a:solidFill>
                <a:effectLst/>
                <a:latin typeface="Söhne"/>
              </a:rPr>
              <a:t>undefined</a:t>
            </a:r>
            <a:r>
              <a:rPr lang="tr-TR" b="0" i="0" dirty="0">
                <a:solidFill>
                  <a:srgbClr val="0D0D0D"/>
                </a:solidFill>
                <a:effectLst/>
                <a:latin typeface="Söhne"/>
              </a:rPr>
              <a:t>, </a:t>
            </a:r>
            <a:r>
              <a:rPr lang="tr-TR" b="0" i="0" dirty="0" err="1">
                <a:solidFill>
                  <a:srgbClr val="0D0D0D"/>
                </a:solidFill>
                <a:effectLst/>
                <a:latin typeface="Söhne"/>
              </a:rPr>
              <a:t>JavaScript'te</a:t>
            </a:r>
            <a:r>
              <a:rPr lang="tr-TR" b="0" i="0" dirty="0">
                <a:solidFill>
                  <a:srgbClr val="0D0D0D"/>
                </a:solidFill>
                <a:effectLst/>
                <a:latin typeface="Söhne"/>
              </a:rPr>
              <a:t> "değer yok" anlamına gelir, ancak:</a:t>
            </a:r>
          </a:p>
          <a:p>
            <a:pPr algn="l"/>
            <a:endParaRPr lang="tr-TR" b="0" i="0" dirty="0">
              <a:solidFill>
                <a:srgbClr val="0D0D0D"/>
              </a:solidFill>
              <a:effectLst/>
              <a:latin typeface="Söhne"/>
            </a:endParaRPr>
          </a:p>
          <a:p>
            <a:pPr algn="l">
              <a:buFont typeface="Arial" panose="020B0604020202020204" pitchFamily="34" charset="0"/>
              <a:buChar char="•"/>
            </a:pPr>
            <a:r>
              <a:rPr lang="tr-TR" b="0" i="0" dirty="0" err="1">
                <a:solidFill>
                  <a:srgbClr val="0D0D0D"/>
                </a:solidFill>
                <a:effectLst/>
                <a:latin typeface="Söhne"/>
              </a:rPr>
              <a:t>undefined</a:t>
            </a:r>
            <a:r>
              <a:rPr lang="tr-TR" b="0" i="0" dirty="0">
                <a:solidFill>
                  <a:srgbClr val="0D0D0D"/>
                </a:solidFill>
                <a:effectLst/>
                <a:latin typeface="Söhne"/>
              </a:rPr>
              <a:t> genellikle </a:t>
            </a:r>
            <a:r>
              <a:rPr lang="tr-TR" b="0" i="0" dirty="0" err="1">
                <a:solidFill>
                  <a:srgbClr val="0D0D0D"/>
                </a:solidFill>
                <a:effectLst/>
                <a:latin typeface="Söhne"/>
              </a:rPr>
              <a:t>JavaScript</a:t>
            </a:r>
            <a:r>
              <a:rPr lang="tr-TR" b="0" i="0" dirty="0">
                <a:solidFill>
                  <a:srgbClr val="0D0D0D"/>
                </a:solidFill>
                <a:effectLst/>
                <a:latin typeface="Söhne"/>
              </a:rPr>
              <a:t> tarafından bir değişkene otomatik olarak atanır.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b="0" i="0" dirty="0" err="1">
                <a:solidFill>
                  <a:srgbClr val="0D0D0D"/>
                </a:solidFill>
                <a:effectLst/>
                <a:latin typeface="Söhne"/>
              </a:rPr>
              <a:t>null</a:t>
            </a:r>
            <a:r>
              <a:rPr lang="tr-TR" b="0" i="0" dirty="0">
                <a:solidFill>
                  <a:srgbClr val="0D0D0D"/>
                </a:solidFill>
                <a:effectLst/>
                <a:latin typeface="Söhne"/>
              </a:rPr>
              <a:t> ise programcı tarafından bir değişkene bilinçli olarak atanır ve bir değişkenin kasıtlı olarak boş olduğunu gösterir.</a:t>
            </a:r>
          </a:p>
          <a:p>
            <a:pPr algn="l"/>
            <a:r>
              <a:rPr lang="tr-TR" b="0" i="0" dirty="0">
                <a:solidFill>
                  <a:srgbClr val="0D0D0D"/>
                </a:solidFill>
                <a:effectLst/>
                <a:latin typeface="Söhne"/>
              </a:rPr>
              <a:t>Bu iki özel değerin farkını anlamak, özellikle koşullu ifadeler yazarken veya veri türlerini kontrol ederken önemlidir.</a:t>
            </a:r>
          </a:p>
          <a:p>
            <a:pPr algn="l"/>
            <a:endParaRPr lang="tr-TR"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a:p>
            <a:pPr algn="l"/>
            <a:endParaRPr lang="tr-TR" sz="1400" b="0" i="0" dirty="0">
              <a:solidFill>
                <a:srgbClr val="0D0D0D"/>
              </a:solidFill>
              <a:effectLst/>
              <a:latin typeface="Söhne"/>
            </a:endParaRPr>
          </a:p>
        </p:txBody>
      </p:sp>
    </p:spTree>
    <p:extLst>
      <p:ext uri="{BB962C8B-B14F-4D97-AF65-F5344CB8AC3E}">
        <p14:creationId xmlns:p14="http://schemas.microsoft.com/office/powerpoint/2010/main" val="2298372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28430" y="1229565"/>
            <a:ext cx="2727813" cy="4584527"/>
          </a:xfrm>
        </p:spPr>
        <p:txBody>
          <a:bodyPr>
            <a:normAutofit/>
          </a:bodyPr>
          <a:lstStyle/>
          <a:p>
            <a:r>
              <a:rPr lang="tr-TR" sz="1600" dirty="0">
                <a:solidFill>
                  <a:schemeClr val="bg1"/>
                </a:solidFill>
                <a:effectLst/>
                <a:latin typeface="Helvetica" pitchFamily="2" charset="0"/>
              </a:rPr>
              <a:t>1.6. Problemlerde karşılaşılan farklı senaryolarda koşullu ifadeleri kullanır.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ile </a:t>
            </a:r>
            <a:r>
              <a:rPr lang="tr-TR" sz="1600" dirty="0" err="1">
                <a:solidFill>
                  <a:schemeClr val="bg1"/>
                </a:solidFill>
                <a:effectLst/>
                <a:latin typeface="Helvetica" pitchFamily="2" charset="0"/>
              </a:rPr>
              <a:t>if</a:t>
            </a:r>
            <a:r>
              <a:rPr lang="tr-TR" sz="1600" dirty="0">
                <a:solidFill>
                  <a:schemeClr val="bg1"/>
                </a:solidFill>
                <a:effectLst/>
                <a:latin typeface="Helvetica" pitchFamily="2" charset="0"/>
              </a:rPr>
              <a:t>-else ifadeleri ve </a:t>
            </a:r>
            <a:r>
              <a:rPr lang="tr-TR" sz="1600" dirty="0" err="1">
                <a:solidFill>
                  <a:schemeClr val="bg1"/>
                </a:solidFill>
                <a:effectLst/>
                <a:latin typeface="Helvetica" pitchFamily="2" charset="0"/>
              </a:rPr>
              <a:t>switch-case</a:t>
            </a:r>
            <a:r>
              <a:rPr lang="tr-TR" sz="1600" dirty="0">
                <a:solidFill>
                  <a:schemeClr val="bg1"/>
                </a:solidFill>
                <a:effectLst/>
                <a:latin typeface="Helvetica" pitchFamily="2" charset="0"/>
              </a:rPr>
              <a:t> yapılarının kullanımı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118392" y="297257"/>
            <a:ext cx="6034827" cy="5722990"/>
          </a:xfrm>
        </p:spPr>
        <p:txBody>
          <a:bodyPr anchor="t">
            <a:normAutofit/>
          </a:bodyPr>
          <a:lstStyle/>
          <a:p>
            <a:pPr marL="0" indent="0">
              <a:buNone/>
            </a:pPr>
            <a:br>
              <a:rPr lang="tr-TR" dirty="0"/>
            </a:b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259530" y="391725"/>
            <a:ext cx="6097314" cy="3508653"/>
          </a:xfrm>
          <a:prstGeom prst="rect">
            <a:avLst/>
          </a:prstGeom>
          <a:noFill/>
        </p:spPr>
        <p:txBody>
          <a:bodyPr wrap="square">
            <a:spAutoFit/>
          </a:bodyPr>
          <a:lstStyle/>
          <a:p>
            <a:pPr algn="l"/>
            <a:r>
              <a:rPr lang="tr-TR" sz="1600" b="1" i="0" dirty="0" err="1">
                <a:solidFill>
                  <a:srgbClr val="0D0D0D"/>
                </a:solidFill>
                <a:effectLst/>
                <a:latin typeface="Söhne"/>
              </a:rPr>
              <a:t>if</a:t>
            </a:r>
            <a:r>
              <a:rPr lang="tr-TR" sz="1600" b="1" i="0" dirty="0">
                <a:solidFill>
                  <a:srgbClr val="0D0D0D"/>
                </a:solidFill>
                <a:effectLst/>
                <a:latin typeface="Söhne"/>
              </a:rPr>
              <a:t>-else ve </a:t>
            </a:r>
            <a:r>
              <a:rPr lang="tr-TR" sz="1600" b="1" i="0" dirty="0" err="1">
                <a:solidFill>
                  <a:srgbClr val="0D0D0D"/>
                </a:solidFill>
                <a:effectLst/>
                <a:latin typeface="Söhne"/>
              </a:rPr>
              <a:t>switch-case</a:t>
            </a:r>
            <a:r>
              <a:rPr lang="tr-TR" sz="1600" b="1" i="0" dirty="0">
                <a:solidFill>
                  <a:srgbClr val="0D0D0D"/>
                </a:solidFill>
                <a:effectLst/>
                <a:latin typeface="Söhne"/>
              </a:rPr>
              <a:t> </a:t>
            </a:r>
            <a:r>
              <a:rPr lang="tr-TR" sz="1600" b="0" i="0" dirty="0">
                <a:solidFill>
                  <a:srgbClr val="0D0D0D"/>
                </a:solidFill>
                <a:effectLst/>
                <a:latin typeface="Söhne"/>
              </a:rPr>
              <a:t>yapıları bir programın farklı koşullara göre farklı yollar izlemesini sağlar. Yani bir nevi yol ayrımı gibidirler.</a:t>
            </a:r>
          </a:p>
          <a:p>
            <a:pPr algn="l"/>
            <a:endParaRPr lang="tr-TR" sz="1600" b="0" i="0" dirty="0">
              <a:solidFill>
                <a:srgbClr val="0D0D0D"/>
              </a:solidFill>
              <a:effectLst/>
              <a:latin typeface="Söhne"/>
            </a:endParaRPr>
          </a:p>
          <a:p>
            <a:pPr marL="0" indent="0">
              <a:buNone/>
            </a:pPr>
            <a:r>
              <a:rPr lang="tr-TR" sz="1600" b="1" i="0" dirty="0" err="1">
                <a:solidFill>
                  <a:srgbClr val="0D0D0D"/>
                </a:solidFill>
                <a:effectLst/>
                <a:latin typeface="Söhne"/>
              </a:rPr>
              <a:t>if</a:t>
            </a:r>
            <a:r>
              <a:rPr lang="tr-TR" sz="1600" b="1" i="0" dirty="0">
                <a:solidFill>
                  <a:srgbClr val="0D0D0D"/>
                </a:solidFill>
                <a:effectLst/>
                <a:latin typeface="Söhne"/>
              </a:rPr>
              <a:t>-else Yapısı</a:t>
            </a:r>
          </a:p>
          <a:p>
            <a:pPr algn="l"/>
            <a:r>
              <a:rPr lang="tr-TR" sz="1600" b="0" i="0" dirty="0">
                <a:solidFill>
                  <a:srgbClr val="0D0D0D"/>
                </a:solidFill>
                <a:effectLst/>
                <a:latin typeface="Söhne"/>
              </a:rPr>
              <a:t>Diyelim ki bir arkadaşınıza film izlemeyi teklif ediyorsunuz. Eğer arkadaşınız "Evet" derse, sinemaya gideceksiniz; "Hayır" derse, evde oyun oynayacaksınız. Bu karar verme süreci, </a:t>
            </a:r>
            <a:r>
              <a:rPr lang="tr-TR" sz="1600" b="0" i="0" dirty="0" err="1">
                <a:solidFill>
                  <a:srgbClr val="0D0D0D"/>
                </a:solidFill>
                <a:effectLst/>
                <a:latin typeface="Söhne"/>
              </a:rPr>
              <a:t>if</a:t>
            </a:r>
            <a:r>
              <a:rPr lang="tr-TR" sz="1600" b="0" i="0" dirty="0">
                <a:solidFill>
                  <a:srgbClr val="0D0D0D"/>
                </a:solidFill>
                <a:effectLst/>
                <a:latin typeface="Söhne"/>
              </a:rPr>
              <a:t>-else yapısına benzer.</a:t>
            </a:r>
          </a:p>
          <a:p>
            <a:pPr algn="l"/>
            <a:endParaRPr lang="tr-TR" sz="1600" dirty="0">
              <a:solidFill>
                <a:schemeClr val="accent1"/>
              </a:solidFill>
              <a:latin typeface="Söhne"/>
            </a:endParaRPr>
          </a:p>
          <a:p>
            <a:pPr algn="l"/>
            <a:r>
              <a:rPr lang="tr-TR" sz="1600" b="0" i="0" dirty="0" err="1">
                <a:solidFill>
                  <a:schemeClr val="accent1"/>
                </a:solidFill>
                <a:effectLst/>
                <a:latin typeface="Söhne"/>
              </a:rPr>
              <a:t>if</a:t>
            </a:r>
            <a:r>
              <a:rPr lang="tr-TR" sz="1600" b="0" i="0" dirty="0">
                <a:solidFill>
                  <a:schemeClr val="accent1"/>
                </a:solidFill>
                <a:effectLst/>
                <a:latin typeface="Söhne"/>
              </a:rPr>
              <a:t> (</a:t>
            </a:r>
            <a:r>
              <a:rPr lang="tr-TR" sz="1600" b="0" i="0" dirty="0" err="1">
                <a:solidFill>
                  <a:schemeClr val="accent1"/>
                </a:solidFill>
                <a:effectLst/>
                <a:latin typeface="Söhne"/>
              </a:rPr>
              <a:t>arkadasinCevabi</a:t>
            </a:r>
            <a:r>
              <a:rPr lang="tr-TR" sz="1600" b="0" i="0" dirty="0">
                <a:solidFill>
                  <a:schemeClr val="accent1"/>
                </a:solidFill>
                <a:effectLst/>
                <a:latin typeface="Söhne"/>
              </a:rPr>
              <a:t> === "Evet") {</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("Sinemaya gidelim.");</a:t>
            </a:r>
          </a:p>
          <a:p>
            <a:pPr algn="l"/>
            <a:r>
              <a:rPr lang="tr-TR" sz="1600" b="0" i="0" dirty="0">
                <a:solidFill>
                  <a:schemeClr val="accent1"/>
                </a:solidFill>
                <a:effectLst/>
                <a:latin typeface="Söhne"/>
              </a:rPr>
              <a:t>} else {</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("Evde oyun oynayalım.");</a:t>
            </a:r>
          </a:p>
          <a:p>
            <a:pPr algn="l"/>
            <a:r>
              <a:rPr lang="tr-TR" sz="1600" b="0" i="0" dirty="0">
                <a:solidFill>
                  <a:schemeClr val="accent1"/>
                </a:solidFill>
                <a:effectLst/>
                <a:latin typeface="Söhne"/>
              </a:rPr>
              <a:t>}</a:t>
            </a:r>
          </a:p>
          <a:p>
            <a:pPr algn="l"/>
            <a:endParaRPr lang="tr-TR" sz="1400" b="0" i="0" dirty="0">
              <a:solidFill>
                <a:srgbClr val="0D0D0D"/>
              </a:solidFill>
              <a:effectLst/>
              <a:latin typeface="Söhne"/>
            </a:endParaRPr>
          </a:p>
        </p:txBody>
      </p:sp>
      <p:pic>
        <p:nvPicPr>
          <p:cNvPr id="20486" name="Picture 6" descr="Bir Sinema Filmi Nasıl Ortaya Çıkar? | IIENSTITU">
            <a:extLst>
              <a:ext uri="{FF2B5EF4-FFF2-40B4-BE49-F238E27FC236}">
                <a16:creationId xmlns:a16="http://schemas.microsoft.com/office/drawing/2014/main" id="{85CDA4CD-2317-85A2-38C0-24C60961B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530" y="4500189"/>
            <a:ext cx="2776270" cy="1528572"/>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Araştırmada şaşırtan sonuç:  Bilgisayar oyunu oynayanlar daha sağlıklı">
            <a:extLst>
              <a:ext uri="{FF2B5EF4-FFF2-40B4-BE49-F238E27FC236}">
                <a16:creationId xmlns:a16="http://schemas.microsoft.com/office/drawing/2014/main" id="{A155AA13-5ED4-6711-49FA-7880C7B3C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880" y="4467402"/>
            <a:ext cx="2754259" cy="1552846"/>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Çıkartması Pixerstick 3d küçük insanlar - bir soru işareti - PIXERS.COM.TR">
            <a:extLst>
              <a:ext uri="{FF2B5EF4-FFF2-40B4-BE49-F238E27FC236}">
                <a16:creationId xmlns:a16="http://schemas.microsoft.com/office/drawing/2014/main" id="{ED02C988-8657-6D47-5491-A65DC659D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294" y="4049007"/>
            <a:ext cx="610870" cy="720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105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67156" y="467565"/>
            <a:ext cx="2727813" cy="4584527"/>
          </a:xfrm>
        </p:spPr>
        <p:txBody>
          <a:bodyPr>
            <a:normAutofit/>
          </a:bodyPr>
          <a:lstStyle/>
          <a:p>
            <a:r>
              <a:rPr lang="tr-TR" sz="1600" dirty="0">
                <a:solidFill>
                  <a:schemeClr val="bg1"/>
                </a:solidFill>
                <a:effectLst/>
                <a:latin typeface="Helvetica" pitchFamily="2" charset="0"/>
              </a:rPr>
              <a:t>1.6. Problemlerde karşılaşılan farklı senaryolarda koşullu ifadeleri kullanır.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a) </a:t>
            </a:r>
            <a:r>
              <a:rPr lang="tr-TR" sz="1600" dirty="0" err="1">
                <a:solidFill>
                  <a:schemeClr val="bg1"/>
                </a:solidFill>
                <a:effectLst/>
                <a:latin typeface="Helvetica" pitchFamily="2" charset="0"/>
              </a:rPr>
              <a:t>Javascript</a:t>
            </a:r>
            <a:r>
              <a:rPr lang="tr-TR" sz="1600" dirty="0">
                <a:solidFill>
                  <a:schemeClr val="bg1"/>
                </a:solidFill>
                <a:effectLst/>
                <a:latin typeface="Helvetica" pitchFamily="2" charset="0"/>
              </a:rPr>
              <a:t> programlama dili ile </a:t>
            </a:r>
            <a:r>
              <a:rPr lang="tr-TR" sz="1600" dirty="0" err="1">
                <a:solidFill>
                  <a:schemeClr val="bg1"/>
                </a:solidFill>
                <a:effectLst/>
                <a:latin typeface="Helvetica" pitchFamily="2" charset="0"/>
              </a:rPr>
              <a:t>if</a:t>
            </a:r>
            <a:r>
              <a:rPr lang="tr-TR" sz="1600" dirty="0">
                <a:solidFill>
                  <a:schemeClr val="bg1"/>
                </a:solidFill>
                <a:effectLst/>
                <a:latin typeface="Helvetica" pitchFamily="2" charset="0"/>
              </a:rPr>
              <a:t>-else ifadeleri ve </a:t>
            </a:r>
            <a:r>
              <a:rPr lang="tr-TR" sz="1600" dirty="0" err="1">
                <a:solidFill>
                  <a:schemeClr val="bg1"/>
                </a:solidFill>
                <a:effectLst/>
                <a:latin typeface="Helvetica" pitchFamily="2" charset="0"/>
              </a:rPr>
              <a:t>switch-case</a:t>
            </a:r>
            <a:r>
              <a:rPr lang="tr-TR" sz="1600" dirty="0">
                <a:solidFill>
                  <a:schemeClr val="bg1"/>
                </a:solidFill>
                <a:effectLst/>
                <a:latin typeface="Helvetica" pitchFamily="2" charset="0"/>
              </a:rPr>
              <a:t> yapılarının kullanımı açıklanır.</a:t>
            </a: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br>
              <a:rPr lang="tr-TR" sz="1600" dirty="0">
                <a:solidFill>
                  <a:schemeClr val="bg1"/>
                </a:solidFill>
                <a:effectLst/>
                <a:latin typeface="Helvetica" pitchFamily="2" charset="0"/>
              </a:rPr>
            </a:br>
            <a:endParaRPr lang="tr-TR" sz="16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118392" y="297257"/>
            <a:ext cx="6034827" cy="5722990"/>
          </a:xfrm>
        </p:spPr>
        <p:txBody>
          <a:bodyPr anchor="t">
            <a:normAutofit/>
          </a:bodyPr>
          <a:lstStyle/>
          <a:p>
            <a:pPr marL="0" indent="0">
              <a:buNone/>
            </a:pPr>
            <a:br>
              <a:rPr lang="tr-TR" dirty="0"/>
            </a:br>
            <a:endParaRPr lang="tr-TR" b="0" i="0" dirty="0">
              <a:effectLst/>
              <a:latin typeface="Söhne"/>
            </a:endParaRPr>
          </a:p>
        </p:txBody>
      </p:sp>
      <p:sp>
        <p:nvSpPr>
          <p:cNvPr id="7" name="Metin kutusu 6">
            <a:extLst>
              <a:ext uri="{FF2B5EF4-FFF2-40B4-BE49-F238E27FC236}">
                <a16:creationId xmlns:a16="http://schemas.microsoft.com/office/drawing/2014/main" id="{8E27E06E-15D5-DDA5-17A0-7331A2257FAB}"/>
              </a:ext>
            </a:extLst>
          </p:cNvPr>
          <p:cNvSpPr txBox="1"/>
          <p:nvPr/>
        </p:nvSpPr>
        <p:spPr>
          <a:xfrm>
            <a:off x="4406259" y="468489"/>
            <a:ext cx="6097314" cy="5447645"/>
          </a:xfrm>
          <a:prstGeom prst="rect">
            <a:avLst/>
          </a:prstGeom>
          <a:noFill/>
        </p:spPr>
        <p:txBody>
          <a:bodyPr wrap="square">
            <a:spAutoFit/>
          </a:bodyPr>
          <a:lstStyle/>
          <a:p>
            <a:pPr algn="l"/>
            <a:r>
              <a:rPr lang="tr-TR" sz="1600" b="1" i="0" dirty="0" err="1">
                <a:solidFill>
                  <a:srgbClr val="0D0D0D"/>
                </a:solidFill>
                <a:effectLst/>
                <a:latin typeface="Söhne"/>
              </a:rPr>
              <a:t>switch-case</a:t>
            </a:r>
            <a:r>
              <a:rPr lang="tr-TR" sz="1600" b="1" i="0" dirty="0">
                <a:solidFill>
                  <a:srgbClr val="0D0D0D"/>
                </a:solidFill>
                <a:effectLst/>
                <a:latin typeface="Söhne"/>
              </a:rPr>
              <a:t> Yapısı</a:t>
            </a:r>
          </a:p>
          <a:p>
            <a:pPr algn="l"/>
            <a:r>
              <a:rPr lang="tr-TR" sz="1600" b="0" i="0" dirty="0">
                <a:solidFill>
                  <a:srgbClr val="0D0D0D"/>
                </a:solidFill>
                <a:effectLst/>
                <a:latin typeface="Söhne"/>
              </a:rPr>
              <a:t>Şimdi de farklı bir senaryo düşünelim. Bir yemek menüsünden seçim yapacaksınız. "Pizza" seçerseniz, pizza siparişi verilecek; "Hamburger" seçerseniz, hamburger siparişi verilecek; "Salata" seçerseniz, salata siparişi verilecek.</a:t>
            </a:r>
          </a:p>
          <a:p>
            <a:pPr algn="l"/>
            <a:endParaRPr lang="tr-TR" sz="1600" b="0" i="0" dirty="0">
              <a:solidFill>
                <a:srgbClr val="0D0D0D"/>
              </a:solidFill>
              <a:effectLst/>
              <a:latin typeface="Söhne"/>
            </a:endParaRPr>
          </a:p>
          <a:p>
            <a:pPr algn="l"/>
            <a:r>
              <a:rPr lang="tr-TR" sz="1600" b="0" i="0" dirty="0" err="1">
                <a:solidFill>
                  <a:schemeClr val="accent1"/>
                </a:solidFill>
                <a:effectLst/>
                <a:latin typeface="Söhne"/>
              </a:rPr>
              <a:t>let</a:t>
            </a:r>
            <a:r>
              <a:rPr lang="tr-TR" sz="1600" b="0" i="0" dirty="0">
                <a:solidFill>
                  <a:schemeClr val="accent1"/>
                </a:solidFill>
                <a:effectLst/>
                <a:latin typeface="Söhne"/>
              </a:rPr>
              <a:t> secim = "Pizza";</a:t>
            </a:r>
          </a:p>
          <a:p>
            <a:pPr algn="l"/>
            <a:endParaRPr lang="tr-TR" sz="1600" b="0" i="0" dirty="0">
              <a:solidFill>
                <a:schemeClr val="accent1"/>
              </a:solidFill>
              <a:effectLst/>
              <a:latin typeface="Söhne"/>
            </a:endParaRPr>
          </a:p>
          <a:p>
            <a:pPr algn="l"/>
            <a:r>
              <a:rPr lang="tr-TR" sz="1600" b="0" i="0" dirty="0" err="1">
                <a:solidFill>
                  <a:schemeClr val="accent1"/>
                </a:solidFill>
                <a:effectLst/>
                <a:latin typeface="Söhne"/>
              </a:rPr>
              <a:t>switch</a:t>
            </a:r>
            <a:r>
              <a:rPr lang="tr-TR" sz="1600" b="0" i="0" dirty="0">
                <a:solidFill>
                  <a:schemeClr val="accent1"/>
                </a:solidFill>
                <a:effectLst/>
                <a:latin typeface="Söhne"/>
              </a:rPr>
              <a:t> (secim) {</a:t>
            </a:r>
          </a:p>
          <a:p>
            <a:pPr algn="l"/>
            <a:r>
              <a:rPr lang="tr-TR" sz="1600" b="0" i="0" dirty="0">
                <a:solidFill>
                  <a:schemeClr val="accent1"/>
                </a:solidFill>
                <a:effectLst/>
                <a:latin typeface="Söhne"/>
              </a:rPr>
              <a:t>  </a:t>
            </a:r>
            <a:r>
              <a:rPr lang="tr-TR" sz="1600" b="0" i="0" dirty="0" err="1">
                <a:solidFill>
                  <a:schemeClr val="accent1"/>
                </a:solidFill>
                <a:effectLst/>
                <a:latin typeface="Söhne"/>
              </a:rPr>
              <a:t>case</a:t>
            </a:r>
            <a:r>
              <a:rPr lang="tr-TR" sz="1600" b="0" i="0" dirty="0">
                <a:solidFill>
                  <a:schemeClr val="accent1"/>
                </a:solidFill>
                <a:effectLst/>
                <a:latin typeface="Söhne"/>
              </a:rPr>
              <a:t> "Pizza":</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("Pizza siparişi verildi.");</a:t>
            </a:r>
          </a:p>
          <a:p>
            <a:pPr algn="l"/>
            <a:r>
              <a:rPr lang="tr-TR" sz="1600" b="0" i="0" dirty="0">
                <a:solidFill>
                  <a:schemeClr val="accent1"/>
                </a:solidFill>
                <a:effectLst/>
                <a:latin typeface="Söhne"/>
              </a:rPr>
              <a:t>    break;</a:t>
            </a:r>
          </a:p>
          <a:p>
            <a:pPr algn="l"/>
            <a:r>
              <a:rPr lang="tr-TR" sz="1600" b="0" i="0" dirty="0">
                <a:solidFill>
                  <a:schemeClr val="accent1"/>
                </a:solidFill>
                <a:effectLst/>
                <a:latin typeface="Söhne"/>
              </a:rPr>
              <a:t>  </a:t>
            </a:r>
            <a:r>
              <a:rPr lang="tr-TR" sz="1600" b="0" i="0" dirty="0" err="1">
                <a:solidFill>
                  <a:schemeClr val="accent1"/>
                </a:solidFill>
                <a:effectLst/>
                <a:latin typeface="Söhne"/>
              </a:rPr>
              <a:t>case</a:t>
            </a:r>
            <a:r>
              <a:rPr lang="tr-TR" sz="1600" b="0" i="0" dirty="0">
                <a:solidFill>
                  <a:schemeClr val="accent1"/>
                </a:solidFill>
                <a:effectLst/>
                <a:latin typeface="Söhne"/>
              </a:rPr>
              <a:t> "Hamburger":</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("Hamburger siparişi verildi.");</a:t>
            </a:r>
          </a:p>
          <a:p>
            <a:pPr algn="l"/>
            <a:r>
              <a:rPr lang="tr-TR" sz="1600" b="0" i="0" dirty="0">
                <a:solidFill>
                  <a:schemeClr val="accent1"/>
                </a:solidFill>
                <a:effectLst/>
                <a:latin typeface="Söhne"/>
              </a:rPr>
              <a:t>    break;</a:t>
            </a:r>
          </a:p>
          <a:p>
            <a:pPr algn="l"/>
            <a:r>
              <a:rPr lang="tr-TR" sz="1600" b="0" i="0" dirty="0">
                <a:solidFill>
                  <a:schemeClr val="accent1"/>
                </a:solidFill>
                <a:effectLst/>
                <a:latin typeface="Söhne"/>
              </a:rPr>
              <a:t>  </a:t>
            </a:r>
            <a:r>
              <a:rPr lang="tr-TR" sz="1600" b="0" i="0" dirty="0" err="1">
                <a:solidFill>
                  <a:schemeClr val="accent1"/>
                </a:solidFill>
                <a:effectLst/>
                <a:latin typeface="Söhne"/>
              </a:rPr>
              <a:t>case</a:t>
            </a:r>
            <a:r>
              <a:rPr lang="tr-TR" sz="1600" b="0" i="0" dirty="0">
                <a:solidFill>
                  <a:schemeClr val="accent1"/>
                </a:solidFill>
                <a:effectLst/>
                <a:latin typeface="Söhne"/>
              </a:rPr>
              <a:t> "Salata":</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("Salata siparişi verildi.");</a:t>
            </a:r>
          </a:p>
          <a:p>
            <a:pPr algn="l"/>
            <a:r>
              <a:rPr lang="tr-TR" sz="1600" b="0" i="0" dirty="0">
                <a:solidFill>
                  <a:schemeClr val="accent1"/>
                </a:solidFill>
                <a:effectLst/>
                <a:latin typeface="Söhne"/>
              </a:rPr>
              <a:t>    break;</a:t>
            </a:r>
          </a:p>
          <a:p>
            <a:pPr algn="l"/>
            <a:r>
              <a:rPr lang="tr-TR" sz="1600" b="0" i="0" dirty="0">
                <a:solidFill>
                  <a:schemeClr val="accent1"/>
                </a:solidFill>
                <a:effectLst/>
                <a:latin typeface="Söhne"/>
              </a:rPr>
              <a:t>  </a:t>
            </a:r>
            <a:r>
              <a:rPr lang="tr-TR" sz="1600" b="0" i="0" dirty="0" err="1">
                <a:solidFill>
                  <a:schemeClr val="accent1"/>
                </a:solidFill>
                <a:effectLst/>
                <a:latin typeface="Söhne"/>
              </a:rPr>
              <a:t>default</a:t>
            </a:r>
            <a:r>
              <a:rPr lang="tr-TR" sz="1600" b="0" i="0" dirty="0">
                <a:solidFill>
                  <a:schemeClr val="accent1"/>
                </a:solidFill>
                <a:effectLst/>
                <a:latin typeface="Söhne"/>
              </a:rPr>
              <a:t>:</a:t>
            </a:r>
          </a:p>
          <a:p>
            <a:pPr algn="l"/>
            <a:r>
              <a:rPr lang="tr-TR" sz="1600" b="0" i="0" dirty="0">
                <a:solidFill>
                  <a:schemeClr val="accent1"/>
                </a:solidFill>
                <a:effectLst/>
                <a:latin typeface="Söhne"/>
              </a:rPr>
              <a:t>    </a:t>
            </a:r>
            <a:r>
              <a:rPr lang="tr-TR" sz="1600" b="0" i="0" dirty="0" err="1">
                <a:solidFill>
                  <a:schemeClr val="accent1"/>
                </a:solidFill>
                <a:effectLst/>
                <a:latin typeface="Söhne"/>
              </a:rPr>
              <a:t>console.log</a:t>
            </a:r>
            <a:r>
              <a:rPr lang="tr-TR" sz="1600" b="0" i="0" dirty="0">
                <a:solidFill>
                  <a:schemeClr val="accent1"/>
                </a:solidFill>
                <a:effectLst/>
                <a:latin typeface="Söhne"/>
              </a:rPr>
              <a:t>("Geçerli bir seçim yapmadınız.");</a:t>
            </a:r>
          </a:p>
          <a:p>
            <a:pPr algn="l"/>
            <a:r>
              <a:rPr lang="tr-TR" sz="1400" b="0" i="0" dirty="0">
                <a:solidFill>
                  <a:schemeClr val="accent1"/>
                </a:solidFill>
                <a:effectLst/>
                <a:latin typeface="Söhne"/>
              </a:rPr>
              <a:t>}</a:t>
            </a:r>
          </a:p>
          <a:p>
            <a:pPr algn="l"/>
            <a:endParaRPr lang="tr-TR" sz="1400" b="0" i="0" dirty="0">
              <a:solidFill>
                <a:srgbClr val="0D0D0D"/>
              </a:solidFill>
              <a:effectLst/>
              <a:latin typeface="Söhne"/>
            </a:endParaRPr>
          </a:p>
        </p:txBody>
      </p:sp>
      <p:pic>
        <p:nvPicPr>
          <p:cNvPr id="20484" name="Picture 4" descr="Create a very simple and straightforward illustration that conveys the concept of if-else and switch-case structures in programming, aimed at a high school student. The image should feature two distinct paths starting from a single point labeled 'Start'. The first path splits into two directions labeled 'if' and 'else', representing a binary decision process. Each direction leads to a different outcome, illustrating the basic idea of making choices based on conditions. The second path showcases multiple arrows branching out from a single point, each labeled with different 'case' options, leading to various outcomes, representing the switch-case structure where multiple possible paths can be taken based on the value of a single variable. The paths should be clear, with minimal text and visual elements, ensuring that the fundamental concept of choosing different program flows based on conditions is easily grasped.">
            <a:extLst>
              <a:ext uri="{FF2B5EF4-FFF2-40B4-BE49-F238E27FC236}">
                <a16:creationId xmlns:a16="http://schemas.microsoft.com/office/drawing/2014/main" id="{C3EE5C2B-BBFD-8EC0-2618-D42C6D1E2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96" y="3428999"/>
            <a:ext cx="2680138" cy="268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819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294362" y="387731"/>
            <a:ext cx="9603275" cy="1049235"/>
          </a:xfrm>
        </p:spPr>
        <p:txBody>
          <a:bodyPr>
            <a:normAutofit fontScale="90000"/>
          </a:bodyPr>
          <a:lstStyle/>
          <a:p>
            <a:r>
              <a:rPr lang="tr-TR" sz="1600" dirty="0">
                <a:effectLst/>
                <a:latin typeface="Helvetica" pitchFamily="2" charset="0"/>
              </a:rPr>
              <a:t>1.7. Karşılaştırma operatörlerini </a:t>
            </a:r>
            <a:r>
              <a:rPr lang="tr-TR" sz="1600" dirty="0" err="1">
                <a:effectLst/>
                <a:latin typeface="Helvetica" pitchFamily="2" charset="0"/>
              </a:rPr>
              <a:t>Javascript</a:t>
            </a:r>
            <a:r>
              <a:rPr lang="tr-TR" sz="1600" dirty="0">
                <a:effectLst/>
                <a:latin typeface="Helvetica" pitchFamily="2" charset="0"/>
              </a:rPr>
              <a:t> programlama dili ile kullanır.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a:t>
            </a:r>
            <a:r>
              <a:rPr lang="tr-TR" sz="1600" dirty="0" err="1">
                <a:effectLst/>
                <a:latin typeface="Helvetica" pitchFamily="2" charset="0"/>
              </a:rPr>
              <a:t>Javascript</a:t>
            </a:r>
            <a:r>
              <a:rPr lang="tr-TR" sz="1600" dirty="0">
                <a:effectLst/>
                <a:latin typeface="Helvetica" pitchFamily="2" charset="0"/>
              </a:rPr>
              <a:t> programlama dilinde karşılaştırma operatörleri (==, ===, !=, &lt;, &gt;, vb.) kullanılarak değişkenlerin</a:t>
            </a:r>
            <a:br>
              <a:rPr lang="tr-TR" sz="1600" dirty="0">
                <a:effectLst/>
                <a:latin typeface="Helvetica" pitchFamily="2" charset="0"/>
              </a:rPr>
            </a:br>
            <a:r>
              <a:rPr lang="tr-TR" sz="1600" dirty="0">
                <a:effectLst/>
                <a:latin typeface="Helvetica" pitchFamily="2" charset="0"/>
              </a:rPr>
              <a:t>karşılaştırması açıklanır.</a:t>
            </a:r>
            <a:br>
              <a:rPr lang="tr-TR" sz="1600" dirty="0">
                <a:effectLst/>
                <a:latin typeface="Helvetica" pitchFamily="2" charset="0"/>
              </a:rPr>
            </a:br>
            <a:br>
              <a:rPr lang="tr-TR" sz="1600" dirty="0">
                <a:effectLst/>
                <a:latin typeface="Helvetica" pitchFamily="2" charset="0"/>
              </a:rPr>
            </a:br>
            <a:br>
              <a:rPr lang="tr-TR" sz="16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pic>
        <p:nvPicPr>
          <p:cNvPr id="22532" name="Picture 4" descr="Uyarı levhaları, kapı isimliği, okul iş güvenliği levhaları, iş güvenliği  levhaları, temizlik levhaları, uyarı tabelası, iş güvenliği tabelası, okul  iş güvenliği tabelası, okul tabelası | Okul donanımları, Okul posterleri">
            <a:extLst>
              <a:ext uri="{FF2B5EF4-FFF2-40B4-BE49-F238E27FC236}">
                <a16:creationId xmlns:a16="http://schemas.microsoft.com/office/drawing/2014/main" id="{BA5E34F4-2D36-974F-0B6D-40E8672197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49547" y="2285227"/>
            <a:ext cx="886225" cy="886225"/>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Uyarı levhaları, kapı isimliği, okul iş güvenliği levhaları, iş güvenliği  levhaları, temizlik levhaları, uyarı tabelası, iş güvenliği tabelası, okul  iş güvenliği tabelası, okul tabelası | Okul donanımları, Okul posterleri">
            <a:extLst>
              <a:ext uri="{FF2B5EF4-FFF2-40B4-BE49-F238E27FC236}">
                <a16:creationId xmlns:a16="http://schemas.microsoft.com/office/drawing/2014/main" id="{A6800AB9-0962-05A0-816D-CB32329495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9547" y="3641212"/>
            <a:ext cx="941405" cy="94140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ennetoğlu Sürücü Kursu, Trafik İşaretleri">
            <a:extLst>
              <a:ext uri="{FF2B5EF4-FFF2-40B4-BE49-F238E27FC236}">
                <a16:creationId xmlns:a16="http://schemas.microsoft.com/office/drawing/2014/main" id="{C852D1BF-C07B-36D8-176F-9D6D5859887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27415" y="2457469"/>
            <a:ext cx="1471869" cy="1943061"/>
          </a:xfrm>
          <a:prstGeom prst="rect">
            <a:avLst/>
          </a:prstGeom>
          <a:noFill/>
          <a:extLst>
            <a:ext uri="{909E8E84-426E-40DD-AFC4-6F175D3DCCD1}">
              <a14:hiddenFill xmlns:a14="http://schemas.microsoft.com/office/drawing/2010/main">
                <a:solidFill>
                  <a:srgbClr val="FFFFFF"/>
                </a:solidFill>
              </a14:hiddenFill>
            </a:ext>
          </a:extLst>
        </p:spPr>
      </p:pic>
      <p:sp>
        <p:nvSpPr>
          <p:cNvPr id="22550"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5159851" y="2007851"/>
            <a:ext cx="6459405" cy="3275349"/>
          </a:xfrm>
        </p:spPr>
        <p:txBody>
          <a:bodyPr>
            <a:normAutofit/>
          </a:bodyPr>
          <a:lstStyle/>
          <a:p>
            <a:pPr marL="0" indent="0">
              <a:lnSpc>
                <a:spcPct val="110000"/>
              </a:lnSpc>
              <a:buNone/>
            </a:pPr>
            <a:r>
              <a:rPr lang="tr-TR" sz="1600" b="0" i="0" dirty="0">
                <a:effectLst/>
                <a:latin typeface="Söhne"/>
              </a:rPr>
              <a:t>ÖĞRENCİLERE SORALIM. NEDEN İŞARETLERE İHTİYAÇ DUYARIZ?</a:t>
            </a:r>
          </a:p>
          <a:p>
            <a:pPr marL="0" indent="0">
              <a:lnSpc>
                <a:spcPct val="110000"/>
              </a:lnSpc>
              <a:buNone/>
            </a:pPr>
            <a:endParaRPr lang="tr-TR" sz="1600" b="1" i="0" dirty="0">
              <a:effectLst/>
              <a:latin typeface="Söhne"/>
            </a:endParaRPr>
          </a:p>
          <a:p>
            <a:pPr marL="0" indent="0">
              <a:lnSpc>
                <a:spcPct val="110000"/>
              </a:lnSpc>
              <a:buNone/>
            </a:pPr>
            <a:r>
              <a:rPr lang="tr-TR" sz="1600" b="1" i="0" dirty="0">
                <a:effectLst/>
                <a:latin typeface="Söhne"/>
              </a:rPr>
              <a:t>Günlük Hayattaki Örnekler:</a:t>
            </a:r>
          </a:p>
          <a:p>
            <a:pPr>
              <a:lnSpc>
                <a:spcPct val="110000"/>
              </a:lnSpc>
              <a:buFont typeface="+mj-lt"/>
              <a:buAutoNum type="arabicPeriod"/>
            </a:pPr>
            <a:r>
              <a:rPr lang="tr-TR" sz="1600" b="1" i="0" dirty="0">
                <a:effectLst/>
                <a:latin typeface="Söhne"/>
              </a:rPr>
              <a:t>Trafik İşaretleri:</a:t>
            </a:r>
            <a:r>
              <a:rPr lang="tr-TR" sz="1600" b="0" i="0" dirty="0">
                <a:effectLst/>
                <a:latin typeface="Söhne"/>
              </a:rPr>
              <a:t> </a:t>
            </a:r>
            <a:endParaRPr lang="tr-TR" sz="1600" dirty="0">
              <a:latin typeface="Söhne"/>
            </a:endParaRPr>
          </a:p>
          <a:p>
            <a:pPr>
              <a:lnSpc>
                <a:spcPct val="110000"/>
              </a:lnSpc>
              <a:buFont typeface="+mj-lt"/>
              <a:buAutoNum type="arabicPeriod"/>
            </a:pPr>
            <a:r>
              <a:rPr lang="tr-TR" sz="1600" b="1" i="0" dirty="0">
                <a:effectLst/>
                <a:latin typeface="Söhne"/>
              </a:rPr>
              <a:t>Okulda Kullanılan İşaretler:</a:t>
            </a:r>
            <a:r>
              <a:rPr lang="tr-TR" sz="1600" b="0" i="0" dirty="0">
                <a:effectLst/>
                <a:latin typeface="Söhne"/>
              </a:rPr>
              <a:t> </a:t>
            </a:r>
            <a:endParaRPr lang="tr-TR" sz="1600" dirty="0">
              <a:latin typeface="Söhne"/>
            </a:endParaRPr>
          </a:p>
          <a:p>
            <a:pPr>
              <a:lnSpc>
                <a:spcPct val="110000"/>
              </a:lnSpc>
              <a:buFont typeface="+mj-lt"/>
              <a:buAutoNum type="arabicPeriod"/>
            </a:pPr>
            <a:r>
              <a:rPr lang="tr-TR" sz="1600" b="1" i="0" dirty="0">
                <a:effectLst/>
                <a:latin typeface="Söhne"/>
              </a:rPr>
              <a:t>Uyarı İşaretleri:</a:t>
            </a:r>
            <a:br>
              <a:rPr lang="tr-TR" sz="1600" dirty="0"/>
            </a:br>
            <a:endParaRPr lang="tr-TR" sz="1600" b="0" i="0" dirty="0">
              <a:effectLst/>
              <a:latin typeface="Söhne"/>
            </a:endParaRPr>
          </a:p>
        </p:txBody>
      </p:sp>
    </p:spTree>
    <p:extLst>
      <p:ext uri="{BB962C8B-B14F-4D97-AF65-F5344CB8AC3E}">
        <p14:creationId xmlns:p14="http://schemas.microsoft.com/office/powerpoint/2010/main" val="190661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3ABB17-D907-0049-FDBE-07AEE8C532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b="1" kern="1200" dirty="0">
                <a:highlight>
                  <a:srgbClr val="FFFF00"/>
                </a:highlight>
                <a:latin typeface="+mj-lt"/>
                <a:ea typeface="+mj-ea"/>
                <a:cs typeface="+mj-cs"/>
              </a:rPr>
              <a:t>STRATEJİ</a:t>
            </a:r>
          </a:p>
        </p:txBody>
      </p:sp>
      <p:sp>
        <p:nvSpPr>
          <p:cNvPr id="3" name="Başlık 1">
            <a:extLst>
              <a:ext uri="{FF2B5EF4-FFF2-40B4-BE49-F238E27FC236}">
                <a16:creationId xmlns:a16="http://schemas.microsoft.com/office/drawing/2014/main" id="{9921BEAE-8379-011D-AA36-1643C1383B04}"/>
              </a:ext>
            </a:extLst>
          </p:cNvPr>
          <p:cNvSpPr txBox="1">
            <a:spLocks/>
          </p:cNvSpPr>
          <p:nvPr/>
        </p:nvSpPr>
        <p:spPr>
          <a:xfrm>
            <a:off x="490537" y="1937677"/>
            <a:ext cx="11210925" cy="298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400" b="1" dirty="0"/>
              <a:t>ÖĞREN!</a:t>
            </a:r>
          </a:p>
          <a:p>
            <a:pPr algn="ctr"/>
            <a:endParaRPr lang="en-US" sz="2400" b="1" dirty="0"/>
          </a:p>
          <a:p>
            <a:pPr algn="ctr"/>
            <a:r>
              <a:rPr lang="en-US" sz="2400" b="1" dirty="0"/>
              <a:t>ÖĞRET!</a:t>
            </a:r>
          </a:p>
          <a:p>
            <a:pPr algn="ctr"/>
            <a:endParaRPr lang="en-US" sz="2400" b="1" dirty="0"/>
          </a:p>
          <a:p>
            <a:pPr algn="ctr"/>
            <a:r>
              <a:rPr lang="en-US" sz="2400" b="1" dirty="0"/>
              <a:t>UYGULAT!</a:t>
            </a:r>
          </a:p>
        </p:txBody>
      </p:sp>
    </p:spTree>
    <p:extLst>
      <p:ext uri="{BB962C8B-B14F-4D97-AF65-F5344CB8AC3E}">
        <p14:creationId xmlns:p14="http://schemas.microsoft.com/office/powerpoint/2010/main" val="3881294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92313" y="590939"/>
            <a:ext cx="9603275" cy="1049235"/>
          </a:xfrm>
        </p:spPr>
        <p:txBody>
          <a:bodyPr>
            <a:normAutofit fontScale="90000"/>
          </a:bodyPr>
          <a:lstStyle/>
          <a:p>
            <a:r>
              <a:rPr lang="tr-TR" sz="1600" dirty="0">
                <a:effectLst/>
                <a:latin typeface="Helvetica" pitchFamily="2" charset="0"/>
              </a:rPr>
              <a:t>1.7. Karşılaştırma operatörlerini </a:t>
            </a:r>
            <a:r>
              <a:rPr lang="tr-TR" sz="1600" dirty="0" err="1">
                <a:effectLst/>
                <a:latin typeface="Helvetica" pitchFamily="2" charset="0"/>
              </a:rPr>
              <a:t>Javascript</a:t>
            </a:r>
            <a:r>
              <a:rPr lang="tr-TR" sz="1600" dirty="0">
                <a:effectLst/>
                <a:latin typeface="Helvetica" pitchFamily="2" charset="0"/>
              </a:rPr>
              <a:t> programlama dili ile kullanır.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a:t>
            </a:r>
            <a:r>
              <a:rPr lang="tr-TR" sz="1600" dirty="0" err="1">
                <a:effectLst/>
                <a:latin typeface="Helvetica" pitchFamily="2" charset="0"/>
              </a:rPr>
              <a:t>Javascript</a:t>
            </a:r>
            <a:r>
              <a:rPr lang="tr-TR" sz="1600" dirty="0">
                <a:effectLst/>
                <a:latin typeface="Helvetica" pitchFamily="2" charset="0"/>
              </a:rPr>
              <a:t> programlama dilinde karşılaştırma operatörleri (==, ===, !=, &lt;, &gt;, vb.) kullanılarak değişkenlerin</a:t>
            </a:r>
            <a:br>
              <a:rPr lang="tr-TR" sz="1600" dirty="0">
                <a:effectLst/>
                <a:latin typeface="Helvetica" pitchFamily="2" charset="0"/>
              </a:rPr>
            </a:br>
            <a:r>
              <a:rPr lang="tr-TR" sz="1600" dirty="0">
                <a:effectLst/>
                <a:latin typeface="Helvetica" pitchFamily="2" charset="0"/>
              </a:rPr>
              <a:t>karşılaştırması açıklanır.</a:t>
            </a:r>
            <a:br>
              <a:rPr lang="tr-TR" sz="1600" dirty="0">
                <a:effectLst/>
                <a:latin typeface="Helvetica" pitchFamily="2" charset="0"/>
              </a:rPr>
            </a:br>
            <a:br>
              <a:rPr lang="tr-TR" sz="1600" dirty="0">
                <a:effectLst/>
                <a:latin typeface="Helvetica" pitchFamily="2" charset="0"/>
              </a:rPr>
            </a:br>
            <a:br>
              <a:rPr lang="tr-TR" sz="16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2550"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4037725" y="2030637"/>
            <a:ext cx="5876742" cy="805615"/>
          </a:xfrm>
        </p:spPr>
        <p:txBody>
          <a:bodyPr>
            <a:normAutofit/>
          </a:bodyPr>
          <a:lstStyle/>
          <a:p>
            <a:pPr>
              <a:lnSpc>
                <a:spcPct val="110000"/>
              </a:lnSpc>
            </a:pPr>
            <a:r>
              <a:rPr lang="tr-TR" sz="1700" b="0" i="0" dirty="0">
                <a:effectLst/>
                <a:highlight>
                  <a:srgbClr val="FFFF00"/>
                </a:highlight>
                <a:latin typeface="Söhne"/>
              </a:rPr>
              <a:t>PROGRAMLAMA DİLLERİ İŞARETLERLE İLETİŞİM KURAR</a:t>
            </a:r>
          </a:p>
          <a:p>
            <a:pPr marL="0" indent="0">
              <a:lnSpc>
                <a:spcPct val="110000"/>
              </a:lnSpc>
              <a:buNone/>
            </a:pPr>
            <a:br>
              <a:rPr lang="tr-TR" sz="700" dirty="0"/>
            </a:br>
            <a:endParaRPr lang="tr-TR" sz="700" b="0" i="0" dirty="0">
              <a:effectLst/>
              <a:latin typeface="Söhne"/>
            </a:endParaRPr>
          </a:p>
        </p:txBody>
      </p:sp>
      <p:sp>
        <p:nvSpPr>
          <p:cNvPr id="3" name="Yuvarlatılmış Dikdörtgen 2">
            <a:extLst>
              <a:ext uri="{FF2B5EF4-FFF2-40B4-BE49-F238E27FC236}">
                <a16:creationId xmlns:a16="http://schemas.microsoft.com/office/drawing/2014/main" id="{9FF69C8B-1464-A3D5-4A06-D819DBA1AB95}"/>
              </a:ext>
            </a:extLst>
          </p:cNvPr>
          <p:cNvSpPr/>
          <p:nvPr/>
        </p:nvSpPr>
        <p:spPr>
          <a:xfrm>
            <a:off x="2195494" y="3731642"/>
            <a:ext cx="3468414" cy="15962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EĞER GİRİLEN YAŞ 18'DEN BÜYÜKSE EKRANA "EHLİYET ALABİLİR" YAZ.</a:t>
            </a:r>
          </a:p>
        </p:txBody>
      </p:sp>
      <p:sp>
        <p:nvSpPr>
          <p:cNvPr id="5" name="Yuvarlatılmış Dikdörtgen 4">
            <a:extLst>
              <a:ext uri="{FF2B5EF4-FFF2-40B4-BE49-F238E27FC236}">
                <a16:creationId xmlns:a16="http://schemas.microsoft.com/office/drawing/2014/main" id="{8203817A-AAC7-2E02-E285-43654F1B7C37}"/>
              </a:ext>
            </a:extLst>
          </p:cNvPr>
          <p:cNvSpPr/>
          <p:nvPr/>
        </p:nvSpPr>
        <p:spPr>
          <a:xfrm>
            <a:off x="7642625" y="3719511"/>
            <a:ext cx="3769272" cy="1533196"/>
          </a:xfrm>
          <a:prstGeom prst="roundRect">
            <a:avLst/>
          </a:prstGeom>
          <a:solidFill>
            <a:schemeClr val="bg2">
              <a:lumMod val="2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tr-TR" dirty="0" err="1"/>
              <a:t>if</a:t>
            </a:r>
            <a:r>
              <a:rPr lang="tr-TR" dirty="0"/>
              <a:t> (</a:t>
            </a:r>
            <a:r>
              <a:rPr lang="tr-TR" dirty="0" err="1"/>
              <a:t>age</a:t>
            </a:r>
            <a:r>
              <a:rPr lang="tr-TR" dirty="0"/>
              <a:t> &gt; 18) {</a:t>
            </a:r>
          </a:p>
          <a:p>
            <a:pPr algn="ctr"/>
            <a:r>
              <a:rPr lang="tr-TR" dirty="0" err="1"/>
              <a:t>console.log</a:t>
            </a:r>
            <a:r>
              <a:rPr lang="tr-TR" dirty="0"/>
              <a:t>("EHLİYET ALABİLİR")</a:t>
            </a:r>
          </a:p>
          <a:p>
            <a:r>
              <a:rPr lang="tr-TR" dirty="0"/>
              <a:t>                  }</a:t>
            </a:r>
          </a:p>
        </p:txBody>
      </p:sp>
      <p:sp>
        <p:nvSpPr>
          <p:cNvPr id="8" name="Oval 7">
            <a:extLst>
              <a:ext uri="{FF2B5EF4-FFF2-40B4-BE49-F238E27FC236}">
                <a16:creationId xmlns:a16="http://schemas.microsoft.com/office/drawing/2014/main" id="{7D92CA1C-BD9E-9A75-B987-AD842F644EA1}"/>
              </a:ext>
            </a:extLst>
          </p:cNvPr>
          <p:cNvSpPr/>
          <p:nvPr/>
        </p:nvSpPr>
        <p:spPr>
          <a:xfrm>
            <a:off x="8455037" y="2847723"/>
            <a:ext cx="1990479" cy="54897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tr-TR" dirty="0"/>
              <a:t>JAVASCRIPT</a:t>
            </a:r>
          </a:p>
        </p:txBody>
      </p:sp>
      <p:sp>
        <p:nvSpPr>
          <p:cNvPr id="9" name="Oval 8">
            <a:extLst>
              <a:ext uri="{FF2B5EF4-FFF2-40B4-BE49-F238E27FC236}">
                <a16:creationId xmlns:a16="http://schemas.microsoft.com/office/drawing/2014/main" id="{8F33D417-2DE7-C590-DFAC-78211BF46D7C}"/>
              </a:ext>
            </a:extLst>
          </p:cNvPr>
          <p:cNvSpPr/>
          <p:nvPr/>
        </p:nvSpPr>
        <p:spPr>
          <a:xfrm>
            <a:off x="3017912" y="2895443"/>
            <a:ext cx="1646345" cy="548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TÜRKÇE</a:t>
            </a:r>
          </a:p>
        </p:txBody>
      </p:sp>
    </p:spTree>
    <p:extLst>
      <p:ext uri="{BB962C8B-B14F-4D97-AF65-F5344CB8AC3E}">
        <p14:creationId xmlns:p14="http://schemas.microsoft.com/office/powerpoint/2010/main" val="1514715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579646" y="342420"/>
            <a:ext cx="4158749" cy="1049235"/>
          </a:xfrm>
        </p:spPr>
        <p:txBody>
          <a:bodyPr>
            <a:normAutofit fontScale="90000"/>
          </a:bodyPr>
          <a:lstStyle/>
          <a:p>
            <a:r>
              <a:rPr lang="tr-TR" sz="1300" dirty="0">
                <a:effectLst/>
                <a:latin typeface="Helvetica" pitchFamily="2" charset="0"/>
              </a:rPr>
              <a:t>1.7. Karşılaştırma operatörlerini </a:t>
            </a:r>
            <a:r>
              <a:rPr lang="tr-TR" sz="1300" dirty="0" err="1">
                <a:effectLst/>
                <a:latin typeface="Helvetica" pitchFamily="2" charset="0"/>
              </a:rPr>
              <a:t>Javascript</a:t>
            </a:r>
            <a:r>
              <a:rPr lang="tr-TR" sz="1300" dirty="0">
                <a:effectLst/>
                <a:latin typeface="Helvetica" pitchFamily="2" charset="0"/>
              </a:rPr>
              <a:t> programlama dili ile kullanır.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a) </a:t>
            </a:r>
            <a:r>
              <a:rPr lang="tr-TR" sz="1300" dirty="0" err="1">
                <a:effectLst/>
                <a:latin typeface="Helvetica" pitchFamily="2" charset="0"/>
              </a:rPr>
              <a:t>Javascript</a:t>
            </a:r>
            <a:r>
              <a:rPr lang="tr-TR" sz="1300" dirty="0">
                <a:effectLst/>
                <a:latin typeface="Helvetica" pitchFamily="2" charset="0"/>
              </a:rPr>
              <a:t> programlama dilinde karşılaştırma operatörleri (==, ===, !=, &lt;, &gt;, vb.) kullanılarak değişkenlerin karşılaştırması açıklanır.</a:t>
            </a: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İçerik Yer Tutucusu 9">
            <a:extLst>
              <a:ext uri="{FF2B5EF4-FFF2-40B4-BE49-F238E27FC236}">
                <a16:creationId xmlns:a16="http://schemas.microsoft.com/office/drawing/2014/main" id="{2F041771-C70A-42FA-7C29-39D16BF68A37}"/>
              </a:ext>
            </a:extLst>
          </p:cNvPr>
          <p:cNvSpPr>
            <a:spLocks noGrp="1"/>
          </p:cNvSpPr>
          <p:nvPr>
            <p:ph idx="1"/>
          </p:nvPr>
        </p:nvSpPr>
        <p:spPr>
          <a:xfrm>
            <a:off x="6579647" y="2015732"/>
            <a:ext cx="5290620" cy="3450613"/>
          </a:xfrm>
        </p:spPr>
        <p:txBody>
          <a:bodyPr>
            <a:normAutofit lnSpcReduction="10000"/>
          </a:bodyPr>
          <a:lstStyle/>
          <a:p>
            <a:pPr>
              <a:lnSpc>
                <a:spcPct val="110000"/>
              </a:lnSpc>
            </a:pPr>
            <a:r>
              <a:rPr lang="tr-TR" dirty="0"/>
              <a:t>JAVASCRİPT KARŞILAŞTIRMA OPARATÖRLERİ</a:t>
            </a:r>
          </a:p>
          <a:p>
            <a:pPr marL="0" indent="0">
              <a:lnSpc>
                <a:spcPct val="110000"/>
              </a:lnSpc>
              <a:buNone/>
            </a:pPr>
            <a:r>
              <a:rPr lang="tr-TR" b="1" i="0" dirty="0">
                <a:effectLst/>
                <a:latin typeface="Söhne"/>
              </a:rPr>
              <a:t>Eşittir (== ve ===)</a:t>
            </a:r>
          </a:p>
          <a:p>
            <a:pPr>
              <a:lnSpc>
                <a:spcPct val="110000"/>
              </a:lnSpc>
            </a:pPr>
            <a:r>
              <a:rPr lang="tr-TR" dirty="0"/>
              <a:t>Diyelim ki karşılıklı iki grup var her grupta ikişer BALIK var. </a:t>
            </a:r>
          </a:p>
          <a:p>
            <a:pPr>
              <a:lnSpc>
                <a:spcPct val="110000"/>
              </a:lnSpc>
            </a:pPr>
            <a:r>
              <a:rPr lang="tr-TR" dirty="0"/>
              <a:t>Bu balıkların sayıları 2'şer tanedir yani sayı olarak eşittir ancak bir grup </a:t>
            </a:r>
            <a:r>
              <a:rPr lang="tr-TR" dirty="0" err="1"/>
              <a:t>japon</a:t>
            </a:r>
            <a:r>
              <a:rPr lang="tr-TR" dirty="0"/>
              <a:t> balığı diğer grup köpek balığıdır yani tür olarak eşit değildir .</a:t>
            </a:r>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 name="Picture 4" descr="Two jars side by side, each containing four Japanese goldfish. The jars are placed on a smooth surface, with soft ambient light casting gentle shadows. The Japanese goldfish, vibrant with their longer, flowing fins, gracefully swim within the confines of the clear water. Their vivid orange and white patterns stand out against the simple background, creating a mesmerizing display of color and movement. Small aquatic plants and pebbles inside the jars add to the natural beauty, offering a glimpse into an enchanting aquatic world.">
            <a:extLst>
              <a:ext uri="{FF2B5EF4-FFF2-40B4-BE49-F238E27FC236}">
                <a16:creationId xmlns:a16="http://schemas.microsoft.com/office/drawing/2014/main" id="{E94A5CF6-2186-AF74-820A-E22F204B4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01" y="3202258"/>
            <a:ext cx="2089409" cy="2089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reate an illustration featuring two jars placed side by side. In one jar, there are two goldfish swimming in clear water, representing a serene and peaceful habitat. In the adjacent jar, depict two sharks, conveying a sense of power and might, also swimming in clear water. The jars are identical in size and shape, emphasizing the numerical equality of the fish contained within each jar. However, the stark contrast between the species of fish in each jar—goldfish versus sharks—highlights the difference in their nature and character. This visual metaphor is meant to illustrate the concept of numerical equality versus qualitative difference, with each jar housing two fish, yet the types of fish differ significantly between the jars.">
            <a:extLst>
              <a:ext uri="{FF2B5EF4-FFF2-40B4-BE49-F238E27FC236}">
                <a16:creationId xmlns:a16="http://schemas.microsoft.com/office/drawing/2014/main" id="{E357F16A-0E23-D94D-4B05-22130DBC19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6602" y="389548"/>
            <a:ext cx="2287531" cy="2287531"/>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A69A18DF-5E53-F945-AA71-C47F1D3892A8}"/>
              </a:ext>
            </a:extLst>
          </p:cNvPr>
          <p:cNvSpPr txBox="1"/>
          <p:nvPr/>
        </p:nvSpPr>
        <p:spPr>
          <a:xfrm>
            <a:off x="4259070" y="1300160"/>
            <a:ext cx="888023" cy="707886"/>
          </a:xfrm>
          <a:prstGeom prst="rect">
            <a:avLst/>
          </a:prstGeom>
          <a:noFill/>
        </p:spPr>
        <p:txBody>
          <a:bodyPr wrap="square" rtlCol="0">
            <a:spAutoFit/>
          </a:bodyPr>
          <a:lstStyle/>
          <a:p>
            <a:r>
              <a:rPr lang="tr-TR" sz="4000" b="1" dirty="0"/>
              <a:t>==</a:t>
            </a:r>
          </a:p>
        </p:txBody>
      </p:sp>
      <p:sp>
        <p:nvSpPr>
          <p:cNvPr id="15" name="Metin kutusu 14">
            <a:extLst>
              <a:ext uri="{FF2B5EF4-FFF2-40B4-BE49-F238E27FC236}">
                <a16:creationId xmlns:a16="http://schemas.microsoft.com/office/drawing/2014/main" id="{90F35853-09B8-F271-FA59-1CFD577ED596}"/>
              </a:ext>
            </a:extLst>
          </p:cNvPr>
          <p:cNvSpPr txBox="1"/>
          <p:nvPr/>
        </p:nvSpPr>
        <p:spPr>
          <a:xfrm>
            <a:off x="4133071" y="4027522"/>
            <a:ext cx="1327638" cy="707886"/>
          </a:xfrm>
          <a:prstGeom prst="rect">
            <a:avLst/>
          </a:prstGeom>
          <a:noFill/>
        </p:spPr>
        <p:txBody>
          <a:bodyPr wrap="square">
            <a:spAutoFit/>
          </a:bodyPr>
          <a:lstStyle/>
          <a:p>
            <a:r>
              <a:rPr lang="tr-TR" sz="4000" b="1" dirty="0"/>
              <a:t>===</a:t>
            </a:r>
            <a:endParaRPr lang="tr-TR" sz="4000" dirty="0"/>
          </a:p>
        </p:txBody>
      </p:sp>
    </p:spTree>
    <p:extLst>
      <p:ext uri="{BB962C8B-B14F-4D97-AF65-F5344CB8AC3E}">
        <p14:creationId xmlns:p14="http://schemas.microsoft.com/office/powerpoint/2010/main" val="3792565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579647" y="440008"/>
            <a:ext cx="4158749" cy="1049235"/>
          </a:xfrm>
        </p:spPr>
        <p:txBody>
          <a:bodyPr>
            <a:normAutofit fontScale="90000"/>
          </a:bodyPr>
          <a:lstStyle/>
          <a:p>
            <a:r>
              <a:rPr lang="tr-TR" sz="1300" dirty="0">
                <a:effectLst/>
                <a:latin typeface="Helvetica" pitchFamily="2" charset="0"/>
              </a:rPr>
              <a:t>1.7. Karşılaştırma operatörlerini </a:t>
            </a:r>
            <a:r>
              <a:rPr lang="tr-TR" sz="1300" dirty="0" err="1">
                <a:effectLst/>
                <a:latin typeface="Helvetica" pitchFamily="2" charset="0"/>
              </a:rPr>
              <a:t>Javascript</a:t>
            </a:r>
            <a:r>
              <a:rPr lang="tr-TR" sz="1300" dirty="0">
                <a:effectLst/>
                <a:latin typeface="Helvetica" pitchFamily="2" charset="0"/>
              </a:rPr>
              <a:t> programlama dili ile kullanır.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a) </a:t>
            </a:r>
            <a:r>
              <a:rPr lang="tr-TR" sz="1300" dirty="0" err="1">
                <a:effectLst/>
                <a:latin typeface="Helvetica" pitchFamily="2" charset="0"/>
              </a:rPr>
              <a:t>Javascript</a:t>
            </a:r>
            <a:r>
              <a:rPr lang="tr-TR" sz="1300" dirty="0">
                <a:effectLst/>
                <a:latin typeface="Helvetica" pitchFamily="2" charset="0"/>
              </a:rPr>
              <a:t> programlama dilinde karşılaştırma operatörleri (==, ===, !=, &lt;, &gt;, vb.) kullanılarak değişkenlerin karşılaştırması açıklanır.</a:t>
            </a: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İçerik Yer Tutucusu 9">
            <a:extLst>
              <a:ext uri="{FF2B5EF4-FFF2-40B4-BE49-F238E27FC236}">
                <a16:creationId xmlns:a16="http://schemas.microsoft.com/office/drawing/2014/main" id="{2F041771-C70A-42FA-7C29-39D16BF68A37}"/>
              </a:ext>
            </a:extLst>
          </p:cNvPr>
          <p:cNvSpPr>
            <a:spLocks noGrp="1"/>
          </p:cNvSpPr>
          <p:nvPr>
            <p:ph idx="1"/>
          </p:nvPr>
        </p:nvSpPr>
        <p:spPr>
          <a:xfrm>
            <a:off x="6579647" y="2015732"/>
            <a:ext cx="5324486" cy="3450613"/>
          </a:xfrm>
        </p:spPr>
        <p:txBody>
          <a:bodyPr>
            <a:normAutofit/>
          </a:bodyPr>
          <a:lstStyle/>
          <a:p>
            <a:pPr>
              <a:lnSpc>
                <a:spcPct val="110000"/>
              </a:lnSpc>
            </a:pPr>
            <a:r>
              <a:rPr lang="tr-TR" dirty="0"/>
              <a:t>JAVASCRİPT KARŞILAŞTIRMA OPARATÖRLERİ</a:t>
            </a:r>
          </a:p>
          <a:p>
            <a:pPr marL="0" indent="0" algn="l">
              <a:buNone/>
            </a:pPr>
            <a:r>
              <a:rPr lang="tr-TR" b="1" i="0" dirty="0">
                <a:effectLst/>
                <a:latin typeface="Söhne"/>
              </a:rPr>
              <a:t>Büyüktür (&gt;) ve Küçüktür (&lt;)</a:t>
            </a:r>
          </a:p>
          <a:p>
            <a:pPr algn="l">
              <a:buFont typeface="Arial" panose="020B0604020202020204" pitchFamily="34" charset="0"/>
              <a:buChar char="•"/>
            </a:pPr>
            <a:r>
              <a:rPr lang="tr-TR" b="0" i="0" dirty="0">
                <a:effectLst/>
                <a:latin typeface="Söhne"/>
              </a:rPr>
              <a:t>&gt;: Bir değerin diğerinden büyük olup olmadığını kontrol eder.</a:t>
            </a:r>
          </a:p>
          <a:p>
            <a:pPr algn="l">
              <a:buFont typeface="Arial" panose="020B0604020202020204" pitchFamily="34" charset="0"/>
              <a:buChar char="•"/>
            </a:pPr>
            <a:r>
              <a:rPr lang="tr-TR" b="0" i="0" dirty="0">
                <a:effectLst/>
                <a:latin typeface="Söhne"/>
              </a:rPr>
              <a:t>&lt;: Bir değerin diğerinden küçük olup olmadığını kontrol eder.</a:t>
            </a:r>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7FC6561E-496A-8F12-1731-01107EDA822D}"/>
              </a:ext>
            </a:extLst>
          </p:cNvPr>
          <p:cNvSpPr txBox="1"/>
          <p:nvPr/>
        </p:nvSpPr>
        <p:spPr>
          <a:xfrm>
            <a:off x="2303604" y="5042951"/>
            <a:ext cx="1333349" cy="707886"/>
          </a:xfrm>
          <a:prstGeom prst="rect">
            <a:avLst/>
          </a:prstGeom>
          <a:noFill/>
        </p:spPr>
        <p:txBody>
          <a:bodyPr wrap="square" rtlCol="0">
            <a:spAutoFit/>
          </a:bodyPr>
          <a:lstStyle/>
          <a:p>
            <a:r>
              <a:rPr lang="tr-TR" sz="4000" b="1" dirty="0"/>
              <a:t>!=</a:t>
            </a:r>
          </a:p>
        </p:txBody>
      </p:sp>
      <p:pic>
        <p:nvPicPr>
          <p:cNvPr id="28674" name="Picture 2" descr="Two jars side by side on a wooden table, illuminated by soft, natural light from a nearby window. The jar on the left contains three goldfish, swimming freely within the clear water, their vibrant orange scales glinting in the light. The jar on the right is busier, with eight goldfish crammed together, creating a bustling scene of activity. Despite the crowded conditions, each fish's unique patterns and colors are visible, adding to the dynamic contrast between the two jars. Surrounding the jars, a few scattered aquatic plants provide a touch of greenery, enhancing the natural aesthetic of the setup.">
            <a:extLst>
              <a:ext uri="{FF2B5EF4-FFF2-40B4-BE49-F238E27FC236}">
                <a16:creationId xmlns:a16="http://schemas.microsoft.com/office/drawing/2014/main" id="{6D5B879E-8987-21A0-CB3A-055EDE51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603" y="851403"/>
            <a:ext cx="2935719" cy="293571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87AA5587-153B-0594-DBC4-31E81939B1EA}"/>
              </a:ext>
            </a:extLst>
          </p:cNvPr>
          <p:cNvSpPr txBox="1"/>
          <p:nvPr/>
        </p:nvSpPr>
        <p:spPr>
          <a:xfrm>
            <a:off x="2004666" y="4322521"/>
            <a:ext cx="1402948" cy="646331"/>
          </a:xfrm>
          <a:prstGeom prst="rect">
            <a:avLst/>
          </a:prstGeom>
          <a:noFill/>
        </p:spPr>
        <p:txBody>
          <a:bodyPr wrap="none" rtlCol="0">
            <a:spAutoFit/>
          </a:bodyPr>
          <a:lstStyle/>
          <a:p>
            <a:r>
              <a:rPr lang="tr-TR" sz="3600" dirty="0"/>
              <a:t>7 &lt; 12</a:t>
            </a:r>
          </a:p>
        </p:txBody>
      </p:sp>
    </p:spTree>
    <p:extLst>
      <p:ext uri="{BB962C8B-B14F-4D97-AF65-F5344CB8AC3E}">
        <p14:creationId xmlns:p14="http://schemas.microsoft.com/office/powerpoint/2010/main" val="3864900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970154" y="515918"/>
            <a:ext cx="10055400" cy="1049235"/>
          </a:xfrm>
        </p:spPr>
        <p:txBody>
          <a:bodyPr>
            <a:normAutofit fontScale="90000"/>
          </a:bodyPr>
          <a:lstStyle/>
          <a:p>
            <a:r>
              <a:rPr lang="tr-TR" sz="1800" dirty="0">
                <a:effectLst/>
                <a:latin typeface="Helvetica" pitchFamily="2" charset="0"/>
              </a:rPr>
              <a:t>1.7. Karşılaştırma operatörlerini </a:t>
            </a:r>
            <a:r>
              <a:rPr lang="tr-TR" sz="1800" dirty="0" err="1">
                <a:effectLst/>
                <a:latin typeface="Helvetica" pitchFamily="2" charset="0"/>
              </a:rPr>
              <a:t>Javascript</a:t>
            </a:r>
            <a:r>
              <a:rPr lang="tr-TR" sz="1800" dirty="0">
                <a:effectLst/>
                <a:latin typeface="Helvetica" pitchFamily="2" charset="0"/>
              </a:rPr>
              <a:t> programlama dili ile kullanır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Karşılaştırma operatörleri ile koşullu ifadelerin birlikte kullanılmasıyla ilgili örnekler yapılır.</a:t>
            </a:r>
            <a:br>
              <a:rPr lang="tr-TR" sz="1000" dirty="0">
                <a:effectLst/>
                <a:latin typeface="Helvetica" pitchFamily="2" charset="0"/>
              </a:rPr>
            </a:b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sp>
        <p:nvSpPr>
          <p:cNvPr id="9" name="İçerik Yer Tutucusu 8">
            <a:extLst>
              <a:ext uri="{FF2B5EF4-FFF2-40B4-BE49-F238E27FC236}">
                <a16:creationId xmlns:a16="http://schemas.microsoft.com/office/drawing/2014/main" id="{958CE243-82B8-AA62-B38E-896F7103DC76}"/>
              </a:ext>
            </a:extLst>
          </p:cNvPr>
          <p:cNvSpPr>
            <a:spLocks noGrp="1"/>
          </p:cNvSpPr>
          <p:nvPr>
            <p:ph idx="1"/>
          </p:nvPr>
        </p:nvSpPr>
        <p:spPr>
          <a:xfrm>
            <a:off x="970154" y="2058304"/>
            <a:ext cx="9603275" cy="3450613"/>
          </a:xfrm>
        </p:spPr>
        <p:txBody>
          <a:bodyPr>
            <a:normAutofit/>
          </a:bodyPr>
          <a:lstStyle/>
          <a:p>
            <a:endParaRPr lang="tr-TR" dirty="0">
              <a:hlinkClick r:id="rId3"/>
            </a:endParaRPr>
          </a:p>
          <a:p>
            <a:endParaRPr lang="tr-TR" dirty="0">
              <a:hlinkClick r:id="rId3"/>
            </a:endParaRPr>
          </a:p>
          <a:p>
            <a:r>
              <a:rPr lang="tr-TR" dirty="0">
                <a:hlinkClick r:id="rId3"/>
              </a:rPr>
              <a:t>https://onuraltuntas61.w3spaces-preview.com/_/error/unauthorized.html</a:t>
            </a:r>
            <a:r>
              <a:rPr lang="tr-TR" dirty="0"/>
              <a:t> </a:t>
            </a:r>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2396826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804519"/>
            <a:ext cx="9603275" cy="1049235"/>
          </a:xfrm>
        </p:spPr>
        <p:txBody>
          <a:bodyPr>
            <a:normAutofit fontScale="90000"/>
          </a:bodyPr>
          <a:lstStyle/>
          <a:p>
            <a:r>
              <a:rPr lang="tr-TR" sz="1600" dirty="0">
                <a:effectLst/>
                <a:latin typeface="Helvetica" pitchFamily="2" charset="0"/>
              </a:rPr>
              <a:t>1.8. Birden fazla koşul durumlarını birleştirmek için mantıksal operatörler kullanır.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a:t>
            </a:r>
            <a:r>
              <a:rPr lang="tr-TR" sz="1600" dirty="0" err="1">
                <a:effectLst/>
                <a:latin typeface="Helvetica" pitchFamily="2" charset="0"/>
              </a:rPr>
              <a:t>Javascript</a:t>
            </a:r>
            <a:r>
              <a:rPr lang="tr-TR" sz="1600" dirty="0">
                <a:effectLst/>
                <a:latin typeface="Helvetica" pitchFamily="2" charset="0"/>
              </a:rPr>
              <a:t> programlama dilindeki mantıksal operatörler (&amp;&amp;, ||, !, vb.) açıklanır.</a:t>
            </a:r>
            <a:br>
              <a:rPr lang="tr-TR" sz="16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graphicFrame>
        <p:nvGraphicFramePr>
          <p:cNvPr id="24609" name="İçerik Yer Tutucusu 8">
            <a:extLst>
              <a:ext uri="{FF2B5EF4-FFF2-40B4-BE49-F238E27FC236}">
                <a16:creationId xmlns:a16="http://schemas.microsoft.com/office/drawing/2014/main" id="{F7BE919E-1265-D491-819D-404159964C79}"/>
              </a:ext>
            </a:extLst>
          </p:cNvPr>
          <p:cNvGraphicFramePr>
            <a:graphicFrameLocks noGrp="1"/>
          </p:cNvGraphicFramePr>
          <p:nvPr>
            <p:ph idx="1"/>
            <p:extLst>
              <p:ext uri="{D42A27DB-BD31-4B8C-83A1-F6EECF244321}">
                <p14:modId xmlns:p14="http://schemas.microsoft.com/office/powerpoint/2010/main" val="3685265032"/>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7244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970154" y="515918"/>
            <a:ext cx="10055400" cy="1049235"/>
          </a:xfrm>
        </p:spPr>
        <p:txBody>
          <a:bodyPr>
            <a:normAutofit fontScale="90000"/>
          </a:bodyPr>
          <a:lstStyle/>
          <a:p>
            <a:r>
              <a:rPr lang="tr-TR" sz="1800" dirty="0">
                <a:effectLst/>
                <a:latin typeface="Helvetica" pitchFamily="2" charset="0"/>
              </a:rPr>
              <a:t>1.8. Birden fazla koşul durumlarını birleştirmek için mantıksal operatörler kullanır.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mantıksal operatörler (&amp;&amp;, ||, !, vb.) açıklanır.</a:t>
            </a:r>
            <a:br>
              <a:rPr lang="tr-TR" sz="1800" dirty="0">
                <a:effectLst/>
                <a:latin typeface="Helvetica" pitchFamily="2" charset="0"/>
              </a:rPr>
            </a:br>
            <a:br>
              <a:rPr lang="tr-TR" sz="1800" dirty="0">
                <a:effectLst/>
                <a:latin typeface="Helvetica" pitchFamily="2" charset="0"/>
              </a:rPr>
            </a:b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sp>
        <p:nvSpPr>
          <p:cNvPr id="9" name="İçerik Yer Tutucusu 8">
            <a:extLst>
              <a:ext uri="{FF2B5EF4-FFF2-40B4-BE49-F238E27FC236}">
                <a16:creationId xmlns:a16="http://schemas.microsoft.com/office/drawing/2014/main" id="{958CE243-82B8-AA62-B38E-896F7103DC76}"/>
              </a:ext>
            </a:extLst>
          </p:cNvPr>
          <p:cNvSpPr>
            <a:spLocks noGrp="1"/>
          </p:cNvSpPr>
          <p:nvPr>
            <p:ph idx="1"/>
          </p:nvPr>
        </p:nvSpPr>
        <p:spPr>
          <a:xfrm>
            <a:off x="4372777" y="1588824"/>
            <a:ext cx="9603275" cy="781611"/>
          </a:xfrm>
        </p:spPr>
        <p:txBody>
          <a:bodyPr>
            <a:normAutofit/>
          </a:bodyPr>
          <a:lstStyle/>
          <a:p>
            <a:pPr marL="0" indent="0">
              <a:buNone/>
            </a:pPr>
            <a:r>
              <a:rPr lang="tr-TR" sz="3600" b="1" i="0" dirty="0">
                <a:effectLst/>
                <a:latin typeface="Söhne"/>
              </a:rPr>
              <a:t>&amp;&amp; -  ve</a:t>
            </a:r>
          </a:p>
          <a:p>
            <a:pPr marL="0" indent="0">
              <a:buNone/>
            </a:pPr>
            <a:endParaRPr lang="tr-TR" dirty="0"/>
          </a:p>
          <a:p>
            <a:endParaRPr lang="tr-TR" dirty="0"/>
          </a:p>
          <a:p>
            <a:endParaRPr lang="tr-TR" dirty="0"/>
          </a:p>
        </p:txBody>
      </p:sp>
      <p:sp>
        <p:nvSpPr>
          <p:cNvPr id="4" name="Dikdörtgen 3">
            <a:extLst>
              <a:ext uri="{FF2B5EF4-FFF2-40B4-BE49-F238E27FC236}">
                <a16:creationId xmlns:a16="http://schemas.microsoft.com/office/drawing/2014/main" id="{78D5BDD1-860B-4BC6-1BF8-1C4E53A76A99}"/>
              </a:ext>
            </a:extLst>
          </p:cNvPr>
          <p:cNvSpPr/>
          <p:nvPr/>
        </p:nvSpPr>
        <p:spPr>
          <a:xfrm>
            <a:off x="747346" y="2801087"/>
            <a:ext cx="5134708" cy="852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ZEYNEP VE MURAT TAHTAYA KALKSIN</a:t>
            </a:r>
          </a:p>
        </p:txBody>
      </p:sp>
      <p:pic>
        <p:nvPicPr>
          <p:cNvPr id="30722" name="Picture 2" descr="Two students, a girl and a boy, are approaching their teacher in a classroom setting. The scene is lively and filled with educational materials like books, a globe, and a chalkboard in the background. The girl carries a notebook and looks eager to ask a question, while the boy holds a textbook and appears curious. The teacher stands welcomingly, ready to assist them with their inquiry. Light streams through the windows, illuminating the classroom and creating a warm, inviting atmosphere. The expressions on their faces reflect a keen interest in learning and a respectful teacher-student dynamic.">
            <a:extLst>
              <a:ext uri="{FF2B5EF4-FFF2-40B4-BE49-F238E27FC236}">
                <a16:creationId xmlns:a16="http://schemas.microsoft.com/office/drawing/2014/main" id="{578CDF46-F1B5-F034-655F-0E92D5FB9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554" y="2242094"/>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Sağ Ok 4">
            <a:extLst>
              <a:ext uri="{FF2B5EF4-FFF2-40B4-BE49-F238E27FC236}">
                <a16:creationId xmlns:a16="http://schemas.microsoft.com/office/drawing/2014/main" id="{FBE4623C-FBC6-431F-6F47-D780333D4866}"/>
              </a:ext>
            </a:extLst>
          </p:cNvPr>
          <p:cNvSpPr/>
          <p:nvPr/>
        </p:nvSpPr>
        <p:spPr>
          <a:xfrm rot="5400000">
            <a:off x="2778370" y="3737313"/>
            <a:ext cx="685800" cy="5575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9A89F335-CD27-B6F4-E04A-6B4DB1D6856E}"/>
              </a:ext>
            </a:extLst>
          </p:cNvPr>
          <p:cNvSpPr/>
          <p:nvPr/>
        </p:nvSpPr>
        <p:spPr>
          <a:xfrm>
            <a:off x="1283677" y="4378258"/>
            <a:ext cx="3938954" cy="76493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tr-TR" dirty="0"/>
              <a:t>HER İKİSİ DE TAHTAYA KALKAR</a:t>
            </a:r>
          </a:p>
        </p:txBody>
      </p:sp>
    </p:spTree>
    <p:extLst>
      <p:ext uri="{BB962C8B-B14F-4D97-AF65-F5344CB8AC3E}">
        <p14:creationId xmlns:p14="http://schemas.microsoft.com/office/powerpoint/2010/main" val="3274831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970154" y="515918"/>
            <a:ext cx="10055400" cy="1049235"/>
          </a:xfrm>
        </p:spPr>
        <p:txBody>
          <a:bodyPr>
            <a:normAutofit fontScale="90000"/>
          </a:bodyPr>
          <a:lstStyle/>
          <a:p>
            <a:r>
              <a:rPr lang="tr-TR" sz="1800" dirty="0">
                <a:effectLst/>
                <a:latin typeface="Helvetica" pitchFamily="2" charset="0"/>
              </a:rPr>
              <a:t>1.8. Birden fazla koşul durumlarını birleştirmek için mantıksal operatörler kullanır.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mantıksal operatörler (&amp;&amp;, ||, !, vb.) açıklanır.</a:t>
            </a:r>
            <a:br>
              <a:rPr lang="tr-TR" sz="1800" dirty="0">
                <a:effectLst/>
                <a:latin typeface="Helvetica" pitchFamily="2" charset="0"/>
              </a:rPr>
            </a:br>
            <a:br>
              <a:rPr lang="tr-TR" sz="1800" dirty="0">
                <a:effectLst/>
                <a:latin typeface="Helvetica" pitchFamily="2" charset="0"/>
              </a:rPr>
            </a:b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sp>
        <p:nvSpPr>
          <p:cNvPr id="9" name="İçerik Yer Tutucusu 8">
            <a:extLst>
              <a:ext uri="{FF2B5EF4-FFF2-40B4-BE49-F238E27FC236}">
                <a16:creationId xmlns:a16="http://schemas.microsoft.com/office/drawing/2014/main" id="{958CE243-82B8-AA62-B38E-896F7103DC76}"/>
              </a:ext>
            </a:extLst>
          </p:cNvPr>
          <p:cNvSpPr>
            <a:spLocks noGrp="1"/>
          </p:cNvSpPr>
          <p:nvPr>
            <p:ph idx="1"/>
          </p:nvPr>
        </p:nvSpPr>
        <p:spPr>
          <a:xfrm>
            <a:off x="1294211" y="1604055"/>
            <a:ext cx="9603275" cy="781611"/>
          </a:xfrm>
        </p:spPr>
        <p:txBody>
          <a:bodyPr>
            <a:normAutofit/>
          </a:bodyPr>
          <a:lstStyle/>
          <a:p>
            <a:pPr marL="0" indent="0">
              <a:buNone/>
            </a:pPr>
            <a:r>
              <a:rPr lang="tr-TR" sz="3600" b="1" dirty="0">
                <a:latin typeface="Söhne"/>
              </a:rPr>
              <a:t>||</a:t>
            </a:r>
            <a:r>
              <a:rPr lang="tr-TR" sz="3600" b="1" i="0" dirty="0">
                <a:effectLst/>
                <a:latin typeface="Söhne"/>
              </a:rPr>
              <a:t> -  veya</a:t>
            </a:r>
          </a:p>
          <a:p>
            <a:pPr marL="0" indent="0">
              <a:buNone/>
            </a:pPr>
            <a:endParaRPr lang="tr-TR" dirty="0"/>
          </a:p>
          <a:p>
            <a:endParaRPr lang="tr-TR" dirty="0"/>
          </a:p>
          <a:p>
            <a:endParaRPr lang="tr-TR" dirty="0"/>
          </a:p>
        </p:txBody>
      </p:sp>
      <p:sp>
        <p:nvSpPr>
          <p:cNvPr id="4" name="Dikdörtgen 3">
            <a:extLst>
              <a:ext uri="{FF2B5EF4-FFF2-40B4-BE49-F238E27FC236}">
                <a16:creationId xmlns:a16="http://schemas.microsoft.com/office/drawing/2014/main" id="{78D5BDD1-860B-4BC6-1BF8-1C4E53A76A99}"/>
              </a:ext>
            </a:extLst>
          </p:cNvPr>
          <p:cNvSpPr/>
          <p:nvPr/>
        </p:nvSpPr>
        <p:spPr>
          <a:xfrm>
            <a:off x="747346" y="2801087"/>
            <a:ext cx="5134708" cy="852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ZEYNEP VEYA MURAT TAHTAYA KALKSIN</a:t>
            </a:r>
          </a:p>
        </p:txBody>
      </p:sp>
      <p:sp>
        <p:nvSpPr>
          <p:cNvPr id="5" name="Sağ Ok 4">
            <a:extLst>
              <a:ext uri="{FF2B5EF4-FFF2-40B4-BE49-F238E27FC236}">
                <a16:creationId xmlns:a16="http://schemas.microsoft.com/office/drawing/2014/main" id="{FBE4623C-FBC6-431F-6F47-D780333D4866}"/>
              </a:ext>
            </a:extLst>
          </p:cNvPr>
          <p:cNvSpPr/>
          <p:nvPr/>
        </p:nvSpPr>
        <p:spPr>
          <a:xfrm rot="5400000">
            <a:off x="2778370" y="3737313"/>
            <a:ext cx="685800" cy="5575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9A89F335-CD27-B6F4-E04A-6B4DB1D6856E}"/>
              </a:ext>
            </a:extLst>
          </p:cNvPr>
          <p:cNvSpPr/>
          <p:nvPr/>
        </p:nvSpPr>
        <p:spPr>
          <a:xfrm>
            <a:off x="1283677" y="4378258"/>
            <a:ext cx="3938954" cy="764931"/>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tr-TR" dirty="0"/>
              <a:t>İÇLERİNDEN BİR TANESİ TAHTAYA KALKMASI YETERLİDİR</a:t>
            </a:r>
          </a:p>
        </p:txBody>
      </p:sp>
      <p:pic>
        <p:nvPicPr>
          <p:cNvPr id="32770" name="Picture 2" descr="A single student, a girl, is approaching her teacher in a classroom. The environment is vibrant, filled with educational elements such as desks, a chalkboard, and various learning materials scattered around. The girl, holding a book and a notebook under her arm, looks determined and prepared to ask a question. The teacher, standing in front of the chalkboard, appears welcoming and ready to engage in discussion. Sunlight filters through the windows, casting a bright and cheerful atmosphere over the scene. The interaction suggests a moment of learning and curiosity, highlighting the importance of teacher-student communication.">
            <a:extLst>
              <a:ext uri="{FF2B5EF4-FFF2-40B4-BE49-F238E27FC236}">
                <a16:creationId xmlns:a16="http://schemas.microsoft.com/office/drawing/2014/main" id="{6F8A44F2-34E8-1735-2135-031088544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808" y="2542822"/>
            <a:ext cx="3018694" cy="301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48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970154" y="515918"/>
            <a:ext cx="10055400" cy="1049235"/>
          </a:xfrm>
        </p:spPr>
        <p:txBody>
          <a:bodyPr>
            <a:normAutofit fontScale="90000"/>
          </a:bodyPr>
          <a:lstStyle/>
          <a:p>
            <a:r>
              <a:rPr lang="tr-TR" sz="1800" dirty="0">
                <a:effectLst/>
                <a:latin typeface="Helvetica" pitchFamily="2" charset="0"/>
              </a:rPr>
              <a:t>1.8. Birden fazla koşul durumlarını birleştirmek için mantıksal operatörler kullanır.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mantıksal operatörler (&amp;&amp;, ||, !, vb.) açıklanır.</a:t>
            </a:r>
            <a:br>
              <a:rPr lang="tr-TR" sz="1800" dirty="0">
                <a:effectLst/>
                <a:latin typeface="Helvetica" pitchFamily="2" charset="0"/>
              </a:rPr>
            </a:br>
            <a:br>
              <a:rPr lang="tr-TR" sz="1800" dirty="0">
                <a:effectLst/>
                <a:latin typeface="Helvetica" pitchFamily="2" charset="0"/>
              </a:rPr>
            </a:b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sp>
        <p:nvSpPr>
          <p:cNvPr id="9" name="İçerik Yer Tutucusu 8">
            <a:extLst>
              <a:ext uri="{FF2B5EF4-FFF2-40B4-BE49-F238E27FC236}">
                <a16:creationId xmlns:a16="http://schemas.microsoft.com/office/drawing/2014/main" id="{958CE243-82B8-AA62-B38E-896F7103DC76}"/>
              </a:ext>
            </a:extLst>
          </p:cNvPr>
          <p:cNvSpPr>
            <a:spLocks noGrp="1"/>
          </p:cNvSpPr>
          <p:nvPr>
            <p:ph idx="1"/>
          </p:nvPr>
        </p:nvSpPr>
        <p:spPr>
          <a:xfrm>
            <a:off x="1294211" y="1604055"/>
            <a:ext cx="9603275" cy="781611"/>
          </a:xfrm>
        </p:spPr>
        <p:txBody>
          <a:bodyPr>
            <a:normAutofit/>
          </a:bodyPr>
          <a:lstStyle/>
          <a:p>
            <a:pPr marL="0" indent="0">
              <a:buNone/>
            </a:pPr>
            <a:r>
              <a:rPr lang="tr-TR" sz="3600" b="1" i="0" dirty="0">
                <a:effectLst/>
                <a:latin typeface="Söhne"/>
              </a:rPr>
              <a:t>! -  DEĞİL</a:t>
            </a:r>
          </a:p>
          <a:p>
            <a:pPr marL="0" indent="0">
              <a:buNone/>
            </a:pPr>
            <a:endParaRPr lang="tr-TR" dirty="0"/>
          </a:p>
          <a:p>
            <a:endParaRPr lang="tr-TR" dirty="0"/>
          </a:p>
          <a:p>
            <a:endParaRPr lang="tr-TR" dirty="0"/>
          </a:p>
        </p:txBody>
      </p:sp>
      <p:sp>
        <p:nvSpPr>
          <p:cNvPr id="4" name="Dikdörtgen 3">
            <a:extLst>
              <a:ext uri="{FF2B5EF4-FFF2-40B4-BE49-F238E27FC236}">
                <a16:creationId xmlns:a16="http://schemas.microsoft.com/office/drawing/2014/main" id="{78D5BDD1-860B-4BC6-1BF8-1C4E53A76A99}"/>
              </a:ext>
            </a:extLst>
          </p:cNvPr>
          <p:cNvSpPr/>
          <p:nvPr/>
        </p:nvSpPr>
        <p:spPr>
          <a:xfrm>
            <a:off x="747346" y="2801087"/>
            <a:ext cx="5134708" cy="852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ZEYNEP TAHTAYA KALKSIN</a:t>
            </a:r>
          </a:p>
        </p:txBody>
      </p:sp>
      <p:sp>
        <p:nvSpPr>
          <p:cNvPr id="5" name="Sağ Ok 4">
            <a:extLst>
              <a:ext uri="{FF2B5EF4-FFF2-40B4-BE49-F238E27FC236}">
                <a16:creationId xmlns:a16="http://schemas.microsoft.com/office/drawing/2014/main" id="{FBE4623C-FBC6-431F-6F47-D780333D4866}"/>
              </a:ext>
            </a:extLst>
          </p:cNvPr>
          <p:cNvSpPr/>
          <p:nvPr/>
        </p:nvSpPr>
        <p:spPr>
          <a:xfrm rot="5400000">
            <a:off x="2778370" y="3737313"/>
            <a:ext cx="685800" cy="5575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9A89F335-CD27-B6F4-E04A-6B4DB1D6856E}"/>
              </a:ext>
            </a:extLst>
          </p:cNvPr>
          <p:cNvSpPr/>
          <p:nvPr/>
        </p:nvSpPr>
        <p:spPr>
          <a:xfrm>
            <a:off x="1283677" y="4378258"/>
            <a:ext cx="3938954" cy="109831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tr-TR" dirty="0"/>
              <a:t>ZEYNEP YERİNE MURAT TAHTAYA KALKARSA ÖĞRETMEN» SEN DEĞİL ZEYNEP GELSİN» DİYE</a:t>
            </a:r>
            <a:r>
              <a:rPr lang="tr-TR" i="1" dirty="0"/>
              <a:t>CEKTİR.</a:t>
            </a:r>
            <a:endParaRPr lang="tr-TR" dirty="0"/>
          </a:p>
        </p:txBody>
      </p:sp>
      <p:pic>
        <p:nvPicPr>
          <p:cNvPr id="34818" name="Picture 2" descr="A classroom scene where a single student, a boy, starts to approach his teacher, but the teacher raises a hand with a palm facing outward, signaling the boy to stop and not come any closer. The boy looks surprised and slightly taken aback, holding a book in one hand, pausing in his tracks. The classroom is filled with desks, a chalkboard, and educational posters on the walls. Sunlight streams through the windows, highlighting the interaction between the teacher and student. The teacher's expression is firm yet not unkind, indicating the importance of maintaining a boundary for an unspecified reason, perhaps a lesson in respecting personal space or a playful classroom scenario.">
            <a:extLst>
              <a:ext uri="{FF2B5EF4-FFF2-40B4-BE49-F238E27FC236}">
                <a16:creationId xmlns:a16="http://schemas.microsoft.com/office/drawing/2014/main" id="{0DF5F9A0-0CD2-1DF4-4F65-C26BEA489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7924" y="2324167"/>
            <a:ext cx="3273371" cy="327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47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45C76AC0-BB6B-419E-A327-AFA297500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5" name="Straight Connector 24584">
            <a:extLst>
              <a:ext uri="{FF2B5EF4-FFF2-40B4-BE49-F238E27FC236}">
                <a16:creationId xmlns:a16="http://schemas.microsoft.com/office/drawing/2014/main" id="{B3E0B6A3-E197-43D6-82D5-7455DAB1A7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1847088"/>
            <a:ext cx="415875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970154" y="515918"/>
            <a:ext cx="10055400" cy="1049235"/>
          </a:xfrm>
        </p:spPr>
        <p:txBody>
          <a:bodyPr>
            <a:normAutofit fontScale="90000"/>
          </a:bodyPr>
          <a:lstStyle/>
          <a:p>
            <a:r>
              <a:rPr lang="tr-TR" sz="1600" dirty="0">
                <a:effectLst/>
                <a:latin typeface="Helvetica" pitchFamily="2" charset="0"/>
              </a:rPr>
              <a:t>1.8. Birden fazla koşul durumlarını birleştirmek için mantıksal operatörler kullanır.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b) Mantıksal operatörleri kullanarak birden fazla koşul birleştirilir ve karmaşık ifadeler oluşturulur.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3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br>
              <a:rPr lang="tr-TR" sz="800" dirty="0">
                <a:effectLst/>
                <a:latin typeface="Helvetica" pitchFamily="2" charset="0"/>
              </a:rPr>
            </a:br>
            <a:endParaRPr lang="tr-TR" sz="800" dirty="0">
              <a:effectLst/>
              <a:latin typeface="Helvetica" pitchFamily="2" charset="0"/>
            </a:endParaRPr>
          </a:p>
        </p:txBody>
      </p:sp>
      <p:sp>
        <p:nvSpPr>
          <p:cNvPr id="24587" name="Rectangle 24586">
            <a:extLst>
              <a:ext uri="{FF2B5EF4-FFF2-40B4-BE49-F238E27FC236}">
                <a16:creationId xmlns:a16="http://schemas.microsoft.com/office/drawing/2014/main" id="{8B0E4246-09B8-46D7-A0D2-4D264863A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4589" name="Picture 24588">
            <a:extLst>
              <a:ext uri="{FF2B5EF4-FFF2-40B4-BE49-F238E27FC236}">
                <a16:creationId xmlns:a16="http://schemas.microsoft.com/office/drawing/2014/main" id="{F50C8D8D-B32F-4194-8321-164EC44275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591" name="Straight Connector 24590">
            <a:extLst>
              <a:ext uri="{FF2B5EF4-FFF2-40B4-BE49-F238E27FC236}">
                <a16:creationId xmlns:a16="http://schemas.microsoft.com/office/drawing/2014/main" id="{5BD24D8B-8573-4260-B700-E860AD6D2A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F97C29EC-C7DB-BA0A-515D-DB76C85A1EE1}"/>
              </a:ext>
            </a:extLst>
          </p:cNvPr>
          <p:cNvSpPr txBox="1"/>
          <p:nvPr/>
        </p:nvSpPr>
        <p:spPr>
          <a:xfrm>
            <a:off x="2233246" y="5301762"/>
            <a:ext cx="184731" cy="369332"/>
          </a:xfrm>
          <a:prstGeom prst="rect">
            <a:avLst/>
          </a:prstGeom>
          <a:noFill/>
        </p:spPr>
        <p:txBody>
          <a:bodyPr wrap="none" rtlCol="0">
            <a:spAutoFit/>
          </a:bodyPr>
          <a:lstStyle/>
          <a:p>
            <a:endParaRPr lang="tr-TR" dirty="0"/>
          </a:p>
        </p:txBody>
      </p:sp>
      <p:sp>
        <p:nvSpPr>
          <p:cNvPr id="9" name="İçerik Yer Tutucusu 8">
            <a:extLst>
              <a:ext uri="{FF2B5EF4-FFF2-40B4-BE49-F238E27FC236}">
                <a16:creationId xmlns:a16="http://schemas.microsoft.com/office/drawing/2014/main" id="{958CE243-82B8-AA62-B38E-896F7103DC76}"/>
              </a:ext>
            </a:extLst>
          </p:cNvPr>
          <p:cNvSpPr>
            <a:spLocks noGrp="1"/>
          </p:cNvSpPr>
          <p:nvPr>
            <p:ph idx="1"/>
          </p:nvPr>
        </p:nvSpPr>
        <p:spPr>
          <a:xfrm>
            <a:off x="970154" y="2148263"/>
            <a:ext cx="4158751" cy="3781409"/>
          </a:xfrm>
        </p:spPr>
        <p:txBody>
          <a:bodyPr>
            <a:normAutofit/>
          </a:bodyPr>
          <a:lstStyle/>
          <a:p>
            <a:pPr algn="l">
              <a:buFont typeface="+mj-lt"/>
              <a:buAutoNum type="arabicPeriod"/>
            </a:pPr>
            <a:r>
              <a:rPr lang="tr-TR" sz="1800" b="0" i="0" dirty="0">
                <a:effectLst/>
                <a:latin typeface="Söhne"/>
              </a:rPr>
              <a:t>Kullanıcının üye olması gerekir (</a:t>
            </a:r>
            <a:r>
              <a:rPr lang="tr-TR" sz="1800" b="0" i="0" dirty="0" err="1">
                <a:effectLst/>
                <a:latin typeface="Söhne"/>
              </a:rPr>
              <a:t>uyeMi</a:t>
            </a:r>
            <a:r>
              <a:rPr lang="tr-TR" sz="1800" b="0" i="0" dirty="0">
                <a:effectLst/>
                <a:latin typeface="Söhne"/>
              </a:rPr>
              <a:t>).</a:t>
            </a:r>
          </a:p>
          <a:p>
            <a:pPr algn="l">
              <a:buFont typeface="+mj-lt"/>
              <a:buAutoNum type="arabicPeriod"/>
            </a:pPr>
            <a:r>
              <a:rPr lang="tr-TR" sz="1800" b="0" i="0" dirty="0">
                <a:effectLst/>
                <a:latin typeface="Söhne"/>
              </a:rPr>
              <a:t>Kullanıcının ya 18 yaşından büyük olması gerekir (yas &gt; 18) ya da özel izin verilmiş olması gerekir (</a:t>
            </a:r>
            <a:r>
              <a:rPr lang="tr-TR" sz="1800" b="0" i="0" dirty="0" err="1">
                <a:effectLst/>
                <a:latin typeface="Söhne"/>
              </a:rPr>
              <a:t>ozelIzin</a:t>
            </a:r>
            <a:r>
              <a:rPr lang="tr-TR" sz="1800" b="0" i="0" dirty="0">
                <a:effectLst/>
                <a:latin typeface="Söhne"/>
              </a:rPr>
              <a:t>).</a:t>
            </a:r>
          </a:p>
          <a:p>
            <a:pPr algn="l">
              <a:buFont typeface="+mj-lt"/>
              <a:buAutoNum type="arabicPeriod"/>
            </a:pPr>
            <a:r>
              <a:rPr lang="tr-TR" sz="1800" b="0" i="0" dirty="0">
                <a:effectLst/>
                <a:latin typeface="Söhne"/>
              </a:rPr>
              <a:t>Engel durumu var mı? (</a:t>
            </a:r>
            <a:r>
              <a:rPr lang="tr-TR" sz="1800" b="0" i="0" dirty="0" err="1">
                <a:effectLst/>
                <a:latin typeface="Söhne"/>
              </a:rPr>
              <a:t>engelDurumu</a:t>
            </a:r>
            <a:r>
              <a:rPr lang="tr-TR" sz="1800" b="0" i="0" dirty="0">
                <a:effectLst/>
                <a:latin typeface="Söhne"/>
              </a:rPr>
              <a:t>)</a:t>
            </a:r>
          </a:p>
          <a:p>
            <a:pPr marL="0" indent="0">
              <a:buNone/>
            </a:pPr>
            <a:endParaRPr lang="tr-TR" sz="1400" dirty="0"/>
          </a:p>
          <a:p>
            <a:endParaRPr lang="tr-TR" sz="1400" dirty="0"/>
          </a:p>
          <a:p>
            <a:endParaRPr lang="tr-TR" sz="1400" dirty="0"/>
          </a:p>
        </p:txBody>
      </p:sp>
      <p:sp>
        <p:nvSpPr>
          <p:cNvPr id="8" name="Metin kutusu 7">
            <a:extLst>
              <a:ext uri="{FF2B5EF4-FFF2-40B4-BE49-F238E27FC236}">
                <a16:creationId xmlns:a16="http://schemas.microsoft.com/office/drawing/2014/main" id="{629F1827-AED1-8B10-5180-4C618588CBCC}"/>
              </a:ext>
            </a:extLst>
          </p:cNvPr>
          <p:cNvSpPr txBox="1"/>
          <p:nvPr/>
        </p:nvSpPr>
        <p:spPr>
          <a:xfrm>
            <a:off x="5872316" y="2104358"/>
            <a:ext cx="6100916" cy="2862322"/>
          </a:xfrm>
          <a:prstGeom prst="rect">
            <a:avLst/>
          </a:prstGeom>
          <a:solidFill>
            <a:schemeClr val="bg2">
              <a:lumMod val="25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tr-TR" dirty="0" err="1">
                <a:solidFill>
                  <a:schemeClr val="bg1"/>
                </a:solidFill>
              </a:rPr>
              <a:t>let</a:t>
            </a:r>
            <a:r>
              <a:rPr lang="tr-TR" dirty="0">
                <a:solidFill>
                  <a:schemeClr val="bg1"/>
                </a:solidFill>
              </a:rPr>
              <a:t> </a:t>
            </a:r>
            <a:r>
              <a:rPr lang="tr-TR" dirty="0" err="1">
                <a:solidFill>
                  <a:schemeClr val="bg1"/>
                </a:solidFill>
              </a:rPr>
              <a:t>uyeMi</a:t>
            </a:r>
            <a:r>
              <a:rPr lang="tr-TR" dirty="0">
                <a:solidFill>
                  <a:schemeClr val="bg1"/>
                </a:solidFill>
              </a:rPr>
              <a:t> = </a:t>
            </a:r>
            <a:r>
              <a:rPr lang="tr-TR" dirty="0" err="1">
                <a:solidFill>
                  <a:schemeClr val="bg1"/>
                </a:solidFill>
              </a:rPr>
              <a:t>true</a:t>
            </a:r>
            <a:r>
              <a:rPr lang="tr-TR" dirty="0">
                <a:solidFill>
                  <a:schemeClr val="bg1"/>
                </a:solidFill>
              </a:rPr>
              <a:t>;</a:t>
            </a:r>
          </a:p>
          <a:p>
            <a:r>
              <a:rPr lang="tr-TR" dirty="0" err="1">
                <a:solidFill>
                  <a:schemeClr val="bg1"/>
                </a:solidFill>
              </a:rPr>
              <a:t>let</a:t>
            </a:r>
            <a:r>
              <a:rPr lang="tr-TR" dirty="0">
                <a:solidFill>
                  <a:schemeClr val="bg1"/>
                </a:solidFill>
              </a:rPr>
              <a:t> yas = 17;</a:t>
            </a:r>
          </a:p>
          <a:p>
            <a:r>
              <a:rPr lang="tr-TR" dirty="0" err="1">
                <a:solidFill>
                  <a:schemeClr val="bg1"/>
                </a:solidFill>
              </a:rPr>
              <a:t>let</a:t>
            </a:r>
            <a:r>
              <a:rPr lang="tr-TR" dirty="0">
                <a:solidFill>
                  <a:schemeClr val="bg1"/>
                </a:solidFill>
              </a:rPr>
              <a:t> </a:t>
            </a:r>
            <a:r>
              <a:rPr lang="tr-TR" dirty="0" err="1">
                <a:solidFill>
                  <a:schemeClr val="bg1"/>
                </a:solidFill>
              </a:rPr>
              <a:t>ozelIzin</a:t>
            </a:r>
            <a:r>
              <a:rPr lang="tr-TR" dirty="0">
                <a:solidFill>
                  <a:schemeClr val="bg1"/>
                </a:solidFill>
              </a:rPr>
              <a:t> = </a:t>
            </a:r>
            <a:r>
              <a:rPr lang="tr-TR" dirty="0" err="1">
                <a:solidFill>
                  <a:schemeClr val="bg1"/>
                </a:solidFill>
              </a:rPr>
              <a:t>true</a:t>
            </a:r>
            <a:r>
              <a:rPr lang="tr-TR" dirty="0">
                <a:solidFill>
                  <a:schemeClr val="bg1"/>
                </a:solidFill>
              </a:rPr>
              <a:t>;</a:t>
            </a:r>
          </a:p>
          <a:p>
            <a:r>
              <a:rPr lang="tr-TR" dirty="0" err="1">
                <a:solidFill>
                  <a:schemeClr val="bg1"/>
                </a:solidFill>
              </a:rPr>
              <a:t>let</a:t>
            </a:r>
            <a:r>
              <a:rPr lang="tr-TR" dirty="0">
                <a:solidFill>
                  <a:schemeClr val="bg1"/>
                </a:solidFill>
              </a:rPr>
              <a:t> </a:t>
            </a:r>
            <a:r>
              <a:rPr lang="tr-TR" dirty="0" err="1">
                <a:solidFill>
                  <a:schemeClr val="bg1"/>
                </a:solidFill>
              </a:rPr>
              <a:t>engelDurumu</a:t>
            </a:r>
            <a:r>
              <a:rPr lang="tr-TR" dirty="0">
                <a:solidFill>
                  <a:schemeClr val="bg1"/>
                </a:solidFill>
              </a:rPr>
              <a:t> = </a:t>
            </a:r>
            <a:r>
              <a:rPr lang="tr-TR" dirty="0" err="1">
                <a:solidFill>
                  <a:schemeClr val="bg1"/>
                </a:solidFill>
              </a:rPr>
              <a:t>false</a:t>
            </a:r>
            <a:r>
              <a:rPr lang="tr-TR" dirty="0">
                <a:solidFill>
                  <a:schemeClr val="bg1"/>
                </a:solidFill>
              </a:rPr>
              <a:t>;</a:t>
            </a:r>
          </a:p>
          <a:p>
            <a:endParaRPr lang="tr-TR" dirty="0">
              <a:solidFill>
                <a:schemeClr val="bg1"/>
              </a:solidFill>
            </a:endParaRPr>
          </a:p>
          <a:p>
            <a:r>
              <a:rPr lang="tr-TR" dirty="0" err="1">
                <a:solidFill>
                  <a:schemeClr val="bg1"/>
                </a:solidFill>
              </a:rPr>
              <a:t>if</a:t>
            </a:r>
            <a:r>
              <a:rPr lang="tr-TR" dirty="0">
                <a:solidFill>
                  <a:schemeClr val="bg1"/>
                </a:solidFill>
              </a:rPr>
              <a:t> (</a:t>
            </a:r>
            <a:r>
              <a:rPr lang="tr-TR" dirty="0" err="1">
                <a:solidFill>
                  <a:schemeClr val="bg1"/>
                </a:solidFill>
              </a:rPr>
              <a:t>uyeMi</a:t>
            </a:r>
            <a:r>
              <a:rPr lang="tr-TR" dirty="0">
                <a:solidFill>
                  <a:schemeClr val="bg1"/>
                </a:solidFill>
              </a:rPr>
              <a:t> &amp;&amp; (yas &gt; 18 || </a:t>
            </a:r>
            <a:r>
              <a:rPr lang="tr-TR" dirty="0" err="1">
                <a:solidFill>
                  <a:schemeClr val="bg1"/>
                </a:solidFill>
              </a:rPr>
              <a:t>ozelIzin</a:t>
            </a:r>
            <a:r>
              <a:rPr lang="tr-TR" dirty="0">
                <a:solidFill>
                  <a:schemeClr val="bg1"/>
                </a:solidFill>
              </a:rPr>
              <a:t>) &amp;&amp; !</a:t>
            </a:r>
            <a:r>
              <a:rPr lang="tr-TR" dirty="0" err="1">
                <a:solidFill>
                  <a:schemeClr val="bg1"/>
                </a:solidFill>
              </a:rPr>
              <a:t>engelDurumu</a:t>
            </a:r>
            <a:r>
              <a:rPr lang="tr-TR" dirty="0">
                <a:solidFill>
                  <a:schemeClr val="bg1"/>
                </a:solidFill>
              </a:rPr>
              <a:t>) {</a:t>
            </a:r>
          </a:p>
          <a:p>
            <a:r>
              <a:rPr lang="tr-TR" dirty="0">
                <a:solidFill>
                  <a:schemeClr val="bg1"/>
                </a:solidFill>
              </a:rPr>
              <a:t>    </a:t>
            </a:r>
            <a:r>
              <a:rPr lang="tr-TR" dirty="0" err="1">
                <a:solidFill>
                  <a:schemeClr val="bg1"/>
                </a:solidFill>
              </a:rPr>
              <a:t>console.log</a:t>
            </a:r>
            <a:r>
              <a:rPr lang="tr-TR" dirty="0">
                <a:solidFill>
                  <a:schemeClr val="bg1"/>
                </a:solidFill>
              </a:rPr>
              <a:t>("İçeriği görüntüleyebilirsiniz.");</a:t>
            </a:r>
          </a:p>
          <a:p>
            <a:r>
              <a:rPr lang="tr-TR" dirty="0">
                <a:solidFill>
                  <a:schemeClr val="bg1"/>
                </a:solidFill>
              </a:rPr>
              <a:t>} else {</a:t>
            </a:r>
          </a:p>
          <a:p>
            <a:r>
              <a:rPr lang="tr-TR" dirty="0">
                <a:solidFill>
                  <a:schemeClr val="bg1"/>
                </a:solidFill>
              </a:rPr>
              <a:t>    </a:t>
            </a:r>
            <a:r>
              <a:rPr lang="tr-TR" dirty="0" err="1">
                <a:solidFill>
                  <a:schemeClr val="bg1"/>
                </a:solidFill>
              </a:rPr>
              <a:t>console.log</a:t>
            </a:r>
            <a:r>
              <a:rPr lang="tr-TR" dirty="0">
                <a:solidFill>
                  <a:schemeClr val="bg1"/>
                </a:solidFill>
              </a:rPr>
              <a:t>("İçeriği görüntüleyemezsiniz.");</a:t>
            </a:r>
          </a:p>
          <a:p>
            <a:r>
              <a:rPr lang="tr-TR" dirty="0">
                <a:solidFill>
                  <a:schemeClr val="bg1"/>
                </a:solidFill>
              </a:rPr>
              <a:t>}</a:t>
            </a:r>
          </a:p>
        </p:txBody>
      </p:sp>
    </p:spTree>
    <p:extLst>
      <p:ext uri="{BB962C8B-B14F-4D97-AF65-F5344CB8AC3E}">
        <p14:creationId xmlns:p14="http://schemas.microsoft.com/office/powerpoint/2010/main" val="3863014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da bilgisayar betiği">
            <a:extLst>
              <a:ext uri="{FF2B5EF4-FFF2-40B4-BE49-F238E27FC236}">
                <a16:creationId xmlns:a16="http://schemas.microsoft.com/office/drawing/2014/main" id="{ABDEB1B1-38F3-7319-0301-A9A22A80511F}"/>
              </a:ext>
            </a:extLst>
          </p:cNvPr>
          <p:cNvPicPr>
            <a:picLocks noChangeAspect="1"/>
          </p:cNvPicPr>
          <p:nvPr/>
        </p:nvPicPr>
        <p:blipFill rotWithShape="1">
          <a:blip r:embed="rId2">
            <a:alphaModFix amt="50000"/>
            <a:grayscl/>
          </a:blip>
          <a:srcRect t="5530" r="-1" b="10198"/>
          <a:stretch/>
        </p:blipFill>
        <p:spPr>
          <a:xfrm>
            <a:off x="305" y="10"/>
            <a:ext cx="12191695" cy="6857990"/>
          </a:xfrm>
          <a:prstGeom prst="rect">
            <a:avLst/>
          </a:prstGeom>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0" name="Rectangle 29">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1130271" y="1193800"/>
            <a:ext cx="3193050" cy="4699000"/>
          </a:xfrm>
        </p:spPr>
        <p:txBody>
          <a:bodyPr anchor="ctr">
            <a:normAutofit/>
          </a:bodyPr>
          <a:lstStyle/>
          <a:p>
            <a:r>
              <a:rPr lang="tr-TR" sz="2700" dirty="0">
                <a:latin typeface="Helvetica" pitchFamily="2" charset="0"/>
              </a:rPr>
              <a:t>2</a:t>
            </a:r>
            <a:r>
              <a:rPr lang="tr-TR" sz="2700" dirty="0">
                <a:effectLst/>
                <a:latin typeface="Helvetica" pitchFamily="2" charset="0"/>
              </a:rPr>
              <a:t>. ÜNİTE: JAVASCRIPT PROGRAMLAMA DİLİ FONKSİYONLARI VE NESNE TABANLI PROGRAMLAMA</a:t>
            </a:r>
            <a:br>
              <a:rPr lang="tr-TR" sz="2700" dirty="0">
                <a:effectLst/>
                <a:latin typeface="Helvetica" pitchFamily="2" charset="0"/>
              </a:rPr>
            </a:br>
            <a:endParaRPr lang="tr-TR" sz="2700" dirty="0">
              <a:effectLst/>
              <a:latin typeface="Helvetica" pitchFamily="2" charset="0"/>
            </a:endParaRPr>
          </a:p>
        </p:txBody>
      </p:sp>
      <p:cxnSp>
        <p:nvCxnSpPr>
          <p:cNvPr id="32" name="Straight Connector 31">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9"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5910701" y="157317"/>
            <a:ext cx="6085091" cy="6005162"/>
          </a:xfrm>
        </p:spPr>
        <p:txBody>
          <a:bodyPr anchor="ctr">
            <a:normAutofit/>
          </a:bodyPr>
          <a:lstStyle/>
          <a:p>
            <a:pPr marL="0" indent="0">
              <a:lnSpc>
                <a:spcPct val="110000"/>
              </a:lnSpc>
              <a:buNone/>
            </a:pPr>
            <a:r>
              <a:rPr lang="tr-TR" sz="1800" dirty="0">
                <a:effectLst/>
                <a:latin typeface="Helvetica" pitchFamily="2" charset="0"/>
              </a:rPr>
              <a:t>Ünite Açıklaması</a:t>
            </a:r>
          </a:p>
          <a:p>
            <a:pPr>
              <a:lnSpc>
                <a:spcPct val="110000"/>
              </a:lnSpc>
            </a:pPr>
            <a:r>
              <a:rPr lang="tr-TR" sz="1800" dirty="0">
                <a:effectLst/>
                <a:latin typeface="Helvetica" pitchFamily="2" charset="0"/>
              </a:rPr>
              <a:t>Bu </a:t>
            </a:r>
            <a:r>
              <a:rPr lang="tr-TR" sz="1800" dirty="0" err="1">
                <a:effectLst/>
                <a:latin typeface="Helvetica" pitchFamily="2" charset="0"/>
              </a:rPr>
              <a:t>ünitede</a:t>
            </a:r>
            <a:r>
              <a:rPr lang="tr-TR" sz="1800" dirty="0">
                <a:effectLst/>
                <a:latin typeface="Helvetica" pitchFamily="2" charset="0"/>
              </a:rPr>
              <a:t>; </a:t>
            </a:r>
            <a:r>
              <a:rPr lang="tr-TR" sz="1800" dirty="0" err="1">
                <a:effectLst/>
                <a:latin typeface="Helvetica" pitchFamily="2" charset="0"/>
              </a:rPr>
              <a:t>Javascript</a:t>
            </a:r>
            <a:r>
              <a:rPr lang="tr-TR" sz="1800" dirty="0">
                <a:effectLst/>
                <a:latin typeface="Helvetica" pitchFamily="2" charset="0"/>
              </a:rPr>
              <a:t> programlama dilinde fonksiyonlarının genel tanımı, fonksiyonların </a:t>
            </a:r>
            <a:r>
              <a:rPr lang="tr-TR" sz="1800" dirty="0" err="1">
                <a:effectLst/>
                <a:latin typeface="Helvetica" pitchFamily="2" charset="0"/>
              </a:rPr>
              <a:t>düzenlenmesi</a:t>
            </a:r>
            <a:r>
              <a:rPr lang="tr-TR" sz="1800" dirty="0">
                <a:effectLst/>
                <a:latin typeface="Helvetica" pitchFamily="2" charset="0"/>
              </a:rPr>
              <a:t> ve yönetilmesi, fonksiyonlarda kullanılan parametreler, fonksiyonların değişkenlere atanabilmesi </a:t>
            </a:r>
            <a:r>
              <a:rPr lang="tr-TR" sz="1800" dirty="0" err="1">
                <a:effectLst/>
                <a:latin typeface="Helvetica" pitchFamily="2" charset="0"/>
              </a:rPr>
              <a:t>üzerinde</a:t>
            </a:r>
            <a:r>
              <a:rPr lang="tr-TR" sz="1800" dirty="0">
                <a:effectLst/>
                <a:latin typeface="Helvetica" pitchFamily="2" charset="0"/>
              </a:rPr>
              <a:t> durulur. </a:t>
            </a:r>
            <a:r>
              <a:rPr lang="tr-TR" sz="1800" dirty="0" err="1">
                <a:effectLst/>
                <a:latin typeface="Helvetica" pitchFamily="2" charset="0"/>
              </a:rPr>
              <a:t>Javascript</a:t>
            </a:r>
            <a:r>
              <a:rPr lang="tr-TR" sz="1800" dirty="0">
                <a:effectLst/>
                <a:latin typeface="Helvetica" pitchFamily="2" charset="0"/>
              </a:rPr>
              <a:t> programlama dilinde diziler ve </a:t>
            </a:r>
            <a:r>
              <a:rPr lang="tr-TR" sz="1800" dirty="0" err="1">
                <a:effectLst/>
                <a:latin typeface="Helvetica" pitchFamily="2" charset="0"/>
              </a:rPr>
              <a:t>döngüler</a:t>
            </a:r>
            <a:r>
              <a:rPr lang="tr-TR" sz="1800" dirty="0">
                <a:effectLst/>
                <a:latin typeface="Helvetica" pitchFamily="2" charset="0"/>
              </a:rPr>
              <a:t> anlatılarak dizi elemanlarını sıralama ve filtreleme olaylarından bahsedilir. Nesne ve sınıf kavramları anlatılarak </a:t>
            </a:r>
            <a:r>
              <a:rPr lang="tr-TR" sz="1800" dirty="0" err="1">
                <a:effectLst/>
                <a:latin typeface="Helvetica" pitchFamily="2" charset="0"/>
              </a:rPr>
              <a:t>constructor’lara</a:t>
            </a:r>
            <a:r>
              <a:rPr lang="tr-TR" sz="1800" dirty="0">
                <a:effectLst/>
                <a:latin typeface="Helvetica" pitchFamily="2" charset="0"/>
              </a:rPr>
              <a:t> özellikler ekleme, nesneler arası etkileşim kurma işlemleri uygulamalı olarak yapılır.</a:t>
            </a:r>
          </a:p>
          <a:p>
            <a:pPr marL="0" indent="0">
              <a:lnSpc>
                <a:spcPct val="110000"/>
              </a:lnSpc>
              <a:buNone/>
            </a:pPr>
            <a:endParaRPr lang="tr-TR" sz="800" dirty="0">
              <a:effectLst/>
              <a:latin typeface="Helvetica" pitchFamily="2" charset="0"/>
            </a:endParaRPr>
          </a:p>
        </p:txBody>
      </p:sp>
      <p:sp>
        <p:nvSpPr>
          <p:cNvPr id="3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3562207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3ABB17-D907-0049-FDBE-07AEE8C5327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200" dirty="0"/>
              <a:t>Y</a:t>
            </a:r>
            <a:r>
              <a:rPr lang="en-US" sz="2200" kern="1200" dirty="0">
                <a:latin typeface="+mj-lt"/>
                <a:ea typeface="+mj-ea"/>
                <a:cs typeface="+mj-cs"/>
              </a:rPr>
              <a:t>ÖNTEM</a:t>
            </a:r>
          </a:p>
        </p:txBody>
      </p:sp>
      <p:sp>
        <p:nvSpPr>
          <p:cNvPr id="3" name="Başlık 1">
            <a:extLst>
              <a:ext uri="{FF2B5EF4-FFF2-40B4-BE49-F238E27FC236}">
                <a16:creationId xmlns:a16="http://schemas.microsoft.com/office/drawing/2014/main" id="{9921BEAE-8379-011D-AA36-1643C1383B04}"/>
              </a:ext>
            </a:extLst>
          </p:cNvPr>
          <p:cNvSpPr txBox="1">
            <a:spLocks/>
          </p:cNvSpPr>
          <p:nvPr/>
        </p:nvSpPr>
        <p:spPr>
          <a:xfrm>
            <a:off x="490537" y="1937677"/>
            <a:ext cx="11210925" cy="29826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400" b="1" dirty="0"/>
              <a:t>EZBER DEĞİL SÜREKLİ UYGULAMA!</a:t>
            </a:r>
          </a:p>
          <a:p>
            <a:pPr algn="ctr"/>
            <a:endParaRPr lang="en-US" sz="2400" b="1" dirty="0"/>
          </a:p>
          <a:p>
            <a:pPr algn="ctr"/>
            <a:r>
              <a:rPr lang="en-US" sz="2400" b="1" i="1" dirty="0"/>
              <a:t>HEDEF SENARYO İÇİN GEREKLİ</a:t>
            </a:r>
            <a:r>
              <a:rPr lang="en-US" sz="2400" b="1" dirty="0"/>
              <a:t> KODU BULMAK VE YAZMAK</a:t>
            </a:r>
          </a:p>
          <a:p>
            <a:pPr algn="ctr"/>
            <a:endParaRPr lang="en-US" sz="2400" b="1" dirty="0">
              <a:solidFill>
                <a:schemeClr val="bg1"/>
              </a:solidFill>
              <a:highlight>
                <a:srgbClr val="800080"/>
              </a:highlight>
            </a:endParaRPr>
          </a:p>
          <a:p>
            <a:pPr algn="ctr"/>
            <a:endParaRPr lang="en-US" sz="2400" b="1" dirty="0">
              <a:solidFill>
                <a:schemeClr val="bg1"/>
              </a:solidFill>
              <a:highlight>
                <a:srgbClr val="800080"/>
              </a:highlight>
            </a:endParaRPr>
          </a:p>
        </p:txBody>
      </p:sp>
    </p:spTree>
    <p:extLst>
      <p:ext uri="{BB962C8B-B14F-4D97-AF65-F5344CB8AC3E}">
        <p14:creationId xmlns:p14="http://schemas.microsoft.com/office/powerpoint/2010/main" val="4285323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da bilgisayar betiği">
            <a:extLst>
              <a:ext uri="{FF2B5EF4-FFF2-40B4-BE49-F238E27FC236}">
                <a16:creationId xmlns:a16="http://schemas.microsoft.com/office/drawing/2014/main" id="{ABDEB1B1-38F3-7319-0301-A9A22A80511F}"/>
              </a:ext>
            </a:extLst>
          </p:cNvPr>
          <p:cNvPicPr>
            <a:picLocks noChangeAspect="1"/>
          </p:cNvPicPr>
          <p:nvPr/>
        </p:nvPicPr>
        <p:blipFill rotWithShape="1">
          <a:blip r:embed="rId2">
            <a:alphaModFix amt="50000"/>
            <a:grayscl/>
          </a:blip>
          <a:srcRect t="5530" r="-1" b="10198"/>
          <a:stretch/>
        </p:blipFill>
        <p:spPr>
          <a:xfrm>
            <a:off x="305" y="10"/>
            <a:ext cx="12191695" cy="6857990"/>
          </a:xfrm>
          <a:prstGeom prst="rect">
            <a:avLst/>
          </a:prstGeom>
        </p:spPr>
      </p:pic>
      <p:sp>
        <p:nvSpPr>
          <p:cNvPr id="26"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8"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30" name="Rectangle 29">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1130271" y="1193800"/>
            <a:ext cx="3193050" cy="4699000"/>
          </a:xfrm>
        </p:spPr>
        <p:txBody>
          <a:bodyPr anchor="ctr">
            <a:normAutofit/>
          </a:bodyPr>
          <a:lstStyle/>
          <a:p>
            <a:r>
              <a:rPr lang="tr-TR" sz="2700" dirty="0">
                <a:latin typeface="Helvetica" pitchFamily="2" charset="0"/>
              </a:rPr>
              <a:t>2</a:t>
            </a:r>
            <a:r>
              <a:rPr lang="tr-TR" sz="2700" dirty="0">
                <a:effectLst/>
                <a:latin typeface="Helvetica" pitchFamily="2" charset="0"/>
              </a:rPr>
              <a:t>. ÜNİTE: JAVASCRIPT PROGRAMLAMA DİLİ FONKSİYONLARI VE NESNE TABANLI PROGRAMLAMA</a:t>
            </a:r>
            <a:br>
              <a:rPr lang="tr-TR" sz="2700" dirty="0">
                <a:effectLst/>
                <a:latin typeface="Helvetica" pitchFamily="2" charset="0"/>
              </a:rPr>
            </a:br>
            <a:endParaRPr lang="tr-TR" sz="2700" dirty="0">
              <a:effectLst/>
              <a:latin typeface="Helvetica" pitchFamily="2" charset="0"/>
            </a:endParaRPr>
          </a:p>
        </p:txBody>
      </p:sp>
      <p:cxnSp>
        <p:nvCxnSpPr>
          <p:cNvPr id="32" name="Straight Connector 31">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9"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5910701" y="157317"/>
            <a:ext cx="6085091" cy="6005162"/>
          </a:xfrm>
        </p:spPr>
        <p:txBody>
          <a:bodyPr anchor="ctr">
            <a:normAutofit/>
          </a:bodyPr>
          <a:lstStyle/>
          <a:p>
            <a:pPr marL="0" indent="0">
              <a:lnSpc>
                <a:spcPct val="110000"/>
              </a:lnSpc>
              <a:buNone/>
            </a:pPr>
            <a:r>
              <a:rPr lang="tr-TR" sz="1400" dirty="0">
                <a:effectLst/>
                <a:latin typeface="Helvetica" pitchFamily="2" charset="0"/>
              </a:rPr>
              <a:t>Değerler</a:t>
            </a:r>
          </a:p>
          <a:p>
            <a:pPr>
              <a:lnSpc>
                <a:spcPct val="110000"/>
              </a:lnSpc>
            </a:pPr>
            <a:r>
              <a:rPr lang="tr-TR" sz="1400" dirty="0">
                <a:effectLst/>
                <a:latin typeface="Helvetica" pitchFamily="2" charset="0"/>
              </a:rPr>
              <a:t>Sabır (Kazanım 1.1., 1.2., 1.3., 1.6.)</a:t>
            </a:r>
          </a:p>
          <a:p>
            <a:pPr>
              <a:lnSpc>
                <a:spcPct val="110000"/>
              </a:lnSpc>
            </a:pPr>
            <a:r>
              <a:rPr lang="tr-TR" sz="1400" dirty="0">
                <a:effectLst/>
                <a:latin typeface="Helvetica" pitchFamily="2" charset="0"/>
              </a:rPr>
              <a:t>Özdenetim (Kazanım 1.4., 1.5., 1.6.)</a:t>
            </a:r>
          </a:p>
          <a:p>
            <a:pPr>
              <a:lnSpc>
                <a:spcPct val="110000"/>
              </a:lnSpc>
            </a:pPr>
            <a:r>
              <a:rPr lang="tr-TR" sz="1400" dirty="0">
                <a:effectLst/>
                <a:latin typeface="Helvetica" pitchFamily="2" charset="0"/>
              </a:rPr>
              <a:t>Sorumluluk (Kazanım 1.4., 1.6., 1.7., 1.8.)</a:t>
            </a:r>
          </a:p>
          <a:p>
            <a:pPr>
              <a:lnSpc>
                <a:spcPct val="110000"/>
              </a:lnSpc>
            </a:pPr>
            <a:r>
              <a:rPr lang="tr-TR" sz="1400" dirty="0">
                <a:effectLst/>
                <a:latin typeface="Helvetica" pitchFamily="2" charset="0"/>
              </a:rPr>
              <a:t>Yardımseverlik (Kazanım 1.6.)</a:t>
            </a:r>
          </a:p>
          <a:p>
            <a:pPr>
              <a:lnSpc>
                <a:spcPct val="110000"/>
              </a:lnSpc>
            </a:pPr>
            <a:endParaRPr lang="tr-TR" sz="1400" dirty="0">
              <a:effectLst/>
              <a:latin typeface="Helvetica" pitchFamily="2" charset="0"/>
            </a:endParaRPr>
          </a:p>
          <a:p>
            <a:pPr marL="0" indent="0">
              <a:lnSpc>
                <a:spcPct val="110000"/>
              </a:lnSpc>
              <a:buNone/>
            </a:pPr>
            <a:r>
              <a:rPr lang="tr-TR" sz="1400" dirty="0">
                <a:effectLst/>
                <a:latin typeface="Helvetica" pitchFamily="2" charset="0"/>
              </a:rPr>
              <a:t>Alan Becerileri</a:t>
            </a:r>
          </a:p>
          <a:p>
            <a:pPr>
              <a:lnSpc>
                <a:spcPct val="110000"/>
              </a:lnSpc>
            </a:pPr>
            <a:r>
              <a:rPr lang="tr-TR" sz="1400" dirty="0">
                <a:effectLst/>
                <a:latin typeface="Helvetica" pitchFamily="2" charset="0"/>
              </a:rPr>
              <a:t>Soyutlama Becerisi (Kazanım 1.1., 1.2., 1.3.)</a:t>
            </a:r>
          </a:p>
          <a:p>
            <a:pPr>
              <a:lnSpc>
                <a:spcPct val="110000"/>
              </a:lnSpc>
            </a:pPr>
            <a:r>
              <a:rPr lang="tr-TR" sz="1400" dirty="0">
                <a:effectLst/>
                <a:latin typeface="Helvetica" pitchFamily="2" charset="0"/>
              </a:rPr>
              <a:t>Mantıksal </a:t>
            </a:r>
            <a:r>
              <a:rPr lang="tr-TR" sz="1400" dirty="0" err="1">
                <a:effectLst/>
                <a:latin typeface="Helvetica" pitchFamily="2" charset="0"/>
              </a:rPr>
              <a:t>Düşünme</a:t>
            </a:r>
            <a:r>
              <a:rPr lang="tr-TR" sz="1400" dirty="0">
                <a:effectLst/>
                <a:latin typeface="Helvetica" pitchFamily="2" charset="0"/>
              </a:rPr>
              <a:t> Becerisi (Kazanım 1.4., 1.5., 1.6., 1.7.)</a:t>
            </a:r>
          </a:p>
          <a:p>
            <a:pPr>
              <a:lnSpc>
                <a:spcPct val="110000"/>
              </a:lnSpc>
            </a:pPr>
            <a:r>
              <a:rPr lang="tr-TR" sz="1400" dirty="0" err="1">
                <a:effectLst/>
                <a:latin typeface="Helvetica" pitchFamily="2" charset="0"/>
              </a:rPr>
              <a:t>Algoritmik</a:t>
            </a:r>
            <a:r>
              <a:rPr lang="tr-TR" sz="1400" dirty="0">
                <a:effectLst/>
                <a:latin typeface="Helvetica" pitchFamily="2" charset="0"/>
              </a:rPr>
              <a:t> </a:t>
            </a:r>
            <a:r>
              <a:rPr lang="tr-TR" sz="1400" dirty="0" err="1">
                <a:effectLst/>
                <a:latin typeface="Helvetica" pitchFamily="2" charset="0"/>
              </a:rPr>
              <a:t>Düşünme</a:t>
            </a:r>
            <a:r>
              <a:rPr lang="tr-TR" sz="1400" dirty="0">
                <a:effectLst/>
                <a:latin typeface="Helvetica" pitchFamily="2" charset="0"/>
              </a:rPr>
              <a:t> Becerisi (Kazanım 1.4., 1.5., 1.6., 1.7., 1.8</a:t>
            </a:r>
          </a:p>
          <a:p>
            <a:pPr>
              <a:lnSpc>
                <a:spcPct val="110000"/>
              </a:lnSpc>
            </a:pPr>
            <a:r>
              <a:rPr lang="tr-TR" sz="1400" dirty="0">
                <a:effectLst/>
                <a:latin typeface="Helvetica" pitchFamily="2" charset="0"/>
              </a:rPr>
              <a:t>Kodlama, Programlama Becerisi (Kazanım 1.1., 1.2., 1.3., 1.4., 1.5., 1.6., 1.7., 1.8.)</a:t>
            </a:r>
          </a:p>
          <a:p>
            <a:pPr marL="0" indent="0">
              <a:lnSpc>
                <a:spcPct val="110000"/>
              </a:lnSpc>
              <a:buNone/>
            </a:pPr>
            <a:endParaRPr lang="tr-TR" sz="800" dirty="0">
              <a:effectLst/>
              <a:latin typeface="Helvetica" pitchFamily="2" charset="0"/>
            </a:endParaRPr>
          </a:p>
        </p:txBody>
      </p:sp>
      <p:sp>
        <p:nvSpPr>
          <p:cNvPr id="34"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525630538"/>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43425" y="541550"/>
            <a:ext cx="4325112" cy="1049235"/>
          </a:xfrm>
        </p:spPr>
        <p:txBody>
          <a:bodyPr>
            <a:normAutofit fontScale="90000"/>
          </a:bodyPr>
          <a:lstStyle/>
          <a:p>
            <a:r>
              <a:rPr lang="tr-TR" sz="1600" b="1" dirty="0">
                <a:effectLst/>
                <a:latin typeface="Helvetica" pitchFamily="2" charset="0"/>
              </a:rPr>
              <a:t>2.1. </a:t>
            </a:r>
            <a:r>
              <a:rPr lang="tr-TR" sz="1600" b="1" dirty="0" err="1">
                <a:effectLst/>
                <a:latin typeface="Helvetica" pitchFamily="2" charset="0"/>
              </a:rPr>
              <a:t>Javascript</a:t>
            </a:r>
            <a:r>
              <a:rPr lang="tr-TR" sz="1600" b="1" dirty="0">
                <a:effectLst/>
                <a:latin typeface="Helvetica" pitchFamily="2" charset="0"/>
              </a:rPr>
              <a:t> programlama dili ile fonksiyon tanımlar.</a:t>
            </a:r>
            <a:br>
              <a:rPr lang="tr-TR" sz="1600" b="1" dirty="0">
                <a:effectLst/>
                <a:latin typeface="Helvetica" pitchFamily="2" charset="0"/>
              </a:rPr>
            </a:br>
            <a:br>
              <a:rPr lang="tr-TR" sz="1600" b="1" dirty="0">
                <a:effectLst/>
                <a:latin typeface="Helvetica" pitchFamily="2" charset="0"/>
              </a:rPr>
            </a:br>
            <a:r>
              <a:rPr lang="tr-TR" sz="1600" b="1" dirty="0">
                <a:effectLst/>
                <a:latin typeface="Helvetica" pitchFamily="2" charset="0"/>
              </a:rPr>
              <a:t>a) </a:t>
            </a:r>
            <a:r>
              <a:rPr lang="tr-TR" sz="1600" b="1" dirty="0" err="1">
                <a:effectLst/>
                <a:latin typeface="Helvetica" pitchFamily="2" charset="0"/>
              </a:rPr>
              <a:t>Javascript</a:t>
            </a:r>
            <a:r>
              <a:rPr lang="tr-TR" sz="1600" b="1" dirty="0">
                <a:effectLst/>
                <a:latin typeface="Helvetica" pitchFamily="2" charset="0"/>
              </a:rPr>
              <a:t> programlama dili ile fonksiyonların nasıl tanımlandığı ve kullanıldığı açıklanır.</a:t>
            </a:r>
            <a:br>
              <a:rPr lang="tr-TR" sz="1600" b="1" dirty="0">
                <a:effectLst/>
                <a:latin typeface="Helvetica" pitchFamily="2" charset="0"/>
              </a:rPr>
            </a:br>
            <a:br>
              <a:rPr lang="tr-TR" sz="700" b="1" dirty="0">
                <a:effectLst/>
                <a:latin typeface="Helvetica" pitchFamily="2" charset="0"/>
              </a:rPr>
            </a:br>
            <a:br>
              <a:rPr lang="tr-TR" sz="700" b="1" dirty="0">
                <a:effectLst/>
                <a:latin typeface="Helvetica" pitchFamily="2" charset="0"/>
              </a:rPr>
            </a:br>
            <a:br>
              <a:rPr lang="tr-TR" sz="700" b="1" dirty="0">
                <a:effectLst/>
                <a:latin typeface="Helvetica" pitchFamily="2" charset="0"/>
              </a:rPr>
            </a:br>
            <a:br>
              <a:rPr lang="tr-TR" sz="700" b="1" dirty="0">
                <a:effectLst/>
                <a:latin typeface="Helvetica" pitchFamily="2" charset="0"/>
              </a:rPr>
            </a:br>
            <a:endParaRPr lang="tr-TR" sz="700" b="1"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79" y="2015732"/>
            <a:ext cx="4325113" cy="4074172"/>
          </a:xfrm>
        </p:spPr>
        <p:txBody>
          <a:bodyPr>
            <a:normAutofit/>
          </a:bodyPr>
          <a:lstStyle/>
          <a:p>
            <a:pPr marL="0" indent="0">
              <a:buNone/>
            </a:pPr>
            <a:br>
              <a:rPr lang="tr-TR" dirty="0"/>
            </a:br>
            <a:r>
              <a:rPr lang="tr-TR" b="1" i="0" dirty="0">
                <a:effectLst/>
                <a:latin typeface="Söhne"/>
              </a:rPr>
              <a:t>Fonksiyon Nedir?</a:t>
            </a:r>
          </a:p>
          <a:p>
            <a:pPr marL="0" indent="0">
              <a:buNone/>
            </a:pPr>
            <a:r>
              <a:rPr lang="tr-TR" b="1" i="0" dirty="0">
                <a:effectLst/>
                <a:latin typeface="Söhne"/>
              </a:rPr>
              <a:t>Fonksiyon Tanımlama (Kod düzeni)</a:t>
            </a:r>
            <a:endParaRPr lang="tr-TR" b="1" dirty="0">
              <a:latin typeface="Söhne"/>
            </a:endParaRPr>
          </a:p>
          <a:p>
            <a:pPr marL="0" indent="0">
              <a:buNone/>
            </a:pPr>
            <a:r>
              <a:rPr lang="tr-TR" b="1" i="0" dirty="0">
                <a:effectLst/>
                <a:latin typeface="Söhne"/>
              </a:rPr>
              <a:t>Parametreler ve Argümanlar</a:t>
            </a:r>
          </a:p>
          <a:p>
            <a:pPr marL="0" indent="0">
              <a:buNone/>
            </a:pPr>
            <a:r>
              <a:rPr lang="tr-TR" b="1" i="0" dirty="0">
                <a:solidFill>
                  <a:srgbClr val="0D0D0D"/>
                </a:solidFill>
                <a:effectLst/>
                <a:latin typeface="Söhne"/>
              </a:rPr>
              <a:t>Fonksiyon Çağrısı</a:t>
            </a:r>
            <a:endParaRPr lang="tr-TR" b="1" dirty="0">
              <a:solidFill>
                <a:srgbClr val="0D0D0D"/>
              </a:solidFill>
              <a:latin typeface="Söhne"/>
            </a:endParaRPr>
          </a:p>
          <a:p>
            <a:pPr marL="0" indent="0">
              <a:buNone/>
            </a:pPr>
            <a:r>
              <a:rPr lang="tr-TR" b="1" i="0" dirty="0">
                <a:solidFill>
                  <a:srgbClr val="0D0D0D"/>
                </a:solidFill>
                <a:effectLst/>
                <a:latin typeface="Söhne"/>
              </a:rPr>
              <a:t>Fonksiyonlardan Değer Döndürme</a:t>
            </a:r>
            <a:endParaRPr lang="tr-TR" b="0" i="0" dirty="0">
              <a:effectLst/>
              <a:latin typeface="Söhne"/>
            </a:endParaRPr>
          </a:p>
        </p:txBody>
      </p:sp>
      <p:sp>
        <p:nvSpPr>
          <p:cNvPr id="6" name="Metin kutusu 5">
            <a:extLst>
              <a:ext uri="{FF2B5EF4-FFF2-40B4-BE49-F238E27FC236}">
                <a16:creationId xmlns:a16="http://schemas.microsoft.com/office/drawing/2014/main" id="{A507A653-9DAA-B843-D42A-92E7FE6E1FB8}"/>
              </a:ext>
            </a:extLst>
          </p:cNvPr>
          <p:cNvSpPr txBox="1"/>
          <p:nvPr/>
        </p:nvSpPr>
        <p:spPr>
          <a:xfrm>
            <a:off x="6656626" y="2350415"/>
            <a:ext cx="4512818" cy="2308324"/>
          </a:xfrm>
          <a:prstGeom prst="rect">
            <a:avLst/>
          </a:prstGeom>
          <a:solidFill>
            <a:schemeClr val="accent2">
              <a:lumMod val="60000"/>
              <a:lumOff val="40000"/>
            </a:schemeClr>
          </a:solidFill>
        </p:spPr>
        <p:txBody>
          <a:bodyPr wrap="square">
            <a:spAutoFit/>
          </a:bodyPr>
          <a:lstStyle/>
          <a:p>
            <a:r>
              <a:rPr lang="tr-TR" sz="2400" dirty="0" err="1"/>
              <a:t>function</a:t>
            </a:r>
            <a:r>
              <a:rPr lang="tr-TR" sz="2400" dirty="0"/>
              <a:t> </a:t>
            </a:r>
            <a:r>
              <a:rPr lang="tr-TR" sz="2400" dirty="0" err="1"/>
              <a:t>carpma</a:t>
            </a:r>
            <a:r>
              <a:rPr lang="tr-TR" sz="2400" dirty="0"/>
              <a:t>(sayi1, sayi2) {</a:t>
            </a:r>
          </a:p>
          <a:p>
            <a:r>
              <a:rPr lang="tr-TR" sz="2400" dirty="0"/>
              <a:t>    </a:t>
            </a:r>
            <a:r>
              <a:rPr lang="tr-TR" sz="2400" dirty="0" err="1"/>
              <a:t>return</a:t>
            </a:r>
            <a:r>
              <a:rPr lang="tr-TR" sz="2400" dirty="0"/>
              <a:t> sayi1 * sayi2;</a:t>
            </a:r>
          </a:p>
          <a:p>
            <a:r>
              <a:rPr lang="tr-TR" sz="2400" dirty="0"/>
              <a:t>}</a:t>
            </a:r>
          </a:p>
          <a:p>
            <a:endParaRPr lang="tr-TR" sz="2400" dirty="0"/>
          </a:p>
          <a:p>
            <a:r>
              <a:rPr lang="tr-TR" sz="2400" dirty="0" err="1"/>
              <a:t>let</a:t>
            </a:r>
            <a:r>
              <a:rPr lang="tr-TR" sz="2400" dirty="0"/>
              <a:t> </a:t>
            </a:r>
            <a:r>
              <a:rPr lang="tr-TR" sz="2400" dirty="0" err="1"/>
              <a:t>sonuc</a:t>
            </a:r>
            <a:r>
              <a:rPr lang="tr-TR" sz="2400" dirty="0"/>
              <a:t> = </a:t>
            </a:r>
            <a:r>
              <a:rPr lang="tr-TR" sz="2400" dirty="0" err="1"/>
              <a:t>carpma</a:t>
            </a:r>
            <a:r>
              <a:rPr lang="tr-TR" sz="2400" dirty="0"/>
              <a:t>(4, 3);</a:t>
            </a:r>
          </a:p>
          <a:p>
            <a:r>
              <a:rPr lang="tr-TR" sz="2400" dirty="0" err="1"/>
              <a:t>console.log</a:t>
            </a:r>
            <a:r>
              <a:rPr lang="tr-TR" sz="2400" dirty="0"/>
              <a:t>(</a:t>
            </a:r>
            <a:r>
              <a:rPr lang="tr-TR" sz="2400" dirty="0" err="1"/>
              <a:t>sonuc</a:t>
            </a:r>
            <a:r>
              <a:rPr lang="tr-TR" sz="2400" dirty="0"/>
              <a:t>); // Çıktı: 12</a:t>
            </a:r>
          </a:p>
        </p:txBody>
      </p:sp>
    </p:spTree>
    <p:extLst>
      <p:ext uri="{BB962C8B-B14F-4D97-AF65-F5344CB8AC3E}">
        <p14:creationId xmlns:p14="http://schemas.microsoft.com/office/powerpoint/2010/main" val="2594004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402260"/>
            <a:ext cx="4325112" cy="1049235"/>
          </a:xfrm>
        </p:spPr>
        <p:txBody>
          <a:bodyPr>
            <a:normAutofit fontScale="90000"/>
          </a:bodyPr>
          <a:lstStyle/>
          <a:p>
            <a:r>
              <a:rPr lang="tr-TR" sz="1800" b="1" dirty="0">
                <a:effectLst/>
                <a:latin typeface="Helvetica" pitchFamily="2" charset="0"/>
              </a:rPr>
              <a:t>2.1. </a:t>
            </a:r>
            <a:r>
              <a:rPr lang="tr-TR" sz="1800" b="1" dirty="0" err="1">
                <a:effectLst/>
                <a:latin typeface="Helvetica" pitchFamily="2" charset="0"/>
              </a:rPr>
              <a:t>Javascript</a:t>
            </a:r>
            <a:r>
              <a:rPr lang="tr-TR" sz="1800" b="1" dirty="0">
                <a:effectLst/>
                <a:latin typeface="Helvetica" pitchFamily="2" charset="0"/>
              </a:rPr>
              <a:t> programlama dili ile fonksiyon tanımlar.</a:t>
            </a:r>
            <a:br>
              <a:rPr lang="tr-TR" sz="1800" b="1" dirty="0">
                <a:effectLst/>
                <a:latin typeface="Helvetica" pitchFamily="2" charset="0"/>
              </a:rPr>
            </a:br>
            <a:br>
              <a:rPr lang="tr-TR" sz="1800" b="1" dirty="0">
                <a:effectLst/>
                <a:latin typeface="Helvetica" pitchFamily="2" charset="0"/>
              </a:rPr>
            </a:br>
            <a:r>
              <a:rPr lang="tr-TR" sz="1800" b="1" dirty="0">
                <a:effectLst/>
                <a:latin typeface="Helvetica" pitchFamily="2" charset="0"/>
              </a:rPr>
              <a:t>b) Fonksiyonlar kullanılarak tekrarlayan işlemlerin kolaylaştırıldığı vurgulanır.</a:t>
            </a: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451579" y="2015732"/>
            <a:ext cx="4325113" cy="4074172"/>
          </a:xfrm>
        </p:spPr>
        <p:txBody>
          <a:bodyPr>
            <a:normAutofit/>
          </a:bodyPr>
          <a:lstStyle/>
          <a:p>
            <a:pPr marL="0" indent="0" algn="l">
              <a:buNone/>
            </a:pPr>
            <a:br>
              <a:rPr lang="tr-TR" dirty="0"/>
            </a:br>
            <a:r>
              <a:rPr lang="tr-TR" b="1" i="0" dirty="0">
                <a:solidFill>
                  <a:srgbClr val="0D0D0D"/>
                </a:solidFill>
                <a:effectLst/>
                <a:latin typeface="Söhne"/>
              </a:rPr>
              <a:t>Fonksiyonların Avantajları</a:t>
            </a:r>
          </a:p>
          <a:p>
            <a:pPr algn="l">
              <a:buFont typeface="+mj-lt"/>
              <a:buAutoNum type="arabicPeriod"/>
            </a:pPr>
            <a:r>
              <a:rPr lang="tr-TR" b="1" i="0" dirty="0">
                <a:solidFill>
                  <a:srgbClr val="0D0D0D"/>
                </a:solidFill>
                <a:effectLst/>
                <a:latin typeface="Söhne"/>
              </a:rPr>
              <a:t>Yeniden Kullanılabilirlik:</a:t>
            </a:r>
            <a:r>
              <a:rPr lang="tr-TR" b="0" i="0" dirty="0">
                <a:solidFill>
                  <a:srgbClr val="0D0D0D"/>
                </a:solidFill>
                <a:effectLst/>
                <a:latin typeface="Söhne"/>
              </a:rPr>
              <a:t> </a:t>
            </a:r>
          </a:p>
          <a:p>
            <a:pPr algn="l">
              <a:buFont typeface="+mj-lt"/>
              <a:buAutoNum type="arabicPeriod"/>
            </a:pPr>
            <a:r>
              <a:rPr lang="tr-TR" b="1" i="0" dirty="0">
                <a:solidFill>
                  <a:srgbClr val="0D0D0D"/>
                </a:solidFill>
                <a:effectLst/>
                <a:latin typeface="Söhne"/>
              </a:rPr>
              <a:t>Düzen ve Okunabilirlik:</a:t>
            </a:r>
            <a:r>
              <a:rPr lang="tr-TR" b="0" i="0" dirty="0">
                <a:solidFill>
                  <a:srgbClr val="0D0D0D"/>
                </a:solidFill>
                <a:effectLst/>
                <a:latin typeface="Söhne"/>
              </a:rPr>
              <a:t> </a:t>
            </a:r>
          </a:p>
          <a:p>
            <a:pPr algn="l">
              <a:buFont typeface="+mj-lt"/>
              <a:buAutoNum type="arabicPeriod"/>
            </a:pPr>
            <a:r>
              <a:rPr lang="tr-TR" b="1" i="0" dirty="0">
                <a:solidFill>
                  <a:srgbClr val="0D0D0D"/>
                </a:solidFill>
                <a:effectLst/>
                <a:latin typeface="Söhne"/>
              </a:rPr>
              <a:t>Hata Ayıklama:</a:t>
            </a:r>
            <a:endParaRPr lang="tr-TR" b="0" i="0" dirty="0">
              <a:solidFill>
                <a:srgbClr val="0D0D0D"/>
              </a:solidFill>
              <a:effectLst/>
              <a:latin typeface="Söhne"/>
            </a:endParaRPr>
          </a:p>
        </p:txBody>
      </p:sp>
      <p:sp>
        <p:nvSpPr>
          <p:cNvPr id="4" name="Metin kutusu 3">
            <a:extLst>
              <a:ext uri="{FF2B5EF4-FFF2-40B4-BE49-F238E27FC236}">
                <a16:creationId xmlns:a16="http://schemas.microsoft.com/office/drawing/2014/main" id="{3DF0F9DD-0B6F-A772-230F-A6F132F21F2C}"/>
              </a:ext>
            </a:extLst>
          </p:cNvPr>
          <p:cNvSpPr txBox="1"/>
          <p:nvPr/>
        </p:nvSpPr>
        <p:spPr>
          <a:xfrm>
            <a:off x="8157170" y="1444360"/>
            <a:ext cx="1211670" cy="2308324"/>
          </a:xfrm>
          <a:prstGeom prst="rect">
            <a:avLst/>
          </a:prstGeom>
          <a:solidFill>
            <a:schemeClr val="accent2">
              <a:lumMod val="60000"/>
              <a:lumOff val="40000"/>
            </a:schemeClr>
          </a:solidFill>
        </p:spPr>
        <p:txBody>
          <a:bodyPr wrap="square">
            <a:spAutoFit/>
          </a:bodyPr>
          <a:lstStyle/>
          <a:p>
            <a:r>
              <a:rPr lang="tr-TR" sz="2400" dirty="0"/>
              <a:t>a * b</a:t>
            </a:r>
          </a:p>
          <a:p>
            <a:r>
              <a:rPr lang="tr-TR" sz="2400" dirty="0"/>
              <a:t>c * d</a:t>
            </a:r>
          </a:p>
          <a:p>
            <a:r>
              <a:rPr lang="tr-TR" sz="2400" dirty="0"/>
              <a:t>e + f</a:t>
            </a:r>
          </a:p>
          <a:p>
            <a:r>
              <a:rPr lang="tr-TR" sz="2400" dirty="0"/>
              <a:t>g  / j</a:t>
            </a:r>
          </a:p>
          <a:p>
            <a:r>
              <a:rPr lang="tr-TR" sz="2400" dirty="0"/>
              <a:t>k – m</a:t>
            </a:r>
          </a:p>
          <a:p>
            <a:r>
              <a:rPr lang="tr-TR" sz="2400" dirty="0"/>
              <a:t>n + p</a:t>
            </a:r>
          </a:p>
        </p:txBody>
      </p:sp>
      <p:sp>
        <p:nvSpPr>
          <p:cNvPr id="5" name="Metin kutusu 4">
            <a:extLst>
              <a:ext uri="{FF2B5EF4-FFF2-40B4-BE49-F238E27FC236}">
                <a16:creationId xmlns:a16="http://schemas.microsoft.com/office/drawing/2014/main" id="{4190B82C-86B9-CF7F-E0BF-4400ABAB10F1}"/>
              </a:ext>
            </a:extLst>
          </p:cNvPr>
          <p:cNvSpPr txBox="1"/>
          <p:nvPr/>
        </p:nvSpPr>
        <p:spPr>
          <a:xfrm>
            <a:off x="5776691" y="833934"/>
            <a:ext cx="6392006" cy="369332"/>
          </a:xfrm>
          <a:prstGeom prst="rect">
            <a:avLst/>
          </a:prstGeom>
          <a:noFill/>
        </p:spPr>
        <p:txBody>
          <a:bodyPr wrap="none" rtlCol="0">
            <a:spAutoFit/>
          </a:bodyPr>
          <a:lstStyle/>
          <a:p>
            <a:r>
              <a:rPr lang="tr-TR" dirty="0"/>
              <a:t>Fonksiyon olmasaydı bütün işaretleri düzeltmek zorunda kalacaktık</a:t>
            </a:r>
          </a:p>
        </p:txBody>
      </p:sp>
      <p:sp>
        <p:nvSpPr>
          <p:cNvPr id="8" name="Metin kutusu 7">
            <a:extLst>
              <a:ext uri="{FF2B5EF4-FFF2-40B4-BE49-F238E27FC236}">
                <a16:creationId xmlns:a16="http://schemas.microsoft.com/office/drawing/2014/main" id="{ACD55E7E-13D0-0785-05F2-E79368F891E4}"/>
              </a:ext>
            </a:extLst>
          </p:cNvPr>
          <p:cNvSpPr txBox="1"/>
          <p:nvPr/>
        </p:nvSpPr>
        <p:spPr>
          <a:xfrm>
            <a:off x="7439414" y="4632744"/>
            <a:ext cx="3168290" cy="1754326"/>
          </a:xfrm>
          <a:prstGeom prst="rect">
            <a:avLst/>
          </a:prstGeom>
          <a:solidFill>
            <a:schemeClr val="accent1"/>
          </a:solidFill>
        </p:spPr>
        <p:style>
          <a:lnRef idx="2">
            <a:schemeClr val="accent3"/>
          </a:lnRef>
          <a:fillRef idx="1">
            <a:schemeClr val="lt1"/>
          </a:fillRef>
          <a:effectRef idx="0">
            <a:schemeClr val="accent3"/>
          </a:effectRef>
          <a:fontRef idx="minor">
            <a:schemeClr val="dk1"/>
          </a:fontRef>
        </p:style>
        <p:txBody>
          <a:bodyPr wrap="square">
            <a:spAutoFit/>
          </a:bodyPr>
          <a:lstStyle/>
          <a:p>
            <a:r>
              <a:rPr lang="tr-TR" sz="1800" dirty="0" err="1">
                <a:solidFill>
                  <a:schemeClr val="bg1"/>
                </a:solidFill>
              </a:rPr>
              <a:t>function</a:t>
            </a:r>
            <a:r>
              <a:rPr lang="tr-TR" sz="1800" dirty="0">
                <a:solidFill>
                  <a:schemeClr val="bg1"/>
                </a:solidFill>
              </a:rPr>
              <a:t> </a:t>
            </a:r>
            <a:r>
              <a:rPr lang="tr-TR" sz="1800" dirty="0" err="1">
                <a:solidFill>
                  <a:schemeClr val="bg1"/>
                </a:solidFill>
              </a:rPr>
              <a:t>carpma</a:t>
            </a:r>
            <a:r>
              <a:rPr lang="tr-TR" sz="1800" dirty="0">
                <a:solidFill>
                  <a:schemeClr val="bg1"/>
                </a:solidFill>
              </a:rPr>
              <a:t>(sayi1, sayi2) {</a:t>
            </a:r>
          </a:p>
          <a:p>
            <a:r>
              <a:rPr lang="tr-TR" sz="1800" dirty="0">
                <a:solidFill>
                  <a:schemeClr val="bg1"/>
                </a:solidFill>
              </a:rPr>
              <a:t>    </a:t>
            </a:r>
            <a:r>
              <a:rPr lang="tr-TR" sz="1800" dirty="0" err="1">
                <a:solidFill>
                  <a:schemeClr val="bg1"/>
                </a:solidFill>
              </a:rPr>
              <a:t>return</a:t>
            </a:r>
            <a:r>
              <a:rPr lang="tr-TR" sz="1800" dirty="0">
                <a:solidFill>
                  <a:schemeClr val="bg1"/>
                </a:solidFill>
              </a:rPr>
              <a:t> sayi1 + sayi2;</a:t>
            </a:r>
          </a:p>
          <a:p>
            <a:r>
              <a:rPr lang="tr-TR" sz="1800" dirty="0">
                <a:solidFill>
                  <a:schemeClr val="bg1"/>
                </a:solidFill>
              </a:rPr>
              <a:t>}</a:t>
            </a:r>
          </a:p>
          <a:p>
            <a:endParaRPr lang="tr-TR" sz="1800" dirty="0">
              <a:solidFill>
                <a:schemeClr val="bg1"/>
              </a:solidFill>
            </a:endParaRPr>
          </a:p>
          <a:p>
            <a:r>
              <a:rPr lang="tr-TR" sz="1800" dirty="0" err="1">
                <a:solidFill>
                  <a:schemeClr val="bg1"/>
                </a:solidFill>
              </a:rPr>
              <a:t>let</a:t>
            </a:r>
            <a:r>
              <a:rPr lang="tr-TR" sz="1800" dirty="0">
                <a:solidFill>
                  <a:schemeClr val="bg1"/>
                </a:solidFill>
              </a:rPr>
              <a:t> </a:t>
            </a:r>
            <a:r>
              <a:rPr lang="tr-TR" sz="1800" dirty="0" err="1">
                <a:solidFill>
                  <a:schemeClr val="bg1"/>
                </a:solidFill>
              </a:rPr>
              <a:t>sonuc</a:t>
            </a:r>
            <a:r>
              <a:rPr lang="tr-TR" sz="1800" dirty="0">
                <a:solidFill>
                  <a:schemeClr val="bg1"/>
                </a:solidFill>
              </a:rPr>
              <a:t> = </a:t>
            </a:r>
            <a:r>
              <a:rPr lang="tr-TR" sz="1800" dirty="0" err="1">
                <a:solidFill>
                  <a:schemeClr val="bg1"/>
                </a:solidFill>
              </a:rPr>
              <a:t>carpma</a:t>
            </a:r>
            <a:r>
              <a:rPr lang="tr-TR" sz="1800" dirty="0">
                <a:solidFill>
                  <a:schemeClr val="bg1"/>
                </a:solidFill>
              </a:rPr>
              <a:t>(4, 3);</a:t>
            </a:r>
          </a:p>
          <a:p>
            <a:r>
              <a:rPr lang="tr-TR" sz="1800" dirty="0" err="1">
                <a:solidFill>
                  <a:schemeClr val="bg1"/>
                </a:solidFill>
              </a:rPr>
              <a:t>console.log</a:t>
            </a:r>
            <a:r>
              <a:rPr lang="tr-TR" sz="1800" dirty="0">
                <a:solidFill>
                  <a:schemeClr val="bg1"/>
                </a:solidFill>
              </a:rPr>
              <a:t>(</a:t>
            </a:r>
            <a:r>
              <a:rPr lang="tr-TR" sz="1800" dirty="0" err="1">
                <a:solidFill>
                  <a:schemeClr val="bg1"/>
                </a:solidFill>
              </a:rPr>
              <a:t>sonuc</a:t>
            </a:r>
            <a:r>
              <a:rPr lang="tr-TR" sz="1800" dirty="0">
                <a:solidFill>
                  <a:schemeClr val="bg1"/>
                </a:solidFill>
              </a:rPr>
              <a:t>); // Çıktı: 12</a:t>
            </a:r>
          </a:p>
        </p:txBody>
      </p:sp>
      <p:sp>
        <p:nvSpPr>
          <p:cNvPr id="9" name="Metin kutusu 8">
            <a:extLst>
              <a:ext uri="{FF2B5EF4-FFF2-40B4-BE49-F238E27FC236}">
                <a16:creationId xmlns:a16="http://schemas.microsoft.com/office/drawing/2014/main" id="{E7DE3535-82DE-C87A-F593-6DD0B8FF5FBC}"/>
              </a:ext>
            </a:extLst>
          </p:cNvPr>
          <p:cNvSpPr txBox="1"/>
          <p:nvPr/>
        </p:nvSpPr>
        <p:spPr>
          <a:xfrm>
            <a:off x="6329585" y="4008048"/>
            <a:ext cx="5729454" cy="369332"/>
          </a:xfrm>
          <a:prstGeom prst="rect">
            <a:avLst/>
          </a:prstGeom>
          <a:noFill/>
        </p:spPr>
        <p:txBody>
          <a:bodyPr wrap="none" rtlCol="0">
            <a:spAutoFit/>
          </a:bodyPr>
          <a:lstStyle/>
          <a:p>
            <a:r>
              <a:rPr lang="tr-TR" dirty="0"/>
              <a:t>Fonksiyon tanımında sadece bir değişiklik yeter( + yerine *)</a:t>
            </a:r>
          </a:p>
        </p:txBody>
      </p:sp>
    </p:spTree>
    <p:extLst>
      <p:ext uri="{BB962C8B-B14F-4D97-AF65-F5344CB8AC3E}">
        <p14:creationId xmlns:p14="http://schemas.microsoft.com/office/powerpoint/2010/main" val="413506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579" y="402260"/>
            <a:ext cx="4325112" cy="1289516"/>
          </a:xfrm>
        </p:spPr>
        <p:txBody>
          <a:bodyPr>
            <a:normAutofit fontScale="90000"/>
          </a:bodyPr>
          <a:lstStyle/>
          <a:p>
            <a:r>
              <a:rPr lang="tr-TR" sz="1800" dirty="0">
                <a:effectLst/>
                <a:latin typeface="Helvetica" pitchFamily="2" charset="0"/>
              </a:rPr>
              <a:t>2.2. Fonksiyonları çağırarak kodun </a:t>
            </a:r>
            <a:r>
              <a:rPr lang="tr-TR" sz="1800" dirty="0" err="1">
                <a:effectLst/>
                <a:latin typeface="Helvetica" pitchFamily="2" charset="0"/>
              </a:rPr>
              <a:t>düzenlenmesini</a:t>
            </a:r>
            <a:r>
              <a:rPr lang="tr-TR" sz="1800" dirty="0">
                <a:effectLst/>
                <a:latin typeface="Helvetica" pitchFamily="2" charset="0"/>
              </a:rPr>
              <a:t>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Fonksiyonların çağırılarak program içerisindeki kullanım şekli açıklanır.</a:t>
            </a: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366117" y="2325875"/>
            <a:ext cx="4644421" cy="4074172"/>
          </a:xfrm>
        </p:spPr>
        <p:txBody>
          <a:bodyPr>
            <a:normAutofit fontScale="77500" lnSpcReduction="20000"/>
          </a:bodyPr>
          <a:lstStyle/>
          <a:p>
            <a:r>
              <a:rPr lang="tr-TR" b="0" i="0" dirty="0">
                <a:solidFill>
                  <a:srgbClr val="0D0D0D"/>
                </a:solidFill>
                <a:effectLst/>
                <a:latin typeface="Söhne"/>
              </a:rPr>
              <a:t>Fonksiyonları, bir video oyunundaki "güçlendirme" veya "özel yetenek" butonu gibi düşünebiliriz.</a:t>
            </a:r>
          </a:p>
          <a:p>
            <a:endParaRPr lang="tr-TR" b="0" i="0" dirty="0">
              <a:solidFill>
                <a:srgbClr val="0D0D0D"/>
              </a:solidFill>
              <a:effectLst/>
              <a:latin typeface="Söhne"/>
            </a:endParaRPr>
          </a:p>
          <a:p>
            <a:r>
              <a:rPr lang="tr-TR" b="0" i="0" dirty="0">
                <a:solidFill>
                  <a:srgbClr val="0D0D0D"/>
                </a:solidFill>
                <a:effectLst/>
                <a:latin typeface="Söhne"/>
              </a:rPr>
              <a:t> Oyunda, bu özel yetenekleri kullanmak için belirli bir butona basmanız gerekir, ve her basışınızda, karakteriniz özel bir hareket yapar. </a:t>
            </a:r>
          </a:p>
          <a:p>
            <a:endParaRPr lang="tr-TR" dirty="0">
              <a:solidFill>
                <a:srgbClr val="0D0D0D"/>
              </a:solidFill>
              <a:latin typeface="Söhne"/>
            </a:endParaRPr>
          </a:p>
          <a:p>
            <a:r>
              <a:rPr lang="tr-TR" b="0" i="0" dirty="0">
                <a:solidFill>
                  <a:srgbClr val="0D0D0D"/>
                </a:solidFill>
                <a:effectLst/>
                <a:latin typeface="Söhne"/>
              </a:rPr>
              <a:t>Programlamada fonksiyon çağrısı da benzer şekilde işler; fonksiyonun adını yazarak ve parantezleri kullanarak "o butona basarsınız" ve kodunuzda o fonksiyonun tanımladığı işlemi gerçekleştirirsiniz.</a:t>
            </a:r>
          </a:p>
          <a:p>
            <a:pPr marL="0" indent="0">
              <a:buNone/>
            </a:pPr>
            <a:br>
              <a:rPr lang="tr-TR" dirty="0"/>
            </a:br>
            <a:endParaRPr lang="tr-TR" b="0" i="0" dirty="0">
              <a:solidFill>
                <a:srgbClr val="0D0D0D"/>
              </a:solidFill>
              <a:effectLst/>
              <a:latin typeface="Söhne"/>
            </a:endParaRPr>
          </a:p>
        </p:txBody>
      </p:sp>
      <p:sp>
        <p:nvSpPr>
          <p:cNvPr id="5" name="Metin kutusu 4">
            <a:extLst>
              <a:ext uri="{FF2B5EF4-FFF2-40B4-BE49-F238E27FC236}">
                <a16:creationId xmlns:a16="http://schemas.microsoft.com/office/drawing/2014/main" id="{4190B82C-86B9-CF7F-E0BF-4400ABAB10F1}"/>
              </a:ext>
            </a:extLst>
          </p:cNvPr>
          <p:cNvSpPr txBox="1"/>
          <p:nvPr/>
        </p:nvSpPr>
        <p:spPr>
          <a:xfrm>
            <a:off x="7228268" y="1128902"/>
            <a:ext cx="3160802" cy="369332"/>
          </a:xfrm>
          <a:prstGeom prst="rect">
            <a:avLst/>
          </a:prstGeom>
          <a:noFill/>
        </p:spPr>
        <p:txBody>
          <a:bodyPr wrap="none" rtlCol="0">
            <a:spAutoFit/>
          </a:bodyPr>
          <a:lstStyle/>
          <a:p>
            <a:r>
              <a:rPr lang="tr-TR" b="1" dirty="0"/>
              <a:t>FONKSİYON TANIMLAMA</a:t>
            </a:r>
          </a:p>
        </p:txBody>
      </p:sp>
      <p:sp>
        <p:nvSpPr>
          <p:cNvPr id="7" name="Metin kutusu 6">
            <a:extLst>
              <a:ext uri="{FF2B5EF4-FFF2-40B4-BE49-F238E27FC236}">
                <a16:creationId xmlns:a16="http://schemas.microsoft.com/office/drawing/2014/main" id="{CCA48170-87E8-4904-387D-047BC3473294}"/>
              </a:ext>
            </a:extLst>
          </p:cNvPr>
          <p:cNvSpPr txBox="1"/>
          <p:nvPr/>
        </p:nvSpPr>
        <p:spPr>
          <a:xfrm>
            <a:off x="7376652" y="1825934"/>
            <a:ext cx="2863284" cy="923330"/>
          </a:xfrm>
          <a:prstGeom prst="rect">
            <a:avLst/>
          </a:prstGeom>
          <a:solidFill>
            <a:schemeClr val="accent3">
              <a:lumMod val="60000"/>
              <a:lumOff val="40000"/>
            </a:schemeClr>
          </a:solidFill>
        </p:spPr>
        <p:txBody>
          <a:bodyPr wrap="square">
            <a:spAutoFit/>
          </a:bodyPr>
          <a:lstStyle/>
          <a:p>
            <a:r>
              <a:rPr lang="tr-TR" dirty="0" err="1"/>
              <a:t>function</a:t>
            </a:r>
            <a:r>
              <a:rPr lang="tr-TR" dirty="0"/>
              <a:t> </a:t>
            </a:r>
            <a:r>
              <a:rPr lang="tr-TR" dirty="0" err="1"/>
              <a:t>selamVer</a:t>
            </a:r>
            <a:r>
              <a:rPr lang="tr-TR" dirty="0"/>
              <a:t>() {</a:t>
            </a:r>
          </a:p>
          <a:p>
            <a:r>
              <a:rPr lang="tr-TR" dirty="0"/>
              <a:t>    </a:t>
            </a:r>
            <a:r>
              <a:rPr lang="tr-TR" dirty="0" err="1"/>
              <a:t>console.log</a:t>
            </a:r>
            <a:r>
              <a:rPr lang="tr-TR" dirty="0"/>
              <a:t>("Merhaba!");</a:t>
            </a:r>
          </a:p>
          <a:p>
            <a:r>
              <a:rPr lang="tr-TR" dirty="0"/>
              <a:t>}</a:t>
            </a:r>
          </a:p>
        </p:txBody>
      </p:sp>
      <p:sp>
        <p:nvSpPr>
          <p:cNvPr id="11" name="Metin kutusu 10">
            <a:extLst>
              <a:ext uri="{FF2B5EF4-FFF2-40B4-BE49-F238E27FC236}">
                <a16:creationId xmlns:a16="http://schemas.microsoft.com/office/drawing/2014/main" id="{C78B8CBC-11AF-9222-CEB1-EBD984ED428C}"/>
              </a:ext>
            </a:extLst>
          </p:cNvPr>
          <p:cNvSpPr txBox="1"/>
          <p:nvPr/>
        </p:nvSpPr>
        <p:spPr>
          <a:xfrm>
            <a:off x="7228268" y="3429000"/>
            <a:ext cx="2863284" cy="369332"/>
          </a:xfrm>
          <a:prstGeom prst="rect">
            <a:avLst/>
          </a:prstGeom>
          <a:noFill/>
        </p:spPr>
        <p:txBody>
          <a:bodyPr wrap="square">
            <a:spAutoFit/>
          </a:bodyPr>
          <a:lstStyle/>
          <a:p>
            <a:pPr algn="l"/>
            <a:r>
              <a:rPr lang="tr-TR" b="1" i="0" dirty="0">
                <a:solidFill>
                  <a:srgbClr val="0D0D0D"/>
                </a:solidFill>
                <a:effectLst/>
                <a:latin typeface="Söhne"/>
              </a:rPr>
              <a:t>FONKSİYONU ÇAĞIRMAK</a:t>
            </a:r>
          </a:p>
        </p:txBody>
      </p:sp>
      <p:sp>
        <p:nvSpPr>
          <p:cNvPr id="13" name="Metin kutusu 12">
            <a:extLst>
              <a:ext uri="{FF2B5EF4-FFF2-40B4-BE49-F238E27FC236}">
                <a16:creationId xmlns:a16="http://schemas.microsoft.com/office/drawing/2014/main" id="{9B84D535-5E68-D5F0-3424-6D7A6C8B55AC}"/>
              </a:ext>
            </a:extLst>
          </p:cNvPr>
          <p:cNvSpPr txBox="1"/>
          <p:nvPr/>
        </p:nvSpPr>
        <p:spPr>
          <a:xfrm>
            <a:off x="7376652" y="4044248"/>
            <a:ext cx="2863284" cy="369332"/>
          </a:xfrm>
          <a:prstGeom prst="rect">
            <a:avLst/>
          </a:prstGeom>
          <a:solidFill>
            <a:schemeClr val="accent5">
              <a:lumMod val="60000"/>
              <a:lumOff val="40000"/>
            </a:schemeClr>
          </a:solidFill>
        </p:spPr>
        <p:txBody>
          <a:bodyPr wrap="square">
            <a:spAutoFit/>
          </a:bodyPr>
          <a:lstStyle/>
          <a:p>
            <a:r>
              <a:rPr lang="tr-TR" dirty="0" err="1"/>
              <a:t>selamVer</a:t>
            </a:r>
            <a:r>
              <a:rPr lang="tr-TR" dirty="0"/>
              <a:t>();</a:t>
            </a:r>
          </a:p>
        </p:txBody>
      </p:sp>
      <p:pic>
        <p:nvPicPr>
          <p:cNvPr id="36866" name="Picture 2" descr="Düğmeye Basma Oyunu, Alarm, Panik, Yüksek PNG Resim Şeffaf ve çizimi  Ücretsiz İndirilebilir">
            <a:extLst>
              <a:ext uri="{FF2B5EF4-FFF2-40B4-BE49-F238E27FC236}">
                <a16:creationId xmlns:a16="http://schemas.microsoft.com/office/drawing/2014/main" id="{08EA2EB9-CBDF-231C-A31D-870333982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552" y="3886955"/>
            <a:ext cx="1786887" cy="253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44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2.2. Fonksiyonları çağırarak kodun </a:t>
            </a:r>
            <a:r>
              <a:rPr lang="tr-TR" sz="1800" dirty="0" err="1">
                <a:effectLst/>
                <a:latin typeface="Helvetica" pitchFamily="2" charset="0"/>
              </a:rPr>
              <a:t>düzenlenmesini</a:t>
            </a:r>
            <a:r>
              <a:rPr lang="tr-TR" sz="1800" dirty="0">
                <a:effectLst/>
                <a:latin typeface="Helvetica" pitchFamily="2" charset="0"/>
              </a:rPr>
              <a:t>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Fonksiyonların kodun daha </a:t>
            </a:r>
            <a:r>
              <a:rPr lang="tr-TR" sz="1800" dirty="0" err="1">
                <a:effectLst/>
                <a:latin typeface="Helvetica" pitchFamily="2" charset="0"/>
              </a:rPr>
              <a:t>düzenli</a:t>
            </a:r>
            <a:r>
              <a:rPr lang="tr-TR" sz="1800" dirty="0">
                <a:effectLst/>
                <a:latin typeface="Helvetica" pitchFamily="2" charset="0"/>
              </a:rPr>
              <a:t> ve okunabilir olması konusunda sağladığı katkı vurgulanır.</a:t>
            </a:r>
            <a:br>
              <a:rPr lang="tr-TR" sz="11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372921" y="2375599"/>
            <a:ext cx="4644421" cy="4074172"/>
          </a:xfrm>
        </p:spPr>
        <p:txBody>
          <a:bodyPr>
            <a:normAutofit/>
          </a:bodyPr>
          <a:lstStyle/>
          <a:p>
            <a:pPr marL="0" indent="0" algn="l">
              <a:buNone/>
            </a:pPr>
            <a:r>
              <a:rPr lang="tr-TR" b="1" i="0" dirty="0">
                <a:solidFill>
                  <a:schemeClr val="accent1"/>
                </a:solidFill>
                <a:effectLst/>
                <a:latin typeface="Söhne"/>
              </a:rPr>
              <a:t>Fonksiyon Kullanmadan</a:t>
            </a:r>
          </a:p>
          <a:p>
            <a:pPr marL="0" indent="0">
              <a:buNone/>
            </a:pPr>
            <a:br>
              <a:rPr lang="tr-TR" dirty="0"/>
            </a:br>
            <a:r>
              <a:rPr lang="tr-TR" dirty="0" err="1"/>
              <a:t>console.log</a:t>
            </a:r>
            <a:r>
              <a:rPr lang="tr-TR" dirty="0"/>
              <a:t>("Merhaba, nasılsın Ayşe?");</a:t>
            </a:r>
          </a:p>
          <a:p>
            <a:pPr marL="0" indent="0">
              <a:buNone/>
            </a:pPr>
            <a:r>
              <a:rPr lang="tr-TR" dirty="0" err="1"/>
              <a:t>console.log</a:t>
            </a:r>
            <a:r>
              <a:rPr lang="tr-TR" dirty="0"/>
              <a:t>("Merhaba, nasılsın Ali?");</a:t>
            </a:r>
          </a:p>
          <a:p>
            <a:pPr marL="0" indent="0">
              <a:buNone/>
            </a:pPr>
            <a:r>
              <a:rPr lang="tr-TR" dirty="0" err="1"/>
              <a:t>console.log</a:t>
            </a:r>
            <a:r>
              <a:rPr lang="tr-TR" dirty="0"/>
              <a:t>("Merhaba, nasılsın Zeynep?");</a:t>
            </a:r>
          </a:p>
          <a:p>
            <a:pPr marL="0" indent="0">
              <a:buNone/>
            </a:pPr>
            <a:r>
              <a:rPr lang="tr-TR" dirty="0" err="1"/>
              <a:t>console.log</a:t>
            </a:r>
            <a:r>
              <a:rPr lang="tr-TR" dirty="0"/>
              <a:t>("Merhaba, nasılsın Mehmet?");</a:t>
            </a:r>
          </a:p>
          <a:p>
            <a:pPr marL="0" indent="0">
              <a:buNone/>
            </a:pPr>
            <a:endParaRPr lang="tr-TR" b="0" i="0" dirty="0">
              <a:solidFill>
                <a:srgbClr val="0D0D0D"/>
              </a:solidFill>
              <a:effectLst/>
              <a:latin typeface="Söhne"/>
            </a:endParaRPr>
          </a:p>
        </p:txBody>
      </p:sp>
      <p:sp>
        <p:nvSpPr>
          <p:cNvPr id="4" name="İçerik Yer Tutucusu 2">
            <a:extLst>
              <a:ext uri="{FF2B5EF4-FFF2-40B4-BE49-F238E27FC236}">
                <a16:creationId xmlns:a16="http://schemas.microsoft.com/office/drawing/2014/main" id="{F3EFA64D-76B2-0080-DD0A-4697186813EF}"/>
              </a:ext>
            </a:extLst>
          </p:cNvPr>
          <p:cNvSpPr txBox="1">
            <a:spLocks/>
          </p:cNvSpPr>
          <p:nvPr/>
        </p:nvSpPr>
        <p:spPr>
          <a:xfrm>
            <a:off x="7223112" y="2391456"/>
            <a:ext cx="5204862" cy="4074172"/>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l">
              <a:buNone/>
            </a:pPr>
            <a:r>
              <a:rPr lang="tr-TR" b="1" i="0" dirty="0">
                <a:solidFill>
                  <a:schemeClr val="accent1"/>
                </a:solidFill>
                <a:effectLst/>
                <a:latin typeface="Söhne"/>
              </a:rPr>
              <a:t>Fonksiyon Kullanarak</a:t>
            </a:r>
          </a:p>
          <a:p>
            <a:pPr marL="0" indent="0">
              <a:buNone/>
            </a:pPr>
            <a:br>
              <a:rPr lang="tr-TR" dirty="0"/>
            </a:br>
            <a:r>
              <a:rPr lang="tr-TR" dirty="0" err="1"/>
              <a:t>selamVer</a:t>
            </a:r>
            <a:r>
              <a:rPr lang="tr-TR" dirty="0"/>
              <a:t>("Ayşe");</a:t>
            </a:r>
          </a:p>
          <a:p>
            <a:pPr marL="0" indent="0">
              <a:buNone/>
            </a:pPr>
            <a:r>
              <a:rPr lang="tr-TR" dirty="0" err="1"/>
              <a:t>selamVer</a:t>
            </a:r>
            <a:r>
              <a:rPr lang="tr-TR" dirty="0"/>
              <a:t>("Ali");</a:t>
            </a:r>
          </a:p>
          <a:p>
            <a:pPr marL="0" indent="0">
              <a:buNone/>
            </a:pPr>
            <a:r>
              <a:rPr lang="tr-TR" dirty="0" err="1"/>
              <a:t>selamVer</a:t>
            </a:r>
            <a:r>
              <a:rPr lang="tr-TR" dirty="0"/>
              <a:t>("Zeynep");</a:t>
            </a:r>
          </a:p>
          <a:p>
            <a:pPr marL="0" indent="0">
              <a:buNone/>
            </a:pPr>
            <a:r>
              <a:rPr lang="tr-TR" dirty="0" err="1"/>
              <a:t>selamVer</a:t>
            </a:r>
            <a:r>
              <a:rPr lang="tr-TR" dirty="0"/>
              <a:t>("Mehmet");</a:t>
            </a:r>
          </a:p>
          <a:p>
            <a:pPr marL="0" indent="0">
              <a:buFont typeface="Arial" panose="020B0604020202020204" pitchFamily="34" charset="0"/>
              <a:buNone/>
            </a:pPr>
            <a:endParaRPr lang="tr-TR" dirty="0">
              <a:solidFill>
                <a:srgbClr val="0D0D0D"/>
              </a:solidFill>
              <a:latin typeface="Söhne"/>
            </a:endParaRPr>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2" y="919292"/>
            <a:ext cx="4064320" cy="1200329"/>
          </a:xfrm>
          <a:prstGeom prst="rect">
            <a:avLst/>
          </a:prstGeom>
          <a:noFill/>
        </p:spPr>
        <p:txBody>
          <a:bodyPr wrap="square">
            <a:spAutoFit/>
          </a:bodyPr>
          <a:lstStyle/>
          <a:p>
            <a:r>
              <a:rPr lang="tr-TR" b="0" i="0" dirty="0" err="1">
                <a:solidFill>
                  <a:schemeClr val="accent1">
                    <a:lumMod val="50000"/>
                  </a:schemeClr>
                </a:solidFill>
                <a:effectLst/>
                <a:latin typeface="Söhne Mono"/>
              </a:rPr>
              <a:t>function</a:t>
            </a:r>
            <a:r>
              <a:rPr lang="tr-TR" b="0" i="0" dirty="0">
                <a:solidFill>
                  <a:schemeClr val="accent1">
                    <a:lumMod val="50000"/>
                  </a:schemeClr>
                </a:solidFill>
                <a:effectLst/>
                <a:latin typeface="Söhne Mono"/>
              </a:rPr>
              <a:t> </a:t>
            </a:r>
            <a:r>
              <a:rPr lang="tr-TR" b="0" i="0" dirty="0" err="1">
                <a:solidFill>
                  <a:schemeClr val="accent1">
                    <a:lumMod val="50000"/>
                  </a:schemeClr>
                </a:solidFill>
                <a:effectLst/>
                <a:latin typeface="Söhne Mono"/>
              </a:rPr>
              <a:t>selamVer</a:t>
            </a:r>
            <a:r>
              <a:rPr lang="tr-TR" b="0" i="0" dirty="0">
                <a:solidFill>
                  <a:schemeClr val="accent1">
                    <a:lumMod val="50000"/>
                  </a:schemeClr>
                </a:solidFill>
                <a:effectLst/>
                <a:latin typeface="Söhne Mono"/>
              </a:rPr>
              <a:t>(isim) { </a:t>
            </a:r>
          </a:p>
          <a:p>
            <a:r>
              <a:rPr lang="tr-TR" b="0" i="0" dirty="0">
                <a:solidFill>
                  <a:schemeClr val="accent1">
                    <a:lumMod val="50000"/>
                  </a:schemeClr>
                </a:solidFill>
                <a:effectLst/>
                <a:latin typeface="Söhne Mono"/>
              </a:rPr>
              <a:t>       </a:t>
            </a:r>
            <a:r>
              <a:rPr lang="tr-TR" b="0" i="0" dirty="0" err="1">
                <a:solidFill>
                  <a:schemeClr val="accent1">
                    <a:lumMod val="50000"/>
                  </a:schemeClr>
                </a:solidFill>
                <a:effectLst/>
                <a:latin typeface="Söhne Mono"/>
              </a:rPr>
              <a:t>console.log</a:t>
            </a:r>
            <a:r>
              <a:rPr lang="tr-TR" b="0" i="0" dirty="0">
                <a:solidFill>
                  <a:schemeClr val="accent1">
                    <a:lumMod val="50000"/>
                  </a:schemeClr>
                </a:solidFill>
                <a:effectLst/>
                <a:latin typeface="Söhne Mono"/>
              </a:rPr>
              <a:t>("Merhaba, " + isim + "!"); </a:t>
            </a:r>
          </a:p>
          <a:p>
            <a:r>
              <a:rPr lang="tr-TR" b="0" i="0" dirty="0">
                <a:solidFill>
                  <a:schemeClr val="accent1">
                    <a:lumMod val="50000"/>
                  </a:schemeClr>
                </a:solidFill>
                <a:effectLst/>
                <a:latin typeface="Söhne Mono"/>
              </a:rPr>
              <a:t>} </a:t>
            </a:r>
            <a:br>
              <a:rPr lang="tr-TR" dirty="0">
                <a:solidFill>
                  <a:schemeClr val="accent1">
                    <a:lumMod val="50000"/>
                  </a:schemeClr>
                </a:solidFill>
              </a:rPr>
            </a:br>
            <a:endParaRPr lang="tr-TR" dirty="0">
              <a:solidFill>
                <a:schemeClr val="accent1">
                  <a:lumMod val="50000"/>
                </a:schemeClr>
              </a:solidFill>
            </a:endParaRPr>
          </a:p>
        </p:txBody>
      </p:sp>
    </p:spTree>
    <p:extLst>
      <p:ext uri="{BB962C8B-B14F-4D97-AF65-F5344CB8AC3E}">
        <p14:creationId xmlns:p14="http://schemas.microsoft.com/office/powerpoint/2010/main" val="1210887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2.3. Fonksiyonları çağırarak kodun yönetilmesini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Fonksiyonların </a:t>
            </a:r>
            <a:r>
              <a:rPr lang="tr-TR" sz="1800" dirty="0" err="1">
                <a:effectLst/>
                <a:latin typeface="Helvetica" pitchFamily="2" charset="0"/>
              </a:rPr>
              <a:t>return</a:t>
            </a:r>
            <a:r>
              <a:rPr lang="tr-TR" sz="1800" dirty="0">
                <a:effectLst/>
                <a:latin typeface="Helvetica" pitchFamily="2" charset="0"/>
              </a:rPr>
              <a:t> değerini yakalaması ve bu değerin kullanılması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İçerik Yer Tutucusu 2">
            <a:extLst>
              <a:ext uri="{FF2B5EF4-FFF2-40B4-BE49-F238E27FC236}">
                <a16:creationId xmlns:a16="http://schemas.microsoft.com/office/drawing/2014/main" id="{8129DEB9-6013-26D2-0377-B6261844ED81}"/>
              </a:ext>
            </a:extLst>
          </p:cNvPr>
          <p:cNvSpPr>
            <a:spLocks noGrp="1"/>
          </p:cNvSpPr>
          <p:nvPr>
            <p:ph idx="1"/>
          </p:nvPr>
        </p:nvSpPr>
        <p:spPr>
          <a:xfrm>
            <a:off x="1107450" y="2346159"/>
            <a:ext cx="5204862" cy="1350770"/>
          </a:xfrm>
        </p:spPr>
        <p:txBody>
          <a:bodyPr>
            <a:normAutofit/>
          </a:bodyPr>
          <a:lstStyle/>
          <a:p>
            <a:pPr marL="0" indent="0">
              <a:buNone/>
            </a:pPr>
            <a:r>
              <a:rPr lang="tr-TR" b="1" i="0" dirty="0">
                <a:solidFill>
                  <a:srgbClr val="0D0D0D"/>
                </a:solidFill>
                <a:effectLst/>
                <a:latin typeface="Söhne"/>
              </a:rPr>
              <a:t>Fonksiyonlardan Değer Döndürmek</a:t>
            </a:r>
          </a:p>
          <a:p>
            <a:pPr marL="0" indent="0" algn="l">
              <a:buNone/>
            </a:pPr>
            <a:r>
              <a:rPr lang="tr-TR" b="1" dirty="0" err="1">
                <a:solidFill>
                  <a:schemeClr val="accent1"/>
                </a:solidFill>
                <a:latin typeface="Söhne"/>
              </a:rPr>
              <a:t>r</a:t>
            </a:r>
            <a:r>
              <a:rPr lang="tr-TR" b="1" i="0" dirty="0" err="1">
                <a:solidFill>
                  <a:schemeClr val="accent1"/>
                </a:solidFill>
                <a:effectLst/>
                <a:latin typeface="Söhne"/>
              </a:rPr>
              <a:t>eturn</a:t>
            </a:r>
            <a:r>
              <a:rPr lang="tr-TR" b="1" i="0" dirty="0">
                <a:solidFill>
                  <a:schemeClr val="accent1"/>
                </a:solidFill>
                <a:effectLst/>
                <a:latin typeface="Söhne"/>
              </a:rPr>
              <a:t> anahtar kelimesinin kullanıldığı aktarılır</a:t>
            </a:r>
          </a:p>
          <a:p>
            <a:pPr marL="0" indent="0">
              <a:buNone/>
            </a:pPr>
            <a:endParaRPr lang="tr-TR" b="0" i="0" dirty="0">
              <a:solidFill>
                <a:srgbClr val="0D0D0D"/>
              </a:solidFill>
              <a:effectLst/>
              <a:latin typeface="Söhne"/>
            </a:endParaRPr>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dirty="0">
                <a:solidFill>
                  <a:schemeClr val="accent1">
                    <a:lumMod val="50000"/>
                  </a:schemeClr>
                </a:solidFill>
              </a:rPr>
            </a:br>
            <a:endParaRPr lang="tr-TR" dirty="0">
              <a:solidFill>
                <a:schemeClr val="accent1">
                  <a:lumMod val="50000"/>
                </a:schemeClr>
              </a:solidFill>
            </a:endParaRPr>
          </a:p>
        </p:txBody>
      </p:sp>
      <p:pic>
        <p:nvPicPr>
          <p:cNvPr id="38916" name="Picture 4" descr="Yiyecek İçecek Otomatları – Macgal Otomat">
            <a:extLst>
              <a:ext uri="{FF2B5EF4-FFF2-40B4-BE49-F238E27FC236}">
                <a16:creationId xmlns:a16="http://schemas.microsoft.com/office/drawing/2014/main" id="{EE255CFB-C2A5-EE21-AAE4-E3F843EBF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8646" y="3021544"/>
            <a:ext cx="2902135" cy="2992424"/>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904944E3-2F92-D50C-A0AB-5385157BBBF7}"/>
              </a:ext>
            </a:extLst>
          </p:cNvPr>
          <p:cNvSpPr txBox="1"/>
          <p:nvPr/>
        </p:nvSpPr>
        <p:spPr>
          <a:xfrm>
            <a:off x="1307211" y="3873231"/>
            <a:ext cx="4512818" cy="2308324"/>
          </a:xfrm>
          <a:prstGeom prst="rect">
            <a:avLst/>
          </a:prstGeom>
          <a:solidFill>
            <a:schemeClr val="accent2">
              <a:lumMod val="60000"/>
              <a:lumOff val="40000"/>
            </a:schemeClr>
          </a:solidFill>
        </p:spPr>
        <p:txBody>
          <a:bodyPr wrap="square">
            <a:spAutoFit/>
          </a:bodyPr>
          <a:lstStyle/>
          <a:p>
            <a:r>
              <a:rPr lang="tr-TR" sz="2400" dirty="0" err="1"/>
              <a:t>function</a:t>
            </a:r>
            <a:r>
              <a:rPr lang="tr-TR" sz="2400" dirty="0"/>
              <a:t> </a:t>
            </a:r>
            <a:r>
              <a:rPr lang="tr-TR" sz="2400" dirty="0" err="1"/>
              <a:t>carpma</a:t>
            </a:r>
            <a:r>
              <a:rPr lang="tr-TR" sz="2400" dirty="0"/>
              <a:t>(sayi1, sayi2) {</a:t>
            </a:r>
          </a:p>
          <a:p>
            <a:r>
              <a:rPr lang="tr-TR" sz="2400" dirty="0"/>
              <a:t>    </a:t>
            </a:r>
            <a:r>
              <a:rPr lang="tr-TR" sz="2400" dirty="0" err="1"/>
              <a:t>return</a:t>
            </a:r>
            <a:r>
              <a:rPr lang="tr-TR" sz="2400" dirty="0"/>
              <a:t> sayi1 * sayi2;</a:t>
            </a:r>
          </a:p>
          <a:p>
            <a:r>
              <a:rPr lang="tr-TR" sz="2400" dirty="0"/>
              <a:t>}</a:t>
            </a:r>
          </a:p>
          <a:p>
            <a:endParaRPr lang="tr-TR" sz="2400" dirty="0"/>
          </a:p>
          <a:p>
            <a:r>
              <a:rPr lang="tr-TR" sz="2400" dirty="0" err="1"/>
              <a:t>let</a:t>
            </a:r>
            <a:r>
              <a:rPr lang="tr-TR" sz="2400" dirty="0"/>
              <a:t> </a:t>
            </a:r>
            <a:r>
              <a:rPr lang="tr-TR" sz="2400" dirty="0" err="1"/>
              <a:t>sonuc</a:t>
            </a:r>
            <a:r>
              <a:rPr lang="tr-TR" sz="2400" dirty="0"/>
              <a:t> = </a:t>
            </a:r>
            <a:r>
              <a:rPr lang="tr-TR" sz="2400" dirty="0" err="1"/>
              <a:t>carpma</a:t>
            </a:r>
            <a:r>
              <a:rPr lang="tr-TR" sz="2400" dirty="0"/>
              <a:t>(4, 3);</a:t>
            </a:r>
          </a:p>
          <a:p>
            <a:r>
              <a:rPr lang="tr-TR" sz="2400" dirty="0" err="1"/>
              <a:t>console.log</a:t>
            </a:r>
            <a:r>
              <a:rPr lang="tr-TR" sz="2400" dirty="0"/>
              <a:t>(</a:t>
            </a:r>
            <a:r>
              <a:rPr lang="tr-TR" sz="2400" dirty="0" err="1"/>
              <a:t>sonuc</a:t>
            </a:r>
            <a:r>
              <a:rPr lang="tr-TR" sz="2400" dirty="0"/>
              <a:t>); // Çıktı: 12</a:t>
            </a:r>
          </a:p>
        </p:txBody>
      </p:sp>
      <p:sp>
        <p:nvSpPr>
          <p:cNvPr id="6" name="Metin kutusu 5">
            <a:extLst>
              <a:ext uri="{FF2B5EF4-FFF2-40B4-BE49-F238E27FC236}">
                <a16:creationId xmlns:a16="http://schemas.microsoft.com/office/drawing/2014/main" id="{A198F0D3-D584-2D11-8C64-3D8D5662FA9D}"/>
              </a:ext>
            </a:extLst>
          </p:cNvPr>
          <p:cNvSpPr txBox="1"/>
          <p:nvPr/>
        </p:nvSpPr>
        <p:spPr>
          <a:xfrm>
            <a:off x="6931742" y="1096146"/>
            <a:ext cx="4932195" cy="923330"/>
          </a:xfrm>
          <a:prstGeom prst="rect">
            <a:avLst/>
          </a:prstGeom>
          <a:solidFill>
            <a:schemeClr val="accent5">
              <a:lumMod val="40000"/>
              <a:lumOff val="60000"/>
            </a:schemeClr>
          </a:solidFill>
        </p:spPr>
        <p:txBody>
          <a:bodyPr wrap="square" rtlCol="0">
            <a:spAutoFit/>
          </a:bodyPr>
          <a:lstStyle/>
          <a:p>
            <a:r>
              <a:rPr lang="tr-TR" dirty="0"/>
              <a:t>TÜM YİYECEKLER RETURN EDİLMİŞ AMA DAHA KULLANILMADI. İÇİNE PARA ATINCA KULLANILMIŞ OLACAK</a:t>
            </a:r>
          </a:p>
        </p:txBody>
      </p:sp>
    </p:spTree>
    <p:extLst>
      <p:ext uri="{BB962C8B-B14F-4D97-AF65-F5344CB8AC3E}">
        <p14:creationId xmlns:p14="http://schemas.microsoft.com/office/powerpoint/2010/main" val="40078064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2.3. Fonksiyonları çağırarak kodun yönetilmesini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Fonksiyonların farklı dosyalar içerisinde tutularak kod karmaşıklığının azaltılabileceği vurgulanır</a:t>
            </a: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dirty="0">
                <a:solidFill>
                  <a:schemeClr val="accent1">
                    <a:lumMod val="50000"/>
                  </a:schemeClr>
                </a:solidFill>
              </a:rPr>
            </a:br>
            <a:endParaRPr lang="tr-TR" dirty="0">
              <a:solidFill>
                <a:schemeClr val="accent1">
                  <a:lumMod val="50000"/>
                </a:schemeClr>
              </a:solidFill>
            </a:endParaRPr>
          </a:p>
        </p:txBody>
      </p:sp>
      <p:pic>
        <p:nvPicPr>
          <p:cNvPr id="40962" name="Picture 2" descr="Gıpta Mıcro Notes Spiralli Sert Kapak Defter 17 x 24 100 Yaprak Çizgili |  D&amp;R">
            <a:extLst>
              <a:ext uri="{FF2B5EF4-FFF2-40B4-BE49-F238E27FC236}">
                <a16:creationId xmlns:a16="http://schemas.microsoft.com/office/drawing/2014/main" id="{ED3D559F-D74F-1629-A08B-03615E554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470" y="2471761"/>
            <a:ext cx="3615226" cy="3615226"/>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F4BD45AE-550D-789D-EB05-197DD16D30B9}"/>
              </a:ext>
            </a:extLst>
          </p:cNvPr>
          <p:cNvSpPr txBox="1"/>
          <p:nvPr/>
        </p:nvSpPr>
        <p:spPr>
          <a:xfrm>
            <a:off x="6158353" y="3152880"/>
            <a:ext cx="5192832" cy="1200329"/>
          </a:xfrm>
          <a:prstGeom prst="rect">
            <a:avLst/>
          </a:prstGeom>
          <a:solidFill>
            <a:schemeClr val="accent6">
              <a:lumMod val="60000"/>
              <a:lumOff val="40000"/>
            </a:schemeClr>
          </a:solidFill>
        </p:spPr>
        <p:txBody>
          <a:bodyPr wrap="none" rtlCol="0">
            <a:spAutoFit/>
          </a:bodyPr>
          <a:lstStyle/>
          <a:p>
            <a:r>
              <a:rPr lang="tr-TR" dirty="0"/>
              <a:t>BU OKUL DEFTERİNE HEM MATEMATİK </a:t>
            </a:r>
          </a:p>
          <a:p>
            <a:r>
              <a:rPr lang="tr-TR" dirty="0"/>
              <a:t>HEM FİZİK HEM KİMYA HEM BİYOLOJİ HEM TARİH</a:t>
            </a:r>
          </a:p>
          <a:p>
            <a:r>
              <a:rPr lang="tr-TR" dirty="0"/>
              <a:t>HEM COĞRAFYA HEM EDEBİYAT NOTLARINA</a:t>
            </a:r>
          </a:p>
          <a:p>
            <a:r>
              <a:rPr lang="tr-TR" dirty="0"/>
              <a:t> YAZSAK NASIL OLURDU?</a:t>
            </a:r>
          </a:p>
        </p:txBody>
      </p:sp>
    </p:spTree>
    <p:extLst>
      <p:ext uri="{BB962C8B-B14F-4D97-AF65-F5344CB8AC3E}">
        <p14:creationId xmlns:p14="http://schemas.microsoft.com/office/powerpoint/2010/main" val="2962962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2.3. Fonksiyonları çağırarak kodun yönetilmesini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Fonksiyonların farklı dosyalar içerisinde tutularak kod karmaşıklığının azaltılabileceği vurgulanır</a:t>
            </a: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dirty="0">
                <a:solidFill>
                  <a:schemeClr val="accent1">
                    <a:lumMod val="50000"/>
                  </a:schemeClr>
                </a:solidFill>
              </a:rPr>
            </a:br>
            <a:endParaRPr lang="tr-TR" dirty="0">
              <a:solidFill>
                <a:schemeClr val="accent1">
                  <a:lumMod val="50000"/>
                </a:schemeClr>
              </a:solidFill>
            </a:endParaRPr>
          </a:p>
        </p:txBody>
      </p:sp>
      <p:sp>
        <p:nvSpPr>
          <p:cNvPr id="9" name="Metin kutusu 8">
            <a:extLst>
              <a:ext uri="{FF2B5EF4-FFF2-40B4-BE49-F238E27FC236}">
                <a16:creationId xmlns:a16="http://schemas.microsoft.com/office/drawing/2014/main" id="{F4BD45AE-550D-789D-EB05-197DD16D30B9}"/>
              </a:ext>
            </a:extLst>
          </p:cNvPr>
          <p:cNvSpPr txBox="1"/>
          <p:nvPr/>
        </p:nvSpPr>
        <p:spPr>
          <a:xfrm>
            <a:off x="6728624" y="3300364"/>
            <a:ext cx="3339607" cy="1200329"/>
          </a:xfrm>
          <a:prstGeom prst="rect">
            <a:avLst/>
          </a:prstGeom>
          <a:solidFill>
            <a:schemeClr val="accent6">
              <a:lumMod val="60000"/>
              <a:lumOff val="40000"/>
            </a:schemeClr>
          </a:solidFill>
        </p:spPr>
        <p:txBody>
          <a:bodyPr wrap="square" rtlCol="0">
            <a:spAutoFit/>
          </a:bodyPr>
          <a:lstStyle/>
          <a:p>
            <a:r>
              <a:rPr lang="tr-TR" dirty="0"/>
              <a:t>BÜTÜN DERSLERİ AYRI BİR DEFTERE NOT ALMAK DÜZEN AÇISINDAN SON DERECE YARARLIDIR</a:t>
            </a:r>
          </a:p>
        </p:txBody>
      </p:sp>
      <p:pic>
        <p:nvPicPr>
          <p:cNvPr id="43012" name="Picture 4" descr="Mynote Flex Pastel A4 120 Yaprak Çizgili Defter">
            <a:extLst>
              <a:ext uri="{FF2B5EF4-FFF2-40B4-BE49-F238E27FC236}">
                <a16:creationId xmlns:a16="http://schemas.microsoft.com/office/drawing/2014/main" id="{9500A3F0-3703-5020-DC18-9B6AFFAAC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813" y="2546531"/>
            <a:ext cx="3613355" cy="361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36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2.3. Fonksiyonları çağırarak kodun yönetilmesini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Fonksiyonların farklı dosyalar içerisinde tutularak kod karmaşıklığının azaltılabileceği vurgulanır</a:t>
            </a: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dirty="0">
                <a:solidFill>
                  <a:schemeClr val="accent1">
                    <a:lumMod val="50000"/>
                  </a:schemeClr>
                </a:solidFill>
              </a:rPr>
            </a:br>
            <a:endParaRPr lang="tr-TR" dirty="0">
              <a:solidFill>
                <a:schemeClr val="accent1">
                  <a:lumMod val="50000"/>
                </a:schemeClr>
              </a:solidFill>
            </a:endParaRPr>
          </a:p>
        </p:txBody>
      </p:sp>
      <p:sp>
        <p:nvSpPr>
          <p:cNvPr id="4" name="Metin kutusu 3">
            <a:extLst>
              <a:ext uri="{FF2B5EF4-FFF2-40B4-BE49-F238E27FC236}">
                <a16:creationId xmlns:a16="http://schemas.microsoft.com/office/drawing/2014/main" id="{10796432-9B44-1666-41EA-368D4DE4A4C9}"/>
              </a:ext>
            </a:extLst>
          </p:cNvPr>
          <p:cNvSpPr txBox="1"/>
          <p:nvPr/>
        </p:nvSpPr>
        <p:spPr>
          <a:xfrm>
            <a:off x="1372920" y="2384771"/>
            <a:ext cx="6100916" cy="2308324"/>
          </a:xfrm>
          <a:prstGeom prst="rect">
            <a:avLst/>
          </a:prstGeom>
          <a:noFill/>
        </p:spPr>
        <p:txBody>
          <a:bodyPr wrap="square">
            <a:spAutoFit/>
          </a:bodyPr>
          <a:lstStyle/>
          <a:p>
            <a:pPr algn="l"/>
            <a:r>
              <a:rPr lang="tr-TR" b="1" i="0" dirty="0">
                <a:solidFill>
                  <a:srgbClr val="0D0D0D"/>
                </a:solidFill>
                <a:effectLst/>
                <a:latin typeface="Söhne"/>
              </a:rPr>
              <a:t>Programlama Dünyasında Fonksiyonlar ve Dosyalar</a:t>
            </a:r>
          </a:p>
          <a:p>
            <a:pPr algn="l"/>
            <a:r>
              <a:rPr lang="tr-TR" b="0" i="0" dirty="0">
                <a:solidFill>
                  <a:srgbClr val="0D0D0D"/>
                </a:solidFill>
                <a:effectLst/>
                <a:latin typeface="Söhne"/>
              </a:rPr>
              <a:t>Diyelim ki bir oyun programlıyorsun ve bu oyunda oyuncunun sağlığını artıran iksirler, hasar veren tuzaklar ve puan kazandıran altınlar var. Oyuncunun sağlığıyla ilgili işlemleri yapan fonksiyonları bir dosyada (örneğin </a:t>
            </a:r>
            <a:r>
              <a:rPr lang="tr-TR" b="0" i="0" dirty="0" err="1">
                <a:solidFill>
                  <a:srgbClr val="0D0D0D"/>
                </a:solidFill>
                <a:effectLst/>
                <a:latin typeface="Söhne"/>
              </a:rPr>
              <a:t>saglik.js</a:t>
            </a:r>
            <a:r>
              <a:rPr lang="tr-TR" b="0" i="0" dirty="0">
                <a:solidFill>
                  <a:srgbClr val="0D0D0D"/>
                </a:solidFill>
                <a:effectLst/>
                <a:latin typeface="Söhne"/>
              </a:rPr>
              <a:t>), tuzaklarla ilgili işlemleri başka bir dosyada (örneğin </a:t>
            </a:r>
            <a:r>
              <a:rPr lang="tr-TR" b="0" i="0" dirty="0" err="1">
                <a:solidFill>
                  <a:srgbClr val="0D0D0D"/>
                </a:solidFill>
                <a:effectLst/>
                <a:latin typeface="Söhne"/>
              </a:rPr>
              <a:t>tuzaklar.js</a:t>
            </a:r>
            <a:r>
              <a:rPr lang="tr-TR" b="0" i="0" dirty="0">
                <a:solidFill>
                  <a:srgbClr val="0D0D0D"/>
                </a:solidFill>
                <a:effectLst/>
                <a:latin typeface="Söhne"/>
              </a:rPr>
              <a:t>), ve puan sistemiyle ilgili işlemleri başka bir dosyada (örneğin </a:t>
            </a:r>
            <a:r>
              <a:rPr lang="tr-TR" b="0" i="0" dirty="0" err="1">
                <a:solidFill>
                  <a:srgbClr val="0D0D0D"/>
                </a:solidFill>
                <a:effectLst/>
                <a:latin typeface="Söhne"/>
              </a:rPr>
              <a:t>puan.js</a:t>
            </a:r>
            <a:r>
              <a:rPr lang="tr-TR" b="0" i="0" dirty="0">
                <a:solidFill>
                  <a:srgbClr val="0D0D0D"/>
                </a:solidFill>
                <a:effectLst/>
                <a:latin typeface="Söhne"/>
              </a:rPr>
              <a:t>) tutabilirsin.</a:t>
            </a:r>
          </a:p>
        </p:txBody>
      </p:sp>
      <p:sp>
        <p:nvSpPr>
          <p:cNvPr id="6" name="Metin kutusu 5">
            <a:extLst>
              <a:ext uri="{FF2B5EF4-FFF2-40B4-BE49-F238E27FC236}">
                <a16:creationId xmlns:a16="http://schemas.microsoft.com/office/drawing/2014/main" id="{0BE5FE07-DC22-D8C2-C336-261E3EBCF900}"/>
              </a:ext>
            </a:extLst>
          </p:cNvPr>
          <p:cNvSpPr txBox="1"/>
          <p:nvPr/>
        </p:nvSpPr>
        <p:spPr>
          <a:xfrm>
            <a:off x="8725933" y="2589974"/>
            <a:ext cx="1726370" cy="461665"/>
          </a:xfrm>
          <a:prstGeom prst="rect">
            <a:avLst/>
          </a:prstGeom>
          <a:solidFill>
            <a:schemeClr val="accent3"/>
          </a:solidFill>
          <a:ln>
            <a:solidFill>
              <a:schemeClr val="accent2"/>
            </a:solidFill>
          </a:ln>
        </p:spPr>
        <p:txBody>
          <a:bodyPr wrap="square">
            <a:spAutoFit/>
          </a:bodyPr>
          <a:lstStyle/>
          <a:p>
            <a:r>
              <a:rPr lang="tr-TR" sz="2400" b="0" i="0" dirty="0" err="1">
                <a:solidFill>
                  <a:srgbClr val="0D0D0D"/>
                </a:solidFill>
                <a:effectLst/>
                <a:latin typeface="Söhne"/>
              </a:rPr>
              <a:t>saglik.js</a:t>
            </a:r>
            <a:endParaRPr lang="tr-TR" sz="2400" dirty="0"/>
          </a:p>
        </p:txBody>
      </p:sp>
      <p:sp>
        <p:nvSpPr>
          <p:cNvPr id="10" name="Metin kutusu 9">
            <a:extLst>
              <a:ext uri="{FF2B5EF4-FFF2-40B4-BE49-F238E27FC236}">
                <a16:creationId xmlns:a16="http://schemas.microsoft.com/office/drawing/2014/main" id="{765C69A0-099F-D1A2-5F29-AB9CFADFAC8F}"/>
              </a:ext>
            </a:extLst>
          </p:cNvPr>
          <p:cNvSpPr txBox="1"/>
          <p:nvPr/>
        </p:nvSpPr>
        <p:spPr>
          <a:xfrm>
            <a:off x="8725933" y="3311287"/>
            <a:ext cx="1707957" cy="461665"/>
          </a:xfrm>
          <a:prstGeom prst="rect">
            <a:avLst/>
          </a:prstGeom>
          <a:solidFill>
            <a:schemeClr val="accent1">
              <a:lumMod val="60000"/>
              <a:lumOff val="40000"/>
            </a:schemeClr>
          </a:solidFill>
        </p:spPr>
        <p:txBody>
          <a:bodyPr wrap="square">
            <a:spAutoFit/>
          </a:bodyPr>
          <a:lstStyle/>
          <a:p>
            <a:r>
              <a:rPr lang="tr-TR" sz="2400" b="0" i="0" dirty="0" err="1">
                <a:solidFill>
                  <a:srgbClr val="0D0D0D"/>
                </a:solidFill>
                <a:effectLst/>
                <a:latin typeface="Söhne"/>
              </a:rPr>
              <a:t>tuzaklar.js</a:t>
            </a:r>
            <a:endParaRPr lang="tr-TR" sz="2400" dirty="0"/>
          </a:p>
        </p:txBody>
      </p:sp>
      <p:sp>
        <p:nvSpPr>
          <p:cNvPr id="12" name="Metin kutusu 11">
            <a:extLst>
              <a:ext uri="{FF2B5EF4-FFF2-40B4-BE49-F238E27FC236}">
                <a16:creationId xmlns:a16="http://schemas.microsoft.com/office/drawing/2014/main" id="{1C03DC8D-F88A-97C5-C103-64B0ED00F17E}"/>
              </a:ext>
            </a:extLst>
          </p:cNvPr>
          <p:cNvSpPr txBox="1"/>
          <p:nvPr/>
        </p:nvSpPr>
        <p:spPr>
          <a:xfrm>
            <a:off x="8707520" y="4027723"/>
            <a:ext cx="1213106" cy="461665"/>
          </a:xfrm>
          <a:prstGeom prst="rect">
            <a:avLst/>
          </a:prstGeom>
          <a:solidFill>
            <a:schemeClr val="accent6">
              <a:lumMod val="75000"/>
            </a:schemeClr>
          </a:solidFill>
        </p:spPr>
        <p:txBody>
          <a:bodyPr wrap="square">
            <a:spAutoFit/>
          </a:bodyPr>
          <a:lstStyle/>
          <a:p>
            <a:r>
              <a:rPr lang="tr-TR" sz="2400" b="0" i="0" dirty="0" err="1">
                <a:solidFill>
                  <a:srgbClr val="0D0D0D"/>
                </a:solidFill>
                <a:effectLst/>
                <a:latin typeface="Söhne"/>
              </a:rPr>
              <a:t>puan.js</a:t>
            </a:r>
            <a:endParaRPr lang="tr-TR" sz="2400" dirty="0"/>
          </a:p>
        </p:txBody>
      </p:sp>
    </p:spTree>
    <p:extLst>
      <p:ext uri="{BB962C8B-B14F-4D97-AF65-F5344CB8AC3E}">
        <p14:creationId xmlns:p14="http://schemas.microsoft.com/office/powerpoint/2010/main" val="1438676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a:effectLst/>
                <a:latin typeface="Helvetica" pitchFamily="2" charset="0"/>
              </a:rPr>
              <a:t>2.4. Fonksiyonlara parametre eklemeyi kavrar.</a:t>
            </a:r>
            <a:br>
              <a:rPr lang="tr-TR" sz="1800">
                <a:effectLst/>
                <a:latin typeface="Helvetica" pitchFamily="2" charset="0"/>
              </a:rPr>
            </a:br>
            <a:br>
              <a:rPr lang="tr-TR" sz="1800">
                <a:effectLst/>
                <a:latin typeface="Helvetica" pitchFamily="2" charset="0"/>
              </a:rPr>
            </a:br>
            <a:r>
              <a:rPr lang="tr-TR" sz="1800">
                <a:effectLst/>
                <a:latin typeface="Helvetica" pitchFamily="2" charset="0"/>
              </a:rPr>
              <a:t>a) Fonksiyonlara parametre ekleme yöntemi ve bu parametrelerin kullanılma şekilleri açıklanır.</a:t>
            </a:r>
            <a:br>
              <a:rPr lang="tr-TR" sz="1400">
                <a:effectLst/>
                <a:latin typeface="Helvetica" pitchFamily="2" charset="0"/>
              </a:rPr>
            </a:br>
            <a:br>
              <a:rPr lang="tr-TR" sz="2200">
                <a:effectLst/>
                <a:latin typeface="Helvetica" pitchFamily="2" charset="0"/>
              </a:rPr>
            </a:br>
            <a:br>
              <a:rPr lang="tr-TR" sz="1800">
                <a:effectLst/>
                <a:latin typeface="Helvetica" pitchFamily="2" charset="0"/>
              </a:rPr>
            </a:br>
            <a:br>
              <a:rPr lang="tr-TR" sz="1800">
                <a:effectLst/>
                <a:latin typeface="Helvetica" pitchFamily="2" charset="0"/>
              </a:rPr>
            </a:br>
            <a:br>
              <a:rPr lang="tr-TR" sz="1100">
                <a:effectLst/>
                <a:latin typeface="Helvetica" pitchFamily="2" charset="0"/>
              </a:rPr>
            </a:br>
            <a:br>
              <a:rPr lang="tr-TR" sz="1800">
                <a:effectLst/>
                <a:latin typeface="Helvetica" pitchFamily="2" charset="0"/>
              </a:rPr>
            </a:br>
            <a:br>
              <a:rPr lang="tr-TR" sz="1050">
                <a:effectLst/>
                <a:latin typeface="Helvetica" pitchFamily="2" charset="0"/>
              </a:rPr>
            </a:br>
            <a:br>
              <a:rPr lang="tr-TR" sz="16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a:solidFill>
                  <a:schemeClr val="accent1">
                    <a:lumMod val="50000"/>
                  </a:schemeClr>
                </a:solidFill>
              </a:rPr>
            </a:br>
            <a:endParaRPr lang="tr-TR" dirty="0">
              <a:solidFill>
                <a:schemeClr val="accent1">
                  <a:lumMod val="50000"/>
                </a:schemeClr>
              </a:solidFill>
            </a:endParaRPr>
          </a:p>
        </p:txBody>
      </p:sp>
      <p:sp>
        <p:nvSpPr>
          <p:cNvPr id="4" name="Metin kutusu 3">
            <a:extLst>
              <a:ext uri="{FF2B5EF4-FFF2-40B4-BE49-F238E27FC236}">
                <a16:creationId xmlns:a16="http://schemas.microsoft.com/office/drawing/2014/main" id="{10796432-9B44-1666-41EA-368D4DE4A4C9}"/>
              </a:ext>
            </a:extLst>
          </p:cNvPr>
          <p:cNvSpPr txBox="1"/>
          <p:nvPr/>
        </p:nvSpPr>
        <p:spPr>
          <a:xfrm>
            <a:off x="1372920" y="2384771"/>
            <a:ext cx="6100916" cy="3139321"/>
          </a:xfrm>
          <a:prstGeom prst="rect">
            <a:avLst/>
          </a:prstGeom>
          <a:solidFill>
            <a:schemeClr val="accent6">
              <a:lumMod val="60000"/>
              <a:lumOff val="40000"/>
            </a:schemeClr>
          </a:solidFill>
        </p:spPr>
        <p:txBody>
          <a:bodyPr wrap="square">
            <a:spAutoFit/>
          </a:bodyPr>
          <a:lstStyle/>
          <a:p>
            <a:pPr algn="l"/>
            <a:r>
              <a:rPr lang="tr-TR" b="0" i="0" dirty="0">
                <a:solidFill>
                  <a:srgbClr val="0D0D0D"/>
                </a:solidFill>
                <a:effectLst/>
                <a:latin typeface="Söhne"/>
              </a:rPr>
              <a:t>Diyelim ki çamaşır makineniz var ve bu çamaşır makinesinin temel işlevi çamaşırları yıkamaktır. Programlama diliyle konuşacak olursak, çamaşır makinesi bir "fonksiyon" gibidir. </a:t>
            </a:r>
          </a:p>
          <a:p>
            <a:pPr algn="l"/>
            <a:endParaRPr lang="tr-TR" dirty="0">
              <a:solidFill>
                <a:srgbClr val="0D0D0D"/>
              </a:solidFill>
              <a:latin typeface="Söhne"/>
            </a:endParaRPr>
          </a:p>
          <a:p>
            <a:pPr algn="l"/>
            <a:r>
              <a:rPr lang="tr-TR" b="0" i="0" dirty="0">
                <a:solidFill>
                  <a:srgbClr val="0D0D0D"/>
                </a:solidFill>
                <a:effectLst/>
                <a:latin typeface="Söhne"/>
              </a:rPr>
              <a:t>Bu fonksiyonun adı "</a:t>
            </a:r>
            <a:r>
              <a:rPr lang="tr-TR" b="0" i="0" dirty="0" err="1">
                <a:solidFill>
                  <a:srgbClr val="0D0D0D"/>
                </a:solidFill>
                <a:effectLst/>
                <a:latin typeface="Söhne"/>
              </a:rPr>
              <a:t>çamaşırYıkama</a:t>
            </a:r>
            <a:r>
              <a:rPr lang="tr-TR" b="0" i="0" dirty="0">
                <a:solidFill>
                  <a:srgbClr val="0D0D0D"/>
                </a:solidFill>
                <a:effectLst/>
                <a:latin typeface="Söhne"/>
              </a:rPr>
              <a:t>" olsun.</a:t>
            </a:r>
          </a:p>
          <a:p>
            <a:pPr algn="l"/>
            <a:endParaRPr lang="tr-TR" b="0" i="0" dirty="0">
              <a:solidFill>
                <a:srgbClr val="0D0D0D"/>
              </a:solidFill>
              <a:effectLst/>
              <a:latin typeface="Söhne"/>
            </a:endParaRPr>
          </a:p>
          <a:p>
            <a:pPr algn="l">
              <a:buFont typeface="Arial" panose="020B0604020202020204" pitchFamily="34" charset="0"/>
              <a:buChar char="•"/>
            </a:pPr>
            <a:r>
              <a:rPr lang="tr-TR" b="0" i="0" dirty="0">
                <a:solidFill>
                  <a:srgbClr val="0D0D0D"/>
                </a:solidFill>
                <a:effectLst/>
                <a:latin typeface="Söhne"/>
              </a:rPr>
              <a:t>Çamaşır makinesini çalıştırmak için, içine koyacağınız çamaşırlar (parametreler) ve belki de yıkama programı gibi ek bilgiler gereklidir.</a:t>
            </a:r>
          </a:p>
          <a:p>
            <a:pPr algn="l">
              <a:buFont typeface="Arial" panose="020B0604020202020204" pitchFamily="34" charset="0"/>
              <a:buChar char="•"/>
            </a:pPr>
            <a:endParaRPr lang="tr-TR" b="0" i="0" dirty="0">
              <a:solidFill>
                <a:srgbClr val="0D0D0D"/>
              </a:solidFill>
              <a:effectLst/>
              <a:latin typeface="Söhne"/>
            </a:endParaRPr>
          </a:p>
          <a:p>
            <a:pPr algn="l">
              <a:buFont typeface="Arial" panose="020B0604020202020204" pitchFamily="34" charset="0"/>
              <a:buChar char="•"/>
            </a:pPr>
            <a:r>
              <a:rPr lang="tr-TR" dirty="0">
                <a:solidFill>
                  <a:srgbClr val="0D0D0D"/>
                </a:solidFill>
                <a:latin typeface="Söhne"/>
              </a:rPr>
              <a:t>Y</a:t>
            </a:r>
            <a:r>
              <a:rPr lang="tr-TR" b="0" i="0" dirty="0">
                <a:solidFill>
                  <a:srgbClr val="0D0D0D"/>
                </a:solidFill>
                <a:effectLst/>
                <a:latin typeface="Söhne"/>
              </a:rPr>
              <a:t>ani bu fonksiyonun çalışması için bazı girdilere ihtiyacı vardır.</a:t>
            </a:r>
          </a:p>
        </p:txBody>
      </p:sp>
      <p:pic>
        <p:nvPicPr>
          <p:cNvPr id="45060" name="Picture 4" descr="Beyaz ve siyah çamaşır makinesi ve sepet çizimi, Temizlik, Temizlik çamaşır  makinesi, elektronik, metin, tek renkli png | PNGWing">
            <a:extLst>
              <a:ext uri="{FF2B5EF4-FFF2-40B4-BE49-F238E27FC236}">
                <a16:creationId xmlns:a16="http://schemas.microsoft.com/office/drawing/2014/main" id="{54034D60-BB73-EF12-3BBA-9FD2D44F8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338" y="2511547"/>
            <a:ext cx="3048093" cy="288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07" name="Picture 10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9" name="Straight Connector 10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13" name="Rectangle 112">
            <a:extLst>
              <a:ext uri="{FF2B5EF4-FFF2-40B4-BE49-F238E27FC236}">
                <a16:creationId xmlns:a16="http://schemas.microsoft.com/office/drawing/2014/main" id="{9AB26DBC-1F7F-4AC0-A88C-69712701E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F099884-7695-4976-8EBD-ECB5AF053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F84FA65C-675C-CA1D-5BA1-988CA2975B47}"/>
              </a:ext>
            </a:extLst>
          </p:cNvPr>
          <p:cNvSpPr>
            <a:spLocks noGrp="1"/>
          </p:cNvSpPr>
          <p:nvPr>
            <p:ph type="title"/>
          </p:nvPr>
        </p:nvSpPr>
        <p:spPr>
          <a:xfrm>
            <a:off x="8673476" y="1468464"/>
            <a:ext cx="2858835" cy="1873219"/>
          </a:xfrm>
        </p:spPr>
        <p:txBody>
          <a:bodyPr vert="horz" lIns="91440" tIns="45720" rIns="91440" bIns="0" rtlCol="0" anchor="b">
            <a:normAutofit/>
          </a:bodyPr>
          <a:lstStyle/>
          <a:p>
            <a:r>
              <a:rPr lang="en-US" sz="3300" dirty="0"/>
              <a:t>ÖĞRENME KAYNAKLARI</a:t>
            </a:r>
            <a:br>
              <a:rPr lang="en-US" sz="3300" dirty="0"/>
            </a:br>
            <a:endParaRPr lang="en-US" sz="3300" dirty="0"/>
          </a:p>
        </p:txBody>
      </p:sp>
      <p:grpSp>
        <p:nvGrpSpPr>
          <p:cNvPr id="117" name="Group 116">
            <a:extLst>
              <a:ext uri="{FF2B5EF4-FFF2-40B4-BE49-F238E27FC236}">
                <a16:creationId xmlns:a16="http://schemas.microsoft.com/office/drawing/2014/main" id="{32F6B6B9-C579-41A6-A7D1-A7AB4AA6D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118" name="Rectangle 117">
              <a:extLst>
                <a:ext uri="{FF2B5EF4-FFF2-40B4-BE49-F238E27FC236}">
                  <a16:creationId xmlns:a16="http://schemas.microsoft.com/office/drawing/2014/main" id="{DC0B55B5-5A26-423B-ACDC-B151A280A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8AD2DF8D-6B65-43EB-86A8-9DB52572A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1" name="Rectangle 120">
            <a:extLst>
              <a:ext uri="{FF2B5EF4-FFF2-40B4-BE49-F238E27FC236}">
                <a16:creationId xmlns:a16="http://schemas.microsoft.com/office/drawing/2014/main" id="{74163961-0280-48BA-BC84-97E03B00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20" y="977099"/>
            <a:ext cx="6598806"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A9CA99A1-1C2F-A995-B704-711154254AC2}"/>
              </a:ext>
            </a:extLst>
          </p:cNvPr>
          <p:cNvPicPr>
            <a:picLocks noChangeAspect="1"/>
          </p:cNvPicPr>
          <p:nvPr/>
        </p:nvPicPr>
        <p:blipFill>
          <a:blip r:embed="rId3"/>
          <a:stretch>
            <a:fillRect/>
          </a:stretch>
        </p:blipFill>
        <p:spPr>
          <a:xfrm>
            <a:off x="1052021" y="1094426"/>
            <a:ext cx="6712204" cy="3842737"/>
          </a:xfrm>
          <a:prstGeom prst="rect">
            <a:avLst/>
          </a:prstGeom>
        </p:spPr>
      </p:pic>
      <p:cxnSp>
        <p:nvCxnSpPr>
          <p:cNvPr id="123" name="Straight Connector 122">
            <a:extLst>
              <a:ext uri="{FF2B5EF4-FFF2-40B4-BE49-F238E27FC236}">
                <a16:creationId xmlns:a16="http://schemas.microsoft.com/office/drawing/2014/main" id="{BFAC20BB-5902-4D8F-9A2A-E4B516EF3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5" name="Picture 124">
            <a:extLst>
              <a:ext uri="{FF2B5EF4-FFF2-40B4-BE49-F238E27FC236}">
                <a16:creationId xmlns:a16="http://schemas.microsoft.com/office/drawing/2014/main" id="{FC7852F8-6371-4D0E-ADF1-AD67B8FD8F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7" name="Straight Connector 126">
            <a:extLst>
              <a:ext uri="{FF2B5EF4-FFF2-40B4-BE49-F238E27FC236}">
                <a16:creationId xmlns:a16="http://schemas.microsoft.com/office/drawing/2014/main" id="{60356817-A471-4572-AE96-579F6D6BFD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3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a:effectLst/>
                <a:latin typeface="Helvetica" pitchFamily="2" charset="0"/>
              </a:rPr>
              <a:t>2.4. Fonksiyonlara parametre eklemeyi kavrar.</a:t>
            </a:r>
            <a:br>
              <a:rPr lang="tr-TR" sz="1800">
                <a:effectLst/>
                <a:latin typeface="Helvetica" pitchFamily="2" charset="0"/>
              </a:rPr>
            </a:br>
            <a:br>
              <a:rPr lang="tr-TR" sz="1800">
                <a:effectLst/>
                <a:latin typeface="Helvetica" pitchFamily="2" charset="0"/>
              </a:rPr>
            </a:br>
            <a:r>
              <a:rPr lang="tr-TR" sz="1800">
                <a:effectLst/>
                <a:latin typeface="Helvetica" pitchFamily="2" charset="0"/>
              </a:rPr>
              <a:t>a) Fonksiyonlara parametre ekleme yöntemi ve bu parametrelerin kullanılma şekilleri açıklanır.</a:t>
            </a:r>
            <a:br>
              <a:rPr lang="tr-TR" sz="1400">
                <a:effectLst/>
                <a:latin typeface="Helvetica" pitchFamily="2" charset="0"/>
              </a:rPr>
            </a:br>
            <a:br>
              <a:rPr lang="tr-TR" sz="2200">
                <a:effectLst/>
                <a:latin typeface="Helvetica" pitchFamily="2" charset="0"/>
              </a:rPr>
            </a:br>
            <a:br>
              <a:rPr lang="tr-TR" sz="1800">
                <a:effectLst/>
                <a:latin typeface="Helvetica" pitchFamily="2" charset="0"/>
              </a:rPr>
            </a:br>
            <a:br>
              <a:rPr lang="tr-TR" sz="1800">
                <a:effectLst/>
                <a:latin typeface="Helvetica" pitchFamily="2" charset="0"/>
              </a:rPr>
            </a:br>
            <a:br>
              <a:rPr lang="tr-TR" sz="1100">
                <a:effectLst/>
                <a:latin typeface="Helvetica" pitchFamily="2" charset="0"/>
              </a:rPr>
            </a:br>
            <a:br>
              <a:rPr lang="tr-TR" sz="1800">
                <a:effectLst/>
                <a:latin typeface="Helvetica" pitchFamily="2" charset="0"/>
              </a:rPr>
            </a:br>
            <a:br>
              <a:rPr lang="tr-TR" sz="1050">
                <a:effectLst/>
                <a:latin typeface="Helvetica" pitchFamily="2" charset="0"/>
              </a:rPr>
            </a:br>
            <a:br>
              <a:rPr lang="tr-TR" sz="16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7223111" y="1087238"/>
            <a:ext cx="4064320" cy="646331"/>
          </a:xfrm>
          <a:prstGeom prst="rect">
            <a:avLst/>
          </a:prstGeom>
          <a:noFill/>
        </p:spPr>
        <p:txBody>
          <a:bodyPr wrap="square">
            <a:spAutoFit/>
          </a:bodyPr>
          <a:lstStyle/>
          <a:p>
            <a:br>
              <a:rPr lang="tr-TR">
                <a:solidFill>
                  <a:schemeClr val="accent1">
                    <a:lumMod val="50000"/>
                  </a:schemeClr>
                </a:solidFill>
              </a:rPr>
            </a:br>
            <a:endParaRPr lang="tr-TR" dirty="0">
              <a:solidFill>
                <a:schemeClr val="accent1">
                  <a:lumMod val="50000"/>
                </a:schemeClr>
              </a:solidFill>
            </a:endParaRPr>
          </a:p>
        </p:txBody>
      </p:sp>
      <p:sp>
        <p:nvSpPr>
          <p:cNvPr id="4" name="Metin kutusu 3">
            <a:extLst>
              <a:ext uri="{FF2B5EF4-FFF2-40B4-BE49-F238E27FC236}">
                <a16:creationId xmlns:a16="http://schemas.microsoft.com/office/drawing/2014/main" id="{10796432-9B44-1666-41EA-368D4DE4A4C9}"/>
              </a:ext>
            </a:extLst>
          </p:cNvPr>
          <p:cNvSpPr txBox="1"/>
          <p:nvPr/>
        </p:nvSpPr>
        <p:spPr>
          <a:xfrm>
            <a:off x="1122193" y="2056686"/>
            <a:ext cx="6419147" cy="3970318"/>
          </a:xfrm>
          <a:prstGeom prst="rect">
            <a:avLst/>
          </a:prstGeom>
          <a:noFill/>
        </p:spPr>
        <p:txBody>
          <a:bodyPr wrap="square">
            <a:spAutoFit/>
          </a:bodyPr>
          <a:lstStyle/>
          <a:p>
            <a:pPr algn="l"/>
            <a:r>
              <a:rPr lang="tr-TR" b="1" i="0" dirty="0">
                <a:solidFill>
                  <a:srgbClr val="0D0D0D"/>
                </a:solidFill>
                <a:effectLst/>
                <a:latin typeface="Söhne"/>
              </a:rPr>
              <a:t>Parametrelerin Kullanılması:</a:t>
            </a:r>
          </a:p>
          <a:p>
            <a:pPr algn="l"/>
            <a:endParaRPr lang="tr-TR" b="0" i="0" dirty="0">
              <a:solidFill>
                <a:srgbClr val="0D0D0D"/>
              </a:solidFill>
              <a:effectLst/>
              <a:latin typeface="Söhne"/>
            </a:endParaRPr>
          </a:p>
          <a:p>
            <a:pPr algn="l">
              <a:buFont typeface="Arial" panose="020B0604020202020204" pitchFamily="34" charset="0"/>
              <a:buChar char="•"/>
            </a:pPr>
            <a:r>
              <a:rPr lang="tr-TR" b="0" i="0" dirty="0">
                <a:solidFill>
                  <a:srgbClr val="0D0D0D"/>
                </a:solidFill>
                <a:effectLst/>
                <a:latin typeface="Söhne"/>
              </a:rPr>
              <a:t>Çamaşır makinesini çalıştırırken seçtiğiniz yıkama programı (örneğin, hızlı yıkama, ağır kirli, hassas), fonksiyon içinde bu parametrelere göre farklı işlemler yapılmasını sağlar. </a:t>
            </a:r>
          </a:p>
          <a:p>
            <a:pPr algn="l">
              <a:buFont typeface="Arial" panose="020B0604020202020204" pitchFamily="34" charset="0"/>
              <a:buChar char="•"/>
            </a:pPr>
            <a:endParaRPr lang="tr-TR" b="0" i="0" dirty="0">
              <a:solidFill>
                <a:srgbClr val="0D0D0D"/>
              </a:solidFill>
              <a:effectLst/>
              <a:latin typeface="Söhne"/>
            </a:endParaRPr>
          </a:p>
          <a:p>
            <a:pPr>
              <a:buFont typeface="Arial" panose="020B0604020202020204" pitchFamily="34" charset="0"/>
              <a:buChar char="•"/>
            </a:pPr>
            <a:r>
              <a:rPr lang="tr-TR" b="0" i="0" dirty="0">
                <a:solidFill>
                  <a:srgbClr val="0D0D0D"/>
                </a:solidFill>
                <a:effectLst/>
                <a:latin typeface="Söhne"/>
              </a:rPr>
              <a:t>Çamaşır makinesine koyduğunuz her bir çamaşır tipi de (örneğin, renkliler, beyazlar, hassas kıyafetler) birer "</a:t>
            </a:r>
            <a:r>
              <a:rPr lang="tr-TR" b="0" i="0" dirty="0" err="1">
                <a:solidFill>
                  <a:srgbClr val="0D0D0D"/>
                </a:solidFill>
                <a:effectLst/>
                <a:latin typeface="Söhne"/>
              </a:rPr>
              <a:t>parametre"dir</a:t>
            </a:r>
            <a:r>
              <a:rPr lang="tr-TR" b="0" i="0" dirty="0">
                <a:solidFill>
                  <a:srgbClr val="0D0D0D"/>
                </a:solidFill>
                <a:effectLst/>
                <a:latin typeface="Söhne"/>
              </a:rPr>
              <a:t>. </a:t>
            </a:r>
          </a:p>
          <a:p>
            <a:pPr algn="l"/>
            <a:endParaRPr lang="tr-TR" b="0" i="0" dirty="0">
              <a:solidFill>
                <a:srgbClr val="0D0D0D"/>
              </a:solidFill>
              <a:effectLst/>
              <a:latin typeface="Söhne"/>
            </a:endParaRPr>
          </a:p>
          <a:p>
            <a:pPr algn="l">
              <a:buFont typeface="Arial" panose="020B0604020202020204" pitchFamily="34" charset="0"/>
              <a:buChar char="•"/>
            </a:pPr>
            <a:r>
              <a:rPr lang="tr-TR" b="0" i="0" dirty="0">
                <a:solidFill>
                  <a:srgbClr val="0D0D0D"/>
                </a:solidFill>
                <a:effectLst/>
                <a:latin typeface="Söhne"/>
              </a:rPr>
              <a:t>Eğer fonksiyonumuz birden fazla parametre alıyorsa, bunları virgülle ayırarak sıralayabiliriz.</a:t>
            </a:r>
          </a:p>
          <a:p>
            <a:pPr algn="l">
              <a:buFont typeface="Arial" panose="020B0604020202020204" pitchFamily="34" charset="0"/>
              <a:buChar char="•"/>
            </a:pPr>
            <a:endParaRPr lang="tr-TR" dirty="0">
              <a:solidFill>
                <a:srgbClr val="0D0D0D"/>
              </a:solidFill>
              <a:latin typeface="Söhne"/>
            </a:endParaRPr>
          </a:p>
          <a:p>
            <a:pPr algn="l"/>
            <a:r>
              <a:rPr lang="tr-TR" b="1" i="0" dirty="0" err="1">
                <a:solidFill>
                  <a:srgbClr val="0D0D0D"/>
                </a:solidFill>
                <a:effectLst/>
                <a:latin typeface="Söhne Mono"/>
              </a:rPr>
              <a:t>çamaşırYıkama</a:t>
            </a:r>
            <a:r>
              <a:rPr lang="tr-TR" b="1" i="0" dirty="0">
                <a:solidFill>
                  <a:srgbClr val="0D0D0D"/>
                </a:solidFill>
                <a:effectLst/>
                <a:latin typeface="Söhne Mono"/>
              </a:rPr>
              <a:t>("renkliler", "</a:t>
            </a:r>
            <a:r>
              <a:rPr lang="tr-TR" b="1" i="0" dirty="0" err="1">
                <a:solidFill>
                  <a:srgbClr val="0D0D0D"/>
                </a:solidFill>
                <a:effectLst/>
                <a:latin typeface="Söhne Mono"/>
              </a:rPr>
              <a:t>hızlıYıkama</a:t>
            </a:r>
            <a:r>
              <a:rPr lang="tr-TR" b="1" i="0" dirty="0">
                <a:solidFill>
                  <a:srgbClr val="0D0D0D"/>
                </a:solidFill>
                <a:effectLst/>
                <a:latin typeface="Söhne Mono"/>
              </a:rPr>
              <a:t>");</a:t>
            </a:r>
            <a:br>
              <a:rPr lang="tr-TR" dirty="0"/>
            </a:br>
            <a:endParaRPr lang="tr-TR" b="0" i="0" dirty="0">
              <a:solidFill>
                <a:srgbClr val="0D0D0D"/>
              </a:solidFill>
              <a:effectLst/>
              <a:latin typeface="Söhne"/>
            </a:endParaRPr>
          </a:p>
        </p:txBody>
      </p:sp>
      <p:pic>
        <p:nvPicPr>
          <p:cNvPr id="47106" name="Picture 2" descr="Kirli Çamaşır Sepeti Tasarım Kümesi Stok Vektör Sanatı &amp; Çamaşır Sepeti'nin  Daha Fazla Görseli - Çamaşır Sepeti, Siyah Renk, Kirli - iStock">
            <a:extLst>
              <a:ext uri="{FF2B5EF4-FFF2-40B4-BE49-F238E27FC236}">
                <a16:creationId xmlns:a16="http://schemas.microsoft.com/office/drawing/2014/main" id="{6AEB4355-EDBD-1D8A-8325-1D171A8D3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689" y="2539434"/>
            <a:ext cx="3507659" cy="350765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B1394EFC-AC37-CD9A-959B-8670719E0891}"/>
              </a:ext>
            </a:extLst>
          </p:cNvPr>
          <p:cNvSpPr txBox="1"/>
          <p:nvPr/>
        </p:nvSpPr>
        <p:spPr>
          <a:xfrm>
            <a:off x="8964257" y="1834810"/>
            <a:ext cx="1467768" cy="369332"/>
          </a:xfrm>
          <a:prstGeom prst="rect">
            <a:avLst/>
          </a:prstGeom>
          <a:noFill/>
        </p:spPr>
        <p:txBody>
          <a:bodyPr wrap="square">
            <a:spAutoFit/>
          </a:bodyPr>
          <a:lstStyle/>
          <a:p>
            <a:r>
              <a:rPr lang="tr-TR" b="1" i="0" dirty="0">
                <a:solidFill>
                  <a:srgbClr val="0D0D0D"/>
                </a:solidFill>
                <a:effectLst/>
                <a:latin typeface="Söhne"/>
              </a:rPr>
              <a:t>Parametreler</a:t>
            </a:r>
            <a:endParaRPr lang="tr-TR" dirty="0"/>
          </a:p>
        </p:txBody>
      </p:sp>
    </p:spTree>
    <p:extLst>
      <p:ext uri="{BB962C8B-B14F-4D97-AF65-F5344CB8AC3E}">
        <p14:creationId xmlns:p14="http://schemas.microsoft.com/office/powerpoint/2010/main" val="1772888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a:effectLst/>
                <a:latin typeface="Helvetica" pitchFamily="2" charset="0"/>
              </a:rPr>
              <a:t>2.4. Fonksiyonlara parametre eklemeyi kavrar.</a:t>
            </a:r>
            <a:br>
              <a:rPr lang="tr-TR" sz="1800">
                <a:effectLst/>
                <a:latin typeface="Helvetica" pitchFamily="2" charset="0"/>
              </a:rPr>
            </a:br>
            <a:br>
              <a:rPr lang="tr-TR" sz="1800">
                <a:effectLst/>
                <a:latin typeface="Helvetica" pitchFamily="2" charset="0"/>
              </a:rPr>
            </a:br>
            <a:r>
              <a:rPr lang="tr-TR" sz="1800">
                <a:effectLst/>
                <a:latin typeface="Helvetica" pitchFamily="2" charset="0"/>
              </a:rPr>
              <a:t>a) Fonksiyonlara parametre ekleme yöntemi ve bu parametrelerin kullanılma şekilleri açıklanır.</a:t>
            </a:r>
            <a:br>
              <a:rPr lang="tr-TR" sz="1400">
                <a:effectLst/>
                <a:latin typeface="Helvetica" pitchFamily="2" charset="0"/>
              </a:rPr>
            </a:br>
            <a:br>
              <a:rPr lang="tr-TR" sz="2200">
                <a:effectLst/>
                <a:latin typeface="Helvetica" pitchFamily="2" charset="0"/>
              </a:rPr>
            </a:br>
            <a:br>
              <a:rPr lang="tr-TR" sz="1800">
                <a:effectLst/>
                <a:latin typeface="Helvetica" pitchFamily="2" charset="0"/>
              </a:rPr>
            </a:br>
            <a:br>
              <a:rPr lang="tr-TR" sz="1800">
                <a:effectLst/>
                <a:latin typeface="Helvetica" pitchFamily="2" charset="0"/>
              </a:rPr>
            </a:br>
            <a:br>
              <a:rPr lang="tr-TR" sz="1100">
                <a:effectLst/>
                <a:latin typeface="Helvetica" pitchFamily="2" charset="0"/>
              </a:rPr>
            </a:br>
            <a:br>
              <a:rPr lang="tr-TR" sz="1800">
                <a:effectLst/>
                <a:latin typeface="Helvetica" pitchFamily="2" charset="0"/>
              </a:rPr>
            </a:br>
            <a:br>
              <a:rPr lang="tr-TR" sz="1050">
                <a:effectLst/>
                <a:latin typeface="Helvetica" pitchFamily="2" charset="0"/>
              </a:rPr>
            </a:br>
            <a:br>
              <a:rPr lang="tr-TR" sz="16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Metin kutusu 7">
            <a:extLst>
              <a:ext uri="{FF2B5EF4-FFF2-40B4-BE49-F238E27FC236}">
                <a16:creationId xmlns:a16="http://schemas.microsoft.com/office/drawing/2014/main" id="{5E378479-21F2-5785-4ED8-24A0427EA91B}"/>
              </a:ext>
            </a:extLst>
          </p:cNvPr>
          <p:cNvSpPr txBox="1"/>
          <p:nvPr/>
        </p:nvSpPr>
        <p:spPr>
          <a:xfrm>
            <a:off x="1385340" y="2041893"/>
            <a:ext cx="4064320" cy="646331"/>
          </a:xfrm>
          <a:prstGeom prst="rect">
            <a:avLst/>
          </a:prstGeom>
          <a:noFill/>
        </p:spPr>
        <p:txBody>
          <a:bodyPr wrap="square">
            <a:spAutoFit/>
          </a:bodyPr>
          <a:lstStyle/>
          <a:p>
            <a:r>
              <a:rPr lang="tr-TR" dirty="0">
                <a:solidFill>
                  <a:schemeClr val="accent1">
                    <a:lumMod val="50000"/>
                  </a:schemeClr>
                </a:solidFill>
              </a:rPr>
              <a:t>UYGULAMA ÖRNEĞİ </a:t>
            </a:r>
            <a:br>
              <a:rPr lang="tr-TR" dirty="0">
                <a:solidFill>
                  <a:schemeClr val="accent1">
                    <a:lumMod val="50000"/>
                  </a:schemeClr>
                </a:solidFill>
              </a:rPr>
            </a:br>
            <a:endParaRPr lang="tr-TR" dirty="0">
              <a:solidFill>
                <a:schemeClr val="accent1">
                  <a:lumMod val="50000"/>
                </a:schemeClr>
              </a:solidFill>
            </a:endParaRPr>
          </a:p>
        </p:txBody>
      </p:sp>
      <p:sp>
        <p:nvSpPr>
          <p:cNvPr id="3" name="Metin kutusu 2">
            <a:extLst>
              <a:ext uri="{FF2B5EF4-FFF2-40B4-BE49-F238E27FC236}">
                <a16:creationId xmlns:a16="http://schemas.microsoft.com/office/drawing/2014/main" id="{4C172E18-54A6-D2A6-D3C7-DE337398E4DF}"/>
              </a:ext>
            </a:extLst>
          </p:cNvPr>
          <p:cNvSpPr txBox="1"/>
          <p:nvPr/>
        </p:nvSpPr>
        <p:spPr>
          <a:xfrm>
            <a:off x="2569963" y="2798195"/>
            <a:ext cx="7201586" cy="1477328"/>
          </a:xfrm>
          <a:prstGeom prst="rect">
            <a:avLst/>
          </a:prstGeom>
          <a:solidFill>
            <a:schemeClr val="accent1"/>
          </a:solidFill>
        </p:spPr>
        <p:style>
          <a:lnRef idx="2">
            <a:schemeClr val="accent3"/>
          </a:lnRef>
          <a:fillRef idx="1">
            <a:schemeClr val="lt1"/>
          </a:fillRef>
          <a:effectRef idx="0">
            <a:schemeClr val="accent3"/>
          </a:effectRef>
          <a:fontRef idx="minor">
            <a:schemeClr val="dk1"/>
          </a:fontRef>
        </p:style>
        <p:txBody>
          <a:bodyPr wrap="square">
            <a:spAutoFit/>
          </a:bodyPr>
          <a:lstStyle/>
          <a:p>
            <a:r>
              <a:rPr lang="tr-TR" sz="1800" dirty="0" err="1">
                <a:solidFill>
                  <a:schemeClr val="bg1"/>
                </a:solidFill>
              </a:rPr>
              <a:t>function</a:t>
            </a:r>
            <a:r>
              <a:rPr lang="tr-TR" sz="1800" dirty="0">
                <a:solidFill>
                  <a:schemeClr val="bg1"/>
                </a:solidFill>
              </a:rPr>
              <a:t> </a:t>
            </a:r>
            <a:r>
              <a:rPr lang="tr-TR" sz="1800" dirty="0" err="1">
                <a:solidFill>
                  <a:schemeClr val="bg1"/>
                </a:solidFill>
              </a:rPr>
              <a:t>enerjiHesapla</a:t>
            </a:r>
            <a:r>
              <a:rPr lang="tr-TR" sz="1800" dirty="0">
                <a:solidFill>
                  <a:schemeClr val="bg1"/>
                </a:solidFill>
              </a:rPr>
              <a:t>(</a:t>
            </a:r>
            <a:r>
              <a:rPr lang="tr-TR" sz="1800" dirty="0" err="1">
                <a:solidFill>
                  <a:schemeClr val="bg1"/>
                </a:solidFill>
              </a:rPr>
              <a:t>kutle</a:t>
            </a:r>
            <a:r>
              <a:rPr lang="tr-TR" sz="1800" dirty="0">
                <a:solidFill>
                  <a:schemeClr val="bg1"/>
                </a:solidFill>
              </a:rPr>
              <a:t>) {</a:t>
            </a:r>
          </a:p>
          <a:p>
            <a:r>
              <a:rPr lang="tr-TR" sz="1800" dirty="0">
                <a:solidFill>
                  <a:schemeClr val="bg1"/>
                </a:solidFill>
              </a:rPr>
              <a:t>    </a:t>
            </a:r>
            <a:r>
              <a:rPr lang="tr-TR" sz="1800" dirty="0" err="1">
                <a:solidFill>
                  <a:schemeClr val="bg1"/>
                </a:solidFill>
              </a:rPr>
              <a:t>const</a:t>
            </a:r>
            <a:r>
              <a:rPr lang="tr-TR" sz="1800" dirty="0">
                <a:solidFill>
                  <a:schemeClr val="bg1"/>
                </a:solidFill>
              </a:rPr>
              <a:t> c = 299792458; // Işık hızı, metre/saniye cinsinden</a:t>
            </a:r>
          </a:p>
          <a:p>
            <a:r>
              <a:rPr lang="tr-TR" sz="1800" dirty="0">
                <a:solidFill>
                  <a:schemeClr val="bg1"/>
                </a:solidFill>
              </a:rPr>
              <a:t>    </a:t>
            </a:r>
            <a:r>
              <a:rPr lang="tr-TR" sz="1800" dirty="0" err="1">
                <a:solidFill>
                  <a:schemeClr val="bg1"/>
                </a:solidFill>
              </a:rPr>
              <a:t>return</a:t>
            </a:r>
            <a:r>
              <a:rPr lang="tr-TR" sz="1800" dirty="0">
                <a:solidFill>
                  <a:schemeClr val="bg1"/>
                </a:solidFill>
              </a:rPr>
              <a:t> </a:t>
            </a:r>
            <a:r>
              <a:rPr lang="tr-TR" sz="1800" dirty="0" err="1">
                <a:solidFill>
                  <a:schemeClr val="bg1"/>
                </a:solidFill>
              </a:rPr>
              <a:t>kutle</a:t>
            </a:r>
            <a:r>
              <a:rPr lang="tr-TR" sz="1800" dirty="0">
                <a:solidFill>
                  <a:schemeClr val="bg1"/>
                </a:solidFill>
              </a:rPr>
              <a:t> * c * c;</a:t>
            </a:r>
          </a:p>
          <a:p>
            <a:r>
              <a:rPr lang="tr-TR" sz="1800" dirty="0">
                <a:solidFill>
                  <a:schemeClr val="bg1"/>
                </a:solidFill>
              </a:rPr>
              <a:t>}</a:t>
            </a:r>
          </a:p>
          <a:p>
            <a:endParaRPr lang="tr-TR" sz="1800" dirty="0">
              <a:solidFill>
                <a:schemeClr val="bg1"/>
              </a:solidFill>
            </a:endParaRPr>
          </a:p>
        </p:txBody>
      </p:sp>
      <p:sp>
        <p:nvSpPr>
          <p:cNvPr id="7" name="Metin kutusu 6">
            <a:extLst>
              <a:ext uri="{FF2B5EF4-FFF2-40B4-BE49-F238E27FC236}">
                <a16:creationId xmlns:a16="http://schemas.microsoft.com/office/drawing/2014/main" id="{73358B5C-5B64-9E25-EFFF-DF3600685FCB}"/>
              </a:ext>
            </a:extLst>
          </p:cNvPr>
          <p:cNvSpPr txBox="1"/>
          <p:nvPr/>
        </p:nvSpPr>
        <p:spPr>
          <a:xfrm>
            <a:off x="2579794" y="4638245"/>
            <a:ext cx="7191755" cy="923330"/>
          </a:xfrm>
          <a:prstGeom prst="rect">
            <a:avLst/>
          </a:prstGeom>
          <a:solidFill>
            <a:schemeClr val="accent4">
              <a:lumMod val="40000"/>
              <a:lumOff val="60000"/>
            </a:schemeClr>
          </a:solidFill>
        </p:spPr>
        <p:txBody>
          <a:bodyPr wrap="square">
            <a:spAutoFit/>
          </a:bodyPr>
          <a:lstStyle/>
          <a:p>
            <a:r>
              <a:rPr lang="tr-TR" dirty="0" err="1"/>
              <a:t>let</a:t>
            </a:r>
            <a:r>
              <a:rPr lang="tr-TR" dirty="0"/>
              <a:t> </a:t>
            </a:r>
            <a:r>
              <a:rPr lang="tr-TR" dirty="0" err="1"/>
              <a:t>sonuc</a:t>
            </a:r>
            <a:r>
              <a:rPr lang="tr-TR" dirty="0"/>
              <a:t> = </a:t>
            </a:r>
            <a:r>
              <a:rPr lang="tr-TR" dirty="0" err="1"/>
              <a:t>enerjiHesapla</a:t>
            </a:r>
            <a:r>
              <a:rPr lang="tr-TR" dirty="0"/>
              <a:t>(1); </a:t>
            </a:r>
          </a:p>
          <a:p>
            <a:endParaRPr lang="tr-TR" dirty="0"/>
          </a:p>
          <a:p>
            <a:r>
              <a:rPr lang="tr-TR" dirty="0" err="1"/>
              <a:t>console.log</a:t>
            </a:r>
            <a:r>
              <a:rPr lang="tr-TR" dirty="0"/>
              <a:t>("1 kilogram kütlenin eşdeğer enerjisi: " + </a:t>
            </a:r>
            <a:r>
              <a:rPr lang="tr-TR" dirty="0" err="1"/>
              <a:t>sonuc</a:t>
            </a:r>
            <a:r>
              <a:rPr lang="tr-TR" dirty="0"/>
              <a:t> + " </a:t>
            </a:r>
            <a:r>
              <a:rPr lang="tr-TR" dirty="0" err="1"/>
              <a:t>joule</a:t>
            </a:r>
            <a:r>
              <a:rPr lang="tr-TR" dirty="0"/>
              <a:t>");</a:t>
            </a:r>
          </a:p>
        </p:txBody>
      </p:sp>
      <p:pic>
        <p:nvPicPr>
          <p:cNvPr id="49154" name="Picture 2" descr="Albert Einstein portrait in line art. Einstein (1879-1955) was a  German-born physicist who developed the theory of relativity. His work is  also known ...">
            <a:extLst>
              <a:ext uri="{FF2B5EF4-FFF2-40B4-BE49-F238E27FC236}">
                <a16:creationId xmlns:a16="http://schemas.microsoft.com/office/drawing/2014/main" id="{F7D73043-830C-AEAA-B11A-494AE445E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901" y="599771"/>
            <a:ext cx="1112617" cy="1428959"/>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E=mc² nedir ? İzafiyet Teorisi ... - YouTube">
            <a:extLst>
              <a:ext uri="{FF2B5EF4-FFF2-40B4-BE49-F238E27FC236}">
                <a16:creationId xmlns:a16="http://schemas.microsoft.com/office/drawing/2014/main" id="{3BEB1D1B-6399-9FD5-170B-941EBA221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5988" y="640502"/>
            <a:ext cx="1838632" cy="1378974"/>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740913B2-CA88-6EE5-6B0C-35E20674B519}"/>
              </a:ext>
            </a:extLst>
          </p:cNvPr>
          <p:cNvSpPr txBox="1"/>
          <p:nvPr/>
        </p:nvSpPr>
        <p:spPr>
          <a:xfrm>
            <a:off x="2579794" y="5876928"/>
            <a:ext cx="7191755" cy="369332"/>
          </a:xfrm>
          <a:prstGeom prst="rect">
            <a:avLst/>
          </a:prstGeom>
          <a:solidFill>
            <a:schemeClr val="tx1">
              <a:lumMod val="50000"/>
              <a:lumOff val="50000"/>
            </a:schemeClr>
          </a:solidFill>
        </p:spPr>
        <p:txBody>
          <a:bodyPr wrap="square">
            <a:spAutoFit/>
          </a:bodyPr>
          <a:lstStyle/>
          <a:p>
            <a:r>
              <a:rPr lang="tr-TR" dirty="0">
                <a:solidFill>
                  <a:schemeClr val="bg1"/>
                </a:solidFill>
              </a:rPr>
              <a:t>Çıktı: 1 kilogram kütlenin eşdeğer enerjisi: 89875517873681760 </a:t>
            </a:r>
            <a:r>
              <a:rPr lang="tr-TR" dirty="0" err="1">
                <a:solidFill>
                  <a:schemeClr val="bg1"/>
                </a:solidFill>
              </a:rPr>
              <a:t>joule</a:t>
            </a:r>
            <a:endParaRPr lang="tr-TR" dirty="0">
              <a:solidFill>
                <a:schemeClr val="bg1"/>
              </a:solidFill>
            </a:endParaRPr>
          </a:p>
        </p:txBody>
      </p:sp>
    </p:spTree>
    <p:extLst>
      <p:ext uri="{BB962C8B-B14F-4D97-AF65-F5344CB8AC3E}">
        <p14:creationId xmlns:p14="http://schemas.microsoft.com/office/powerpoint/2010/main" val="7316261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29941"/>
            <a:ext cx="4644421" cy="1289516"/>
          </a:xfrm>
        </p:spPr>
        <p:txBody>
          <a:bodyPr>
            <a:normAutofit fontScale="90000"/>
          </a:bodyPr>
          <a:lstStyle/>
          <a:p>
            <a:r>
              <a:rPr lang="tr-TR" sz="1800" dirty="0">
                <a:effectLst/>
                <a:latin typeface="Helvetica" pitchFamily="2" charset="0"/>
              </a:rPr>
              <a:t>2.4. Fonksiyonlara parametre eklemeyi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Parametrelerin fonksiyonların kullanımında esnekliği artırdığı vurgulanır.</a:t>
            </a: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4192365" y="2613392"/>
            <a:ext cx="5163301" cy="1631216"/>
          </a:xfrm>
          <a:prstGeom prst="rect">
            <a:avLst/>
          </a:prstGeom>
          <a:noFill/>
        </p:spPr>
        <p:txBody>
          <a:bodyPr wrap="square">
            <a:spAutoFit/>
          </a:bodyPr>
          <a:lstStyle/>
          <a:p>
            <a:r>
              <a:rPr lang="tr-TR" sz="2000" b="1" dirty="0"/>
              <a:t>1. Tekrar Kullanılabilirlik</a:t>
            </a:r>
          </a:p>
          <a:p>
            <a:endParaRPr lang="tr-TR" sz="2000" b="1" dirty="0"/>
          </a:p>
          <a:p>
            <a:r>
              <a:rPr lang="tr-TR" sz="2000" b="1" dirty="0"/>
              <a:t>2. Kodun Okunabilirliği ve Temizliği</a:t>
            </a:r>
          </a:p>
          <a:p>
            <a:endParaRPr lang="tr-TR" sz="2000" b="1" dirty="0"/>
          </a:p>
          <a:p>
            <a:r>
              <a:rPr lang="tr-TR" sz="2000" b="1" dirty="0"/>
              <a:t>3. Esneklik ve Genelleme</a:t>
            </a:r>
          </a:p>
        </p:txBody>
      </p:sp>
    </p:spTree>
    <p:extLst>
      <p:ext uri="{BB962C8B-B14F-4D97-AF65-F5344CB8AC3E}">
        <p14:creationId xmlns:p14="http://schemas.microsoft.com/office/powerpoint/2010/main" val="36561795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372920" y="2482714"/>
            <a:ext cx="4644421" cy="1289516"/>
          </a:xfrm>
        </p:spPr>
        <p:txBody>
          <a:bodyPr>
            <a:normAutofit fontScale="90000"/>
          </a:bodyPr>
          <a:lstStyle/>
          <a:p>
            <a:r>
              <a:rPr lang="tr-TR" sz="1800" dirty="0">
                <a:effectLst/>
                <a:latin typeface="Helvetica" pitchFamily="2" charset="0"/>
              </a:rPr>
              <a:t>2.4. Fonksiyonlara parametre eklemeyi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c) Fonksiyonların farklı tipteki parametreleri (sayı, dizi, nesne, vb.) işleyebilmesi açıklanır.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7730612" y="640406"/>
            <a:ext cx="3841955" cy="369332"/>
          </a:xfrm>
          <a:prstGeom prst="rect">
            <a:avLst/>
          </a:prstGeom>
          <a:noFill/>
        </p:spPr>
        <p:txBody>
          <a:bodyPr wrap="square">
            <a:spAutoFit/>
          </a:bodyPr>
          <a:lstStyle/>
          <a:p>
            <a:pPr algn="l"/>
            <a:r>
              <a:rPr lang="tr-TR" b="1" i="0" dirty="0">
                <a:solidFill>
                  <a:srgbClr val="0D0D0D"/>
                </a:solidFill>
                <a:effectLst/>
                <a:latin typeface="Söhne"/>
              </a:rPr>
              <a:t>Sayılarla Çalışmak</a:t>
            </a:r>
          </a:p>
        </p:txBody>
      </p:sp>
      <p:sp>
        <p:nvSpPr>
          <p:cNvPr id="4" name="Metin kutusu 3">
            <a:extLst>
              <a:ext uri="{FF2B5EF4-FFF2-40B4-BE49-F238E27FC236}">
                <a16:creationId xmlns:a16="http://schemas.microsoft.com/office/drawing/2014/main" id="{4A8F6EFD-53F2-2DE3-5AB4-E92327D86014}"/>
              </a:ext>
            </a:extLst>
          </p:cNvPr>
          <p:cNvSpPr txBox="1"/>
          <p:nvPr/>
        </p:nvSpPr>
        <p:spPr>
          <a:xfrm>
            <a:off x="7625333" y="2080384"/>
            <a:ext cx="2958372" cy="1477328"/>
          </a:xfrm>
          <a:prstGeom prst="rect">
            <a:avLst/>
          </a:prstGeom>
          <a:noFill/>
        </p:spPr>
        <p:txBody>
          <a:bodyPr wrap="square">
            <a:spAutoFit/>
          </a:bodyPr>
          <a:lstStyle/>
          <a:p>
            <a:r>
              <a:rPr lang="tr-TR" dirty="0" err="1"/>
              <a:t>function</a:t>
            </a:r>
            <a:r>
              <a:rPr lang="tr-TR" dirty="0"/>
              <a:t> topla(sayi1, sayi2) {</a:t>
            </a:r>
          </a:p>
          <a:p>
            <a:r>
              <a:rPr lang="tr-TR" dirty="0"/>
              <a:t>    </a:t>
            </a:r>
            <a:r>
              <a:rPr lang="tr-TR" dirty="0" err="1"/>
              <a:t>return</a:t>
            </a:r>
            <a:r>
              <a:rPr lang="tr-TR" dirty="0"/>
              <a:t> sayi1 + sayi2;</a:t>
            </a:r>
          </a:p>
          <a:p>
            <a:r>
              <a:rPr lang="tr-TR" dirty="0"/>
              <a:t>}</a:t>
            </a:r>
          </a:p>
          <a:p>
            <a:endParaRPr lang="tr-TR" dirty="0"/>
          </a:p>
          <a:p>
            <a:r>
              <a:rPr lang="tr-TR" dirty="0" err="1"/>
              <a:t>console.log</a:t>
            </a:r>
            <a:r>
              <a:rPr lang="tr-TR" dirty="0"/>
              <a:t>(topla(3,8))</a:t>
            </a:r>
          </a:p>
        </p:txBody>
      </p:sp>
      <p:sp>
        <p:nvSpPr>
          <p:cNvPr id="6" name="Metin kutusu 5">
            <a:extLst>
              <a:ext uri="{FF2B5EF4-FFF2-40B4-BE49-F238E27FC236}">
                <a16:creationId xmlns:a16="http://schemas.microsoft.com/office/drawing/2014/main" id="{A32B17D2-DF16-677C-83A9-EDE7D3DEC6CD}"/>
              </a:ext>
            </a:extLst>
          </p:cNvPr>
          <p:cNvSpPr txBox="1"/>
          <p:nvPr/>
        </p:nvSpPr>
        <p:spPr>
          <a:xfrm>
            <a:off x="7828853" y="4777616"/>
            <a:ext cx="961482" cy="369332"/>
          </a:xfrm>
          <a:prstGeom prst="rect">
            <a:avLst/>
          </a:prstGeom>
          <a:noFill/>
        </p:spPr>
        <p:txBody>
          <a:bodyPr wrap="none" rtlCol="0">
            <a:spAutoFit/>
          </a:bodyPr>
          <a:lstStyle/>
          <a:p>
            <a:r>
              <a:rPr lang="tr-TR" dirty="0">
                <a:highlight>
                  <a:srgbClr val="FFFF00"/>
                </a:highlight>
              </a:rPr>
              <a:t>Çıktı: 11</a:t>
            </a:r>
          </a:p>
        </p:txBody>
      </p:sp>
    </p:spTree>
    <p:extLst>
      <p:ext uri="{BB962C8B-B14F-4D97-AF65-F5344CB8AC3E}">
        <p14:creationId xmlns:p14="http://schemas.microsoft.com/office/powerpoint/2010/main" val="42393616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1451428" y="2748416"/>
            <a:ext cx="4644421" cy="1289516"/>
          </a:xfrm>
        </p:spPr>
        <p:txBody>
          <a:bodyPr>
            <a:normAutofit fontScale="90000"/>
          </a:bodyPr>
          <a:lstStyle/>
          <a:p>
            <a:r>
              <a:rPr lang="tr-TR" sz="1800" dirty="0">
                <a:effectLst/>
                <a:latin typeface="Helvetica" pitchFamily="2" charset="0"/>
              </a:rPr>
              <a:t>2.4. Fonksiyonlara parametre eklemeyi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c) Fonksiyonların farklı tipteki parametreleri (sayı, dizi, nesne, vb.) işleyebilmesi açıklanır.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7311361" y="795421"/>
            <a:ext cx="3841955" cy="369332"/>
          </a:xfrm>
          <a:prstGeom prst="rect">
            <a:avLst/>
          </a:prstGeom>
          <a:noFill/>
        </p:spPr>
        <p:txBody>
          <a:bodyPr wrap="square">
            <a:spAutoFit/>
          </a:bodyPr>
          <a:lstStyle/>
          <a:p>
            <a:pPr algn="l"/>
            <a:r>
              <a:rPr lang="tr-TR" b="1" i="0" dirty="0">
                <a:solidFill>
                  <a:srgbClr val="0D0D0D"/>
                </a:solidFill>
                <a:effectLst/>
                <a:latin typeface="Söhne"/>
              </a:rPr>
              <a:t>Dizilerle Çalışmak</a:t>
            </a:r>
          </a:p>
        </p:txBody>
      </p:sp>
      <p:sp>
        <p:nvSpPr>
          <p:cNvPr id="4" name="Metin kutusu 3">
            <a:extLst>
              <a:ext uri="{FF2B5EF4-FFF2-40B4-BE49-F238E27FC236}">
                <a16:creationId xmlns:a16="http://schemas.microsoft.com/office/drawing/2014/main" id="{4A8F6EFD-53F2-2DE3-5AB4-E92327D86014}"/>
              </a:ext>
            </a:extLst>
          </p:cNvPr>
          <p:cNvSpPr txBox="1"/>
          <p:nvPr/>
        </p:nvSpPr>
        <p:spPr>
          <a:xfrm>
            <a:off x="7183541" y="1823514"/>
            <a:ext cx="3969775" cy="3139321"/>
          </a:xfrm>
          <a:prstGeom prst="rect">
            <a:avLst/>
          </a:prstGeom>
          <a:noFill/>
        </p:spPr>
        <p:txBody>
          <a:bodyPr wrap="square">
            <a:spAutoFit/>
          </a:bodyPr>
          <a:lstStyle/>
          <a:p>
            <a:r>
              <a:rPr lang="tr-TR" dirty="0" err="1"/>
              <a:t>function</a:t>
            </a:r>
            <a:r>
              <a:rPr lang="tr-TR" dirty="0"/>
              <a:t> </a:t>
            </a:r>
            <a:r>
              <a:rPr lang="tr-TR" dirty="0" err="1"/>
              <a:t>diziToplami</a:t>
            </a:r>
            <a:r>
              <a:rPr lang="tr-TR" dirty="0"/>
              <a:t>(</a:t>
            </a:r>
            <a:r>
              <a:rPr lang="tr-TR" dirty="0" err="1"/>
              <a:t>sayilar</a:t>
            </a:r>
            <a:r>
              <a:rPr lang="tr-TR" dirty="0"/>
              <a:t>) {</a:t>
            </a:r>
          </a:p>
          <a:p>
            <a:r>
              <a:rPr lang="tr-TR" dirty="0"/>
              <a:t>    </a:t>
            </a:r>
            <a:r>
              <a:rPr lang="tr-TR" dirty="0" err="1"/>
              <a:t>let</a:t>
            </a:r>
            <a:r>
              <a:rPr lang="tr-TR" dirty="0"/>
              <a:t> toplam = 0;</a:t>
            </a:r>
          </a:p>
          <a:p>
            <a:r>
              <a:rPr lang="tr-TR" dirty="0"/>
              <a:t>    </a:t>
            </a:r>
            <a:r>
              <a:rPr lang="tr-TR" dirty="0" err="1"/>
              <a:t>for</a:t>
            </a:r>
            <a:r>
              <a:rPr lang="tr-TR" dirty="0"/>
              <a:t> (</a:t>
            </a:r>
            <a:r>
              <a:rPr lang="tr-TR" dirty="0" err="1"/>
              <a:t>let</a:t>
            </a:r>
            <a:r>
              <a:rPr lang="tr-TR" dirty="0"/>
              <a:t> </a:t>
            </a:r>
            <a:r>
              <a:rPr lang="tr-TR" dirty="0" err="1"/>
              <a:t>sayi</a:t>
            </a:r>
            <a:r>
              <a:rPr lang="tr-TR" dirty="0"/>
              <a:t> of </a:t>
            </a:r>
            <a:r>
              <a:rPr lang="tr-TR" dirty="0" err="1"/>
              <a:t>sayilar</a:t>
            </a:r>
            <a:r>
              <a:rPr lang="tr-TR" dirty="0"/>
              <a:t>) {</a:t>
            </a:r>
          </a:p>
          <a:p>
            <a:r>
              <a:rPr lang="tr-TR" dirty="0"/>
              <a:t>        toplam += </a:t>
            </a:r>
            <a:r>
              <a:rPr lang="tr-TR" dirty="0" err="1"/>
              <a:t>sayi</a:t>
            </a:r>
            <a:r>
              <a:rPr lang="tr-TR" dirty="0"/>
              <a:t>;</a:t>
            </a:r>
          </a:p>
          <a:p>
            <a:r>
              <a:rPr lang="tr-TR" dirty="0"/>
              <a:t>    }</a:t>
            </a:r>
          </a:p>
          <a:p>
            <a:r>
              <a:rPr lang="tr-TR" dirty="0"/>
              <a:t>    </a:t>
            </a:r>
            <a:r>
              <a:rPr lang="tr-TR" dirty="0" err="1"/>
              <a:t>return</a:t>
            </a:r>
            <a:r>
              <a:rPr lang="tr-TR" dirty="0"/>
              <a:t> toplam;</a:t>
            </a:r>
          </a:p>
          <a:p>
            <a:r>
              <a:rPr lang="tr-TR" dirty="0"/>
              <a:t>}</a:t>
            </a:r>
          </a:p>
          <a:p>
            <a:endParaRPr lang="tr-TR" dirty="0"/>
          </a:p>
          <a:p>
            <a:r>
              <a:rPr lang="tr-TR" dirty="0" err="1"/>
              <a:t>numbers</a:t>
            </a:r>
            <a:r>
              <a:rPr lang="tr-TR" dirty="0"/>
              <a:t> =[ 3, 5, 8, 9,16, 33]</a:t>
            </a:r>
          </a:p>
          <a:p>
            <a:endParaRPr lang="tr-TR" dirty="0"/>
          </a:p>
          <a:p>
            <a:r>
              <a:rPr lang="tr-TR" dirty="0" err="1"/>
              <a:t>Console.log</a:t>
            </a:r>
            <a:r>
              <a:rPr lang="tr-TR" dirty="0"/>
              <a:t>(</a:t>
            </a:r>
            <a:r>
              <a:rPr lang="tr-TR" dirty="0" err="1"/>
              <a:t>diziToplami</a:t>
            </a:r>
            <a:r>
              <a:rPr lang="tr-TR" dirty="0"/>
              <a:t>(</a:t>
            </a:r>
            <a:r>
              <a:rPr lang="tr-TR" dirty="0" err="1"/>
              <a:t>numbers</a:t>
            </a:r>
            <a:r>
              <a:rPr lang="tr-TR" dirty="0"/>
              <a:t>))</a:t>
            </a:r>
          </a:p>
        </p:txBody>
      </p:sp>
      <p:sp>
        <p:nvSpPr>
          <p:cNvPr id="6" name="Metin kutusu 5">
            <a:extLst>
              <a:ext uri="{FF2B5EF4-FFF2-40B4-BE49-F238E27FC236}">
                <a16:creationId xmlns:a16="http://schemas.microsoft.com/office/drawing/2014/main" id="{38511FD5-508B-1F39-96CD-198A3B559170}"/>
              </a:ext>
            </a:extLst>
          </p:cNvPr>
          <p:cNvSpPr txBox="1"/>
          <p:nvPr/>
        </p:nvSpPr>
        <p:spPr>
          <a:xfrm>
            <a:off x="7183541" y="5553614"/>
            <a:ext cx="961482" cy="369332"/>
          </a:xfrm>
          <a:prstGeom prst="rect">
            <a:avLst/>
          </a:prstGeom>
          <a:noFill/>
        </p:spPr>
        <p:txBody>
          <a:bodyPr wrap="none" rtlCol="0">
            <a:spAutoFit/>
          </a:bodyPr>
          <a:lstStyle/>
          <a:p>
            <a:r>
              <a:rPr lang="tr-TR" dirty="0">
                <a:highlight>
                  <a:srgbClr val="FFFF00"/>
                </a:highlight>
              </a:rPr>
              <a:t>Çıktı: 74</a:t>
            </a:r>
          </a:p>
        </p:txBody>
      </p:sp>
    </p:spTree>
    <p:extLst>
      <p:ext uri="{BB962C8B-B14F-4D97-AF65-F5344CB8AC3E}">
        <p14:creationId xmlns:p14="http://schemas.microsoft.com/office/powerpoint/2010/main" val="26684636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74111" y="2721074"/>
            <a:ext cx="4644421" cy="1538570"/>
          </a:xfrm>
        </p:spPr>
        <p:txBody>
          <a:bodyPr>
            <a:normAutofit fontScale="90000"/>
          </a:bodyPr>
          <a:lstStyle/>
          <a:p>
            <a:r>
              <a:rPr lang="tr-TR" sz="1800" dirty="0">
                <a:effectLst/>
                <a:latin typeface="Helvetica" pitchFamily="2" charset="0"/>
              </a:rPr>
              <a:t>2.4. Fonksiyonlara parametre eklemeyi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c) Fonksiyonların farklı tipteki parametreleri (sayı, dizi, nesne, vb.) işleyebilmesi açıklanır.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469673" y="238306"/>
            <a:ext cx="3841955" cy="369332"/>
          </a:xfrm>
          <a:prstGeom prst="rect">
            <a:avLst/>
          </a:prstGeom>
          <a:noFill/>
        </p:spPr>
        <p:txBody>
          <a:bodyPr wrap="square">
            <a:spAutoFit/>
          </a:bodyPr>
          <a:lstStyle/>
          <a:p>
            <a:pPr algn="l"/>
            <a:r>
              <a:rPr lang="tr-TR" b="1" i="0" dirty="0">
                <a:solidFill>
                  <a:srgbClr val="0D0D0D"/>
                </a:solidFill>
                <a:effectLst/>
                <a:latin typeface="Söhne"/>
              </a:rPr>
              <a:t>Nesnelerle Çalışmak</a:t>
            </a:r>
          </a:p>
        </p:txBody>
      </p:sp>
      <p:sp>
        <p:nvSpPr>
          <p:cNvPr id="4" name="Metin kutusu 3">
            <a:extLst>
              <a:ext uri="{FF2B5EF4-FFF2-40B4-BE49-F238E27FC236}">
                <a16:creationId xmlns:a16="http://schemas.microsoft.com/office/drawing/2014/main" id="{4A8F6EFD-53F2-2DE3-5AB4-E92327D86014}"/>
              </a:ext>
            </a:extLst>
          </p:cNvPr>
          <p:cNvSpPr txBox="1"/>
          <p:nvPr/>
        </p:nvSpPr>
        <p:spPr>
          <a:xfrm>
            <a:off x="5586878" y="4438738"/>
            <a:ext cx="6218664" cy="1477328"/>
          </a:xfrm>
          <a:prstGeom prst="rect">
            <a:avLst/>
          </a:prstGeom>
          <a:solidFill>
            <a:schemeClr val="accent6">
              <a:lumMod val="20000"/>
              <a:lumOff val="80000"/>
            </a:schemeClr>
          </a:solidFill>
        </p:spPr>
        <p:txBody>
          <a:bodyPr wrap="square">
            <a:spAutoFit/>
          </a:bodyPr>
          <a:lstStyle/>
          <a:p>
            <a:r>
              <a:rPr lang="tr-TR" dirty="0" err="1"/>
              <a:t>function</a:t>
            </a:r>
            <a:r>
              <a:rPr lang="tr-TR" dirty="0"/>
              <a:t> selamla(</a:t>
            </a:r>
            <a:r>
              <a:rPr lang="tr-TR" dirty="0" err="1"/>
              <a:t>kisi</a:t>
            </a:r>
            <a:r>
              <a:rPr lang="tr-TR" dirty="0"/>
              <a:t>) {</a:t>
            </a:r>
          </a:p>
          <a:p>
            <a:r>
              <a:rPr lang="tr-TR" dirty="0"/>
              <a:t>    </a:t>
            </a:r>
            <a:r>
              <a:rPr lang="tr-TR" dirty="0" err="1"/>
              <a:t>return</a:t>
            </a:r>
            <a:r>
              <a:rPr lang="tr-TR" dirty="0"/>
              <a:t> `Merhaba, benim adım ${</a:t>
            </a:r>
            <a:r>
              <a:rPr lang="tr-TR" dirty="0" err="1"/>
              <a:t>kisi.ad</a:t>
            </a:r>
            <a:r>
              <a:rPr lang="tr-TR" dirty="0"/>
              <a:t>} ve yaşım ${</a:t>
            </a:r>
            <a:r>
              <a:rPr lang="tr-TR" dirty="0" err="1"/>
              <a:t>kisi.yas</a:t>
            </a:r>
            <a:r>
              <a:rPr lang="tr-TR" dirty="0"/>
              <a:t>}.`;</a:t>
            </a:r>
          </a:p>
          <a:p>
            <a:r>
              <a:rPr lang="tr-TR" dirty="0"/>
              <a:t>}</a:t>
            </a:r>
          </a:p>
          <a:p>
            <a:endParaRPr lang="tr-TR" dirty="0"/>
          </a:p>
          <a:p>
            <a:r>
              <a:rPr lang="tr-TR" dirty="0" err="1"/>
              <a:t>console.log</a:t>
            </a:r>
            <a:r>
              <a:rPr lang="tr-TR" dirty="0"/>
              <a:t>(selamla(kisi2))</a:t>
            </a:r>
          </a:p>
        </p:txBody>
      </p:sp>
      <p:sp>
        <p:nvSpPr>
          <p:cNvPr id="6" name="Metin kutusu 5">
            <a:extLst>
              <a:ext uri="{FF2B5EF4-FFF2-40B4-BE49-F238E27FC236}">
                <a16:creationId xmlns:a16="http://schemas.microsoft.com/office/drawing/2014/main" id="{38511FD5-508B-1F39-96CD-198A3B559170}"/>
              </a:ext>
            </a:extLst>
          </p:cNvPr>
          <p:cNvSpPr txBox="1"/>
          <p:nvPr/>
        </p:nvSpPr>
        <p:spPr>
          <a:xfrm>
            <a:off x="5527646" y="6202367"/>
            <a:ext cx="4742517" cy="369332"/>
          </a:xfrm>
          <a:prstGeom prst="rect">
            <a:avLst/>
          </a:prstGeom>
          <a:noFill/>
        </p:spPr>
        <p:txBody>
          <a:bodyPr wrap="none" rtlCol="0">
            <a:spAutoFit/>
          </a:bodyPr>
          <a:lstStyle/>
          <a:p>
            <a:r>
              <a:rPr lang="tr-TR" dirty="0">
                <a:highlight>
                  <a:srgbClr val="FFFF00"/>
                </a:highlight>
              </a:rPr>
              <a:t>Çıktı: Merhaba, benim adım Mehmet ve yaşım 25.</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5545243" y="955140"/>
            <a:ext cx="6105832" cy="1754326"/>
          </a:xfrm>
          <a:prstGeom prst="rect">
            <a:avLst/>
          </a:prstGeom>
          <a:solidFill>
            <a:schemeClr val="accent1">
              <a:lumMod val="20000"/>
              <a:lumOff val="80000"/>
            </a:schemeClr>
          </a:solidFill>
        </p:spPr>
        <p:txBody>
          <a:bodyPr wrap="square">
            <a:spAutoFit/>
          </a:bodyPr>
          <a:lstStyle/>
          <a:p>
            <a:r>
              <a:rPr lang="tr-TR" dirty="0" err="1"/>
              <a:t>class</a:t>
            </a:r>
            <a:r>
              <a:rPr lang="tr-TR" dirty="0"/>
              <a:t> </a:t>
            </a:r>
            <a:r>
              <a:rPr lang="tr-TR" dirty="0" err="1"/>
              <a:t>Kisi</a:t>
            </a:r>
            <a:r>
              <a:rPr lang="tr-TR" dirty="0"/>
              <a:t> {</a:t>
            </a:r>
          </a:p>
          <a:p>
            <a:r>
              <a:rPr lang="tr-TR" dirty="0"/>
              <a:t>    </a:t>
            </a:r>
            <a:r>
              <a:rPr lang="tr-TR" dirty="0" err="1"/>
              <a:t>constructor</a:t>
            </a:r>
            <a:r>
              <a:rPr lang="tr-TR" dirty="0"/>
              <a:t>(ad, yas) {</a:t>
            </a:r>
          </a:p>
          <a:p>
            <a:r>
              <a:rPr lang="tr-TR" dirty="0"/>
              <a:t>        </a:t>
            </a:r>
            <a:r>
              <a:rPr lang="tr-TR" dirty="0" err="1"/>
              <a:t>this.ad</a:t>
            </a:r>
            <a:r>
              <a:rPr lang="tr-TR" dirty="0"/>
              <a:t> = ad;</a:t>
            </a:r>
          </a:p>
          <a:p>
            <a:r>
              <a:rPr lang="tr-TR" dirty="0"/>
              <a:t>        </a:t>
            </a:r>
            <a:r>
              <a:rPr lang="tr-TR" dirty="0" err="1"/>
              <a:t>this.yas</a:t>
            </a:r>
            <a:r>
              <a:rPr lang="tr-TR" dirty="0"/>
              <a:t> = yas;</a:t>
            </a:r>
          </a:p>
          <a:p>
            <a:r>
              <a:rPr lang="tr-TR" dirty="0"/>
              <a:t>    }</a:t>
            </a:r>
          </a:p>
          <a:p>
            <a:r>
              <a:rPr lang="tr-TR" dirty="0"/>
              <a:t>}</a:t>
            </a:r>
          </a:p>
        </p:txBody>
      </p:sp>
      <p:sp>
        <p:nvSpPr>
          <p:cNvPr id="9" name="Metin kutusu 8">
            <a:extLst>
              <a:ext uri="{FF2B5EF4-FFF2-40B4-BE49-F238E27FC236}">
                <a16:creationId xmlns:a16="http://schemas.microsoft.com/office/drawing/2014/main" id="{F0F56FE5-2C32-C8BF-E850-62771E9AABAE}"/>
              </a:ext>
            </a:extLst>
          </p:cNvPr>
          <p:cNvSpPr txBox="1"/>
          <p:nvPr/>
        </p:nvSpPr>
        <p:spPr>
          <a:xfrm>
            <a:off x="5527646" y="3118584"/>
            <a:ext cx="6277896" cy="923330"/>
          </a:xfrm>
          <a:prstGeom prst="rect">
            <a:avLst/>
          </a:prstGeom>
          <a:solidFill>
            <a:schemeClr val="accent5">
              <a:lumMod val="40000"/>
              <a:lumOff val="60000"/>
            </a:schemeClr>
          </a:solidFill>
        </p:spPr>
        <p:txBody>
          <a:bodyPr wrap="square">
            <a:spAutoFit/>
          </a:bodyPr>
          <a:lstStyle/>
          <a:p>
            <a:r>
              <a:rPr lang="tr-TR" dirty="0" err="1"/>
              <a:t>let</a:t>
            </a:r>
            <a:r>
              <a:rPr lang="tr-TR" dirty="0"/>
              <a:t> kisi1 = </a:t>
            </a:r>
            <a:r>
              <a:rPr lang="tr-TR" dirty="0" err="1"/>
              <a:t>new</a:t>
            </a:r>
            <a:r>
              <a:rPr lang="tr-TR" dirty="0"/>
              <a:t> </a:t>
            </a:r>
            <a:r>
              <a:rPr lang="tr-TR" dirty="0" err="1"/>
              <a:t>Kisi</a:t>
            </a:r>
            <a:r>
              <a:rPr lang="tr-TR" dirty="0"/>
              <a:t>("Ayşe", 30);</a:t>
            </a:r>
          </a:p>
          <a:p>
            <a:endParaRPr lang="tr-TR" dirty="0"/>
          </a:p>
          <a:p>
            <a:r>
              <a:rPr lang="tr-TR" dirty="0" err="1"/>
              <a:t>let</a:t>
            </a:r>
            <a:r>
              <a:rPr lang="tr-TR" dirty="0"/>
              <a:t> kisi2 = </a:t>
            </a:r>
            <a:r>
              <a:rPr lang="tr-TR" dirty="0" err="1"/>
              <a:t>new</a:t>
            </a:r>
            <a:r>
              <a:rPr lang="tr-TR" dirty="0"/>
              <a:t> </a:t>
            </a:r>
            <a:r>
              <a:rPr lang="tr-TR" dirty="0" err="1"/>
              <a:t>Kisi</a:t>
            </a:r>
            <a:r>
              <a:rPr lang="tr-TR" dirty="0"/>
              <a:t>("Mehmet", 25);</a:t>
            </a:r>
          </a:p>
        </p:txBody>
      </p:sp>
    </p:spTree>
    <p:extLst>
      <p:ext uri="{BB962C8B-B14F-4D97-AF65-F5344CB8AC3E}">
        <p14:creationId xmlns:p14="http://schemas.microsoft.com/office/powerpoint/2010/main" val="1582589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66554" y="2260095"/>
            <a:ext cx="4644421" cy="1538570"/>
          </a:xfrm>
        </p:spPr>
        <p:txBody>
          <a:bodyPr>
            <a:normAutofit fontScale="90000"/>
          </a:bodyPr>
          <a:lstStyle/>
          <a:p>
            <a:r>
              <a:rPr lang="tr-TR" sz="1800" dirty="0">
                <a:effectLst/>
                <a:latin typeface="Helvetica" pitchFamily="2" charset="0"/>
              </a:rPr>
              <a:t>2.4. Fonksiyonlara parametre eklemeyi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c) Fonksiyonların farklı tipteki parametreleri (sayı, dizi, nesne, vb.) işleyebilmesi açıklanır.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469673" y="238306"/>
            <a:ext cx="3841955" cy="923330"/>
          </a:xfrm>
          <a:prstGeom prst="rect">
            <a:avLst/>
          </a:prstGeom>
          <a:noFill/>
        </p:spPr>
        <p:txBody>
          <a:bodyPr wrap="square">
            <a:spAutoFit/>
          </a:bodyPr>
          <a:lstStyle/>
          <a:p>
            <a:pPr algn="l"/>
            <a:r>
              <a:rPr lang="tr-TR" b="1" i="0" dirty="0">
                <a:solidFill>
                  <a:srgbClr val="0D0D0D"/>
                </a:solidFill>
                <a:effectLst/>
                <a:latin typeface="Söhne"/>
              </a:rPr>
              <a:t>Fonksiyonlarla Çalışmak</a:t>
            </a:r>
          </a:p>
          <a:p>
            <a:pPr algn="l"/>
            <a:r>
              <a:rPr lang="tr-TR" b="0" i="0" dirty="0">
                <a:solidFill>
                  <a:srgbClr val="0D0D0D"/>
                </a:solidFill>
                <a:effectLst/>
                <a:latin typeface="Söhne"/>
              </a:rPr>
              <a:t>Evet, fonksiyonlar başka fonksiyonlarla da çalışabilir!</a:t>
            </a:r>
          </a:p>
        </p:txBody>
      </p:sp>
      <p:sp>
        <p:nvSpPr>
          <p:cNvPr id="6" name="Metin kutusu 5">
            <a:extLst>
              <a:ext uri="{FF2B5EF4-FFF2-40B4-BE49-F238E27FC236}">
                <a16:creationId xmlns:a16="http://schemas.microsoft.com/office/drawing/2014/main" id="{38511FD5-508B-1F39-96CD-198A3B559170}"/>
              </a:ext>
            </a:extLst>
          </p:cNvPr>
          <p:cNvSpPr txBox="1"/>
          <p:nvPr/>
        </p:nvSpPr>
        <p:spPr>
          <a:xfrm>
            <a:off x="5582838" y="4978129"/>
            <a:ext cx="869149" cy="369332"/>
          </a:xfrm>
          <a:prstGeom prst="rect">
            <a:avLst/>
          </a:prstGeom>
          <a:noFill/>
        </p:spPr>
        <p:txBody>
          <a:bodyPr wrap="none" rtlCol="0">
            <a:spAutoFit/>
          </a:bodyPr>
          <a:lstStyle/>
          <a:p>
            <a:r>
              <a:rPr lang="tr-TR" dirty="0">
                <a:highlight>
                  <a:srgbClr val="FFFF00"/>
                </a:highlight>
              </a:rPr>
              <a:t>Çıktı: 7</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5582838" y="2136338"/>
            <a:ext cx="6105832" cy="2585323"/>
          </a:xfrm>
          <a:prstGeom prst="rect">
            <a:avLst/>
          </a:prstGeom>
          <a:solidFill>
            <a:schemeClr val="accent1">
              <a:lumMod val="20000"/>
              <a:lumOff val="80000"/>
            </a:schemeClr>
          </a:solidFill>
        </p:spPr>
        <p:txBody>
          <a:bodyPr wrap="square">
            <a:spAutoFit/>
          </a:bodyPr>
          <a:lstStyle/>
          <a:p>
            <a:r>
              <a:rPr lang="tr-TR" dirty="0" err="1"/>
              <a:t>function</a:t>
            </a:r>
            <a:r>
              <a:rPr lang="tr-TR" dirty="0"/>
              <a:t> </a:t>
            </a:r>
            <a:r>
              <a:rPr lang="tr-TR" dirty="0" err="1"/>
              <a:t>islemYap</a:t>
            </a:r>
            <a:r>
              <a:rPr lang="tr-TR" dirty="0"/>
              <a:t>(</a:t>
            </a:r>
            <a:r>
              <a:rPr lang="tr-TR" dirty="0" err="1"/>
              <a:t>islem</a:t>
            </a:r>
            <a:r>
              <a:rPr lang="tr-TR" dirty="0"/>
              <a:t>, </a:t>
            </a:r>
            <a:r>
              <a:rPr lang="tr-TR" dirty="0" err="1"/>
              <a:t>deger</a:t>
            </a:r>
            <a:r>
              <a:rPr lang="tr-TR" dirty="0"/>
              <a:t>) {</a:t>
            </a:r>
          </a:p>
          <a:p>
            <a:r>
              <a:rPr lang="tr-TR" dirty="0"/>
              <a:t>    </a:t>
            </a:r>
            <a:r>
              <a:rPr lang="tr-TR" dirty="0" err="1"/>
              <a:t>return</a:t>
            </a:r>
            <a:r>
              <a:rPr lang="tr-TR" dirty="0"/>
              <a:t> </a:t>
            </a:r>
            <a:r>
              <a:rPr lang="tr-TR" dirty="0" err="1"/>
              <a:t>islem</a:t>
            </a:r>
            <a:r>
              <a:rPr lang="tr-TR" dirty="0"/>
              <a:t>(</a:t>
            </a:r>
            <a:r>
              <a:rPr lang="tr-TR" dirty="0" err="1"/>
              <a:t>deger</a:t>
            </a:r>
            <a:r>
              <a:rPr lang="tr-TR" dirty="0"/>
              <a:t>);</a:t>
            </a:r>
          </a:p>
          <a:p>
            <a:r>
              <a:rPr lang="tr-TR" dirty="0"/>
              <a:t>}</a:t>
            </a:r>
          </a:p>
          <a:p>
            <a:endParaRPr lang="tr-TR" dirty="0"/>
          </a:p>
          <a:p>
            <a:r>
              <a:rPr lang="tr-TR" dirty="0" err="1"/>
              <a:t>function</a:t>
            </a:r>
            <a:r>
              <a:rPr lang="tr-TR" dirty="0"/>
              <a:t> </a:t>
            </a:r>
            <a:r>
              <a:rPr lang="tr-TR" dirty="0" err="1"/>
              <a:t>ikiEkle</a:t>
            </a:r>
            <a:r>
              <a:rPr lang="tr-TR" dirty="0"/>
              <a:t>(</a:t>
            </a:r>
            <a:r>
              <a:rPr lang="tr-TR" dirty="0" err="1"/>
              <a:t>sayi</a:t>
            </a:r>
            <a:r>
              <a:rPr lang="tr-TR" dirty="0"/>
              <a:t>) {</a:t>
            </a:r>
          </a:p>
          <a:p>
            <a:r>
              <a:rPr lang="tr-TR" dirty="0"/>
              <a:t>    </a:t>
            </a:r>
            <a:r>
              <a:rPr lang="tr-TR" dirty="0" err="1"/>
              <a:t>return</a:t>
            </a:r>
            <a:r>
              <a:rPr lang="tr-TR" dirty="0"/>
              <a:t> </a:t>
            </a:r>
            <a:r>
              <a:rPr lang="tr-TR" dirty="0" err="1"/>
              <a:t>sayi</a:t>
            </a:r>
            <a:r>
              <a:rPr lang="tr-TR" dirty="0"/>
              <a:t> + 2;</a:t>
            </a:r>
          </a:p>
          <a:p>
            <a:r>
              <a:rPr lang="tr-TR" dirty="0"/>
              <a:t>}</a:t>
            </a:r>
          </a:p>
          <a:p>
            <a:endParaRPr lang="tr-TR" dirty="0"/>
          </a:p>
          <a:p>
            <a:r>
              <a:rPr lang="tr-TR" dirty="0" err="1"/>
              <a:t>console.log</a:t>
            </a:r>
            <a:r>
              <a:rPr lang="tr-TR" dirty="0"/>
              <a:t>(</a:t>
            </a:r>
            <a:r>
              <a:rPr lang="tr-TR" dirty="0" err="1"/>
              <a:t>islemYap</a:t>
            </a:r>
            <a:r>
              <a:rPr lang="tr-TR" dirty="0"/>
              <a:t>(</a:t>
            </a:r>
            <a:r>
              <a:rPr lang="tr-TR" dirty="0" err="1"/>
              <a:t>ikiEkle</a:t>
            </a:r>
            <a:r>
              <a:rPr lang="tr-TR" dirty="0"/>
              <a:t>, 5)); </a:t>
            </a:r>
          </a:p>
        </p:txBody>
      </p:sp>
    </p:spTree>
    <p:extLst>
      <p:ext uri="{BB962C8B-B14F-4D97-AF65-F5344CB8AC3E}">
        <p14:creationId xmlns:p14="http://schemas.microsoft.com/office/powerpoint/2010/main" val="633115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53692" y="2246105"/>
            <a:ext cx="4915981" cy="1538570"/>
          </a:xfrm>
        </p:spPr>
        <p:txBody>
          <a:bodyPr>
            <a:normAutofit fontScale="90000"/>
          </a:bodyPr>
          <a:lstStyle/>
          <a:p>
            <a:r>
              <a:rPr lang="tr-TR" sz="1600" dirty="0">
                <a:effectLst/>
                <a:latin typeface="Helvetica" pitchFamily="2" charset="0"/>
              </a:rPr>
              <a:t>2.5. Fonksiyonların değişkenlere atanarak kullanılabileceğini anlar.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Fonksiyonların birer değeri olduğunu ve bunun değişkenlere atanarak başka yerden çağrılabileceği açıklanır.</a:t>
            </a:r>
            <a:br>
              <a:rPr lang="tr-TR" sz="11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839777" y="710209"/>
            <a:ext cx="3841955" cy="369332"/>
          </a:xfrm>
          <a:prstGeom prst="rect">
            <a:avLst/>
          </a:prstGeom>
          <a:noFill/>
        </p:spPr>
        <p:txBody>
          <a:bodyPr wrap="square">
            <a:spAutoFit/>
          </a:bodyPr>
          <a:lstStyle/>
          <a:p>
            <a:pPr algn="l"/>
            <a:r>
              <a:rPr lang="tr-TR" b="1" i="0" dirty="0">
                <a:solidFill>
                  <a:srgbClr val="0D0D0D"/>
                </a:solidFill>
                <a:effectLst/>
                <a:latin typeface="Söhne"/>
              </a:rPr>
              <a:t>Fonksiyonların Değişkenlere Atanması</a:t>
            </a:r>
          </a:p>
        </p:txBody>
      </p:sp>
      <p:sp>
        <p:nvSpPr>
          <p:cNvPr id="6" name="Metin kutusu 5">
            <a:extLst>
              <a:ext uri="{FF2B5EF4-FFF2-40B4-BE49-F238E27FC236}">
                <a16:creationId xmlns:a16="http://schemas.microsoft.com/office/drawing/2014/main" id="{38511FD5-508B-1F39-96CD-198A3B559170}"/>
              </a:ext>
            </a:extLst>
          </p:cNvPr>
          <p:cNvSpPr txBox="1"/>
          <p:nvPr/>
        </p:nvSpPr>
        <p:spPr>
          <a:xfrm>
            <a:off x="5839777" y="3790408"/>
            <a:ext cx="1601079" cy="369332"/>
          </a:xfrm>
          <a:prstGeom prst="rect">
            <a:avLst/>
          </a:prstGeom>
          <a:noFill/>
        </p:spPr>
        <p:txBody>
          <a:bodyPr wrap="none" rtlCol="0">
            <a:spAutoFit/>
          </a:bodyPr>
          <a:lstStyle/>
          <a:p>
            <a:r>
              <a:rPr lang="tr-TR" dirty="0">
                <a:highlight>
                  <a:srgbClr val="FFFF00"/>
                </a:highlight>
              </a:rPr>
              <a:t>Çıktı: Merhaba!</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5931278" y="1182745"/>
            <a:ext cx="6105832" cy="923330"/>
          </a:xfrm>
          <a:prstGeom prst="rect">
            <a:avLst/>
          </a:prstGeom>
          <a:solidFill>
            <a:schemeClr val="accent1">
              <a:lumMod val="20000"/>
              <a:lumOff val="80000"/>
            </a:schemeClr>
          </a:solidFill>
        </p:spPr>
        <p:txBody>
          <a:bodyPr wrap="square">
            <a:spAutoFit/>
          </a:bodyPr>
          <a:lstStyle/>
          <a:p>
            <a:r>
              <a:rPr lang="tr-TR" dirty="0" err="1"/>
              <a:t>const</a:t>
            </a:r>
            <a:r>
              <a:rPr lang="tr-TR" dirty="0"/>
              <a:t> </a:t>
            </a:r>
            <a:r>
              <a:rPr lang="tr-TR" dirty="0" err="1"/>
              <a:t>selamVer</a:t>
            </a:r>
            <a:r>
              <a:rPr lang="tr-TR" dirty="0"/>
              <a:t> = </a:t>
            </a:r>
            <a:r>
              <a:rPr lang="tr-TR" dirty="0" err="1"/>
              <a:t>function</a:t>
            </a:r>
            <a:r>
              <a:rPr lang="tr-TR" dirty="0"/>
              <a:t>() {</a:t>
            </a:r>
          </a:p>
          <a:p>
            <a:r>
              <a:rPr lang="tr-TR" dirty="0"/>
              <a:t>    </a:t>
            </a:r>
            <a:r>
              <a:rPr lang="tr-TR" dirty="0" err="1"/>
              <a:t>console.log</a:t>
            </a:r>
            <a:r>
              <a:rPr lang="tr-TR" dirty="0"/>
              <a:t>("Merhaba!");</a:t>
            </a:r>
          </a:p>
          <a:p>
            <a:r>
              <a:rPr lang="tr-TR" dirty="0"/>
              <a:t>};</a:t>
            </a:r>
          </a:p>
        </p:txBody>
      </p:sp>
      <p:sp>
        <p:nvSpPr>
          <p:cNvPr id="4" name="Metin kutusu 3">
            <a:extLst>
              <a:ext uri="{FF2B5EF4-FFF2-40B4-BE49-F238E27FC236}">
                <a16:creationId xmlns:a16="http://schemas.microsoft.com/office/drawing/2014/main" id="{A0F8ED96-18BB-CF2F-D55F-7F4E5CF280B3}"/>
              </a:ext>
            </a:extLst>
          </p:cNvPr>
          <p:cNvSpPr txBox="1"/>
          <p:nvPr/>
        </p:nvSpPr>
        <p:spPr>
          <a:xfrm>
            <a:off x="5839777" y="2399679"/>
            <a:ext cx="6102296" cy="923330"/>
          </a:xfrm>
          <a:prstGeom prst="rect">
            <a:avLst/>
          </a:prstGeom>
          <a:noFill/>
        </p:spPr>
        <p:txBody>
          <a:bodyPr wrap="square">
            <a:spAutoFit/>
          </a:bodyPr>
          <a:lstStyle/>
          <a:p>
            <a:pPr algn="l"/>
            <a:r>
              <a:rPr lang="tr-TR" b="1" i="0" dirty="0">
                <a:solidFill>
                  <a:srgbClr val="0D0D0D"/>
                </a:solidFill>
                <a:effectLst/>
                <a:latin typeface="Söhne"/>
              </a:rPr>
              <a:t>Fonksiyonların Başka Yerlerden Çağrılması</a:t>
            </a:r>
          </a:p>
          <a:p>
            <a:br>
              <a:rPr lang="tr-TR" dirty="0"/>
            </a:br>
            <a:endParaRPr lang="tr-TR" dirty="0"/>
          </a:p>
        </p:txBody>
      </p:sp>
      <p:sp>
        <p:nvSpPr>
          <p:cNvPr id="8" name="Metin kutusu 7">
            <a:extLst>
              <a:ext uri="{FF2B5EF4-FFF2-40B4-BE49-F238E27FC236}">
                <a16:creationId xmlns:a16="http://schemas.microsoft.com/office/drawing/2014/main" id="{08BFD58B-A922-919D-67E2-E60542380B72}"/>
              </a:ext>
            </a:extLst>
          </p:cNvPr>
          <p:cNvSpPr txBox="1"/>
          <p:nvPr/>
        </p:nvSpPr>
        <p:spPr>
          <a:xfrm>
            <a:off x="5931278" y="3050942"/>
            <a:ext cx="6105832" cy="369332"/>
          </a:xfrm>
          <a:prstGeom prst="rect">
            <a:avLst/>
          </a:prstGeom>
          <a:solidFill>
            <a:schemeClr val="accent1">
              <a:lumMod val="20000"/>
              <a:lumOff val="80000"/>
            </a:schemeClr>
          </a:solidFill>
        </p:spPr>
        <p:txBody>
          <a:bodyPr wrap="square">
            <a:spAutoFit/>
          </a:bodyPr>
          <a:lstStyle/>
          <a:p>
            <a:r>
              <a:rPr lang="tr-TR" dirty="0" err="1"/>
              <a:t>selamVer</a:t>
            </a:r>
            <a:r>
              <a:rPr lang="tr-TR" dirty="0"/>
              <a:t>(); </a:t>
            </a:r>
          </a:p>
        </p:txBody>
      </p:sp>
    </p:spTree>
    <p:extLst>
      <p:ext uri="{BB962C8B-B14F-4D97-AF65-F5344CB8AC3E}">
        <p14:creationId xmlns:p14="http://schemas.microsoft.com/office/powerpoint/2010/main" val="1689278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53692" y="2246105"/>
            <a:ext cx="4915981" cy="1538570"/>
          </a:xfrm>
        </p:spPr>
        <p:txBody>
          <a:bodyPr>
            <a:normAutofit fontScale="90000"/>
          </a:bodyPr>
          <a:lstStyle/>
          <a:p>
            <a:r>
              <a:rPr lang="tr-TR" sz="1800" dirty="0">
                <a:effectLst/>
                <a:latin typeface="Helvetica" pitchFamily="2" charset="0"/>
              </a:rPr>
              <a:t>2.5. Fonksiyonların değişkenlere atanarak kullanılabileceğini anlar.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Fonksiyonların anonim (isimsiz) olarak kullanılabileceği vurgulanır.</a:t>
            </a:r>
            <a:br>
              <a:rPr lang="tr-TR" sz="105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839777" y="710209"/>
            <a:ext cx="3841955" cy="369332"/>
          </a:xfrm>
          <a:prstGeom prst="rect">
            <a:avLst/>
          </a:prstGeom>
          <a:noFill/>
        </p:spPr>
        <p:txBody>
          <a:bodyPr wrap="square">
            <a:spAutoFit/>
          </a:bodyPr>
          <a:lstStyle/>
          <a:p>
            <a:pPr algn="l"/>
            <a:r>
              <a:rPr lang="tr-TR" b="1" i="0" dirty="0">
                <a:solidFill>
                  <a:srgbClr val="0D0D0D"/>
                </a:solidFill>
                <a:effectLst/>
                <a:latin typeface="Söhne"/>
              </a:rPr>
              <a:t>Fonksiyonların Değişkenlere Atanması</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5931278" y="1182745"/>
            <a:ext cx="6105832" cy="646331"/>
          </a:xfrm>
          <a:prstGeom prst="rect">
            <a:avLst/>
          </a:prstGeom>
          <a:solidFill>
            <a:schemeClr val="accent1">
              <a:lumMod val="20000"/>
              <a:lumOff val="80000"/>
            </a:schemeClr>
          </a:solidFill>
        </p:spPr>
        <p:txBody>
          <a:bodyPr wrap="square">
            <a:spAutoFit/>
          </a:bodyPr>
          <a:lstStyle/>
          <a:p>
            <a:r>
              <a:rPr lang="tr-TR" b="0" i="0" dirty="0">
                <a:solidFill>
                  <a:srgbClr val="0D0D0D"/>
                </a:solidFill>
                <a:effectLst/>
                <a:latin typeface="Söhne"/>
              </a:rPr>
              <a:t>Anonim fonksiyonlar, adı olmayan ve genellikle bir kez kullanılmak üzere tasarlanmış fonksiyonlardır.</a:t>
            </a:r>
            <a:endParaRPr lang="tr-TR" dirty="0"/>
          </a:p>
        </p:txBody>
      </p:sp>
      <p:sp>
        <p:nvSpPr>
          <p:cNvPr id="4" name="Metin kutusu 3">
            <a:extLst>
              <a:ext uri="{FF2B5EF4-FFF2-40B4-BE49-F238E27FC236}">
                <a16:creationId xmlns:a16="http://schemas.microsoft.com/office/drawing/2014/main" id="{A0F8ED96-18BB-CF2F-D55F-7F4E5CF280B3}"/>
              </a:ext>
            </a:extLst>
          </p:cNvPr>
          <p:cNvSpPr txBox="1"/>
          <p:nvPr/>
        </p:nvSpPr>
        <p:spPr>
          <a:xfrm>
            <a:off x="5839777" y="2399679"/>
            <a:ext cx="6102296" cy="923330"/>
          </a:xfrm>
          <a:prstGeom prst="rect">
            <a:avLst/>
          </a:prstGeom>
          <a:noFill/>
        </p:spPr>
        <p:txBody>
          <a:bodyPr wrap="square">
            <a:spAutoFit/>
          </a:bodyPr>
          <a:lstStyle/>
          <a:p>
            <a:pPr algn="l"/>
            <a:r>
              <a:rPr lang="tr-TR" b="1" i="0" dirty="0">
                <a:solidFill>
                  <a:srgbClr val="0D0D0D"/>
                </a:solidFill>
                <a:effectLst/>
                <a:latin typeface="Söhne"/>
              </a:rPr>
              <a:t>TEK BAŞINA BİR ANLAM İFADE ETMEZLER</a:t>
            </a:r>
          </a:p>
          <a:p>
            <a:br>
              <a:rPr lang="tr-TR" dirty="0"/>
            </a:br>
            <a:endParaRPr lang="tr-TR" dirty="0"/>
          </a:p>
        </p:txBody>
      </p:sp>
      <p:sp>
        <p:nvSpPr>
          <p:cNvPr id="8" name="Metin kutusu 7">
            <a:extLst>
              <a:ext uri="{FF2B5EF4-FFF2-40B4-BE49-F238E27FC236}">
                <a16:creationId xmlns:a16="http://schemas.microsoft.com/office/drawing/2014/main" id="{08BFD58B-A922-919D-67E2-E60542380B72}"/>
              </a:ext>
            </a:extLst>
          </p:cNvPr>
          <p:cNvSpPr txBox="1"/>
          <p:nvPr/>
        </p:nvSpPr>
        <p:spPr>
          <a:xfrm>
            <a:off x="5931278" y="3073327"/>
            <a:ext cx="6105832" cy="923330"/>
          </a:xfrm>
          <a:prstGeom prst="rect">
            <a:avLst/>
          </a:prstGeom>
          <a:solidFill>
            <a:schemeClr val="accent1">
              <a:lumMod val="20000"/>
              <a:lumOff val="80000"/>
            </a:schemeClr>
          </a:solidFill>
        </p:spPr>
        <p:txBody>
          <a:bodyPr wrap="square">
            <a:spAutoFit/>
          </a:bodyPr>
          <a:lstStyle/>
          <a:p>
            <a:r>
              <a:rPr lang="tr-TR" dirty="0" err="1"/>
              <a:t>function</a:t>
            </a:r>
            <a:r>
              <a:rPr lang="tr-TR" dirty="0"/>
              <a:t>() {</a:t>
            </a:r>
          </a:p>
          <a:p>
            <a:r>
              <a:rPr lang="tr-TR" dirty="0"/>
              <a:t>    </a:t>
            </a:r>
            <a:r>
              <a:rPr lang="tr-TR" dirty="0" err="1"/>
              <a:t>console.log</a:t>
            </a:r>
            <a:r>
              <a:rPr lang="tr-TR" dirty="0"/>
              <a:t>("Merhaba, nasılsın?");</a:t>
            </a:r>
          </a:p>
          <a:p>
            <a:r>
              <a:rPr lang="tr-TR" dirty="0"/>
              <a:t>};</a:t>
            </a:r>
          </a:p>
        </p:txBody>
      </p:sp>
      <p:sp>
        <p:nvSpPr>
          <p:cNvPr id="9" name="Metin kutusu 8">
            <a:extLst>
              <a:ext uri="{FF2B5EF4-FFF2-40B4-BE49-F238E27FC236}">
                <a16:creationId xmlns:a16="http://schemas.microsoft.com/office/drawing/2014/main" id="{4221323F-E076-6345-9649-975A0D0F1F08}"/>
              </a:ext>
            </a:extLst>
          </p:cNvPr>
          <p:cNvSpPr txBox="1"/>
          <p:nvPr/>
        </p:nvSpPr>
        <p:spPr>
          <a:xfrm>
            <a:off x="5839777" y="4284849"/>
            <a:ext cx="6102296" cy="307777"/>
          </a:xfrm>
          <a:prstGeom prst="rect">
            <a:avLst/>
          </a:prstGeom>
          <a:noFill/>
        </p:spPr>
        <p:txBody>
          <a:bodyPr wrap="square">
            <a:spAutoFit/>
          </a:bodyPr>
          <a:lstStyle/>
          <a:p>
            <a:r>
              <a:rPr lang="tr-TR" sz="1400" b="0" i="0" dirty="0">
                <a:solidFill>
                  <a:srgbClr val="0D0D0D"/>
                </a:solidFill>
                <a:effectLst/>
                <a:latin typeface="Söhne"/>
              </a:rPr>
              <a:t>Örneğin, bir HTML elemanına tıklama olayı eklerken doğrudan kullanılabilir:</a:t>
            </a:r>
            <a:endParaRPr lang="tr-TR" sz="1400" dirty="0"/>
          </a:p>
        </p:txBody>
      </p:sp>
      <p:sp>
        <p:nvSpPr>
          <p:cNvPr id="10" name="Metin kutusu 9">
            <a:extLst>
              <a:ext uri="{FF2B5EF4-FFF2-40B4-BE49-F238E27FC236}">
                <a16:creationId xmlns:a16="http://schemas.microsoft.com/office/drawing/2014/main" id="{73A048B9-039D-1500-44F9-EA232035A375}"/>
              </a:ext>
            </a:extLst>
          </p:cNvPr>
          <p:cNvSpPr txBox="1"/>
          <p:nvPr/>
        </p:nvSpPr>
        <p:spPr>
          <a:xfrm>
            <a:off x="5776691" y="4812792"/>
            <a:ext cx="5788764" cy="1477328"/>
          </a:xfrm>
          <a:prstGeom prst="rect">
            <a:avLst/>
          </a:prstGeom>
          <a:noFill/>
        </p:spPr>
        <p:txBody>
          <a:bodyPr wrap="none" rtlCol="0">
            <a:spAutoFit/>
          </a:bodyPr>
          <a:lstStyle/>
          <a:p>
            <a:r>
              <a:rPr lang="tr-TR" dirty="0">
                <a:hlinkClick r:id="rId3"/>
              </a:rPr>
              <a:t>https://onuraltuntas61.w3spaces.com/isimsiz_fonksiyon.html</a:t>
            </a:r>
            <a:endParaRPr lang="tr-TR" dirty="0"/>
          </a:p>
          <a:p>
            <a:endParaRPr lang="tr-TR" dirty="0"/>
          </a:p>
          <a:p>
            <a:r>
              <a:rPr lang="tr-TR" dirty="0"/>
              <a:t> </a:t>
            </a:r>
          </a:p>
          <a:p>
            <a:endParaRPr lang="tr-TR" dirty="0"/>
          </a:p>
          <a:p>
            <a:endParaRPr lang="tr-TR" dirty="0"/>
          </a:p>
        </p:txBody>
      </p:sp>
    </p:spTree>
    <p:extLst>
      <p:ext uri="{BB962C8B-B14F-4D97-AF65-F5344CB8AC3E}">
        <p14:creationId xmlns:p14="http://schemas.microsoft.com/office/powerpoint/2010/main" val="600998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53692" y="2246105"/>
            <a:ext cx="4915981" cy="1538570"/>
          </a:xfrm>
        </p:spPr>
        <p:txBody>
          <a:bodyPr>
            <a:normAutofit fontScale="90000"/>
          </a:bodyPr>
          <a:lstStyle/>
          <a:p>
            <a:r>
              <a:rPr lang="tr-TR" sz="1800" dirty="0">
                <a:effectLst/>
                <a:latin typeface="Helvetica" pitchFamily="2" charset="0"/>
              </a:rPr>
              <a:t>2.5. Fonksiyonların değişkenlere atanarak kullanılabileceğini anlar.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c) Fonksiyonların </a:t>
            </a:r>
            <a:r>
              <a:rPr lang="tr-TR" sz="1800" dirty="0" err="1">
                <a:effectLst/>
                <a:latin typeface="Helvetica" pitchFamily="2" charset="0"/>
              </a:rPr>
              <a:t>return</a:t>
            </a:r>
            <a:r>
              <a:rPr lang="tr-TR" sz="1800" dirty="0">
                <a:effectLst/>
                <a:latin typeface="Helvetica" pitchFamily="2" charset="0"/>
              </a:rPr>
              <a:t> değerinin değişkenlere atanabilme durumu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6353655" y="1382618"/>
            <a:ext cx="3841955" cy="369332"/>
          </a:xfrm>
          <a:prstGeom prst="rect">
            <a:avLst/>
          </a:prstGeom>
          <a:noFill/>
        </p:spPr>
        <p:txBody>
          <a:bodyPr wrap="square">
            <a:spAutoFit/>
          </a:bodyPr>
          <a:lstStyle/>
          <a:p>
            <a:pPr algn="l"/>
            <a:r>
              <a:rPr lang="tr-TR" b="1" dirty="0">
                <a:solidFill>
                  <a:srgbClr val="0D0D0D"/>
                </a:solidFill>
                <a:latin typeface="Söhne"/>
              </a:rPr>
              <a:t>U</a:t>
            </a:r>
            <a:r>
              <a:rPr lang="tr-TR" b="1" i="0" dirty="0">
                <a:solidFill>
                  <a:srgbClr val="0D0D0D"/>
                </a:solidFill>
                <a:effectLst/>
                <a:latin typeface="Söhne"/>
              </a:rPr>
              <a:t>ygulama</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6445539" y="2019476"/>
            <a:ext cx="3394907" cy="2031325"/>
          </a:xfrm>
          <a:prstGeom prst="rect">
            <a:avLst/>
          </a:prstGeom>
          <a:solidFill>
            <a:schemeClr val="accent1">
              <a:lumMod val="20000"/>
              <a:lumOff val="80000"/>
            </a:schemeClr>
          </a:solidFill>
        </p:spPr>
        <p:txBody>
          <a:bodyPr wrap="square">
            <a:spAutoFit/>
          </a:bodyPr>
          <a:lstStyle/>
          <a:p>
            <a:r>
              <a:rPr lang="tr-TR" b="0" i="0" dirty="0" err="1">
                <a:solidFill>
                  <a:srgbClr val="0D0D0D"/>
                </a:solidFill>
                <a:effectLst/>
                <a:latin typeface="Söhne"/>
              </a:rPr>
              <a:t>function</a:t>
            </a:r>
            <a:r>
              <a:rPr lang="tr-TR" b="0" i="0" dirty="0">
                <a:solidFill>
                  <a:srgbClr val="0D0D0D"/>
                </a:solidFill>
                <a:effectLst/>
                <a:latin typeface="Söhne"/>
              </a:rPr>
              <a:t> kare(sayi1) {</a:t>
            </a:r>
          </a:p>
          <a:p>
            <a:r>
              <a:rPr lang="tr-TR" b="0" i="0" dirty="0">
                <a:solidFill>
                  <a:srgbClr val="0D0D0D"/>
                </a:solidFill>
                <a:effectLst/>
                <a:latin typeface="Söhne"/>
              </a:rPr>
              <a:t>    </a:t>
            </a:r>
            <a:r>
              <a:rPr lang="tr-TR" b="0" i="0" dirty="0" err="1">
                <a:solidFill>
                  <a:srgbClr val="0D0D0D"/>
                </a:solidFill>
                <a:effectLst/>
                <a:latin typeface="Söhne"/>
              </a:rPr>
              <a:t>return</a:t>
            </a:r>
            <a:r>
              <a:rPr lang="tr-TR" b="0" i="0" dirty="0">
                <a:solidFill>
                  <a:srgbClr val="0D0D0D"/>
                </a:solidFill>
                <a:effectLst/>
                <a:latin typeface="Söhne"/>
              </a:rPr>
              <a:t> sayi1 ** 2;</a:t>
            </a:r>
          </a:p>
          <a:p>
            <a:r>
              <a:rPr lang="tr-TR" b="0" i="0" dirty="0">
                <a:solidFill>
                  <a:srgbClr val="0D0D0D"/>
                </a:solidFill>
                <a:effectLst/>
                <a:latin typeface="Söhne"/>
              </a:rPr>
              <a:t>}</a:t>
            </a:r>
          </a:p>
          <a:p>
            <a:endParaRPr lang="tr-TR" b="0" i="0" dirty="0">
              <a:solidFill>
                <a:srgbClr val="0D0D0D"/>
              </a:solidFill>
              <a:effectLst/>
              <a:latin typeface="Söhne"/>
            </a:endParaRPr>
          </a:p>
          <a:p>
            <a:r>
              <a:rPr lang="tr-TR" b="0" i="0" dirty="0" err="1">
                <a:solidFill>
                  <a:srgbClr val="0D0D0D"/>
                </a:solidFill>
                <a:effectLst/>
                <a:latin typeface="Söhne"/>
              </a:rPr>
              <a:t>let</a:t>
            </a:r>
            <a:r>
              <a:rPr lang="tr-TR" b="0" i="0" dirty="0">
                <a:solidFill>
                  <a:srgbClr val="0D0D0D"/>
                </a:solidFill>
                <a:effectLst/>
                <a:latin typeface="Söhne"/>
              </a:rPr>
              <a:t> </a:t>
            </a:r>
            <a:r>
              <a:rPr lang="tr-TR" b="0" i="0" dirty="0" err="1">
                <a:solidFill>
                  <a:srgbClr val="0D0D0D"/>
                </a:solidFill>
                <a:effectLst/>
                <a:latin typeface="Söhne"/>
              </a:rPr>
              <a:t>sonuc</a:t>
            </a:r>
            <a:r>
              <a:rPr lang="tr-TR" b="0" i="0" dirty="0">
                <a:solidFill>
                  <a:srgbClr val="0D0D0D"/>
                </a:solidFill>
                <a:effectLst/>
                <a:latin typeface="Söhne"/>
              </a:rPr>
              <a:t> = kare(12);</a:t>
            </a:r>
          </a:p>
          <a:p>
            <a:endParaRPr lang="tr-TR" b="0" i="0" dirty="0">
              <a:solidFill>
                <a:srgbClr val="0D0D0D"/>
              </a:solidFill>
              <a:effectLst/>
              <a:latin typeface="Söhne"/>
            </a:endParaRPr>
          </a:p>
          <a:p>
            <a:r>
              <a:rPr lang="tr-TR" b="0" i="0" dirty="0" err="1">
                <a:solidFill>
                  <a:srgbClr val="0D0D0D"/>
                </a:solidFill>
                <a:effectLst/>
                <a:latin typeface="Söhne"/>
              </a:rPr>
              <a:t>console.log</a:t>
            </a:r>
            <a:r>
              <a:rPr lang="tr-TR" b="0" i="0" dirty="0">
                <a:solidFill>
                  <a:srgbClr val="0D0D0D"/>
                </a:solidFill>
                <a:effectLst/>
                <a:latin typeface="Söhne"/>
              </a:rPr>
              <a:t>(</a:t>
            </a:r>
            <a:r>
              <a:rPr lang="tr-TR" b="0" i="0" dirty="0" err="1">
                <a:solidFill>
                  <a:srgbClr val="0D0D0D"/>
                </a:solidFill>
                <a:effectLst/>
                <a:latin typeface="Söhne"/>
              </a:rPr>
              <a:t>sonuc</a:t>
            </a:r>
            <a:r>
              <a:rPr lang="tr-TR" b="0" i="0" dirty="0">
                <a:solidFill>
                  <a:srgbClr val="0D0D0D"/>
                </a:solidFill>
                <a:effectLst/>
                <a:latin typeface="Söhne"/>
              </a:rPr>
              <a:t>); // Çıktı: 144</a:t>
            </a:r>
          </a:p>
        </p:txBody>
      </p:sp>
      <p:sp>
        <p:nvSpPr>
          <p:cNvPr id="3" name="Metin kutusu 2">
            <a:extLst>
              <a:ext uri="{FF2B5EF4-FFF2-40B4-BE49-F238E27FC236}">
                <a16:creationId xmlns:a16="http://schemas.microsoft.com/office/drawing/2014/main" id="{390EC3ED-58E6-63DF-55F4-2A2574A571CF}"/>
              </a:ext>
            </a:extLst>
          </p:cNvPr>
          <p:cNvSpPr txBox="1"/>
          <p:nvPr/>
        </p:nvSpPr>
        <p:spPr>
          <a:xfrm>
            <a:off x="6353655" y="4318327"/>
            <a:ext cx="4407553" cy="369332"/>
          </a:xfrm>
          <a:prstGeom prst="rect">
            <a:avLst/>
          </a:prstGeom>
          <a:noFill/>
        </p:spPr>
        <p:txBody>
          <a:bodyPr wrap="none" rtlCol="0">
            <a:spAutoFit/>
          </a:bodyPr>
          <a:lstStyle/>
          <a:p>
            <a:r>
              <a:rPr lang="tr-TR" dirty="0"/>
              <a:t>Kare fonksiyonunu sonuç değişkenine atadık.</a:t>
            </a:r>
          </a:p>
        </p:txBody>
      </p:sp>
    </p:spTree>
    <p:extLst>
      <p:ext uri="{BB962C8B-B14F-4D97-AF65-F5344CB8AC3E}">
        <p14:creationId xmlns:p14="http://schemas.microsoft.com/office/powerpoint/2010/main" val="1058969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11"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Başlık 1">
            <a:extLst>
              <a:ext uri="{FF2B5EF4-FFF2-40B4-BE49-F238E27FC236}">
                <a16:creationId xmlns:a16="http://schemas.microsoft.com/office/drawing/2014/main" id="{5FF2FE21-05B3-2193-B688-1CDEAF706BE3}"/>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dirty="0"/>
              <a:t>ÖĞRENME KAYNAKLARI</a:t>
            </a:r>
            <a:br>
              <a:rPr lang="en-US" sz="4800" dirty="0"/>
            </a:br>
            <a:endParaRPr lang="en-US" sz="4800" dirty="0"/>
          </a:p>
        </p:txBody>
      </p:sp>
      <p:cxnSp>
        <p:nvCxnSpPr>
          <p:cNvPr id="21" name="Straight Connector 20">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09B60166-633A-932C-768D-B84DD4BA57D0}"/>
              </a:ext>
            </a:extLst>
          </p:cNvPr>
          <p:cNvSpPr txBox="1"/>
          <p:nvPr/>
        </p:nvSpPr>
        <p:spPr>
          <a:xfrm>
            <a:off x="329555" y="267921"/>
            <a:ext cx="6103620" cy="461665"/>
          </a:xfrm>
          <a:prstGeom prst="rect">
            <a:avLst/>
          </a:prstGeom>
          <a:noFill/>
        </p:spPr>
        <p:txBody>
          <a:bodyPr wrap="square">
            <a:spAutoFit/>
          </a:bodyPr>
          <a:lstStyle/>
          <a:p>
            <a:r>
              <a:rPr lang="en-US" sz="2400" b="1" dirty="0"/>
              <a:t>w3schools.com</a:t>
            </a:r>
            <a:endParaRPr lang="tr-TR" sz="2400" b="1" dirty="0"/>
          </a:p>
        </p:txBody>
      </p:sp>
      <p:pic>
        <p:nvPicPr>
          <p:cNvPr id="7" name="Resim 6">
            <a:extLst>
              <a:ext uri="{FF2B5EF4-FFF2-40B4-BE49-F238E27FC236}">
                <a16:creationId xmlns:a16="http://schemas.microsoft.com/office/drawing/2014/main" id="{D986E736-FDF0-37F9-A34A-51EC1607AA7B}"/>
              </a:ext>
            </a:extLst>
          </p:cNvPr>
          <p:cNvPicPr>
            <a:picLocks noChangeAspect="1"/>
          </p:cNvPicPr>
          <p:nvPr/>
        </p:nvPicPr>
        <p:blipFill>
          <a:blip r:embed="rId3"/>
          <a:stretch>
            <a:fillRect/>
          </a:stretch>
        </p:blipFill>
        <p:spPr>
          <a:xfrm>
            <a:off x="691360" y="835432"/>
            <a:ext cx="4915441" cy="4628336"/>
          </a:xfrm>
          <a:prstGeom prst="rect">
            <a:avLst/>
          </a:prstGeom>
        </p:spPr>
      </p:pic>
    </p:spTree>
    <p:extLst>
      <p:ext uri="{BB962C8B-B14F-4D97-AF65-F5344CB8AC3E}">
        <p14:creationId xmlns:p14="http://schemas.microsoft.com/office/powerpoint/2010/main" val="7102325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53692" y="2246105"/>
            <a:ext cx="4915981" cy="1538570"/>
          </a:xfrm>
        </p:spPr>
        <p:txBody>
          <a:bodyPr>
            <a:normAutofit fontScale="90000"/>
          </a:bodyPr>
          <a:lstStyle/>
          <a:p>
            <a:r>
              <a:rPr lang="tr-TR" sz="1800" dirty="0">
                <a:effectLst/>
                <a:latin typeface="Helvetica" pitchFamily="2" charset="0"/>
              </a:rPr>
              <a:t>2.6. </a:t>
            </a:r>
            <a:r>
              <a:rPr lang="tr-TR" sz="1800" dirty="0" err="1">
                <a:effectLst/>
                <a:latin typeface="Helvetica" pitchFamily="2" charset="0"/>
              </a:rPr>
              <a:t>Javascript</a:t>
            </a:r>
            <a:r>
              <a:rPr lang="tr-TR" sz="1800" dirty="0">
                <a:effectLst/>
                <a:latin typeface="Helvetica" pitchFamily="2" charset="0"/>
              </a:rPr>
              <a:t> programlama dili ile dizileri tanımlar.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Yeni dizi oluşturma, dizilere eleman ekleme ve çıkarma işlemlerinin nasıl yapılacağı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776691" y="1563736"/>
            <a:ext cx="3841955" cy="369332"/>
          </a:xfrm>
          <a:prstGeom prst="rect">
            <a:avLst/>
          </a:prstGeom>
          <a:noFill/>
        </p:spPr>
        <p:txBody>
          <a:bodyPr wrap="square">
            <a:spAutoFit/>
          </a:bodyPr>
          <a:lstStyle/>
          <a:p>
            <a:pPr algn="l"/>
            <a:r>
              <a:rPr lang="tr-TR" b="1" i="0" dirty="0">
                <a:effectLst/>
                <a:latin typeface="Söhne"/>
              </a:rPr>
              <a:t>Dizilere Eleman Ekleme</a:t>
            </a:r>
          </a:p>
        </p:txBody>
      </p:sp>
      <p:sp>
        <p:nvSpPr>
          <p:cNvPr id="7" name="Metin kutusu 6">
            <a:extLst>
              <a:ext uri="{FF2B5EF4-FFF2-40B4-BE49-F238E27FC236}">
                <a16:creationId xmlns:a16="http://schemas.microsoft.com/office/drawing/2014/main" id="{731830FB-1655-8AE4-3954-F15696E83C14}"/>
              </a:ext>
            </a:extLst>
          </p:cNvPr>
          <p:cNvSpPr txBox="1"/>
          <p:nvPr/>
        </p:nvSpPr>
        <p:spPr>
          <a:xfrm>
            <a:off x="5816005" y="2077264"/>
            <a:ext cx="5542307" cy="2862322"/>
          </a:xfrm>
          <a:prstGeom prst="rect">
            <a:avLst/>
          </a:prstGeom>
          <a:solidFill>
            <a:schemeClr val="accent1">
              <a:lumMod val="20000"/>
              <a:lumOff val="80000"/>
            </a:schemeClr>
          </a:solidFill>
        </p:spPr>
        <p:txBody>
          <a:bodyPr wrap="square">
            <a:spAutoFit/>
          </a:bodyPr>
          <a:lstStyle/>
          <a:p>
            <a:r>
              <a:rPr lang="tr-TR" b="0" i="0" dirty="0" err="1">
                <a:solidFill>
                  <a:srgbClr val="0D0D0D"/>
                </a:solidFill>
                <a:effectLst/>
                <a:latin typeface="Söhne"/>
              </a:rPr>
              <a:t>meyveler.push</a:t>
            </a:r>
            <a:r>
              <a:rPr lang="tr-TR" b="0" i="0" dirty="0">
                <a:solidFill>
                  <a:srgbClr val="0D0D0D"/>
                </a:solidFill>
                <a:effectLst/>
                <a:latin typeface="Söhne"/>
              </a:rPr>
              <a:t>("Portakal");</a:t>
            </a:r>
          </a:p>
          <a:p>
            <a:r>
              <a:rPr lang="tr-TR" b="0" i="0" dirty="0" err="1">
                <a:solidFill>
                  <a:srgbClr val="0D0D0D"/>
                </a:solidFill>
                <a:effectLst/>
                <a:latin typeface="Söhne"/>
              </a:rPr>
              <a:t>console.log</a:t>
            </a:r>
            <a:r>
              <a:rPr lang="tr-TR" b="0" i="0" dirty="0">
                <a:solidFill>
                  <a:srgbClr val="0D0D0D"/>
                </a:solidFill>
                <a:effectLst/>
                <a:latin typeface="Söhne"/>
              </a:rPr>
              <a:t>(meyveler); </a:t>
            </a:r>
          </a:p>
          <a:p>
            <a:endParaRPr lang="tr-TR" b="0" i="0" dirty="0">
              <a:solidFill>
                <a:srgbClr val="0D0D0D"/>
              </a:solidFill>
              <a:effectLst/>
              <a:latin typeface="Söhne"/>
            </a:endParaRPr>
          </a:p>
          <a:p>
            <a:r>
              <a:rPr lang="tr-TR" dirty="0">
                <a:solidFill>
                  <a:srgbClr val="0D0D0D"/>
                </a:solidFill>
                <a:highlight>
                  <a:srgbClr val="FFFF00"/>
                </a:highlight>
                <a:latin typeface="Söhne"/>
              </a:rPr>
              <a:t>Çıktı: </a:t>
            </a:r>
            <a:r>
              <a:rPr lang="tr-TR" b="0" i="0" dirty="0">
                <a:solidFill>
                  <a:srgbClr val="0D0D0D"/>
                </a:solidFill>
                <a:effectLst/>
                <a:highlight>
                  <a:srgbClr val="FFFF00"/>
                </a:highlight>
                <a:latin typeface="Söhne"/>
              </a:rPr>
              <a:t> ["Elma", "Muz", "Çilek", "Portakal"]</a:t>
            </a:r>
          </a:p>
          <a:p>
            <a:endParaRPr lang="tr-TR" dirty="0">
              <a:solidFill>
                <a:srgbClr val="0D0D0D"/>
              </a:solidFill>
              <a:highlight>
                <a:srgbClr val="FFFF00"/>
              </a:highlight>
              <a:latin typeface="Söhne"/>
            </a:endParaRPr>
          </a:p>
          <a:p>
            <a:r>
              <a:rPr lang="tr-TR" dirty="0" err="1"/>
              <a:t>meyveler.unshift</a:t>
            </a:r>
            <a:r>
              <a:rPr lang="tr-TR" dirty="0"/>
              <a:t>("Kivi");</a:t>
            </a:r>
          </a:p>
          <a:p>
            <a:r>
              <a:rPr lang="tr-TR" dirty="0" err="1"/>
              <a:t>console.log</a:t>
            </a:r>
            <a:r>
              <a:rPr lang="tr-TR" dirty="0"/>
              <a:t>(meyveler);</a:t>
            </a:r>
          </a:p>
          <a:p>
            <a:endParaRPr lang="tr-TR" dirty="0"/>
          </a:p>
          <a:p>
            <a:r>
              <a:rPr lang="tr-TR" dirty="0">
                <a:highlight>
                  <a:srgbClr val="FFFF00"/>
                </a:highlight>
              </a:rPr>
              <a:t>Çıktı: ["Kivi", "Elma", "Muz", "Çilek", "Portakal"]</a:t>
            </a:r>
          </a:p>
          <a:p>
            <a:endParaRPr lang="tr-TR" b="0" i="0" dirty="0">
              <a:solidFill>
                <a:srgbClr val="0D0D0D"/>
              </a:solidFill>
              <a:effectLst/>
              <a:highlight>
                <a:srgbClr val="FFFF00"/>
              </a:highlight>
              <a:latin typeface="Söhne"/>
            </a:endParaRPr>
          </a:p>
        </p:txBody>
      </p:sp>
      <p:sp>
        <p:nvSpPr>
          <p:cNvPr id="11" name="Metin kutusu 10">
            <a:extLst>
              <a:ext uri="{FF2B5EF4-FFF2-40B4-BE49-F238E27FC236}">
                <a16:creationId xmlns:a16="http://schemas.microsoft.com/office/drawing/2014/main" id="{2E82F952-8EC0-C790-FCAD-73CE78D76D31}"/>
              </a:ext>
            </a:extLst>
          </p:cNvPr>
          <p:cNvSpPr txBox="1"/>
          <p:nvPr/>
        </p:nvSpPr>
        <p:spPr>
          <a:xfrm>
            <a:off x="5816005" y="401326"/>
            <a:ext cx="2096200" cy="923330"/>
          </a:xfrm>
          <a:prstGeom prst="rect">
            <a:avLst/>
          </a:prstGeom>
          <a:noFill/>
        </p:spPr>
        <p:txBody>
          <a:bodyPr wrap="square">
            <a:spAutoFit/>
          </a:bodyPr>
          <a:lstStyle/>
          <a:p>
            <a:pPr algn="l"/>
            <a:r>
              <a:rPr lang="tr-TR" b="1" i="0" dirty="0">
                <a:effectLst/>
                <a:latin typeface="Söhne"/>
              </a:rPr>
              <a:t>Yeni Dizi Oluşturma</a:t>
            </a:r>
          </a:p>
          <a:p>
            <a:br>
              <a:rPr lang="tr-TR" dirty="0"/>
            </a:br>
            <a:endParaRPr lang="tr-TR" dirty="0"/>
          </a:p>
        </p:txBody>
      </p:sp>
      <p:sp>
        <p:nvSpPr>
          <p:cNvPr id="13" name="Metin kutusu 12">
            <a:extLst>
              <a:ext uri="{FF2B5EF4-FFF2-40B4-BE49-F238E27FC236}">
                <a16:creationId xmlns:a16="http://schemas.microsoft.com/office/drawing/2014/main" id="{68DD7608-EBBE-01BC-A5D0-A00DA96DC753}"/>
              </a:ext>
            </a:extLst>
          </p:cNvPr>
          <p:cNvSpPr txBox="1"/>
          <p:nvPr/>
        </p:nvSpPr>
        <p:spPr>
          <a:xfrm>
            <a:off x="5816005" y="790527"/>
            <a:ext cx="6102296" cy="646331"/>
          </a:xfrm>
          <a:prstGeom prst="rect">
            <a:avLst/>
          </a:prstGeom>
          <a:solidFill>
            <a:schemeClr val="accent3">
              <a:lumMod val="60000"/>
              <a:lumOff val="40000"/>
            </a:schemeClr>
          </a:solidFill>
        </p:spPr>
        <p:txBody>
          <a:bodyPr wrap="square">
            <a:spAutoFit/>
          </a:bodyPr>
          <a:lstStyle/>
          <a:p>
            <a:r>
              <a:rPr lang="tr-TR" dirty="0" err="1"/>
              <a:t>let</a:t>
            </a:r>
            <a:r>
              <a:rPr lang="tr-TR" dirty="0"/>
              <a:t> dizi = []; // Boş bir dizi</a:t>
            </a:r>
          </a:p>
          <a:p>
            <a:r>
              <a:rPr lang="tr-TR" dirty="0" err="1"/>
              <a:t>let</a:t>
            </a:r>
            <a:r>
              <a:rPr lang="tr-TR" dirty="0"/>
              <a:t> meyveler = ["Elma", "Muz", "Çilek"]; </a:t>
            </a:r>
          </a:p>
        </p:txBody>
      </p:sp>
      <p:sp>
        <p:nvSpPr>
          <p:cNvPr id="20" name="Metin kutusu 19">
            <a:extLst>
              <a:ext uri="{FF2B5EF4-FFF2-40B4-BE49-F238E27FC236}">
                <a16:creationId xmlns:a16="http://schemas.microsoft.com/office/drawing/2014/main" id="{6E498958-8EB6-A688-1964-661B7AF0F477}"/>
              </a:ext>
            </a:extLst>
          </p:cNvPr>
          <p:cNvSpPr txBox="1"/>
          <p:nvPr/>
        </p:nvSpPr>
        <p:spPr>
          <a:xfrm>
            <a:off x="5776691" y="5105307"/>
            <a:ext cx="6102296" cy="369332"/>
          </a:xfrm>
          <a:prstGeom prst="rect">
            <a:avLst/>
          </a:prstGeom>
          <a:noFill/>
        </p:spPr>
        <p:txBody>
          <a:bodyPr wrap="square">
            <a:spAutoFit/>
          </a:bodyPr>
          <a:lstStyle/>
          <a:p>
            <a:pPr algn="l"/>
            <a:r>
              <a:rPr lang="tr-TR" b="1" i="0" dirty="0">
                <a:effectLst/>
                <a:latin typeface="Söhne"/>
              </a:rPr>
              <a:t>Dizilere Eleman Çıkarma</a:t>
            </a:r>
          </a:p>
        </p:txBody>
      </p:sp>
    </p:spTree>
    <p:extLst>
      <p:ext uri="{BB962C8B-B14F-4D97-AF65-F5344CB8AC3E}">
        <p14:creationId xmlns:p14="http://schemas.microsoft.com/office/powerpoint/2010/main" val="40324918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53692" y="2246105"/>
            <a:ext cx="4915981" cy="1538570"/>
          </a:xfrm>
        </p:spPr>
        <p:txBody>
          <a:bodyPr>
            <a:normAutofit fontScale="90000"/>
          </a:bodyPr>
          <a:lstStyle/>
          <a:p>
            <a:r>
              <a:rPr lang="tr-TR" sz="1800" dirty="0">
                <a:effectLst/>
                <a:latin typeface="Helvetica" pitchFamily="2" charset="0"/>
              </a:rPr>
              <a:t>2.6. </a:t>
            </a:r>
            <a:r>
              <a:rPr lang="tr-TR" sz="1800" dirty="0" err="1">
                <a:effectLst/>
                <a:latin typeface="Helvetica" pitchFamily="2" charset="0"/>
              </a:rPr>
              <a:t>Javascript</a:t>
            </a:r>
            <a:r>
              <a:rPr lang="tr-TR" sz="1800" dirty="0">
                <a:effectLst/>
                <a:latin typeface="Helvetica" pitchFamily="2" charset="0"/>
              </a:rPr>
              <a:t> programlama dili ile dizileri tanımlar.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B) Yeni dizi oluşturma, dizilere eleman ekleme ve çıkarma işlemlerinin nasıl yapılacağı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776691" y="1563736"/>
            <a:ext cx="3841955" cy="369332"/>
          </a:xfrm>
          <a:prstGeom prst="rect">
            <a:avLst/>
          </a:prstGeom>
          <a:noFill/>
        </p:spPr>
        <p:txBody>
          <a:bodyPr wrap="square">
            <a:spAutoFit/>
          </a:bodyPr>
          <a:lstStyle/>
          <a:p>
            <a:pPr algn="l"/>
            <a:r>
              <a:rPr lang="tr-TR" b="1" i="0" dirty="0">
                <a:effectLst/>
                <a:latin typeface="Söhne"/>
              </a:rPr>
              <a:t>Dizilere Eleman Çıkarma</a:t>
            </a:r>
          </a:p>
        </p:txBody>
      </p:sp>
      <p:sp>
        <p:nvSpPr>
          <p:cNvPr id="3" name="Metin kutusu 2">
            <a:extLst>
              <a:ext uri="{FF2B5EF4-FFF2-40B4-BE49-F238E27FC236}">
                <a16:creationId xmlns:a16="http://schemas.microsoft.com/office/drawing/2014/main" id="{B7C758AB-F684-21E5-AEF3-8D6208ACA2A1}"/>
              </a:ext>
            </a:extLst>
          </p:cNvPr>
          <p:cNvSpPr txBox="1"/>
          <p:nvPr/>
        </p:nvSpPr>
        <p:spPr>
          <a:xfrm>
            <a:off x="5776691" y="2223086"/>
            <a:ext cx="5542307" cy="2862322"/>
          </a:xfrm>
          <a:prstGeom prst="rect">
            <a:avLst/>
          </a:prstGeom>
          <a:solidFill>
            <a:schemeClr val="accent1">
              <a:lumMod val="20000"/>
              <a:lumOff val="80000"/>
            </a:schemeClr>
          </a:solidFill>
        </p:spPr>
        <p:txBody>
          <a:bodyPr wrap="square">
            <a:spAutoFit/>
          </a:bodyPr>
          <a:lstStyle/>
          <a:p>
            <a:r>
              <a:rPr lang="tr-TR" b="0" i="0" dirty="0" err="1">
                <a:solidFill>
                  <a:srgbClr val="0D0D0D"/>
                </a:solidFill>
                <a:effectLst/>
                <a:latin typeface="Söhne"/>
              </a:rPr>
              <a:t>meyveler.pop</a:t>
            </a:r>
            <a:r>
              <a:rPr lang="tr-TR" b="0" i="0" dirty="0">
                <a:solidFill>
                  <a:srgbClr val="0D0D0D"/>
                </a:solidFill>
                <a:effectLst/>
                <a:latin typeface="Söhne"/>
              </a:rPr>
              <a:t>();</a:t>
            </a:r>
          </a:p>
          <a:p>
            <a:r>
              <a:rPr lang="tr-TR" b="0" i="0" dirty="0" err="1">
                <a:solidFill>
                  <a:srgbClr val="0D0D0D"/>
                </a:solidFill>
                <a:effectLst/>
                <a:latin typeface="Söhne"/>
              </a:rPr>
              <a:t>console.log</a:t>
            </a:r>
            <a:r>
              <a:rPr lang="tr-TR" b="0" i="0" dirty="0">
                <a:solidFill>
                  <a:srgbClr val="0D0D0D"/>
                </a:solidFill>
                <a:effectLst/>
                <a:latin typeface="Söhne"/>
              </a:rPr>
              <a:t>(meyveler); </a:t>
            </a:r>
          </a:p>
          <a:p>
            <a:endParaRPr lang="tr-TR" b="0" i="0" dirty="0">
              <a:solidFill>
                <a:srgbClr val="0D0D0D"/>
              </a:solidFill>
              <a:effectLst/>
              <a:latin typeface="Söhne"/>
            </a:endParaRPr>
          </a:p>
          <a:p>
            <a:r>
              <a:rPr lang="tr-TR" dirty="0">
                <a:solidFill>
                  <a:srgbClr val="0D0D0D"/>
                </a:solidFill>
                <a:highlight>
                  <a:srgbClr val="FFFF00"/>
                </a:highlight>
                <a:latin typeface="Söhne"/>
              </a:rPr>
              <a:t>Çıktı: </a:t>
            </a:r>
            <a:r>
              <a:rPr lang="tr-TR" b="0" i="0" dirty="0">
                <a:solidFill>
                  <a:srgbClr val="0D0D0D"/>
                </a:solidFill>
                <a:effectLst/>
                <a:highlight>
                  <a:srgbClr val="FFFF00"/>
                </a:highlight>
                <a:latin typeface="Söhne"/>
              </a:rPr>
              <a:t> ["Kivi", "Elma", "Muz", "Çilek"]</a:t>
            </a:r>
          </a:p>
          <a:p>
            <a:endParaRPr lang="tr-TR" dirty="0">
              <a:solidFill>
                <a:srgbClr val="0D0D0D"/>
              </a:solidFill>
              <a:highlight>
                <a:srgbClr val="FFFF00"/>
              </a:highlight>
              <a:latin typeface="Söhne"/>
            </a:endParaRPr>
          </a:p>
          <a:p>
            <a:r>
              <a:rPr lang="tr-TR" dirty="0" err="1"/>
              <a:t>meyveler.shift</a:t>
            </a:r>
            <a:r>
              <a:rPr lang="tr-TR" dirty="0"/>
              <a:t>("Kivi");</a:t>
            </a:r>
          </a:p>
          <a:p>
            <a:r>
              <a:rPr lang="tr-TR" dirty="0" err="1"/>
              <a:t>console.log</a:t>
            </a:r>
            <a:r>
              <a:rPr lang="tr-TR" dirty="0"/>
              <a:t>(meyveler);</a:t>
            </a:r>
          </a:p>
          <a:p>
            <a:endParaRPr lang="tr-TR" dirty="0"/>
          </a:p>
          <a:p>
            <a:r>
              <a:rPr lang="tr-TR" dirty="0">
                <a:highlight>
                  <a:srgbClr val="FFFF00"/>
                </a:highlight>
              </a:rPr>
              <a:t>Çıktı: ["Elma", "Muz", "Çilek"]</a:t>
            </a:r>
          </a:p>
          <a:p>
            <a:endParaRPr lang="tr-TR" b="0" i="0" dirty="0">
              <a:solidFill>
                <a:srgbClr val="0D0D0D"/>
              </a:solidFill>
              <a:effectLst/>
              <a:highlight>
                <a:srgbClr val="FFFF00"/>
              </a:highlight>
              <a:latin typeface="Söhne"/>
            </a:endParaRPr>
          </a:p>
        </p:txBody>
      </p:sp>
      <p:sp>
        <p:nvSpPr>
          <p:cNvPr id="6" name="Metin kutusu 5">
            <a:extLst>
              <a:ext uri="{FF2B5EF4-FFF2-40B4-BE49-F238E27FC236}">
                <a16:creationId xmlns:a16="http://schemas.microsoft.com/office/drawing/2014/main" id="{C9A3B6D5-9A05-7F6A-1133-7DF2A73860CB}"/>
              </a:ext>
            </a:extLst>
          </p:cNvPr>
          <p:cNvSpPr txBox="1"/>
          <p:nvPr/>
        </p:nvSpPr>
        <p:spPr>
          <a:xfrm>
            <a:off x="5776691" y="659350"/>
            <a:ext cx="6102296" cy="369332"/>
          </a:xfrm>
          <a:prstGeom prst="rect">
            <a:avLst/>
          </a:prstGeom>
          <a:noFill/>
        </p:spPr>
        <p:txBody>
          <a:bodyPr wrap="square">
            <a:spAutoFit/>
          </a:bodyPr>
          <a:lstStyle/>
          <a:p>
            <a:r>
              <a:rPr lang="tr-TR" dirty="0">
                <a:highlight>
                  <a:srgbClr val="FFFF00"/>
                </a:highlight>
              </a:rPr>
              <a:t>["Kivi", "Elma", "Muz", "Çilek", "Portakal"]</a:t>
            </a:r>
          </a:p>
        </p:txBody>
      </p:sp>
    </p:spTree>
    <p:extLst>
      <p:ext uri="{BB962C8B-B14F-4D97-AF65-F5344CB8AC3E}">
        <p14:creationId xmlns:p14="http://schemas.microsoft.com/office/powerpoint/2010/main" val="6928231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31021" y="372879"/>
            <a:ext cx="4915981" cy="1538570"/>
          </a:xfrm>
        </p:spPr>
        <p:txBody>
          <a:bodyPr>
            <a:normAutofit fontScale="90000"/>
          </a:bodyPr>
          <a:lstStyle/>
          <a:p>
            <a:r>
              <a:rPr lang="tr-TR" sz="1800" dirty="0">
                <a:effectLst/>
                <a:latin typeface="Helvetica" pitchFamily="2" charset="0"/>
              </a:rPr>
              <a:t>2.7. </a:t>
            </a:r>
            <a:r>
              <a:rPr lang="tr-TR" sz="1800" dirty="0" err="1">
                <a:effectLst/>
                <a:latin typeface="Helvetica" pitchFamily="2" charset="0"/>
              </a:rPr>
              <a:t>Javascript</a:t>
            </a:r>
            <a:r>
              <a:rPr lang="tr-TR" sz="1800" dirty="0">
                <a:effectLst/>
                <a:latin typeface="Helvetica" pitchFamily="2" charset="0"/>
              </a:rPr>
              <a:t> programlama dilinde </a:t>
            </a:r>
            <a:r>
              <a:rPr lang="tr-TR" sz="1800" dirty="0" err="1">
                <a:effectLst/>
                <a:latin typeface="Helvetica" pitchFamily="2" charset="0"/>
              </a:rPr>
              <a:t>döngülerin</a:t>
            </a:r>
            <a:r>
              <a:rPr lang="tr-TR" sz="1800" dirty="0">
                <a:effectLst/>
                <a:latin typeface="Helvetica" pitchFamily="2" charset="0"/>
              </a:rPr>
              <a:t> kullanımını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a:t>
            </a:r>
            <a:r>
              <a:rPr lang="tr-TR" sz="1800" dirty="0" err="1">
                <a:effectLst/>
                <a:latin typeface="Helvetica" pitchFamily="2" charset="0"/>
              </a:rPr>
              <a:t>döngu</a:t>
            </a:r>
            <a:r>
              <a:rPr lang="tr-TR" sz="1800" dirty="0">
                <a:effectLst/>
                <a:latin typeface="Helvetica" pitchFamily="2" charset="0"/>
              </a:rPr>
              <a:t>̈ yapıları (</a:t>
            </a:r>
            <a:r>
              <a:rPr lang="tr-TR" sz="1800" dirty="0" err="1">
                <a:effectLst/>
                <a:latin typeface="Helvetica" pitchFamily="2" charset="0"/>
              </a:rPr>
              <a:t>for</a:t>
            </a:r>
            <a:r>
              <a:rPr lang="tr-TR" sz="1800" dirty="0">
                <a:effectLst/>
                <a:latin typeface="Helvetica" pitchFamily="2" charset="0"/>
              </a:rPr>
              <a:t>, </a:t>
            </a:r>
            <a:r>
              <a:rPr lang="tr-TR" sz="1800" dirty="0" err="1">
                <a:effectLst/>
                <a:latin typeface="Helvetica" pitchFamily="2" charset="0"/>
              </a:rPr>
              <a:t>while</a:t>
            </a:r>
            <a:r>
              <a:rPr lang="tr-TR" sz="1800" dirty="0">
                <a:effectLst/>
                <a:latin typeface="Helvetica" pitchFamily="2" charset="0"/>
              </a:rPr>
              <a:t>, do-</a:t>
            </a:r>
            <a:r>
              <a:rPr lang="tr-TR" sz="1800" dirty="0" err="1">
                <a:effectLst/>
                <a:latin typeface="Helvetica" pitchFamily="2" charset="0"/>
              </a:rPr>
              <a:t>while</a:t>
            </a:r>
            <a:r>
              <a:rPr lang="tr-TR" sz="1800" dirty="0">
                <a:effectLst/>
                <a:latin typeface="Helvetica" pitchFamily="2" charset="0"/>
              </a:rPr>
              <a:t>)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31021" y="2163416"/>
            <a:ext cx="3841955" cy="369332"/>
          </a:xfrm>
          <a:prstGeom prst="rect">
            <a:avLst/>
          </a:prstGeom>
          <a:noFill/>
        </p:spPr>
        <p:txBody>
          <a:bodyPr wrap="square">
            <a:spAutoFit/>
          </a:bodyPr>
          <a:lstStyle/>
          <a:p>
            <a:pPr algn="l"/>
            <a:r>
              <a:rPr lang="tr-TR" b="1" i="0" dirty="0" err="1">
                <a:effectLst/>
                <a:latin typeface="Söhne"/>
              </a:rPr>
              <a:t>For</a:t>
            </a:r>
            <a:r>
              <a:rPr lang="tr-TR" b="1" i="0" dirty="0">
                <a:effectLst/>
                <a:latin typeface="Söhne"/>
              </a:rPr>
              <a:t> Döngüsü </a:t>
            </a:r>
          </a:p>
        </p:txBody>
      </p:sp>
      <p:sp>
        <p:nvSpPr>
          <p:cNvPr id="3" name="Metin kutusu 2">
            <a:extLst>
              <a:ext uri="{FF2B5EF4-FFF2-40B4-BE49-F238E27FC236}">
                <a16:creationId xmlns:a16="http://schemas.microsoft.com/office/drawing/2014/main" id="{B7C758AB-F684-21E5-AEF3-8D6208ACA2A1}"/>
              </a:ext>
            </a:extLst>
          </p:cNvPr>
          <p:cNvSpPr txBox="1"/>
          <p:nvPr/>
        </p:nvSpPr>
        <p:spPr>
          <a:xfrm>
            <a:off x="553543" y="2941048"/>
            <a:ext cx="2605294" cy="1754326"/>
          </a:xfrm>
          <a:prstGeom prst="rect">
            <a:avLst/>
          </a:prstGeom>
          <a:solidFill>
            <a:schemeClr val="accent1">
              <a:lumMod val="20000"/>
              <a:lumOff val="80000"/>
            </a:schemeClr>
          </a:solidFill>
        </p:spPr>
        <p:txBody>
          <a:bodyPr wrap="square">
            <a:spAutoFit/>
          </a:bodyPr>
          <a:lstStyle/>
          <a:p>
            <a:r>
              <a:rPr lang="tr-TR" b="0" i="0" dirty="0">
                <a:solidFill>
                  <a:srgbClr val="0D0D0D"/>
                </a:solidFill>
                <a:effectLst/>
                <a:highlight>
                  <a:srgbClr val="FFFF00"/>
                </a:highlight>
                <a:latin typeface="Söhne"/>
              </a:rPr>
              <a:t>KİLİT KAVRAMLAR</a:t>
            </a:r>
          </a:p>
          <a:p>
            <a:endParaRPr lang="tr-TR" b="0" i="0" dirty="0">
              <a:solidFill>
                <a:srgbClr val="0D0D0D"/>
              </a:solidFill>
              <a:effectLst/>
              <a:highlight>
                <a:srgbClr val="FFFF00"/>
              </a:highlight>
              <a:latin typeface="Söhne"/>
            </a:endParaRPr>
          </a:p>
          <a:p>
            <a:pPr marL="285750" indent="-285750">
              <a:buFont typeface="Arial" panose="020B0604020202020204" pitchFamily="34" charset="0"/>
              <a:buChar char="•"/>
            </a:pPr>
            <a:r>
              <a:rPr lang="tr-TR" b="0" i="0" dirty="0">
                <a:solidFill>
                  <a:srgbClr val="0D0D0D"/>
                </a:solidFill>
                <a:effectLst/>
                <a:highlight>
                  <a:srgbClr val="FFFF00"/>
                </a:highlight>
                <a:latin typeface="Söhne"/>
              </a:rPr>
              <a:t>İŞLEM TEKRARI</a:t>
            </a:r>
          </a:p>
          <a:p>
            <a:pPr marL="285750" indent="-285750">
              <a:buFont typeface="Arial" panose="020B0604020202020204" pitchFamily="34" charset="0"/>
              <a:buChar char="•"/>
            </a:pPr>
            <a:r>
              <a:rPr lang="tr-TR" dirty="0">
                <a:solidFill>
                  <a:srgbClr val="0D0D0D"/>
                </a:solidFill>
                <a:highlight>
                  <a:srgbClr val="FFFF00"/>
                </a:highlight>
                <a:latin typeface="Söhne"/>
              </a:rPr>
              <a:t>BAŞLANGIÇ DEĞERİ</a:t>
            </a:r>
          </a:p>
          <a:p>
            <a:pPr marL="285750" indent="-285750">
              <a:buFont typeface="Arial" panose="020B0604020202020204" pitchFamily="34" charset="0"/>
              <a:buChar char="•"/>
            </a:pPr>
            <a:r>
              <a:rPr lang="tr-TR" b="0" i="0" dirty="0">
                <a:solidFill>
                  <a:srgbClr val="0D0D0D"/>
                </a:solidFill>
                <a:effectLst/>
                <a:highlight>
                  <a:srgbClr val="FFFF00"/>
                </a:highlight>
                <a:latin typeface="Söhne"/>
              </a:rPr>
              <a:t>BİTİŞ DEĞERİ</a:t>
            </a:r>
          </a:p>
          <a:p>
            <a:pPr marL="285750" indent="-285750">
              <a:buFont typeface="Arial" panose="020B0604020202020204" pitchFamily="34" charset="0"/>
              <a:buChar char="•"/>
            </a:pPr>
            <a:r>
              <a:rPr lang="tr-TR" dirty="0">
                <a:solidFill>
                  <a:srgbClr val="0D0D0D"/>
                </a:solidFill>
                <a:highlight>
                  <a:srgbClr val="FFFF00"/>
                </a:highlight>
                <a:latin typeface="Söhne"/>
              </a:rPr>
              <a:t>ARTIŞ DEĞERİ</a:t>
            </a:r>
            <a:endParaRPr lang="tr-TR" b="0" i="0" dirty="0">
              <a:solidFill>
                <a:srgbClr val="0D0D0D"/>
              </a:solidFill>
              <a:effectLst/>
              <a:highlight>
                <a:srgbClr val="FFFF00"/>
              </a:highlight>
              <a:latin typeface="Söhne"/>
            </a:endParaRPr>
          </a:p>
        </p:txBody>
      </p:sp>
      <p:sp>
        <p:nvSpPr>
          <p:cNvPr id="7" name="Metin kutusu 6">
            <a:extLst>
              <a:ext uri="{FF2B5EF4-FFF2-40B4-BE49-F238E27FC236}">
                <a16:creationId xmlns:a16="http://schemas.microsoft.com/office/drawing/2014/main" id="{57A5F2E3-C6A7-2A9A-8E90-4E039AC9D5B0}"/>
              </a:ext>
            </a:extLst>
          </p:cNvPr>
          <p:cNvSpPr txBox="1"/>
          <p:nvPr/>
        </p:nvSpPr>
        <p:spPr>
          <a:xfrm>
            <a:off x="6089401" y="1969010"/>
            <a:ext cx="6102296" cy="923330"/>
          </a:xfrm>
          <a:prstGeom prst="rect">
            <a:avLst/>
          </a:prstGeom>
          <a:noFill/>
        </p:spPr>
        <p:txBody>
          <a:bodyPr wrap="square">
            <a:spAutoFit/>
          </a:bodyPr>
          <a:lstStyle/>
          <a:p>
            <a:r>
              <a:rPr lang="tr-TR" dirty="0" err="1"/>
              <a:t>for</a:t>
            </a:r>
            <a:r>
              <a:rPr lang="tr-TR" dirty="0"/>
              <a:t> (</a:t>
            </a:r>
            <a:r>
              <a:rPr lang="tr-TR" dirty="0" err="1"/>
              <a:t>let</a:t>
            </a:r>
            <a:r>
              <a:rPr lang="tr-TR" dirty="0"/>
              <a:t> </a:t>
            </a:r>
            <a:r>
              <a:rPr lang="tr-TR" dirty="0" err="1"/>
              <a:t>sayac</a:t>
            </a:r>
            <a:r>
              <a:rPr lang="tr-TR" dirty="0"/>
              <a:t> = 0; </a:t>
            </a:r>
            <a:r>
              <a:rPr lang="tr-TR" dirty="0" err="1"/>
              <a:t>sayac</a:t>
            </a:r>
            <a:r>
              <a:rPr lang="tr-TR" dirty="0"/>
              <a:t> &lt; 6; </a:t>
            </a:r>
            <a:r>
              <a:rPr lang="tr-TR" dirty="0" err="1"/>
              <a:t>sayac</a:t>
            </a:r>
            <a:r>
              <a:rPr lang="tr-TR" dirty="0"/>
              <a:t>++) {</a:t>
            </a:r>
          </a:p>
          <a:p>
            <a:r>
              <a:rPr lang="tr-TR" dirty="0"/>
              <a:t>    </a:t>
            </a:r>
            <a:r>
              <a:rPr lang="tr-TR" dirty="0" err="1"/>
              <a:t>console.log</a:t>
            </a:r>
            <a:r>
              <a:rPr lang="tr-TR" dirty="0"/>
              <a:t>(</a:t>
            </a:r>
            <a:r>
              <a:rPr lang="tr-TR" dirty="0" err="1"/>
              <a:t>sayac</a:t>
            </a:r>
            <a:r>
              <a:rPr lang="tr-TR" dirty="0"/>
              <a:t>); </a:t>
            </a:r>
          </a:p>
          <a:p>
            <a:r>
              <a:rPr lang="tr-TR" dirty="0"/>
              <a:t>}</a:t>
            </a:r>
          </a:p>
        </p:txBody>
      </p:sp>
      <p:pic>
        <p:nvPicPr>
          <p:cNvPr id="9" name="Resim 8">
            <a:extLst>
              <a:ext uri="{FF2B5EF4-FFF2-40B4-BE49-F238E27FC236}">
                <a16:creationId xmlns:a16="http://schemas.microsoft.com/office/drawing/2014/main" id="{6A3F72F8-71CA-190C-F58D-E5094552AE80}"/>
              </a:ext>
            </a:extLst>
          </p:cNvPr>
          <p:cNvPicPr>
            <a:picLocks noChangeAspect="1"/>
          </p:cNvPicPr>
          <p:nvPr/>
        </p:nvPicPr>
        <p:blipFill>
          <a:blip r:embed="rId3"/>
          <a:stretch>
            <a:fillRect/>
          </a:stretch>
        </p:blipFill>
        <p:spPr>
          <a:xfrm>
            <a:off x="6108444" y="3742741"/>
            <a:ext cx="1092200" cy="1676400"/>
          </a:xfrm>
          <a:prstGeom prst="rect">
            <a:avLst/>
          </a:prstGeom>
        </p:spPr>
      </p:pic>
      <p:sp>
        <p:nvSpPr>
          <p:cNvPr id="10" name="Metin kutusu 9">
            <a:extLst>
              <a:ext uri="{FF2B5EF4-FFF2-40B4-BE49-F238E27FC236}">
                <a16:creationId xmlns:a16="http://schemas.microsoft.com/office/drawing/2014/main" id="{FBF6CAD8-91AC-150C-EA15-58E5C3B6EF0A}"/>
              </a:ext>
            </a:extLst>
          </p:cNvPr>
          <p:cNvSpPr txBox="1"/>
          <p:nvPr/>
        </p:nvSpPr>
        <p:spPr>
          <a:xfrm>
            <a:off x="6095849" y="3092797"/>
            <a:ext cx="689612" cy="369332"/>
          </a:xfrm>
          <a:prstGeom prst="rect">
            <a:avLst/>
          </a:prstGeom>
          <a:noFill/>
        </p:spPr>
        <p:txBody>
          <a:bodyPr wrap="none" rtlCol="0">
            <a:spAutoFit/>
          </a:bodyPr>
          <a:lstStyle/>
          <a:p>
            <a:r>
              <a:rPr lang="tr-TR" dirty="0">
                <a:highlight>
                  <a:srgbClr val="FFFF00"/>
                </a:highlight>
              </a:rPr>
              <a:t>Çıktı:</a:t>
            </a:r>
          </a:p>
        </p:txBody>
      </p:sp>
    </p:spTree>
    <p:extLst>
      <p:ext uri="{BB962C8B-B14F-4D97-AF65-F5344CB8AC3E}">
        <p14:creationId xmlns:p14="http://schemas.microsoft.com/office/powerpoint/2010/main" val="31446631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31021" y="372879"/>
            <a:ext cx="4915981" cy="1538570"/>
          </a:xfrm>
        </p:spPr>
        <p:txBody>
          <a:bodyPr>
            <a:normAutofit fontScale="90000"/>
          </a:bodyPr>
          <a:lstStyle/>
          <a:p>
            <a:r>
              <a:rPr lang="tr-TR" sz="1800" dirty="0">
                <a:effectLst/>
                <a:latin typeface="Helvetica" pitchFamily="2" charset="0"/>
              </a:rPr>
              <a:t>2.7. </a:t>
            </a:r>
            <a:r>
              <a:rPr lang="tr-TR" sz="1800" dirty="0" err="1">
                <a:effectLst/>
                <a:latin typeface="Helvetica" pitchFamily="2" charset="0"/>
              </a:rPr>
              <a:t>Javascript</a:t>
            </a:r>
            <a:r>
              <a:rPr lang="tr-TR" sz="1800" dirty="0">
                <a:effectLst/>
                <a:latin typeface="Helvetica" pitchFamily="2" charset="0"/>
              </a:rPr>
              <a:t> programlama dilinde </a:t>
            </a:r>
            <a:r>
              <a:rPr lang="tr-TR" sz="1800" dirty="0" err="1">
                <a:effectLst/>
                <a:latin typeface="Helvetica" pitchFamily="2" charset="0"/>
              </a:rPr>
              <a:t>döngülerin</a:t>
            </a:r>
            <a:r>
              <a:rPr lang="tr-TR" sz="1800" dirty="0">
                <a:effectLst/>
                <a:latin typeface="Helvetica" pitchFamily="2" charset="0"/>
              </a:rPr>
              <a:t> kullanımını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a:t>
            </a:r>
            <a:r>
              <a:rPr lang="tr-TR" sz="1800" dirty="0" err="1">
                <a:effectLst/>
                <a:latin typeface="Helvetica" pitchFamily="2" charset="0"/>
              </a:rPr>
              <a:t>döngu</a:t>
            </a:r>
            <a:r>
              <a:rPr lang="tr-TR" sz="1800" dirty="0">
                <a:effectLst/>
                <a:latin typeface="Helvetica" pitchFamily="2" charset="0"/>
              </a:rPr>
              <a:t>̈ yapıları (</a:t>
            </a:r>
            <a:r>
              <a:rPr lang="tr-TR" sz="1800" dirty="0" err="1">
                <a:effectLst/>
                <a:latin typeface="Helvetica" pitchFamily="2" charset="0"/>
              </a:rPr>
              <a:t>for</a:t>
            </a:r>
            <a:r>
              <a:rPr lang="tr-TR" sz="1800" dirty="0">
                <a:effectLst/>
                <a:latin typeface="Helvetica" pitchFamily="2" charset="0"/>
              </a:rPr>
              <a:t>, </a:t>
            </a:r>
            <a:r>
              <a:rPr lang="tr-TR" sz="1800" dirty="0" err="1">
                <a:effectLst/>
                <a:latin typeface="Helvetica" pitchFamily="2" charset="0"/>
              </a:rPr>
              <a:t>while</a:t>
            </a:r>
            <a:r>
              <a:rPr lang="tr-TR" sz="1800" dirty="0">
                <a:effectLst/>
                <a:latin typeface="Helvetica" pitchFamily="2" charset="0"/>
              </a:rPr>
              <a:t>, do-</a:t>
            </a:r>
            <a:r>
              <a:rPr lang="tr-TR" sz="1800" dirty="0" err="1">
                <a:effectLst/>
                <a:latin typeface="Helvetica" pitchFamily="2" charset="0"/>
              </a:rPr>
              <a:t>while</a:t>
            </a:r>
            <a:r>
              <a:rPr lang="tr-TR" sz="1800" dirty="0">
                <a:effectLst/>
                <a:latin typeface="Helvetica" pitchFamily="2" charset="0"/>
              </a:rPr>
              <a:t>)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31021" y="2163416"/>
            <a:ext cx="3841955" cy="369332"/>
          </a:xfrm>
          <a:prstGeom prst="rect">
            <a:avLst/>
          </a:prstGeom>
          <a:noFill/>
        </p:spPr>
        <p:txBody>
          <a:bodyPr wrap="square">
            <a:spAutoFit/>
          </a:bodyPr>
          <a:lstStyle/>
          <a:p>
            <a:pPr algn="l"/>
            <a:r>
              <a:rPr lang="tr-TR" b="1" dirty="0" err="1">
                <a:latin typeface="Söhne"/>
              </a:rPr>
              <a:t>while</a:t>
            </a:r>
            <a:r>
              <a:rPr lang="tr-TR" b="1" i="0" dirty="0">
                <a:effectLst/>
                <a:latin typeface="Söhne"/>
              </a:rPr>
              <a:t> Döngüsü </a:t>
            </a:r>
          </a:p>
        </p:txBody>
      </p:sp>
      <p:sp>
        <p:nvSpPr>
          <p:cNvPr id="3" name="Metin kutusu 2">
            <a:extLst>
              <a:ext uri="{FF2B5EF4-FFF2-40B4-BE49-F238E27FC236}">
                <a16:creationId xmlns:a16="http://schemas.microsoft.com/office/drawing/2014/main" id="{B7C758AB-F684-21E5-AEF3-8D6208ACA2A1}"/>
              </a:ext>
            </a:extLst>
          </p:cNvPr>
          <p:cNvSpPr txBox="1"/>
          <p:nvPr/>
        </p:nvSpPr>
        <p:spPr>
          <a:xfrm>
            <a:off x="553542" y="2941048"/>
            <a:ext cx="2869789" cy="1754326"/>
          </a:xfrm>
          <a:prstGeom prst="rect">
            <a:avLst/>
          </a:prstGeom>
          <a:solidFill>
            <a:schemeClr val="accent1">
              <a:lumMod val="20000"/>
              <a:lumOff val="80000"/>
            </a:schemeClr>
          </a:solidFill>
        </p:spPr>
        <p:txBody>
          <a:bodyPr wrap="square">
            <a:spAutoFit/>
          </a:bodyPr>
          <a:lstStyle/>
          <a:p>
            <a:r>
              <a:rPr lang="tr-TR" b="0" i="0" dirty="0">
                <a:solidFill>
                  <a:srgbClr val="0D0D0D"/>
                </a:solidFill>
                <a:effectLst/>
                <a:highlight>
                  <a:srgbClr val="FFFF00"/>
                </a:highlight>
                <a:latin typeface="Söhne"/>
              </a:rPr>
              <a:t>KİLİT KAVRAMLAR</a:t>
            </a:r>
          </a:p>
          <a:p>
            <a:endParaRPr lang="tr-TR" b="0" i="0" dirty="0">
              <a:solidFill>
                <a:srgbClr val="0D0D0D"/>
              </a:solidFill>
              <a:effectLst/>
              <a:highlight>
                <a:srgbClr val="FFFF00"/>
              </a:highlight>
              <a:latin typeface="Söhne"/>
            </a:endParaRPr>
          </a:p>
          <a:p>
            <a:pPr marL="285750" indent="-285750">
              <a:buFont typeface="Arial" panose="020B0604020202020204" pitchFamily="34" charset="0"/>
              <a:buChar char="•"/>
            </a:pPr>
            <a:r>
              <a:rPr lang="tr-TR" b="0" i="0" dirty="0">
                <a:solidFill>
                  <a:srgbClr val="0D0D0D"/>
                </a:solidFill>
                <a:effectLst/>
                <a:highlight>
                  <a:srgbClr val="FFFF00"/>
                </a:highlight>
                <a:latin typeface="Söhne"/>
              </a:rPr>
              <a:t>İŞLEM TEKRARI</a:t>
            </a:r>
          </a:p>
          <a:p>
            <a:pPr marL="285750" indent="-285750">
              <a:buFont typeface="Arial" panose="020B0604020202020204" pitchFamily="34" charset="0"/>
              <a:buChar char="•"/>
            </a:pPr>
            <a:r>
              <a:rPr lang="tr-TR" dirty="0">
                <a:solidFill>
                  <a:srgbClr val="0D0D0D"/>
                </a:solidFill>
                <a:highlight>
                  <a:srgbClr val="FFFF00"/>
                </a:highlight>
                <a:latin typeface="Söhne"/>
              </a:rPr>
              <a:t>KOŞUL İFADESİ</a:t>
            </a:r>
          </a:p>
          <a:p>
            <a:pPr marL="285750" indent="-285750">
              <a:buFont typeface="Arial" panose="020B0604020202020204" pitchFamily="34" charset="0"/>
              <a:buChar char="•"/>
            </a:pPr>
            <a:r>
              <a:rPr lang="tr-TR" dirty="0">
                <a:solidFill>
                  <a:srgbClr val="0D0D0D"/>
                </a:solidFill>
                <a:highlight>
                  <a:srgbClr val="FFFF00"/>
                </a:highlight>
                <a:latin typeface="Söhne"/>
              </a:rPr>
              <a:t>KOŞULU BİTİRECEK İFADE</a:t>
            </a:r>
          </a:p>
          <a:p>
            <a:pPr marL="285750" indent="-285750">
              <a:buFont typeface="Arial" panose="020B0604020202020204" pitchFamily="34" charset="0"/>
              <a:buChar char="•"/>
            </a:pPr>
            <a:r>
              <a:rPr lang="tr-TR" dirty="0">
                <a:solidFill>
                  <a:srgbClr val="0D0D0D"/>
                </a:solidFill>
                <a:highlight>
                  <a:srgbClr val="FFFF00"/>
                </a:highlight>
                <a:latin typeface="Söhne"/>
              </a:rPr>
              <a:t>SONSUZ DÖNGÜ</a:t>
            </a:r>
          </a:p>
        </p:txBody>
      </p:sp>
      <p:sp>
        <p:nvSpPr>
          <p:cNvPr id="7" name="Metin kutusu 6">
            <a:extLst>
              <a:ext uri="{FF2B5EF4-FFF2-40B4-BE49-F238E27FC236}">
                <a16:creationId xmlns:a16="http://schemas.microsoft.com/office/drawing/2014/main" id="{57A5F2E3-C6A7-2A9A-8E90-4E039AC9D5B0}"/>
              </a:ext>
            </a:extLst>
          </p:cNvPr>
          <p:cNvSpPr txBox="1"/>
          <p:nvPr/>
        </p:nvSpPr>
        <p:spPr>
          <a:xfrm>
            <a:off x="7075101" y="1960979"/>
            <a:ext cx="6102296" cy="1477328"/>
          </a:xfrm>
          <a:prstGeom prst="rect">
            <a:avLst/>
          </a:prstGeom>
          <a:noFill/>
        </p:spPr>
        <p:txBody>
          <a:bodyPr wrap="square">
            <a:spAutoFit/>
          </a:bodyPr>
          <a:lstStyle/>
          <a:p>
            <a:r>
              <a:rPr lang="tr-TR" dirty="0" err="1"/>
              <a:t>let</a:t>
            </a:r>
            <a:r>
              <a:rPr lang="tr-TR" dirty="0"/>
              <a:t> </a:t>
            </a:r>
            <a:r>
              <a:rPr lang="tr-TR" dirty="0" err="1"/>
              <a:t>sayac</a:t>
            </a:r>
            <a:r>
              <a:rPr lang="tr-TR" dirty="0"/>
              <a:t> = 0;</a:t>
            </a:r>
          </a:p>
          <a:p>
            <a:r>
              <a:rPr lang="tr-TR" dirty="0" err="1"/>
              <a:t>while</a:t>
            </a:r>
            <a:r>
              <a:rPr lang="tr-TR" dirty="0"/>
              <a:t> (</a:t>
            </a:r>
            <a:r>
              <a:rPr lang="tr-TR" dirty="0" err="1"/>
              <a:t>sayac</a:t>
            </a:r>
            <a:r>
              <a:rPr lang="tr-TR" dirty="0"/>
              <a:t> &lt; 8) {</a:t>
            </a:r>
          </a:p>
          <a:p>
            <a:r>
              <a:rPr lang="tr-TR" dirty="0"/>
              <a:t>    </a:t>
            </a:r>
            <a:r>
              <a:rPr lang="tr-TR" dirty="0" err="1"/>
              <a:t>console.log</a:t>
            </a:r>
            <a:r>
              <a:rPr lang="tr-TR" dirty="0"/>
              <a:t>(</a:t>
            </a:r>
            <a:r>
              <a:rPr lang="tr-TR" dirty="0" err="1"/>
              <a:t>sayac</a:t>
            </a:r>
            <a:r>
              <a:rPr lang="tr-TR" dirty="0"/>
              <a:t>); </a:t>
            </a:r>
          </a:p>
          <a:p>
            <a:r>
              <a:rPr lang="tr-TR" dirty="0"/>
              <a:t>    </a:t>
            </a:r>
            <a:r>
              <a:rPr lang="tr-TR" dirty="0" err="1"/>
              <a:t>sayac</a:t>
            </a:r>
            <a:r>
              <a:rPr lang="tr-TR" dirty="0"/>
              <a:t>++;</a:t>
            </a:r>
          </a:p>
          <a:p>
            <a:r>
              <a:rPr lang="tr-TR" dirty="0"/>
              <a:t>}</a:t>
            </a:r>
          </a:p>
        </p:txBody>
      </p:sp>
      <p:sp>
        <p:nvSpPr>
          <p:cNvPr id="10" name="Metin kutusu 9">
            <a:extLst>
              <a:ext uri="{FF2B5EF4-FFF2-40B4-BE49-F238E27FC236}">
                <a16:creationId xmlns:a16="http://schemas.microsoft.com/office/drawing/2014/main" id="{FBF6CAD8-91AC-150C-EA15-58E5C3B6EF0A}"/>
              </a:ext>
            </a:extLst>
          </p:cNvPr>
          <p:cNvSpPr txBox="1"/>
          <p:nvPr/>
        </p:nvSpPr>
        <p:spPr>
          <a:xfrm>
            <a:off x="7075101" y="3633545"/>
            <a:ext cx="689612" cy="369332"/>
          </a:xfrm>
          <a:prstGeom prst="rect">
            <a:avLst/>
          </a:prstGeom>
          <a:noFill/>
        </p:spPr>
        <p:txBody>
          <a:bodyPr wrap="none" rtlCol="0">
            <a:spAutoFit/>
          </a:bodyPr>
          <a:lstStyle/>
          <a:p>
            <a:r>
              <a:rPr lang="tr-TR" dirty="0">
                <a:highlight>
                  <a:srgbClr val="FFFF00"/>
                </a:highlight>
              </a:rPr>
              <a:t>Çıktı</a:t>
            </a:r>
            <a:r>
              <a:rPr lang="tr-TR" dirty="0"/>
              <a:t>:</a:t>
            </a:r>
          </a:p>
        </p:txBody>
      </p:sp>
      <p:pic>
        <p:nvPicPr>
          <p:cNvPr id="4" name="Resim 3">
            <a:extLst>
              <a:ext uri="{FF2B5EF4-FFF2-40B4-BE49-F238E27FC236}">
                <a16:creationId xmlns:a16="http://schemas.microsoft.com/office/drawing/2014/main" id="{A2AF74FB-0549-5614-38F2-EFF79EB56151}"/>
              </a:ext>
            </a:extLst>
          </p:cNvPr>
          <p:cNvPicPr>
            <a:picLocks noChangeAspect="1"/>
          </p:cNvPicPr>
          <p:nvPr/>
        </p:nvPicPr>
        <p:blipFill>
          <a:blip r:embed="rId3"/>
          <a:stretch>
            <a:fillRect/>
          </a:stretch>
        </p:blipFill>
        <p:spPr>
          <a:xfrm>
            <a:off x="7205913" y="4198115"/>
            <a:ext cx="1117600" cy="2184400"/>
          </a:xfrm>
          <a:prstGeom prst="rect">
            <a:avLst/>
          </a:prstGeom>
        </p:spPr>
      </p:pic>
    </p:spTree>
    <p:extLst>
      <p:ext uri="{BB962C8B-B14F-4D97-AF65-F5344CB8AC3E}">
        <p14:creationId xmlns:p14="http://schemas.microsoft.com/office/powerpoint/2010/main" val="4127727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531021" y="372879"/>
            <a:ext cx="4915981" cy="1538570"/>
          </a:xfrm>
        </p:spPr>
        <p:txBody>
          <a:bodyPr>
            <a:normAutofit fontScale="90000"/>
          </a:bodyPr>
          <a:lstStyle/>
          <a:p>
            <a:r>
              <a:rPr lang="tr-TR" sz="1800" dirty="0">
                <a:effectLst/>
                <a:latin typeface="Helvetica" pitchFamily="2" charset="0"/>
              </a:rPr>
              <a:t>2.7. </a:t>
            </a:r>
            <a:r>
              <a:rPr lang="tr-TR" sz="1800" dirty="0" err="1">
                <a:effectLst/>
                <a:latin typeface="Helvetica" pitchFamily="2" charset="0"/>
              </a:rPr>
              <a:t>Javascript</a:t>
            </a:r>
            <a:r>
              <a:rPr lang="tr-TR" sz="1800" dirty="0">
                <a:effectLst/>
                <a:latin typeface="Helvetica" pitchFamily="2" charset="0"/>
              </a:rPr>
              <a:t> programlama dilinde </a:t>
            </a:r>
            <a:r>
              <a:rPr lang="tr-TR" sz="1800" dirty="0" err="1">
                <a:effectLst/>
                <a:latin typeface="Helvetica" pitchFamily="2" charset="0"/>
              </a:rPr>
              <a:t>döngülerin</a:t>
            </a:r>
            <a:r>
              <a:rPr lang="tr-TR" sz="1800" dirty="0">
                <a:effectLst/>
                <a:latin typeface="Helvetica" pitchFamily="2" charset="0"/>
              </a:rPr>
              <a:t> kullanımını kavrar.</a:t>
            </a:r>
            <a:br>
              <a:rPr lang="tr-TR" sz="1800" dirty="0">
                <a:effectLst/>
                <a:latin typeface="Helvetica" pitchFamily="2" charset="0"/>
              </a:rPr>
            </a:br>
            <a:br>
              <a:rPr lang="tr-TR" sz="1800" dirty="0">
                <a:effectLst/>
                <a:latin typeface="Helvetica" pitchFamily="2" charset="0"/>
              </a:rPr>
            </a:br>
            <a:r>
              <a:rPr lang="tr-TR" sz="1800" dirty="0">
                <a:effectLst/>
                <a:latin typeface="Helvetica" pitchFamily="2" charset="0"/>
              </a:rPr>
              <a:t>a) </a:t>
            </a:r>
            <a:r>
              <a:rPr lang="tr-TR" sz="1800" dirty="0" err="1">
                <a:effectLst/>
                <a:latin typeface="Helvetica" pitchFamily="2" charset="0"/>
              </a:rPr>
              <a:t>Javascript</a:t>
            </a:r>
            <a:r>
              <a:rPr lang="tr-TR" sz="1800" dirty="0">
                <a:effectLst/>
                <a:latin typeface="Helvetica" pitchFamily="2" charset="0"/>
              </a:rPr>
              <a:t> programlama dilindeki </a:t>
            </a:r>
            <a:r>
              <a:rPr lang="tr-TR" sz="1800" dirty="0" err="1">
                <a:effectLst/>
                <a:latin typeface="Helvetica" pitchFamily="2" charset="0"/>
              </a:rPr>
              <a:t>döngu</a:t>
            </a:r>
            <a:r>
              <a:rPr lang="tr-TR" sz="1800" dirty="0">
                <a:effectLst/>
                <a:latin typeface="Helvetica" pitchFamily="2" charset="0"/>
              </a:rPr>
              <a:t>̈ yapıları (</a:t>
            </a:r>
            <a:r>
              <a:rPr lang="tr-TR" sz="1800" dirty="0" err="1">
                <a:effectLst/>
                <a:latin typeface="Helvetica" pitchFamily="2" charset="0"/>
              </a:rPr>
              <a:t>for</a:t>
            </a:r>
            <a:r>
              <a:rPr lang="tr-TR" sz="1800" dirty="0">
                <a:effectLst/>
                <a:latin typeface="Helvetica" pitchFamily="2" charset="0"/>
              </a:rPr>
              <a:t>, </a:t>
            </a:r>
            <a:r>
              <a:rPr lang="tr-TR" sz="1800" dirty="0" err="1">
                <a:effectLst/>
                <a:latin typeface="Helvetica" pitchFamily="2" charset="0"/>
              </a:rPr>
              <a:t>while</a:t>
            </a:r>
            <a:r>
              <a:rPr lang="tr-TR" sz="1800" dirty="0">
                <a:effectLst/>
                <a:latin typeface="Helvetica" pitchFamily="2" charset="0"/>
              </a:rPr>
              <a:t>, do-</a:t>
            </a:r>
            <a:r>
              <a:rPr lang="tr-TR" sz="1800" dirty="0" err="1">
                <a:effectLst/>
                <a:latin typeface="Helvetica" pitchFamily="2" charset="0"/>
              </a:rPr>
              <a:t>while</a:t>
            </a:r>
            <a:r>
              <a:rPr lang="tr-TR" sz="1800" dirty="0">
                <a:effectLst/>
                <a:latin typeface="Helvetica" pitchFamily="2" charset="0"/>
              </a:rPr>
              <a:t>) açıklanır.</a:t>
            </a: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2200" dirty="0">
                <a:effectLst/>
                <a:latin typeface="Helvetica" pitchFamily="2" charset="0"/>
              </a:rPr>
            </a:br>
            <a:br>
              <a:rPr lang="tr-TR" sz="1800" dirty="0">
                <a:effectLst/>
                <a:latin typeface="Helvetica" pitchFamily="2" charset="0"/>
              </a:rPr>
            </a:br>
            <a:br>
              <a:rPr lang="tr-TR" sz="1800" dirty="0">
                <a:effectLst/>
                <a:latin typeface="Helvetica" pitchFamily="2" charset="0"/>
              </a:rPr>
            </a:br>
            <a:br>
              <a:rPr lang="tr-TR" sz="1100" dirty="0">
                <a:effectLst/>
                <a:latin typeface="Helvetica" pitchFamily="2" charset="0"/>
              </a:rPr>
            </a:br>
            <a:br>
              <a:rPr lang="tr-TR" sz="1800" dirty="0">
                <a:effectLst/>
                <a:latin typeface="Helvetica" pitchFamily="2" charset="0"/>
              </a:rPr>
            </a:br>
            <a:br>
              <a:rPr lang="tr-TR" sz="1050" dirty="0">
                <a:effectLst/>
                <a:latin typeface="Helvetica" pitchFamily="2" charset="0"/>
              </a:rPr>
            </a:br>
            <a:br>
              <a:rPr lang="tr-TR" sz="16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br>
              <a:rPr lang="tr-TR" sz="700" dirty="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31021" y="2163416"/>
            <a:ext cx="3841955" cy="369332"/>
          </a:xfrm>
          <a:prstGeom prst="rect">
            <a:avLst/>
          </a:prstGeom>
          <a:noFill/>
        </p:spPr>
        <p:txBody>
          <a:bodyPr wrap="square">
            <a:spAutoFit/>
          </a:bodyPr>
          <a:lstStyle/>
          <a:p>
            <a:pPr algn="l"/>
            <a:r>
              <a:rPr lang="tr-TR" b="1" dirty="0">
                <a:latin typeface="Söhne"/>
              </a:rPr>
              <a:t> do </a:t>
            </a:r>
            <a:r>
              <a:rPr lang="tr-TR" b="1" dirty="0" err="1">
                <a:latin typeface="Söhne"/>
              </a:rPr>
              <a:t>while</a:t>
            </a:r>
            <a:r>
              <a:rPr lang="tr-TR" b="1" i="0" dirty="0">
                <a:effectLst/>
                <a:latin typeface="Söhne"/>
              </a:rPr>
              <a:t> Döngüsü </a:t>
            </a:r>
          </a:p>
        </p:txBody>
      </p:sp>
      <p:sp>
        <p:nvSpPr>
          <p:cNvPr id="3" name="Metin kutusu 2">
            <a:extLst>
              <a:ext uri="{FF2B5EF4-FFF2-40B4-BE49-F238E27FC236}">
                <a16:creationId xmlns:a16="http://schemas.microsoft.com/office/drawing/2014/main" id="{B7C758AB-F684-21E5-AEF3-8D6208ACA2A1}"/>
              </a:ext>
            </a:extLst>
          </p:cNvPr>
          <p:cNvSpPr txBox="1"/>
          <p:nvPr/>
        </p:nvSpPr>
        <p:spPr>
          <a:xfrm>
            <a:off x="666896" y="3156247"/>
            <a:ext cx="4403867" cy="2308324"/>
          </a:xfrm>
          <a:prstGeom prst="rect">
            <a:avLst/>
          </a:prstGeom>
          <a:solidFill>
            <a:schemeClr val="accent1">
              <a:lumMod val="20000"/>
              <a:lumOff val="80000"/>
            </a:schemeClr>
          </a:solidFill>
        </p:spPr>
        <p:txBody>
          <a:bodyPr wrap="square">
            <a:spAutoFit/>
          </a:bodyPr>
          <a:lstStyle/>
          <a:p>
            <a:r>
              <a:rPr lang="tr-TR" b="0" i="0" dirty="0">
                <a:solidFill>
                  <a:srgbClr val="0D0D0D"/>
                </a:solidFill>
                <a:effectLst/>
                <a:highlight>
                  <a:srgbClr val="FFFF00"/>
                </a:highlight>
                <a:latin typeface="Söhne"/>
              </a:rPr>
              <a:t>KİLİT KAVRAMLAR</a:t>
            </a:r>
          </a:p>
          <a:p>
            <a:endParaRPr lang="tr-TR" b="0" i="0" dirty="0">
              <a:solidFill>
                <a:srgbClr val="0D0D0D"/>
              </a:solidFill>
              <a:effectLst/>
              <a:highlight>
                <a:srgbClr val="FFFF00"/>
              </a:highlight>
              <a:latin typeface="Söhne"/>
            </a:endParaRPr>
          </a:p>
          <a:p>
            <a:pPr marL="285750" indent="-285750">
              <a:buFont typeface="Arial" panose="020B0604020202020204" pitchFamily="34" charset="0"/>
              <a:buChar char="•"/>
            </a:pPr>
            <a:r>
              <a:rPr lang="tr-TR" b="0" i="0" dirty="0">
                <a:solidFill>
                  <a:srgbClr val="0D0D0D"/>
                </a:solidFill>
                <a:effectLst/>
                <a:highlight>
                  <a:srgbClr val="FFFF00"/>
                </a:highlight>
                <a:latin typeface="Söhne"/>
              </a:rPr>
              <a:t>İŞLEM TEKRARI</a:t>
            </a:r>
          </a:p>
          <a:p>
            <a:pPr marL="285750" indent="-285750">
              <a:buFont typeface="Arial" panose="020B0604020202020204" pitchFamily="34" charset="0"/>
              <a:buChar char="•"/>
            </a:pPr>
            <a:r>
              <a:rPr lang="tr-TR" dirty="0">
                <a:solidFill>
                  <a:srgbClr val="0D0D0D"/>
                </a:solidFill>
                <a:highlight>
                  <a:srgbClr val="FFFF00"/>
                </a:highlight>
                <a:latin typeface="Söhne"/>
              </a:rPr>
              <a:t>KOŞUL İFADESİ</a:t>
            </a:r>
          </a:p>
          <a:p>
            <a:pPr marL="285750" indent="-285750">
              <a:buFont typeface="Arial" panose="020B0604020202020204" pitchFamily="34" charset="0"/>
              <a:buChar char="•"/>
            </a:pPr>
            <a:r>
              <a:rPr lang="tr-TR" dirty="0">
                <a:solidFill>
                  <a:srgbClr val="0D0D0D"/>
                </a:solidFill>
                <a:highlight>
                  <a:srgbClr val="FFFF00"/>
                </a:highlight>
                <a:latin typeface="Söhne"/>
              </a:rPr>
              <a:t>KOŞULUN SIRASI (SONDA)</a:t>
            </a:r>
          </a:p>
          <a:p>
            <a:pPr marL="285750" indent="-285750">
              <a:buFont typeface="Arial" panose="020B0604020202020204" pitchFamily="34" charset="0"/>
              <a:buChar char="•"/>
            </a:pPr>
            <a:r>
              <a:rPr lang="tr-TR" dirty="0">
                <a:solidFill>
                  <a:srgbClr val="0D0D0D"/>
                </a:solidFill>
                <a:highlight>
                  <a:srgbClr val="FFFF00"/>
                </a:highlight>
                <a:latin typeface="Söhne"/>
              </a:rPr>
              <a:t>EN AZ BİR KERE İŞLEMİN GERÇEKLEŞMESİ</a:t>
            </a:r>
          </a:p>
          <a:p>
            <a:pPr marL="285750" indent="-285750">
              <a:buFont typeface="Arial" panose="020B0604020202020204" pitchFamily="34" charset="0"/>
              <a:buChar char="•"/>
            </a:pPr>
            <a:r>
              <a:rPr lang="tr-TR" dirty="0">
                <a:solidFill>
                  <a:srgbClr val="0D0D0D"/>
                </a:solidFill>
                <a:highlight>
                  <a:srgbClr val="FFFF00"/>
                </a:highlight>
                <a:latin typeface="Söhne"/>
              </a:rPr>
              <a:t>KOŞULU BİTİRECEK İFADE</a:t>
            </a:r>
          </a:p>
          <a:p>
            <a:pPr marL="285750" indent="-285750">
              <a:buFont typeface="Arial" panose="020B0604020202020204" pitchFamily="34" charset="0"/>
              <a:buChar char="•"/>
            </a:pPr>
            <a:r>
              <a:rPr lang="tr-TR" dirty="0">
                <a:solidFill>
                  <a:srgbClr val="0D0D0D"/>
                </a:solidFill>
                <a:highlight>
                  <a:srgbClr val="FFFF00"/>
                </a:highlight>
                <a:latin typeface="Söhne"/>
              </a:rPr>
              <a:t>SONSUZ DÖNGÜ</a:t>
            </a:r>
          </a:p>
        </p:txBody>
      </p:sp>
      <p:sp>
        <p:nvSpPr>
          <p:cNvPr id="7" name="Metin kutusu 6">
            <a:extLst>
              <a:ext uri="{FF2B5EF4-FFF2-40B4-BE49-F238E27FC236}">
                <a16:creationId xmlns:a16="http://schemas.microsoft.com/office/drawing/2014/main" id="{57A5F2E3-C6A7-2A9A-8E90-4E039AC9D5B0}"/>
              </a:ext>
            </a:extLst>
          </p:cNvPr>
          <p:cNvSpPr txBox="1"/>
          <p:nvPr/>
        </p:nvSpPr>
        <p:spPr>
          <a:xfrm>
            <a:off x="7207513" y="1926348"/>
            <a:ext cx="2235153" cy="1477328"/>
          </a:xfrm>
          <a:prstGeom prst="rect">
            <a:avLst/>
          </a:prstGeom>
          <a:noFill/>
        </p:spPr>
        <p:txBody>
          <a:bodyPr wrap="square">
            <a:spAutoFit/>
          </a:bodyPr>
          <a:lstStyle/>
          <a:p>
            <a:r>
              <a:rPr lang="tr-TR" dirty="0" err="1"/>
              <a:t>let</a:t>
            </a:r>
            <a:r>
              <a:rPr lang="tr-TR" dirty="0"/>
              <a:t> </a:t>
            </a:r>
            <a:r>
              <a:rPr lang="tr-TR" dirty="0" err="1"/>
              <a:t>sayac</a:t>
            </a:r>
            <a:r>
              <a:rPr lang="tr-TR" dirty="0"/>
              <a:t> = 0;</a:t>
            </a:r>
          </a:p>
          <a:p>
            <a:r>
              <a:rPr lang="tr-TR" dirty="0"/>
              <a:t>do {</a:t>
            </a:r>
          </a:p>
          <a:p>
            <a:r>
              <a:rPr lang="tr-TR" dirty="0"/>
              <a:t>    </a:t>
            </a:r>
            <a:r>
              <a:rPr lang="tr-TR" dirty="0" err="1"/>
              <a:t>console.log</a:t>
            </a:r>
            <a:r>
              <a:rPr lang="tr-TR" dirty="0"/>
              <a:t>(</a:t>
            </a:r>
            <a:r>
              <a:rPr lang="tr-TR" dirty="0" err="1"/>
              <a:t>sayac</a:t>
            </a:r>
            <a:r>
              <a:rPr lang="tr-TR" dirty="0"/>
              <a:t>); </a:t>
            </a:r>
          </a:p>
          <a:p>
            <a:r>
              <a:rPr lang="tr-TR" dirty="0"/>
              <a:t>    </a:t>
            </a:r>
            <a:r>
              <a:rPr lang="tr-TR" dirty="0" err="1"/>
              <a:t>sayac</a:t>
            </a:r>
            <a:r>
              <a:rPr lang="tr-TR" dirty="0"/>
              <a:t>++;</a:t>
            </a:r>
          </a:p>
          <a:p>
            <a:r>
              <a:rPr lang="tr-TR" dirty="0"/>
              <a:t>} </a:t>
            </a:r>
            <a:r>
              <a:rPr lang="tr-TR" dirty="0" err="1"/>
              <a:t>while</a:t>
            </a:r>
            <a:r>
              <a:rPr lang="tr-TR" dirty="0"/>
              <a:t> (</a:t>
            </a:r>
            <a:r>
              <a:rPr lang="tr-TR" dirty="0" err="1"/>
              <a:t>sayac</a:t>
            </a:r>
            <a:r>
              <a:rPr lang="tr-TR" dirty="0"/>
              <a:t> &lt; 8);</a:t>
            </a:r>
          </a:p>
        </p:txBody>
      </p:sp>
      <p:sp>
        <p:nvSpPr>
          <p:cNvPr id="10" name="Metin kutusu 9">
            <a:extLst>
              <a:ext uri="{FF2B5EF4-FFF2-40B4-BE49-F238E27FC236}">
                <a16:creationId xmlns:a16="http://schemas.microsoft.com/office/drawing/2014/main" id="{FBF6CAD8-91AC-150C-EA15-58E5C3B6EF0A}"/>
              </a:ext>
            </a:extLst>
          </p:cNvPr>
          <p:cNvSpPr txBox="1"/>
          <p:nvPr/>
        </p:nvSpPr>
        <p:spPr>
          <a:xfrm>
            <a:off x="7207513" y="3690147"/>
            <a:ext cx="689612" cy="369332"/>
          </a:xfrm>
          <a:prstGeom prst="rect">
            <a:avLst/>
          </a:prstGeom>
          <a:noFill/>
        </p:spPr>
        <p:txBody>
          <a:bodyPr wrap="none" rtlCol="0">
            <a:spAutoFit/>
          </a:bodyPr>
          <a:lstStyle/>
          <a:p>
            <a:r>
              <a:rPr lang="tr-TR" dirty="0">
                <a:highlight>
                  <a:srgbClr val="FFFF00"/>
                </a:highlight>
              </a:rPr>
              <a:t>Çıktı</a:t>
            </a:r>
            <a:r>
              <a:rPr lang="tr-TR" dirty="0"/>
              <a:t>:</a:t>
            </a:r>
          </a:p>
        </p:txBody>
      </p:sp>
      <p:pic>
        <p:nvPicPr>
          <p:cNvPr id="4" name="Resim 3">
            <a:extLst>
              <a:ext uri="{FF2B5EF4-FFF2-40B4-BE49-F238E27FC236}">
                <a16:creationId xmlns:a16="http://schemas.microsoft.com/office/drawing/2014/main" id="{A2AF74FB-0549-5614-38F2-EFF79EB56151}"/>
              </a:ext>
            </a:extLst>
          </p:cNvPr>
          <p:cNvPicPr>
            <a:picLocks noChangeAspect="1"/>
          </p:cNvPicPr>
          <p:nvPr/>
        </p:nvPicPr>
        <p:blipFill>
          <a:blip r:embed="rId3"/>
          <a:stretch>
            <a:fillRect/>
          </a:stretch>
        </p:blipFill>
        <p:spPr>
          <a:xfrm>
            <a:off x="7338325" y="4225200"/>
            <a:ext cx="1117600" cy="2184400"/>
          </a:xfrm>
          <a:prstGeom prst="rect">
            <a:avLst/>
          </a:prstGeom>
        </p:spPr>
      </p:pic>
    </p:spTree>
    <p:extLst>
      <p:ext uri="{BB962C8B-B14F-4D97-AF65-F5344CB8AC3E}">
        <p14:creationId xmlns:p14="http://schemas.microsoft.com/office/powerpoint/2010/main" val="33090418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06591" y="315184"/>
            <a:ext cx="4915981" cy="1538570"/>
          </a:xfrm>
        </p:spPr>
        <p:txBody>
          <a:bodyPr>
            <a:normAutofit fontScale="90000"/>
          </a:bodyPr>
          <a:lstStyle/>
          <a:p>
            <a:r>
              <a:rPr lang="tr-TR" sz="1800">
                <a:effectLst/>
                <a:latin typeface="Helvetica" pitchFamily="2" charset="0"/>
              </a:rPr>
              <a:t>2.7. Javascript programlama dilinde döngülerin kullanımını kavrar.</a:t>
            </a:r>
            <a:br>
              <a:rPr lang="tr-TR" sz="1800">
                <a:effectLst/>
                <a:latin typeface="Helvetica" pitchFamily="2" charset="0"/>
              </a:rPr>
            </a:br>
            <a:br>
              <a:rPr lang="tr-TR" sz="1800">
                <a:effectLst/>
                <a:latin typeface="Helvetica" pitchFamily="2" charset="0"/>
              </a:rPr>
            </a:br>
            <a:r>
              <a:rPr lang="tr-TR" sz="1800">
                <a:effectLst/>
                <a:latin typeface="Helvetica" pitchFamily="2" charset="0"/>
              </a:rPr>
              <a:t>a) Javascript programlama dilindeki döngü yapıları (for, while, do-while) açıklanır.</a:t>
            </a:r>
            <a:br>
              <a:rPr lang="tr-TR" sz="1800">
                <a:effectLst/>
                <a:latin typeface="Helvetica" pitchFamily="2" charset="0"/>
              </a:rPr>
            </a:br>
            <a:br>
              <a:rPr lang="tr-TR" sz="1800">
                <a:effectLst/>
                <a:latin typeface="Helvetica" pitchFamily="2" charset="0"/>
              </a:rPr>
            </a:br>
            <a:br>
              <a:rPr lang="tr-TR" sz="1800">
                <a:effectLst/>
                <a:latin typeface="Helvetica" pitchFamily="2" charset="0"/>
              </a:rPr>
            </a:br>
            <a:br>
              <a:rPr lang="tr-TR" sz="1800">
                <a:effectLst/>
                <a:latin typeface="Helvetica" pitchFamily="2" charset="0"/>
              </a:rPr>
            </a:br>
            <a:br>
              <a:rPr lang="tr-TR" sz="1800">
                <a:effectLst/>
                <a:latin typeface="Helvetica" pitchFamily="2" charset="0"/>
              </a:rPr>
            </a:br>
            <a:br>
              <a:rPr lang="tr-TR" sz="2200">
                <a:effectLst/>
                <a:latin typeface="Helvetica" pitchFamily="2" charset="0"/>
              </a:rPr>
            </a:br>
            <a:br>
              <a:rPr lang="tr-TR" sz="1800">
                <a:effectLst/>
                <a:latin typeface="Helvetica" pitchFamily="2" charset="0"/>
              </a:rPr>
            </a:br>
            <a:br>
              <a:rPr lang="tr-TR" sz="1800">
                <a:effectLst/>
                <a:latin typeface="Helvetica" pitchFamily="2" charset="0"/>
              </a:rPr>
            </a:br>
            <a:br>
              <a:rPr lang="tr-TR" sz="1100">
                <a:effectLst/>
                <a:latin typeface="Helvetica" pitchFamily="2" charset="0"/>
              </a:rPr>
            </a:br>
            <a:br>
              <a:rPr lang="tr-TR" sz="1800">
                <a:effectLst/>
                <a:latin typeface="Helvetica" pitchFamily="2" charset="0"/>
              </a:rPr>
            </a:br>
            <a:br>
              <a:rPr lang="tr-TR" sz="1050">
                <a:effectLst/>
                <a:latin typeface="Helvetica" pitchFamily="2" charset="0"/>
              </a:rPr>
            </a:br>
            <a:br>
              <a:rPr lang="tr-TR" sz="16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br>
              <a:rPr lang="tr-TR" sz="700">
                <a:effectLst/>
                <a:latin typeface="Helvetica" pitchFamily="2" charset="0"/>
              </a:rPr>
            </a:br>
            <a:endParaRPr lang="tr-TR" sz="700" dirty="0">
              <a:effectLst/>
              <a:latin typeface="Helvetica" pitchFamily="2" charset="0"/>
            </a:endParaRPr>
          </a:p>
        </p:txBody>
      </p:sp>
      <p:cxnSp>
        <p:nvCxnSpPr>
          <p:cNvPr id="16" name="Straight Connector 15">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Metin kutusu 4">
            <a:extLst>
              <a:ext uri="{FF2B5EF4-FFF2-40B4-BE49-F238E27FC236}">
                <a16:creationId xmlns:a16="http://schemas.microsoft.com/office/drawing/2014/main" id="{ABE9F57C-6921-AC2C-4933-41A893C5D7AD}"/>
              </a:ext>
            </a:extLst>
          </p:cNvPr>
          <p:cNvSpPr txBox="1"/>
          <p:nvPr/>
        </p:nvSpPr>
        <p:spPr>
          <a:xfrm>
            <a:off x="5816377" y="2341430"/>
            <a:ext cx="3841955" cy="369332"/>
          </a:xfrm>
          <a:prstGeom prst="rect">
            <a:avLst/>
          </a:prstGeom>
          <a:noFill/>
        </p:spPr>
        <p:txBody>
          <a:bodyPr wrap="square">
            <a:spAutoFit/>
          </a:bodyPr>
          <a:lstStyle/>
          <a:p>
            <a:pPr algn="l"/>
            <a:r>
              <a:rPr lang="tr-TR" b="1" dirty="0">
                <a:highlight>
                  <a:srgbClr val="800000"/>
                </a:highlight>
                <a:latin typeface="Söhne"/>
              </a:rPr>
              <a:t> </a:t>
            </a:r>
            <a:r>
              <a:rPr lang="tr-TR" b="1" dirty="0">
                <a:solidFill>
                  <a:schemeClr val="bg1"/>
                </a:solidFill>
                <a:highlight>
                  <a:srgbClr val="800000"/>
                </a:highlight>
                <a:latin typeface="Söhne"/>
              </a:rPr>
              <a:t>do </a:t>
            </a:r>
            <a:r>
              <a:rPr lang="tr-TR" b="1" dirty="0" err="1">
                <a:solidFill>
                  <a:schemeClr val="bg1"/>
                </a:solidFill>
                <a:highlight>
                  <a:srgbClr val="800000"/>
                </a:highlight>
                <a:latin typeface="Söhne"/>
              </a:rPr>
              <a:t>while</a:t>
            </a:r>
            <a:r>
              <a:rPr lang="tr-TR" b="1" i="0" dirty="0">
                <a:solidFill>
                  <a:schemeClr val="bg1"/>
                </a:solidFill>
                <a:effectLst/>
                <a:highlight>
                  <a:srgbClr val="800000"/>
                </a:highlight>
                <a:latin typeface="Söhne"/>
              </a:rPr>
              <a:t> Döngüsü </a:t>
            </a:r>
          </a:p>
        </p:txBody>
      </p:sp>
      <p:sp>
        <p:nvSpPr>
          <p:cNvPr id="7" name="Metin kutusu 6">
            <a:extLst>
              <a:ext uri="{FF2B5EF4-FFF2-40B4-BE49-F238E27FC236}">
                <a16:creationId xmlns:a16="http://schemas.microsoft.com/office/drawing/2014/main" id="{57A5F2E3-C6A7-2A9A-8E90-4E039AC9D5B0}"/>
              </a:ext>
            </a:extLst>
          </p:cNvPr>
          <p:cNvSpPr txBox="1"/>
          <p:nvPr/>
        </p:nvSpPr>
        <p:spPr>
          <a:xfrm>
            <a:off x="5816377" y="2876483"/>
            <a:ext cx="2235153" cy="1477328"/>
          </a:xfrm>
          <a:prstGeom prst="rect">
            <a:avLst/>
          </a:prstGeom>
          <a:noFill/>
        </p:spPr>
        <p:txBody>
          <a:bodyPr wrap="square">
            <a:spAutoFit/>
          </a:bodyPr>
          <a:lstStyle/>
          <a:p>
            <a:r>
              <a:rPr lang="tr-TR" dirty="0" err="1"/>
              <a:t>let</a:t>
            </a:r>
            <a:r>
              <a:rPr lang="tr-TR" dirty="0"/>
              <a:t> </a:t>
            </a:r>
            <a:r>
              <a:rPr lang="tr-TR" dirty="0" err="1"/>
              <a:t>sayac</a:t>
            </a:r>
            <a:r>
              <a:rPr lang="tr-TR" dirty="0"/>
              <a:t> = 0;</a:t>
            </a:r>
          </a:p>
          <a:p>
            <a:r>
              <a:rPr lang="tr-TR" dirty="0"/>
              <a:t>do {</a:t>
            </a:r>
          </a:p>
          <a:p>
            <a:r>
              <a:rPr lang="tr-TR" dirty="0"/>
              <a:t>    </a:t>
            </a:r>
            <a:r>
              <a:rPr lang="tr-TR" dirty="0" err="1"/>
              <a:t>console.log</a:t>
            </a:r>
            <a:r>
              <a:rPr lang="tr-TR" dirty="0"/>
              <a:t>(</a:t>
            </a:r>
            <a:r>
              <a:rPr lang="tr-TR" dirty="0" err="1"/>
              <a:t>sayac</a:t>
            </a:r>
            <a:r>
              <a:rPr lang="tr-TR" dirty="0"/>
              <a:t>); </a:t>
            </a:r>
          </a:p>
          <a:p>
            <a:r>
              <a:rPr lang="tr-TR" dirty="0"/>
              <a:t>    </a:t>
            </a:r>
            <a:r>
              <a:rPr lang="tr-TR" dirty="0" err="1"/>
              <a:t>sayac</a:t>
            </a:r>
            <a:r>
              <a:rPr lang="tr-TR" dirty="0"/>
              <a:t>++;</a:t>
            </a:r>
          </a:p>
          <a:p>
            <a:r>
              <a:rPr lang="tr-TR" dirty="0"/>
              <a:t>} </a:t>
            </a:r>
            <a:r>
              <a:rPr lang="tr-TR" dirty="0" err="1"/>
              <a:t>while</a:t>
            </a:r>
            <a:r>
              <a:rPr lang="tr-TR" dirty="0"/>
              <a:t> (</a:t>
            </a:r>
            <a:r>
              <a:rPr lang="tr-TR" dirty="0" err="1"/>
              <a:t>sayac</a:t>
            </a:r>
            <a:r>
              <a:rPr lang="tr-TR" dirty="0"/>
              <a:t> &lt; -8);</a:t>
            </a:r>
          </a:p>
        </p:txBody>
      </p:sp>
      <p:sp>
        <p:nvSpPr>
          <p:cNvPr id="10" name="Metin kutusu 9">
            <a:extLst>
              <a:ext uri="{FF2B5EF4-FFF2-40B4-BE49-F238E27FC236}">
                <a16:creationId xmlns:a16="http://schemas.microsoft.com/office/drawing/2014/main" id="{FBF6CAD8-91AC-150C-EA15-58E5C3B6EF0A}"/>
              </a:ext>
            </a:extLst>
          </p:cNvPr>
          <p:cNvSpPr txBox="1"/>
          <p:nvPr/>
        </p:nvSpPr>
        <p:spPr>
          <a:xfrm>
            <a:off x="5884389" y="4621927"/>
            <a:ext cx="689612" cy="369332"/>
          </a:xfrm>
          <a:prstGeom prst="rect">
            <a:avLst/>
          </a:prstGeom>
          <a:noFill/>
        </p:spPr>
        <p:txBody>
          <a:bodyPr wrap="none" rtlCol="0">
            <a:spAutoFit/>
          </a:bodyPr>
          <a:lstStyle/>
          <a:p>
            <a:r>
              <a:rPr lang="tr-TR" dirty="0">
                <a:highlight>
                  <a:srgbClr val="FFFF00"/>
                </a:highlight>
              </a:rPr>
              <a:t>Çıktı</a:t>
            </a:r>
            <a:r>
              <a:rPr lang="tr-TR" dirty="0"/>
              <a:t>:</a:t>
            </a:r>
          </a:p>
        </p:txBody>
      </p:sp>
      <p:sp>
        <p:nvSpPr>
          <p:cNvPr id="6" name="Metin kutusu 5">
            <a:extLst>
              <a:ext uri="{FF2B5EF4-FFF2-40B4-BE49-F238E27FC236}">
                <a16:creationId xmlns:a16="http://schemas.microsoft.com/office/drawing/2014/main" id="{0F83891F-94D1-1A1E-E994-89A75E635488}"/>
              </a:ext>
            </a:extLst>
          </p:cNvPr>
          <p:cNvSpPr txBox="1"/>
          <p:nvPr/>
        </p:nvSpPr>
        <p:spPr>
          <a:xfrm>
            <a:off x="828357" y="2297290"/>
            <a:ext cx="1665462" cy="369332"/>
          </a:xfrm>
          <a:prstGeom prst="rect">
            <a:avLst/>
          </a:prstGeom>
          <a:noFill/>
        </p:spPr>
        <p:txBody>
          <a:bodyPr wrap="square">
            <a:spAutoFit/>
          </a:bodyPr>
          <a:lstStyle/>
          <a:p>
            <a:pPr algn="l"/>
            <a:r>
              <a:rPr lang="tr-TR" b="1" dirty="0" err="1">
                <a:solidFill>
                  <a:schemeClr val="bg1"/>
                </a:solidFill>
                <a:highlight>
                  <a:srgbClr val="800000"/>
                </a:highlight>
                <a:latin typeface="Söhne"/>
              </a:rPr>
              <a:t>while</a:t>
            </a:r>
            <a:r>
              <a:rPr lang="tr-TR" b="1" i="0" dirty="0">
                <a:solidFill>
                  <a:schemeClr val="bg1"/>
                </a:solidFill>
                <a:effectLst/>
                <a:highlight>
                  <a:srgbClr val="800000"/>
                </a:highlight>
                <a:latin typeface="Söhne"/>
              </a:rPr>
              <a:t> Döngüsü </a:t>
            </a:r>
          </a:p>
        </p:txBody>
      </p:sp>
      <p:sp>
        <p:nvSpPr>
          <p:cNvPr id="8" name="Metin kutusu 7">
            <a:extLst>
              <a:ext uri="{FF2B5EF4-FFF2-40B4-BE49-F238E27FC236}">
                <a16:creationId xmlns:a16="http://schemas.microsoft.com/office/drawing/2014/main" id="{C8387946-60DD-B889-D220-9EBC19A89D71}"/>
              </a:ext>
            </a:extLst>
          </p:cNvPr>
          <p:cNvSpPr txBox="1"/>
          <p:nvPr/>
        </p:nvSpPr>
        <p:spPr>
          <a:xfrm>
            <a:off x="899669" y="2876483"/>
            <a:ext cx="2584119" cy="1477328"/>
          </a:xfrm>
          <a:prstGeom prst="rect">
            <a:avLst/>
          </a:prstGeom>
          <a:noFill/>
        </p:spPr>
        <p:txBody>
          <a:bodyPr wrap="square">
            <a:spAutoFit/>
          </a:bodyPr>
          <a:lstStyle/>
          <a:p>
            <a:r>
              <a:rPr lang="tr-TR" dirty="0" err="1"/>
              <a:t>let</a:t>
            </a:r>
            <a:r>
              <a:rPr lang="tr-TR" dirty="0"/>
              <a:t> </a:t>
            </a:r>
            <a:r>
              <a:rPr lang="tr-TR" dirty="0" err="1"/>
              <a:t>sayac</a:t>
            </a:r>
            <a:r>
              <a:rPr lang="tr-TR" dirty="0"/>
              <a:t> = 0;</a:t>
            </a:r>
          </a:p>
          <a:p>
            <a:r>
              <a:rPr lang="tr-TR" dirty="0" err="1"/>
              <a:t>while</a:t>
            </a:r>
            <a:r>
              <a:rPr lang="tr-TR" dirty="0"/>
              <a:t> (</a:t>
            </a:r>
            <a:r>
              <a:rPr lang="tr-TR" dirty="0" err="1"/>
              <a:t>sayac</a:t>
            </a:r>
            <a:r>
              <a:rPr lang="tr-TR" dirty="0"/>
              <a:t> &lt; 5) {</a:t>
            </a:r>
          </a:p>
          <a:p>
            <a:r>
              <a:rPr lang="tr-TR" dirty="0"/>
              <a:t>    </a:t>
            </a:r>
            <a:r>
              <a:rPr lang="tr-TR" dirty="0" err="1"/>
              <a:t>console.log</a:t>
            </a:r>
            <a:r>
              <a:rPr lang="tr-TR" dirty="0"/>
              <a:t>(</a:t>
            </a:r>
            <a:r>
              <a:rPr lang="tr-TR" dirty="0" err="1"/>
              <a:t>sayac</a:t>
            </a:r>
            <a:r>
              <a:rPr lang="tr-TR" dirty="0"/>
              <a:t>); </a:t>
            </a:r>
          </a:p>
          <a:p>
            <a:r>
              <a:rPr lang="tr-TR" dirty="0"/>
              <a:t>    </a:t>
            </a:r>
            <a:r>
              <a:rPr lang="tr-TR" dirty="0" err="1"/>
              <a:t>sayac</a:t>
            </a:r>
            <a:r>
              <a:rPr lang="tr-TR" dirty="0"/>
              <a:t>++;</a:t>
            </a:r>
          </a:p>
          <a:p>
            <a:r>
              <a:rPr lang="tr-TR" dirty="0"/>
              <a:t>}</a:t>
            </a:r>
          </a:p>
        </p:txBody>
      </p:sp>
      <p:sp>
        <p:nvSpPr>
          <p:cNvPr id="9" name="Metin kutusu 8">
            <a:extLst>
              <a:ext uri="{FF2B5EF4-FFF2-40B4-BE49-F238E27FC236}">
                <a16:creationId xmlns:a16="http://schemas.microsoft.com/office/drawing/2014/main" id="{D7C0E740-F3A9-5518-AFAB-FA71A978F683}"/>
              </a:ext>
            </a:extLst>
          </p:cNvPr>
          <p:cNvSpPr txBox="1"/>
          <p:nvPr/>
        </p:nvSpPr>
        <p:spPr>
          <a:xfrm>
            <a:off x="872680" y="4563672"/>
            <a:ext cx="689612" cy="369332"/>
          </a:xfrm>
          <a:prstGeom prst="rect">
            <a:avLst/>
          </a:prstGeom>
          <a:noFill/>
        </p:spPr>
        <p:txBody>
          <a:bodyPr wrap="none" rtlCol="0">
            <a:spAutoFit/>
          </a:bodyPr>
          <a:lstStyle/>
          <a:p>
            <a:r>
              <a:rPr lang="tr-TR" dirty="0">
                <a:highlight>
                  <a:srgbClr val="FFFF00"/>
                </a:highlight>
              </a:rPr>
              <a:t>Çıktı</a:t>
            </a:r>
            <a:r>
              <a:rPr lang="tr-TR" dirty="0"/>
              <a:t>:</a:t>
            </a:r>
          </a:p>
        </p:txBody>
      </p:sp>
      <p:pic>
        <p:nvPicPr>
          <p:cNvPr id="11" name="Resim 10">
            <a:extLst>
              <a:ext uri="{FF2B5EF4-FFF2-40B4-BE49-F238E27FC236}">
                <a16:creationId xmlns:a16="http://schemas.microsoft.com/office/drawing/2014/main" id="{CEFBEB5B-1BDA-DDFE-5852-E73CD96076DB}"/>
              </a:ext>
            </a:extLst>
          </p:cNvPr>
          <p:cNvPicPr>
            <a:picLocks noChangeAspect="1"/>
          </p:cNvPicPr>
          <p:nvPr/>
        </p:nvPicPr>
        <p:blipFill>
          <a:blip r:embed="rId3"/>
          <a:stretch>
            <a:fillRect/>
          </a:stretch>
        </p:blipFill>
        <p:spPr>
          <a:xfrm>
            <a:off x="968979" y="5098725"/>
            <a:ext cx="965200" cy="1371600"/>
          </a:xfrm>
          <a:prstGeom prst="rect">
            <a:avLst/>
          </a:prstGeom>
        </p:spPr>
      </p:pic>
      <p:sp>
        <p:nvSpPr>
          <p:cNvPr id="12" name="Metin kutusu 11">
            <a:extLst>
              <a:ext uri="{FF2B5EF4-FFF2-40B4-BE49-F238E27FC236}">
                <a16:creationId xmlns:a16="http://schemas.microsoft.com/office/drawing/2014/main" id="{2467307D-E96E-1F58-CB0E-D2B609AA43B2}"/>
              </a:ext>
            </a:extLst>
          </p:cNvPr>
          <p:cNvSpPr txBox="1"/>
          <p:nvPr/>
        </p:nvSpPr>
        <p:spPr>
          <a:xfrm>
            <a:off x="5884389" y="5322860"/>
            <a:ext cx="3597634" cy="923330"/>
          </a:xfrm>
          <a:prstGeom prst="rect">
            <a:avLst/>
          </a:prstGeom>
          <a:noFill/>
        </p:spPr>
        <p:txBody>
          <a:bodyPr wrap="square" rtlCol="0">
            <a:spAutoFit/>
          </a:bodyPr>
          <a:lstStyle/>
          <a:p>
            <a:r>
              <a:rPr lang="tr-TR" dirty="0"/>
              <a:t>*Koşul ifadesi gerçekleşmemesine rağmen işlem en az bir kere tekrar etti</a:t>
            </a:r>
          </a:p>
        </p:txBody>
      </p:sp>
      <p:pic>
        <p:nvPicPr>
          <p:cNvPr id="13" name="Resim 12">
            <a:extLst>
              <a:ext uri="{FF2B5EF4-FFF2-40B4-BE49-F238E27FC236}">
                <a16:creationId xmlns:a16="http://schemas.microsoft.com/office/drawing/2014/main" id="{27B0AC37-115A-5055-0C11-75C5332A4271}"/>
              </a:ext>
            </a:extLst>
          </p:cNvPr>
          <p:cNvPicPr>
            <a:picLocks noChangeAspect="1"/>
          </p:cNvPicPr>
          <p:nvPr/>
        </p:nvPicPr>
        <p:blipFill>
          <a:blip r:embed="rId4"/>
          <a:stretch>
            <a:fillRect/>
          </a:stretch>
        </p:blipFill>
        <p:spPr>
          <a:xfrm>
            <a:off x="6684687" y="4666045"/>
            <a:ext cx="1052667" cy="325214"/>
          </a:xfrm>
          <a:prstGeom prst="rect">
            <a:avLst/>
          </a:prstGeom>
        </p:spPr>
      </p:pic>
    </p:spTree>
    <p:extLst>
      <p:ext uri="{BB962C8B-B14F-4D97-AF65-F5344CB8AC3E}">
        <p14:creationId xmlns:p14="http://schemas.microsoft.com/office/powerpoint/2010/main" val="1105202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489407" y="1552708"/>
            <a:ext cx="3341612"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2000" b="1" dirty="0"/>
            </a:br>
            <a:r>
              <a:rPr lang="en-US" sz="2000" b="1" dirty="0"/>
              <a:t>2.7. </a:t>
            </a:r>
            <a:r>
              <a:rPr lang="en-US" sz="2000" b="1" dirty="0" err="1"/>
              <a:t>Javascript</a:t>
            </a:r>
            <a:r>
              <a:rPr lang="en-US" sz="2000" b="1" dirty="0"/>
              <a:t> </a:t>
            </a:r>
            <a:r>
              <a:rPr lang="en-US" sz="2000" b="1" dirty="0" err="1"/>
              <a:t>programlama</a:t>
            </a:r>
            <a:r>
              <a:rPr lang="en-US" sz="2000" b="1" dirty="0"/>
              <a:t> </a:t>
            </a:r>
            <a:r>
              <a:rPr lang="en-US" sz="2000" b="1" dirty="0" err="1"/>
              <a:t>dilinde</a:t>
            </a:r>
            <a:r>
              <a:rPr lang="en-US" sz="2000" b="1" dirty="0"/>
              <a:t> </a:t>
            </a:r>
            <a:r>
              <a:rPr lang="en-US" sz="2000" b="1" dirty="0" err="1"/>
              <a:t>döngülerin</a:t>
            </a:r>
            <a:r>
              <a:rPr lang="en-US" sz="2000" b="1" dirty="0"/>
              <a:t> </a:t>
            </a:r>
            <a:r>
              <a:rPr lang="en-US" sz="2000" b="1" dirty="0" err="1"/>
              <a:t>kullanımını</a:t>
            </a:r>
            <a:r>
              <a:rPr lang="en-US" sz="2000" b="1" dirty="0"/>
              <a:t> </a:t>
            </a:r>
            <a:r>
              <a:rPr lang="en-US" sz="2000" b="1" dirty="0" err="1"/>
              <a:t>kavrar</a:t>
            </a:r>
            <a:r>
              <a:rPr lang="en-US" sz="2000" b="1" dirty="0"/>
              <a:t>.</a:t>
            </a:r>
            <a:br>
              <a:rPr lang="en-US" sz="2000" b="1" dirty="0"/>
            </a:br>
            <a:br>
              <a:rPr lang="en-US" sz="2000" b="1" dirty="0"/>
            </a:br>
            <a:r>
              <a:rPr lang="en-US" sz="2000" dirty="0"/>
              <a:t>b) </a:t>
            </a:r>
            <a:r>
              <a:rPr lang="en-US" sz="2000" dirty="0" err="1"/>
              <a:t>Döngülerin</a:t>
            </a:r>
            <a:r>
              <a:rPr lang="en-US" sz="2000" dirty="0"/>
              <a:t> </a:t>
            </a:r>
            <a:r>
              <a:rPr lang="en-US" sz="2000" dirty="0" err="1"/>
              <a:t>kullanıldığı</a:t>
            </a:r>
            <a:r>
              <a:rPr lang="en-US" sz="2000" dirty="0"/>
              <a:t> </a:t>
            </a:r>
            <a:r>
              <a:rPr lang="en-US" sz="2000" dirty="0" err="1"/>
              <a:t>senaryo</a:t>
            </a:r>
            <a:r>
              <a:rPr lang="en-US" sz="2000" dirty="0"/>
              <a:t> </a:t>
            </a:r>
            <a:r>
              <a:rPr lang="en-US" sz="2000" dirty="0" err="1"/>
              <a:t>örnekleri</a:t>
            </a:r>
            <a:r>
              <a:rPr lang="en-US" sz="2000" dirty="0"/>
              <a:t> </a:t>
            </a:r>
            <a:r>
              <a:rPr lang="en-US" sz="2000" dirty="0" err="1"/>
              <a:t>verilir</a:t>
            </a:r>
            <a:r>
              <a:rPr lang="en-US" sz="2000" dirty="0"/>
              <a:t>.</a:t>
            </a:r>
            <a:br>
              <a:rPr lang="en-US" sz="20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5862A1D0-EF3B-D726-6488-2104ABC70183}"/>
              </a:ext>
            </a:extLst>
          </p:cNvPr>
          <p:cNvSpPr txBox="1"/>
          <p:nvPr/>
        </p:nvSpPr>
        <p:spPr>
          <a:xfrm>
            <a:off x="4898833" y="1018455"/>
            <a:ext cx="6724441" cy="3785652"/>
          </a:xfrm>
          <a:prstGeom prst="rect">
            <a:avLst/>
          </a:prstGeom>
          <a:noFill/>
        </p:spPr>
        <p:txBody>
          <a:bodyPr wrap="square" rtlCol="0">
            <a:spAutoFit/>
          </a:bodyPr>
          <a:lstStyle/>
          <a:p>
            <a:r>
              <a:rPr lang="tr-TR" b="1" i="0" dirty="0">
                <a:effectLst/>
                <a:latin typeface="Söhne"/>
              </a:rPr>
              <a:t>DÖNGÜ SENARYO ÖRNEKLERİ</a:t>
            </a:r>
          </a:p>
          <a:p>
            <a:pPr marL="285750" indent="-285750">
              <a:buFont typeface="Arial" panose="020B0604020202020204" pitchFamily="34" charset="0"/>
              <a:buChar char="•"/>
            </a:pPr>
            <a:endParaRPr lang="tr-TR" sz="1400" dirty="0">
              <a:latin typeface="Söhne"/>
            </a:endParaRPr>
          </a:p>
          <a:p>
            <a:pPr marL="285750" indent="-285750">
              <a:buFont typeface="Arial" panose="020B0604020202020204" pitchFamily="34" charset="0"/>
              <a:buChar char="•"/>
            </a:pPr>
            <a:r>
              <a:rPr lang="tr-TR" sz="1600" dirty="0">
                <a:latin typeface="Söhne"/>
              </a:rPr>
              <a:t>15</a:t>
            </a:r>
            <a:r>
              <a:rPr lang="tr-TR" sz="1600" b="0" i="0" dirty="0">
                <a:effectLst/>
                <a:latin typeface="Söhne"/>
              </a:rPr>
              <a:t>'den 85’e kadar olan sayıları ekrana yazdırın. </a:t>
            </a:r>
          </a:p>
          <a:p>
            <a:pPr marL="285750" indent="-285750">
              <a:buFont typeface="Arial" panose="020B0604020202020204" pitchFamily="34" charset="0"/>
              <a:buChar char="•"/>
            </a:pPr>
            <a:endParaRPr lang="tr-TR" sz="1600" dirty="0">
              <a:latin typeface="Söhne"/>
            </a:endParaRPr>
          </a:p>
          <a:p>
            <a:pPr marL="285750" indent="-285750">
              <a:buFont typeface="Arial" panose="020B0604020202020204" pitchFamily="34" charset="0"/>
              <a:buChar char="•"/>
            </a:pPr>
            <a:r>
              <a:rPr lang="tr-TR" sz="1600" b="0" i="0" dirty="0">
                <a:effectLst/>
                <a:latin typeface="Söhne"/>
              </a:rPr>
              <a:t>Bir dizi içerisindeki tüm elemanların toplamını hesaplayan bir program yazın. </a:t>
            </a:r>
          </a:p>
          <a:p>
            <a:pPr marL="285750" indent="-285750">
              <a:buFont typeface="Arial" panose="020B0604020202020204" pitchFamily="34" charset="0"/>
              <a:buChar char="•"/>
            </a:pPr>
            <a:endParaRPr lang="tr-TR" sz="1600" b="0" i="0" dirty="0">
              <a:effectLst/>
              <a:latin typeface="Söhne"/>
            </a:endParaRPr>
          </a:p>
          <a:p>
            <a:pPr marL="285750" indent="-285750">
              <a:buFont typeface="Arial" panose="020B0604020202020204" pitchFamily="34" charset="0"/>
              <a:buChar char="•"/>
            </a:pPr>
            <a:r>
              <a:rPr lang="tr-TR" sz="1600" b="0" i="0" dirty="0">
                <a:effectLst/>
                <a:latin typeface="Söhne"/>
              </a:rPr>
              <a:t>Kullanıcıdan sürekli olarak sayı girmesini isteyen ve girilen sayıların toplamı 100'ü geçtiğinde </a:t>
            </a:r>
          </a:p>
          <a:p>
            <a:r>
              <a:rPr lang="tr-TR" sz="1600" b="0" i="0" dirty="0">
                <a:effectLst/>
                <a:latin typeface="Söhne"/>
              </a:rPr>
              <a:t>programın sonlanmasını sağlayan bir program yazın.</a:t>
            </a:r>
          </a:p>
          <a:p>
            <a:pPr marL="285750" indent="-285750">
              <a:buFont typeface="Arial" panose="020B0604020202020204" pitchFamily="34" charset="0"/>
              <a:buChar char="•"/>
            </a:pPr>
            <a:endParaRPr lang="tr-TR" sz="1600" dirty="0">
              <a:latin typeface="Söhne"/>
            </a:endParaRPr>
          </a:p>
          <a:p>
            <a:pPr marL="285750" indent="-285750">
              <a:buFont typeface="Arial" panose="020B0604020202020204" pitchFamily="34" charset="0"/>
              <a:buChar char="•"/>
            </a:pPr>
            <a:r>
              <a:rPr lang="tr-TR" sz="1600" b="0" i="0" dirty="0">
                <a:effectLst/>
                <a:latin typeface="Söhne"/>
              </a:rPr>
              <a:t>Bir sayının faktöriyelini hesaplayan bir program yazın.</a:t>
            </a:r>
          </a:p>
          <a:p>
            <a:pPr marL="285750" indent="-285750">
              <a:buFont typeface="Arial" panose="020B0604020202020204" pitchFamily="34" charset="0"/>
              <a:buChar char="•"/>
            </a:pPr>
            <a:endParaRPr lang="tr-TR" sz="1600" dirty="0">
              <a:latin typeface="Söhne"/>
            </a:endParaRPr>
          </a:p>
          <a:p>
            <a:pPr marL="285750" indent="-285750">
              <a:buFont typeface="Arial" panose="020B0604020202020204" pitchFamily="34" charset="0"/>
              <a:buChar char="•"/>
            </a:pPr>
            <a:r>
              <a:rPr lang="tr-TR" sz="1600" b="0" i="0" dirty="0">
                <a:effectLst/>
                <a:latin typeface="Söhne"/>
              </a:rPr>
              <a:t>Kullanıcıdan en az bir kere sayı girmesini isteyen ve girilen sayılar pozitif olduğu sürece  bu işlemi tekrarlayan bir program yazın. </a:t>
            </a:r>
            <a:endParaRPr lang="tr-TR" sz="1600" dirty="0"/>
          </a:p>
        </p:txBody>
      </p:sp>
    </p:spTree>
    <p:extLst>
      <p:ext uri="{BB962C8B-B14F-4D97-AF65-F5344CB8AC3E}">
        <p14:creationId xmlns:p14="http://schemas.microsoft.com/office/powerpoint/2010/main" val="2883823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670035" y="1552708"/>
            <a:ext cx="3791606"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1600" b="1" dirty="0"/>
            </a:br>
            <a:r>
              <a:rPr lang="tr-TR" sz="1600" b="1" dirty="0">
                <a:effectLst/>
                <a:latin typeface="Helvetica" pitchFamily="2" charset="0"/>
              </a:rPr>
              <a:t>2.8. Diziler içerisinde gezinmeyi kavrar.</a:t>
            </a:r>
            <a:br>
              <a:rPr lang="tr-TR" sz="1600" b="1" dirty="0">
                <a:effectLst/>
                <a:latin typeface="Helvetica" pitchFamily="2" charset="0"/>
              </a:rPr>
            </a:br>
            <a:br>
              <a:rPr lang="tr-TR" sz="1600" dirty="0">
                <a:effectLst/>
                <a:latin typeface="Helvetica" pitchFamily="2" charset="0"/>
              </a:rPr>
            </a:br>
            <a:r>
              <a:rPr lang="tr-TR" sz="1600" dirty="0">
                <a:effectLst/>
                <a:latin typeface="Helvetica" pitchFamily="2" charset="0"/>
              </a:rPr>
              <a:t>a) Diziler içerisinde </a:t>
            </a:r>
            <a:r>
              <a:rPr lang="tr-TR" sz="1600" dirty="0" err="1">
                <a:effectLst/>
                <a:latin typeface="Helvetica" pitchFamily="2" charset="0"/>
              </a:rPr>
              <a:t>döngüler</a:t>
            </a:r>
            <a:r>
              <a:rPr lang="tr-TR" sz="1600" dirty="0">
                <a:effectLst/>
                <a:latin typeface="Helvetica" pitchFamily="2" charset="0"/>
              </a:rPr>
              <a:t> kullanılarak nasıl gezileceği açıklanır.</a:t>
            </a:r>
            <a:br>
              <a:rPr lang="tr-TR" sz="1600" dirty="0">
                <a:effectLst/>
                <a:latin typeface="Helvetica" pitchFamily="2" charset="0"/>
              </a:rPr>
            </a:br>
            <a:br>
              <a:rPr lang="en-US" sz="1600" dirty="0"/>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5155324" y="774959"/>
            <a:ext cx="6101254" cy="1200329"/>
          </a:xfrm>
          <a:prstGeom prst="rect">
            <a:avLst/>
          </a:prstGeom>
          <a:solidFill>
            <a:schemeClr val="accent2">
              <a:lumMod val="20000"/>
              <a:lumOff val="80000"/>
            </a:schemeClr>
          </a:solidFill>
        </p:spPr>
        <p:txBody>
          <a:bodyPr wrap="square">
            <a:spAutoFit/>
          </a:bodyPr>
          <a:lstStyle/>
          <a:p>
            <a:r>
              <a:rPr lang="tr-TR" dirty="0" err="1"/>
              <a:t>const</a:t>
            </a:r>
            <a:r>
              <a:rPr lang="tr-TR" dirty="0"/>
              <a:t> elemanlar = [1, 2, 3, 4, 5];</a:t>
            </a:r>
          </a:p>
          <a:p>
            <a:r>
              <a:rPr lang="tr-TR" dirty="0" err="1"/>
              <a:t>for</a:t>
            </a:r>
            <a:r>
              <a:rPr lang="tr-TR" dirty="0"/>
              <a:t> (</a:t>
            </a:r>
            <a:r>
              <a:rPr lang="tr-TR" dirty="0" err="1"/>
              <a:t>let</a:t>
            </a:r>
            <a:r>
              <a:rPr lang="tr-TR" dirty="0"/>
              <a:t> i = 0; i &lt; </a:t>
            </a:r>
            <a:r>
              <a:rPr lang="tr-TR" dirty="0" err="1"/>
              <a:t>elemanlar.length</a:t>
            </a:r>
            <a:r>
              <a:rPr lang="tr-TR" dirty="0"/>
              <a:t>; i++) {</a:t>
            </a:r>
          </a:p>
          <a:p>
            <a:r>
              <a:rPr lang="tr-TR" dirty="0"/>
              <a:t>    </a:t>
            </a:r>
            <a:r>
              <a:rPr lang="tr-TR" dirty="0" err="1"/>
              <a:t>console.log</a:t>
            </a:r>
            <a:r>
              <a:rPr lang="tr-TR" dirty="0"/>
              <a:t>(elemanlar[i]);</a:t>
            </a:r>
          </a:p>
          <a:p>
            <a:r>
              <a:rPr lang="tr-TR" dirty="0"/>
              <a:t>}</a:t>
            </a:r>
          </a:p>
        </p:txBody>
      </p:sp>
      <p:sp>
        <p:nvSpPr>
          <p:cNvPr id="7" name="Metin kutusu 6">
            <a:extLst>
              <a:ext uri="{FF2B5EF4-FFF2-40B4-BE49-F238E27FC236}">
                <a16:creationId xmlns:a16="http://schemas.microsoft.com/office/drawing/2014/main" id="{5ABE3C65-AE61-D827-2151-CCF3BD4719E8}"/>
              </a:ext>
            </a:extLst>
          </p:cNvPr>
          <p:cNvSpPr txBox="1"/>
          <p:nvPr/>
        </p:nvSpPr>
        <p:spPr>
          <a:xfrm>
            <a:off x="5204112" y="2591853"/>
            <a:ext cx="6101254" cy="1200329"/>
          </a:xfrm>
          <a:prstGeom prst="rect">
            <a:avLst/>
          </a:prstGeom>
          <a:solidFill>
            <a:schemeClr val="accent5">
              <a:lumMod val="60000"/>
              <a:lumOff val="40000"/>
            </a:schemeClr>
          </a:solidFill>
        </p:spPr>
        <p:txBody>
          <a:bodyPr wrap="square">
            <a:spAutoFit/>
          </a:bodyPr>
          <a:lstStyle/>
          <a:p>
            <a:r>
              <a:rPr lang="tr-TR" dirty="0" err="1"/>
              <a:t>const</a:t>
            </a:r>
            <a:r>
              <a:rPr lang="tr-TR" dirty="0"/>
              <a:t> elemanlar = [1, 2, 3, 4, 5];</a:t>
            </a:r>
          </a:p>
          <a:p>
            <a:r>
              <a:rPr lang="tr-TR" dirty="0" err="1"/>
              <a:t>elemanlar.forEach</a:t>
            </a:r>
            <a:r>
              <a:rPr lang="tr-TR" dirty="0"/>
              <a:t>(</a:t>
            </a:r>
            <a:r>
              <a:rPr lang="tr-TR" dirty="0" err="1"/>
              <a:t>function</a:t>
            </a:r>
            <a:r>
              <a:rPr lang="tr-TR" dirty="0"/>
              <a:t>(eleman) {</a:t>
            </a:r>
          </a:p>
          <a:p>
            <a:r>
              <a:rPr lang="tr-TR" dirty="0"/>
              <a:t>    </a:t>
            </a:r>
            <a:r>
              <a:rPr lang="tr-TR" dirty="0" err="1"/>
              <a:t>console.log</a:t>
            </a:r>
            <a:r>
              <a:rPr lang="tr-TR" dirty="0"/>
              <a:t>(eleman);</a:t>
            </a:r>
          </a:p>
          <a:p>
            <a:r>
              <a:rPr lang="tr-TR" dirty="0"/>
              <a:t>});</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5062891" y="202814"/>
            <a:ext cx="6101254" cy="369332"/>
          </a:xfrm>
          <a:prstGeom prst="rect">
            <a:avLst/>
          </a:prstGeom>
          <a:noFill/>
        </p:spPr>
        <p:txBody>
          <a:bodyPr wrap="square">
            <a:spAutoFit/>
          </a:bodyPr>
          <a:lstStyle/>
          <a:p>
            <a:r>
              <a:rPr lang="tr-TR" b="1" dirty="0" err="1"/>
              <a:t>for</a:t>
            </a:r>
            <a:r>
              <a:rPr lang="tr-TR" b="1" dirty="0"/>
              <a:t> döngüsü</a:t>
            </a:r>
          </a:p>
        </p:txBody>
      </p:sp>
      <p:sp>
        <p:nvSpPr>
          <p:cNvPr id="11" name="Metin kutusu 10">
            <a:extLst>
              <a:ext uri="{FF2B5EF4-FFF2-40B4-BE49-F238E27FC236}">
                <a16:creationId xmlns:a16="http://schemas.microsoft.com/office/drawing/2014/main" id="{B631A8B6-85EE-73F1-FD81-014711A2ABE9}"/>
              </a:ext>
            </a:extLst>
          </p:cNvPr>
          <p:cNvSpPr txBox="1"/>
          <p:nvPr/>
        </p:nvSpPr>
        <p:spPr>
          <a:xfrm>
            <a:off x="5062891" y="2109457"/>
            <a:ext cx="6101254" cy="369332"/>
          </a:xfrm>
          <a:prstGeom prst="rect">
            <a:avLst/>
          </a:prstGeom>
          <a:noFill/>
        </p:spPr>
        <p:txBody>
          <a:bodyPr wrap="square">
            <a:spAutoFit/>
          </a:bodyPr>
          <a:lstStyle/>
          <a:p>
            <a:pPr algn="l"/>
            <a:r>
              <a:rPr lang="tr-TR" b="1" dirty="0" err="1">
                <a:latin typeface="Söhne"/>
              </a:rPr>
              <a:t>f</a:t>
            </a:r>
            <a:r>
              <a:rPr lang="tr-TR" b="1" i="0" dirty="0" err="1">
                <a:effectLst/>
                <a:latin typeface="Söhne"/>
              </a:rPr>
              <a:t>orEach</a:t>
            </a:r>
            <a:r>
              <a:rPr lang="tr-TR" b="1" i="0" dirty="0">
                <a:effectLst/>
                <a:latin typeface="Söhne"/>
              </a:rPr>
              <a:t> Metodu</a:t>
            </a:r>
          </a:p>
        </p:txBody>
      </p:sp>
      <p:sp>
        <p:nvSpPr>
          <p:cNvPr id="13" name="Metin kutusu 12">
            <a:extLst>
              <a:ext uri="{FF2B5EF4-FFF2-40B4-BE49-F238E27FC236}">
                <a16:creationId xmlns:a16="http://schemas.microsoft.com/office/drawing/2014/main" id="{A4853D83-E400-9830-5F95-1E9507576399}"/>
              </a:ext>
            </a:extLst>
          </p:cNvPr>
          <p:cNvSpPr txBox="1"/>
          <p:nvPr/>
        </p:nvSpPr>
        <p:spPr>
          <a:xfrm>
            <a:off x="5155324" y="4442899"/>
            <a:ext cx="6101254" cy="1200329"/>
          </a:xfrm>
          <a:prstGeom prst="rect">
            <a:avLst/>
          </a:prstGeom>
          <a:solidFill>
            <a:schemeClr val="accent3">
              <a:lumMod val="20000"/>
              <a:lumOff val="80000"/>
            </a:schemeClr>
          </a:solidFill>
        </p:spPr>
        <p:txBody>
          <a:bodyPr wrap="square">
            <a:spAutoFit/>
          </a:bodyPr>
          <a:lstStyle/>
          <a:p>
            <a:r>
              <a:rPr lang="tr-TR" dirty="0" err="1"/>
              <a:t>const</a:t>
            </a:r>
            <a:r>
              <a:rPr lang="tr-TR" dirty="0"/>
              <a:t> elemanlar = [1, 2, 3, 4, 5];</a:t>
            </a:r>
          </a:p>
          <a:p>
            <a:r>
              <a:rPr lang="tr-TR" dirty="0" err="1"/>
              <a:t>for</a:t>
            </a:r>
            <a:r>
              <a:rPr lang="tr-TR" dirty="0"/>
              <a:t> (</a:t>
            </a:r>
            <a:r>
              <a:rPr lang="tr-TR" dirty="0" err="1"/>
              <a:t>const</a:t>
            </a:r>
            <a:r>
              <a:rPr lang="tr-TR" dirty="0"/>
              <a:t> eleman of elemanlar) {</a:t>
            </a:r>
          </a:p>
          <a:p>
            <a:r>
              <a:rPr lang="tr-TR" dirty="0"/>
              <a:t>    </a:t>
            </a:r>
            <a:r>
              <a:rPr lang="tr-TR" dirty="0" err="1"/>
              <a:t>console.log</a:t>
            </a:r>
            <a:r>
              <a:rPr lang="tr-TR" dirty="0"/>
              <a:t>(eleman);</a:t>
            </a:r>
          </a:p>
          <a:p>
            <a:r>
              <a:rPr lang="tr-TR" dirty="0"/>
              <a:t>}</a:t>
            </a:r>
          </a:p>
        </p:txBody>
      </p:sp>
      <p:sp>
        <p:nvSpPr>
          <p:cNvPr id="14" name="Metin kutusu 13">
            <a:extLst>
              <a:ext uri="{FF2B5EF4-FFF2-40B4-BE49-F238E27FC236}">
                <a16:creationId xmlns:a16="http://schemas.microsoft.com/office/drawing/2014/main" id="{F3AFC223-10D3-3361-3D48-EE32EE20A96D}"/>
              </a:ext>
            </a:extLst>
          </p:cNvPr>
          <p:cNvSpPr txBox="1"/>
          <p:nvPr/>
        </p:nvSpPr>
        <p:spPr>
          <a:xfrm>
            <a:off x="5155324" y="3996683"/>
            <a:ext cx="6101254" cy="369332"/>
          </a:xfrm>
          <a:prstGeom prst="rect">
            <a:avLst/>
          </a:prstGeom>
          <a:noFill/>
        </p:spPr>
        <p:txBody>
          <a:bodyPr wrap="square">
            <a:spAutoFit/>
          </a:bodyPr>
          <a:lstStyle/>
          <a:p>
            <a:r>
              <a:rPr lang="tr-TR" b="1" dirty="0" err="1"/>
              <a:t>for</a:t>
            </a:r>
            <a:r>
              <a:rPr lang="tr-TR" b="1" dirty="0"/>
              <a:t> .. of döngüsü</a:t>
            </a:r>
          </a:p>
        </p:txBody>
      </p:sp>
    </p:spTree>
    <p:extLst>
      <p:ext uri="{BB962C8B-B14F-4D97-AF65-F5344CB8AC3E}">
        <p14:creationId xmlns:p14="http://schemas.microsoft.com/office/powerpoint/2010/main" val="3095618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2000" b="1" dirty="0"/>
            </a:br>
            <a:br>
              <a:rPr lang="en-US" sz="2000" b="1" dirty="0"/>
            </a:br>
            <a:br>
              <a:rPr lang="en-US" sz="1600" b="1" dirty="0"/>
            </a:br>
            <a:r>
              <a:rPr lang="tr-TR" sz="1600" b="1" dirty="0">
                <a:effectLst/>
                <a:latin typeface="Helvetica" pitchFamily="2" charset="0"/>
              </a:rPr>
              <a:t>2.8. Diziler içerisinde gezinmeyi kavrar.</a:t>
            </a:r>
            <a:br>
              <a:rPr lang="tr-TR" sz="1600" b="1" dirty="0">
                <a:effectLst/>
                <a:latin typeface="Helvetica" pitchFamily="2" charset="0"/>
              </a:rPr>
            </a:br>
            <a:br>
              <a:rPr lang="tr-TR" sz="1600" b="1" dirty="0">
                <a:effectLst/>
                <a:latin typeface="Helvetica" pitchFamily="2" charset="0"/>
              </a:rPr>
            </a:br>
            <a:r>
              <a:rPr lang="tr-TR" sz="1600" dirty="0">
                <a:effectLst/>
                <a:latin typeface="Helvetica" pitchFamily="2" charset="0"/>
              </a:rPr>
              <a:t>b) Dizilerin uzunluğunun kontrol edilme durumu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4953598" y="2202776"/>
            <a:ext cx="6101254" cy="923330"/>
          </a:xfrm>
          <a:prstGeom prst="rect">
            <a:avLst/>
          </a:prstGeom>
          <a:solidFill>
            <a:schemeClr val="accent2">
              <a:lumMod val="20000"/>
              <a:lumOff val="80000"/>
            </a:schemeClr>
          </a:solidFill>
        </p:spPr>
        <p:txBody>
          <a:bodyPr wrap="square">
            <a:spAutoFit/>
          </a:bodyPr>
          <a:lstStyle/>
          <a:p>
            <a:r>
              <a:rPr lang="tr-TR" dirty="0" err="1"/>
              <a:t>const</a:t>
            </a:r>
            <a:r>
              <a:rPr lang="tr-TR" dirty="0"/>
              <a:t> elemanlar = [1, 2, 3, 4, 5];</a:t>
            </a:r>
          </a:p>
          <a:p>
            <a:endParaRPr lang="tr-TR" dirty="0"/>
          </a:p>
          <a:p>
            <a:r>
              <a:rPr lang="tr-TR" dirty="0" err="1"/>
              <a:t>console.log</a:t>
            </a:r>
            <a:r>
              <a:rPr lang="tr-TR" dirty="0"/>
              <a:t>(</a:t>
            </a:r>
            <a:r>
              <a:rPr lang="tr-TR" dirty="0" err="1"/>
              <a:t>elemanlar.length</a:t>
            </a:r>
            <a:r>
              <a:rPr lang="tr-TR" dirty="0"/>
              <a:t>);     // Çıktı: 5</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4898419" y="1447560"/>
            <a:ext cx="6101254" cy="369332"/>
          </a:xfrm>
          <a:prstGeom prst="rect">
            <a:avLst/>
          </a:prstGeom>
          <a:noFill/>
        </p:spPr>
        <p:txBody>
          <a:bodyPr wrap="square">
            <a:spAutoFit/>
          </a:bodyPr>
          <a:lstStyle/>
          <a:p>
            <a:r>
              <a:rPr lang="tr-TR" b="1" dirty="0"/>
              <a:t>Dizilerin uzunluğunu bulma</a:t>
            </a:r>
          </a:p>
        </p:txBody>
      </p:sp>
    </p:spTree>
    <p:extLst>
      <p:ext uri="{BB962C8B-B14F-4D97-AF65-F5344CB8AC3E}">
        <p14:creationId xmlns:p14="http://schemas.microsoft.com/office/powerpoint/2010/main" val="487831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2.9. Diziler içerisinde işlem yapmayı kavrar.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Diziler içerisinde </a:t>
            </a:r>
            <a:r>
              <a:rPr lang="tr-TR" sz="1600" dirty="0" err="1">
                <a:effectLst/>
                <a:latin typeface="Helvetica" pitchFamily="2" charset="0"/>
              </a:rPr>
              <a:t>döngüler</a:t>
            </a:r>
            <a:r>
              <a:rPr lang="tr-TR" sz="1600" dirty="0">
                <a:effectLst/>
                <a:latin typeface="Helvetica" pitchFamily="2" charset="0"/>
              </a:rPr>
              <a:t> kullanılarak dizi elemanları </a:t>
            </a:r>
            <a:r>
              <a:rPr lang="tr-TR" sz="1600" dirty="0" err="1">
                <a:effectLst/>
                <a:latin typeface="Helvetica" pitchFamily="2" charset="0"/>
              </a:rPr>
              <a:t>üzerinde</a:t>
            </a:r>
            <a:r>
              <a:rPr lang="tr-TR" sz="1600" dirty="0">
                <a:effectLst/>
                <a:latin typeface="Helvetica" pitchFamily="2" charset="0"/>
              </a:rPr>
              <a:t> nasıl değişiklik yapılacağı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4953598" y="2349551"/>
            <a:ext cx="6101254" cy="2031325"/>
          </a:xfrm>
          <a:prstGeom prst="rect">
            <a:avLst/>
          </a:prstGeom>
          <a:solidFill>
            <a:schemeClr val="accent2">
              <a:lumMod val="20000"/>
              <a:lumOff val="80000"/>
            </a:schemeClr>
          </a:solidFill>
        </p:spPr>
        <p:txBody>
          <a:bodyPr wrap="square">
            <a:spAutoFit/>
          </a:bodyPr>
          <a:lstStyle/>
          <a:p>
            <a:r>
              <a:rPr lang="tr-TR" dirty="0" err="1"/>
              <a:t>let</a:t>
            </a:r>
            <a:r>
              <a:rPr lang="tr-TR" dirty="0"/>
              <a:t> </a:t>
            </a:r>
            <a:r>
              <a:rPr lang="tr-TR" dirty="0" err="1"/>
              <a:t>sayilar</a:t>
            </a:r>
            <a:r>
              <a:rPr lang="tr-TR" dirty="0"/>
              <a:t> = [1, 2, 3, 4, 5];</a:t>
            </a:r>
          </a:p>
          <a:p>
            <a:endParaRPr lang="tr-TR" dirty="0"/>
          </a:p>
          <a:p>
            <a:r>
              <a:rPr lang="tr-TR" dirty="0" err="1"/>
              <a:t>for</a:t>
            </a:r>
            <a:r>
              <a:rPr lang="tr-TR" dirty="0"/>
              <a:t> (</a:t>
            </a:r>
            <a:r>
              <a:rPr lang="tr-TR" dirty="0" err="1"/>
              <a:t>let</a:t>
            </a:r>
            <a:r>
              <a:rPr lang="tr-TR" dirty="0"/>
              <a:t> i = 0; i &lt; </a:t>
            </a:r>
            <a:r>
              <a:rPr lang="tr-TR" dirty="0" err="1"/>
              <a:t>sayilar.length</a:t>
            </a:r>
            <a:r>
              <a:rPr lang="tr-TR" dirty="0"/>
              <a:t>; i++) {</a:t>
            </a:r>
          </a:p>
          <a:p>
            <a:r>
              <a:rPr lang="tr-TR" dirty="0"/>
              <a:t>    </a:t>
            </a:r>
            <a:r>
              <a:rPr lang="tr-TR" b="1" dirty="0" err="1"/>
              <a:t>sayilar</a:t>
            </a:r>
            <a:r>
              <a:rPr lang="tr-TR" b="1" dirty="0"/>
              <a:t>[i] = </a:t>
            </a:r>
            <a:r>
              <a:rPr lang="tr-TR" b="1" dirty="0" err="1"/>
              <a:t>sayilar</a:t>
            </a:r>
            <a:r>
              <a:rPr lang="tr-TR" b="1" dirty="0"/>
              <a:t>[i] * 2</a:t>
            </a:r>
          </a:p>
          <a:p>
            <a:r>
              <a:rPr lang="tr-TR" dirty="0"/>
              <a:t>}</a:t>
            </a:r>
          </a:p>
          <a:p>
            <a:endParaRPr lang="tr-TR" dirty="0"/>
          </a:p>
          <a:p>
            <a:r>
              <a:rPr lang="tr-TR" dirty="0" err="1"/>
              <a:t>console.log</a:t>
            </a:r>
            <a:r>
              <a:rPr lang="tr-TR" dirty="0"/>
              <a:t>(</a:t>
            </a:r>
            <a:r>
              <a:rPr lang="tr-TR" dirty="0" err="1"/>
              <a:t>sayilar</a:t>
            </a:r>
            <a:r>
              <a:rPr lang="tr-TR" dirty="0"/>
              <a:t>); // Çıktı: [2, 4, 6, 8, 10]</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4898419" y="1447560"/>
            <a:ext cx="6101254" cy="646331"/>
          </a:xfrm>
          <a:prstGeom prst="rect">
            <a:avLst/>
          </a:prstGeom>
          <a:noFill/>
        </p:spPr>
        <p:txBody>
          <a:bodyPr wrap="square">
            <a:spAutoFit/>
          </a:bodyPr>
          <a:lstStyle/>
          <a:p>
            <a:r>
              <a:rPr lang="tr-TR" b="1" dirty="0"/>
              <a:t>Örnek uygulama: Dizi üzerindeki her sayıyı 2 ile çarpmak</a:t>
            </a:r>
          </a:p>
        </p:txBody>
      </p:sp>
    </p:spTree>
    <p:extLst>
      <p:ext uri="{BB962C8B-B14F-4D97-AF65-F5344CB8AC3E}">
        <p14:creationId xmlns:p14="http://schemas.microsoft.com/office/powerpoint/2010/main" val="174739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kranda bilgisayar betiği">
            <a:extLst>
              <a:ext uri="{FF2B5EF4-FFF2-40B4-BE49-F238E27FC236}">
                <a16:creationId xmlns:a16="http://schemas.microsoft.com/office/drawing/2014/main" id="{D1CA337D-6938-29C5-842F-A429AC3DD490}"/>
              </a:ext>
            </a:extLst>
          </p:cNvPr>
          <p:cNvPicPr>
            <a:picLocks noChangeAspect="1"/>
          </p:cNvPicPr>
          <p:nvPr/>
        </p:nvPicPr>
        <p:blipFill rotWithShape="1">
          <a:blip r:embed="rId2">
            <a:alphaModFix amt="50000"/>
          </a:blip>
          <a:srcRect t="5980" r="-1" b="9748"/>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Başlık 1">
            <a:extLst>
              <a:ext uri="{FF2B5EF4-FFF2-40B4-BE49-F238E27FC236}">
                <a16:creationId xmlns:a16="http://schemas.microsoft.com/office/drawing/2014/main" id="{F875DB5E-922E-5B10-8FDB-0FE58870BEE5}"/>
              </a:ext>
            </a:extLst>
          </p:cNvPr>
          <p:cNvSpPr>
            <a:spLocks noGrp="1"/>
          </p:cNvSpPr>
          <p:nvPr>
            <p:ph type="title"/>
          </p:nvPr>
        </p:nvSpPr>
        <p:spPr>
          <a:xfrm>
            <a:off x="1130271" y="1193800"/>
            <a:ext cx="3193050" cy="4699000"/>
          </a:xfrm>
        </p:spPr>
        <p:txBody>
          <a:bodyPr anchor="ctr">
            <a:normAutofit/>
          </a:bodyPr>
          <a:lstStyle/>
          <a:p>
            <a:r>
              <a:rPr lang="tr-TR" dirty="0"/>
              <a:t>JAVASCRIPT</a:t>
            </a:r>
            <a:br>
              <a:rPr lang="tr-TR" dirty="0"/>
            </a:br>
            <a:r>
              <a:rPr lang="tr-TR" dirty="0"/>
              <a:t>MODÜLÜNÜN AMACI</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1AEB8FAA-13AF-E4EA-DE15-4F3924822EE0}"/>
              </a:ext>
            </a:extLst>
          </p:cNvPr>
          <p:cNvSpPr>
            <a:spLocks noGrp="1"/>
          </p:cNvSpPr>
          <p:nvPr>
            <p:ph idx="1"/>
          </p:nvPr>
        </p:nvSpPr>
        <p:spPr>
          <a:xfrm>
            <a:off x="4976636" y="1193800"/>
            <a:ext cx="6085091" cy="4699000"/>
          </a:xfrm>
        </p:spPr>
        <p:txBody>
          <a:bodyPr anchor="ctr">
            <a:normAutofit/>
          </a:bodyPr>
          <a:lstStyle/>
          <a:p>
            <a:r>
              <a:rPr lang="tr-TR" dirty="0" err="1">
                <a:effectLst/>
                <a:latin typeface="Helvetica" pitchFamily="2" charset="0"/>
              </a:rPr>
              <a:t>Javascript</a:t>
            </a:r>
            <a:r>
              <a:rPr lang="tr-TR" dirty="0">
                <a:effectLst/>
                <a:latin typeface="Helvetica" pitchFamily="2" charset="0"/>
              </a:rPr>
              <a:t> programlama dili temellerini, fonksiyonları, nesne tabanlı programlamayı, asenkron programlamayı, DOM ve Html’i birlikte kullanmayı, </a:t>
            </a:r>
            <a:r>
              <a:rPr lang="tr-TR" dirty="0" err="1">
                <a:effectLst/>
                <a:latin typeface="Helvetica" pitchFamily="2" charset="0"/>
              </a:rPr>
              <a:t>modüler</a:t>
            </a:r>
            <a:r>
              <a:rPr lang="tr-TR" dirty="0">
                <a:effectLst/>
                <a:latin typeface="Helvetica" pitchFamily="2" charset="0"/>
              </a:rPr>
              <a:t> kodlama işlemlerini öğrenerek, web geliştirme ve programlama</a:t>
            </a:r>
          </a:p>
          <a:p>
            <a:r>
              <a:rPr lang="tr-TR" dirty="0">
                <a:effectLst/>
                <a:latin typeface="Helvetica" pitchFamily="2" charset="0"/>
              </a:rPr>
              <a:t>becerilerinin geliştirilmesi amaçlanmaktadır.</a:t>
            </a:r>
          </a:p>
          <a:p>
            <a:endParaRPr lang="tr-TR"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211955538"/>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2.9. Diziler içerisinde işlem yapmayı kavrar.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a) Diziler içerisinde </a:t>
            </a:r>
            <a:r>
              <a:rPr lang="tr-TR" sz="1600" dirty="0" err="1">
                <a:effectLst/>
                <a:latin typeface="Helvetica" pitchFamily="2" charset="0"/>
              </a:rPr>
              <a:t>döngüler</a:t>
            </a:r>
            <a:r>
              <a:rPr lang="tr-TR" sz="1600" dirty="0">
                <a:effectLst/>
                <a:latin typeface="Helvetica" pitchFamily="2" charset="0"/>
              </a:rPr>
              <a:t> kullanılarak dizi elemanları </a:t>
            </a:r>
            <a:r>
              <a:rPr lang="tr-TR" sz="1600" dirty="0" err="1">
                <a:effectLst/>
                <a:latin typeface="Helvetica" pitchFamily="2" charset="0"/>
              </a:rPr>
              <a:t>üzerinde</a:t>
            </a:r>
            <a:r>
              <a:rPr lang="tr-TR" sz="1600" dirty="0">
                <a:effectLst/>
                <a:latin typeface="Helvetica" pitchFamily="2" charset="0"/>
              </a:rPr>
              <a:t> nasıl değişiklik yapılacağı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4953598" y="2246433"/>
            <a:ext cx="6101254" cy="1477328"/>
          </a:xfrm>
          <a:prstGeom prst="rect">
            <a:avLst/>
          </a:prstGeom>
          <a:solidFill>
            <a:schemeClr val="accent2">
              <a:lumMod val="20000"/>
              <a:lumOff val="80000"/>
            </a:schemeClr>
          </a:solidFill>
        </p:spPr>
        <p:txBody>
          <a:bodyPr wrap="square">
            <a:spAutoFit/>
          </a:bodyPr>
          <a:lstStyle/>
          <a:p>
            <a:r>
              <a:rPr lang="tr-TR" dirty="0" err="1"/>
              <a:t>const</a:t>
            </a:r>
            <a:r>
              <a:rPr lang="tr-TR" dirty="0"/>
              <a:t> </a:t>
            </a:r>
            <a:r>
              <a:rPr lang="tr-TR" dirty="0" err="1"/>
              <a:t>sayilar</a:t>
            </a:r>
            <a:r>
              <a:rPr lang="tr-TR" dirty="0"/>
              <a:t> = [1, 2, 3, 4, 5];</a:t>
            </a:r>
          </a:p>
          <a:p>
            <a:endParaRPr lang="tr-TR" dirty="0"/>
          </a:p>
          <a:p>
            <a:r>
              <a:rPr lang="tr-TR" dirty="0" err="1"/>
              <a:t>const</a:t>
            </a:r>
            <a:r>
              <a:rPr lang="tr-TR" dirty="0"/>
              <a:t> </a:t>
            </a:r>
            <a:r>
              <a:rPr lang="tr-TR" dirty="0" err="1"/>
              <a:t>yeniSayilar</a:t>
            </a:r>
            <a:r>
              <a:rPr lang="tr-TR" dirty="0"/>
              <a:t> = </a:t>
            </a:r>
            <a:r>
              <a:rPr lang="tr-TR" dirty="0" err="1"/>
              <a:t>sayilar.map</a:t>
            </a:r>
            <a:r>
              <a:rPr lang="tr-TR" dirty="0"/>
              <a:t>(</a:t>
            </a:r>
            <a:r>
              <a:rPr lang="tr-TR" dirty="0" err="1"/>
              <a:t>deger</a:t>
            </a:r>
            <a:r>
              <a:rPr lang="tr-TR" dirty="0"/>
              <a:t> =&gt; </a:t>
            </a:r>
            <a:r>
              <a:rPr lang="tr-TR" dirty="0" err="1"/>
              <a:t>deger</a:t>
            </a:r>
            <a:r>
              <a:rPr lang="tr-TR" dirty="0"/>
              <a:t> * 2);</a:t>
            </a:r>
          </a:p>
          <a:p>
            <a:endParaRPr lang="tr-TR" dirty="0"/>
          </a:p>
          <a:p>
            <a:r>
              <a:rPr lang="tr-TR" dirty="0" err="1"/>
              <a:t>console.log</a:t>
            </a:r>
            <a:r>
              <a:rPr lang="tr-TR" dirty="0"/>
              <a:t>(</a:t>
            </a:r>
            <a:r>
              <a:rPr lang="tr-TR" dirty="0" err="1"/>
              <a:t>yeniSayilar</a:t>
            </a:r>
            <a:r>
              <a:rPr lang="tr-TR" dirty="0"/>
              <a:t>); // Çıktı: [2, 4, 6, 8, 10]</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4898419" y="1447560"/>
            <a:ext cx="6101254" cy="369332"/>
          </a:xfrm>
          <a:prstGeom prst="rect">
            <a:avLst/>
          </a:prstGeom>
          <a:noFill/>
        </p:spPr>
        <p:txBody>
          <a:bodyPr wrap="square">
            <a:spAutoFit/>
          </a:bodyPr>
          <a:lstStyle/>
          <a:p>
            <a:r>
              <a:rPr lang="tr-TR" b="1" dirty="0" err="1"/>
              <a:t>map</a:t>
            </a:r>
            <a:r>
              <a:rPr lang="tr-TR" b="1" dirty="0"/>
              <a:t> metodu</a:t>
            </a:r>
          </a:p>
        </p:txBody>
      </p:sp>
      <p:sp>
        <p:nvSpPr>
          <p:cNvPr id="4" name="Metin kutusu 3">
            <a:extLst>
              <a:ext uri="{FF2B5EF4-FFF2-40B4-BE49-F238E27FC236}">
                <a16:creationId xmlns:a16="http://schemas.microsoft.com/office/drawing/2014/main" id="{66B41F8C-D684-D4B8-10C0-DABF1CDBF335}"/>
              </a:ext>
            </a:extLst>
          </p:cNvPr>
          <p:cNvSpPr txBox="1"/>
          <p:nvPr/>
        </p:nvSpPr>
        <p:spPr>
          <a:xfrm>
            <a:off x="4953598" y="4368113"/>
            <a:ext cx="6101254" cy="584775"/>
          </a:xfrm>
          <a:prstGeom prst="rect">
            <a:avLst/>
          </a:prstGeom>
          <a:solidFill>
            <a:schemeClr val="accent5">
              <a:lumMod val="50000"/>
            </a:schemeClr>
          </a:solidFill>
        </p:spPr>
        <p:txBody>
          <a:bodyPr wrap="square">
            <a:spAutoFit/>
          </a:bodyPr>
          <a:lstStyle/>
          <a:p>
            <a:r>
              <a:rPr lang="tr-TR" sz="1600" b="0" i="0" dirty="0">
                <a:solidFill>
                  <a:schemeClr val="bg2"/>
                </a:solidFill>
                <a:effectLst/>
                <a:latin typeface="Söhne"/>
              </a:rPr>
              <a:t>*Bu yöntem, orijinal diziyi değiştirmez; her eleman üzerinde belirtilen işlemi uygular ve işlemin sonucunu yeni bir dizi olarak döndürür.</a:t>
            </a:r>
            <a:endParaRPr lang="tr-TR" sz="1600" dirty="0">
              <a:solidFill>
                <a:schemeClr val="bg2"/>
              </a:solidFill>
            </a:endParaRPr>
          </a:p>
        </p:txBody>
      </p:sp>
    </p:spTree>
    <p:extLst>
      <p:ext uri="{BB962C8B-B14F-4D97-AF65-F5344CB8AC3E}">
        <p14:creationId xmlns:p14="http://schemas.microsoft.com/office/powerpoint/2010/main" val="3017376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2.9. Diziler içerisinde işlem yapmayı kavrar.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b) Dizi elemanlarını sıralama ve filtreleme işlemleri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5003371" y="1357273"/>
            <a:ext cx="6101254" cy="1477328"/>
          </a:xfrm>
          <a:prstGeom prst="rect">
            <a:avLst/>
          </a:prstGeom>
          <a:solidFill>
            <a:schemeClr val="accent2">
              <a:lumMod val="20000"/>
              <a:lumOff val="80000"/>
            </a:schemeClr>
          </a:solidFill>
        </p:spPr>
        <p:txBody>
          <a:bodyPr wrap="square">
            <a:spAutoFit/>
          </a:bodyPr>
          <a:lstStyle/>
          <a:p>
            <a:r>
              <a:rPr lang="tr-TR" dirty="0" err="1"/>
              <a:t>const</a:t>
            </a:r>
            <a:r>
              <a:rPr lang="tr-TR" dirty="0"/>
              <a:t> </a:t>
            </a:r>
            <a:r>
              <a:rPr lang="tr-TR" dirty="0" err="1"/>
              <a:t>sayilar</a:t>
            </a:r>
            <a:r>
              <a:rPr lang="tr-TR" dirty="0"/>
              <a:t> = [3, 1, 4, 1, 5, 9, 2, 6];</a:t>
            </a:r>
          </a:p>
          <a:p>
            <a:endParaRPr lang="tr-TR" dirty="0"/>
          </a:p>
          <a:p>
            <a:r>
              <a:rPr lang="tr-TR" dirty="0" err="1"/>
              <a:t>sayilar.sort</a:t>
            </a:r>
            <a:r>
              <a:rPr lang="tr-TR" dirty="0"/>
              <a:t>((a, b) =&gt; a - b);</a:t>
            </a:r>
          </a:p>
          <a:p>
            <a:endParaRPr lang="tr-TR" dirty="0"/>
          </a:p>
          <a:p>
            <a:r>
              <a:rPr lang="tr-TR" dirty="0" err="1"/>
              <a:t>console.log</a:t>
            </a:r>
            <a:r>
              <a:rPr lang="tr-TR" dirty="0"/>
              <a:t>(</a:t>
            </a:r>
            <a:r>
              <a:rPr lang="tr-TR" dirty="0" err="1"/>
              <a:t>sayilar</a:t>
            </a:r>
            <a:r>
              <a:rPr lang="tr-TR" dirty="0"/>
              <a:t>); // Çıktı: [1, 1, 2, 3, 4, 5, 6, 9]</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4953598" y="752822"/>
            <a:ext cx="6101254" cy="646331"/>
          </a:xfrm>
          <a:prstGeom prst="rect">
            <a:avLst/>
          </a:prstGeom>
          <a:noFill/>
        </p:spPr>
        <p:txBody>
          <a:bodyPr wrap="square">
            <a:spAutoFit/>
          </a:bodyPr>
          <a:lstStyle/>
          <a:p>
            <a:pPr algn="l"/>
            <a:r>
              <a:rPr lang="tr-TR" b="0" i="0" dirty="0">
                <a:effectLst/>
                <a:latin typeface="Söhne"/>
              </a:rPr>
              <a:t>Sayısal değerler </a:t>
            </a:r>
            <a:r>
              <a:rPr lang="tr-TR" dirty="0">
                <a:latin typeface="Söhne"/>
              </a:rPr>
              <a:t>i</a:t>
            </a:r>
            <a:r>
              <a:rPr lang="tr-TR" b="0" i="0" dirty="0">
                <a:effectLst/>
                <a:latin typeface="Söhne"/>
              </a:rPr>
              <a:t>çin küçükten büyüğe sıralama</a:t>
            </a:r>
          </a:p>
          <a:p>
            <a:endParaRPr lang="tr-TR" dirty="0">
              <a:effectLst/>
              <a:latin typeface="Söhne"/>
            </a:endParaRPr>
          </a:p>
        </p:txBody>
      </p:sp>
      <p:sp>
        <p:nvSpPr>
          <p:cNvPr id="3" name="Metin kutusu 2">
            <a:extLst>
              <a:ext uri="{FF2B5EF4-FFF2-40B4-BE49-F238E27FC236}">
                <a16:creationId xmlns:a16="http://schemas.microsoft.com/office/drawing/2014/main" id="{8E74D605-2CAE-F689-E570-B620FC0EA21E}"/>
              </a:ext>
            </a:extLst>
          </p:cNvPr>
          <p:cNvSpPr txBox="1"/>
          <p:nvPr/>
        </p:nvSpPr>
        <p:spPr>
          <a:xfrm>
            <a:off x="5003371" y="3095463"/>
            <a:ext cx="6101254" cy="646331"/>
          </a:xfrm>
          <a:prstGeom prst="rect">
            <a:avLst/>
          </a:prstGeom>
          <a:noFill/>
        </p:spPr>
        <p:txBody>
          <a:bodyPr wrap="square">
            <a:spAutoFit/>
          </a:bodyPr>
          <a:lstStyle/>
          <a:p>
            <a:pPr algn="l"/>
            <a:r>
              <a:rPr lang="tr-TR" b="0" i="0" dirty="0">
                <a:effectLst/>
                <a:latin typeface="Söhne"/>
              </a:rPr>
              <a:t>Sayısal değerler </a:t>
            </a:r>
            <a:r>
              <a:rPr lang="tr-TR" dirty="0">
                <a:latin typeface="Söhne"/>
              </a:rPr>
              <a:t>i</a:t>
            </a:r>
            <a:r>
              <a:rPr lang="tr-TR" b="0" i="0" dirty="0">
                <a:effectLst/>
                <a:latin typeface="Söhne"/>
              </a:rPr>
              <a:t>çin büyükten küçüğe sıralama</a:t>
            </a:r>
          </a:p>
          <a:p>
            <a:endParaRPr lang="tr-TR" dirty="0">
              <a:effectLst/>
              <a:latin typeface="Söhne"/>
            </a:endParaRPr>
          </a:p>
        </p:txBody>
      </p:sp>
      <p:sp>
        <p:nvSpPr>
          <p:cNvPr id="6" name="Metin kutusu 5">
            <a:extLst>
              <a:ext uri="{FF2B5EF4-FFF2-40B4-BE49-F238E27FC236}">
                <a16:creationId xmlns:a16="http://schemas.microsoft.com/office/drawing/2014/main" id="{C88F70DF-28BE-C795-C443-153AFAA7AC69}"/>
              </a:ext>
            </a:extLst>
          </p:cNvPr>
          <p:cNvSpPr txBox="1"/>
          <p:nvPr/>
        </p:nvSpPr>
        <p:spPr>
          <a:xfrm>
            <a:off x="5084826" y="3697071"/>
            <a:ext cx="6101254" cy="1477328"/>
          </a:xfrm>
          <a:prstGeom prst="rect">
            <a:avLst/>
          </a:prstGeom>
          <a:solidFill>
            <a:schemeClr val="accent2">
              <a:lumMod val="20000"/>
              <a:lumOff val="80000"/>
            </a:schemeClr>
          </a:solidFill>
        </p:spPr>
        <p:txBody>
          <a:bodyPr wrap="square">
            <a:spAutoFit/>
          </a:bodyPr>
          <a:lstStyle/>
          <a:p>
            <a:r>
              <a:rPr lang="tr-TR" dirty="0" err="1"/>
              <a:t>const</a:t>
            </a:r>
            <a:r>
              <a:rPr lang="tr-TR" dirty="0"/>
              <a:t> </a:t>
            </a:r>
            <a:r>
              <a:rPr lang="tr-TR" dirty="0" err="1"/>
              <a:t>sayilar</a:t>
            </a:r>
            <a:r>
              <a:rPr lang="tr-TR" dirty="0"/>
              <a:t> = [3, 1, 4, 1, 5, 9, 2, 6];</a:t>
            </a:r>
          </a:p>
          <a:p>
            <a:endParaRPr lang="tr-TR" dirty="0"/>
          </a:p>
          <a:p>
            <a:r>
              <a:rPr lang="tr-TR" dirty="0" err="1"/>
              <a:t>sayilar.sort</a:t>
            </a:r>
            <a:r>
              <a:rPr lang="tr-TR" dirty="0"/>
              <a:t>((a, b) =&gt; b - a);</a:t>
            </a:r>
          </a:p>
          <a:p>
            <a:endParaRPr lang="tr-TR" dirty="0"/>
          </a:p>
          <a:p>
            <a:r>
              <a:rPr lang="tr-TR" dirty="0" err="1"/>
              <a:t>console.log</a:t>
            </a:r>
            <a:r>
              <a:rPr lang="tr-TR" dirty="0"/>
              <a:t>(</a:t>
            </a:r>
            <a:r>
              <a:rPr lang="tr-TR" dirty="0" err="1"/>
              <a:t>sayilar</a:t>
            </a:r>
            <a:r>
              <a:rPr lang="tr-TR" dirty="0"/>
              <a:t>); // Çıktı: [9, 6, 5, 4, 3, 2, 1]</a:t>
            </a:r>
          </a:p>
        </p:txBody>
      </p:sp>
    </p:spTree>
    <p:extLst>
      <p:ext uri="{BB962C8B-B14F-4D97-AF65-F5344CB8AC3E}">
        <p14:creationId xmlns:p14="http://schemas.microsoft.com/office/powerpoint/2010/main" val="14751674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2.9. Diziler içerisinde işlem yapmayı kavrar.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b) Dizi elemanlarını sıralama ve filtreleme işlemleri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E6D61990-BFD2-5587-235C-71E24AA08DE0}"/>
              </a:ext>
            </a:extLst>
          </p:cNvPr>
          <p:cNvSpPr txBox="1"/>
          <p:nvPr/>
        </p:nvSpPr>
        <p:spPr>
          <a:xfrm>
            <a:off x="5003371" y="1357273"/>
            <a:ext cx="6101254" cy="1477328"/>
          </a:xfrm>
          <a:prstGeom prst="rect">
            <a:avLst/>
          </a:prstGeom>
          <a:solidFill>
            <a:schemeClr val="accent2">
              <a:lumMod val="20000"/>
              <a:lumOff val="80000"/>
            </a:schemeClr>
          </a:solidFill>
        </p:spPr>
        <p:txBody>
          <a:bodyPr wrap="square">
            <a:spAutoFit/>
          </a:bodyPr>
          <a:lstStyle/>
          <a:p>
            <a:r>
              <a:rPr lang="tr-TR" dirty="0" err="1"/>
              <a:t>const</a:t>
            </a:r>
            <a:r>
              <a:rPr lang="tr-TR" dirty="0"/>
              <a:t> kelimeler = ['elma', 'armut', 'muz', 'kiraz’];</a:t>
            </a:r>
          </a:p>
          <a:p>
            <a:endParaRPr lang="tr-TR" dirty="0"/>
          </a:p>
          <a:p>
            <a:r>
              <a:rPr lang="tr-TR" dirty="0" err="1"/>
              <a:t>kelimeler.sort</a:t>
            </a:r>
            <a:r>
              <a:rPr lang="tr-TR" dirty="0"/>
              <a:t>();</a:t>
            </a:r>
          </a:p>
          <a:p>
            <a:endParaRPr lang="tr-TR" dirty="0"/>
          </a:p>
          <a:p>
            <a:r>
              <a:rPr lang="tr-TR" dirty="0" err="1"/>
              <a:t>console.log</a:t>
            </a:r>
            <a:r>
              <a:rPr lang="tr-TR" dirty="0"/>
              <a:t>(kelimeler); // Çıktı: ['armut', 'elma', 'kiraz', 'muz']</a:t>
            </a:r>
          </a:p>
        </p:txBody>
      </p:sp>
      <p:sp>
        <p:nvSpPr>
          <p:cNvPr id="9" name="Metin kutusu 8">
            <a:extLst>
              <a:ext uri="{FF2B5EF4-FFF2-40B4-BE49-F238E27FC236}">
                <a16:creationId xmlns:a16="http://schemas.microsoft.com/office/drawing/2014/main" id="{811CD970-F3ED-66EA-24FF-B4996298CF43}"/>
              </a:ext>
            </a:extLst>
          </p:cNvPr>
          <p:cNvSpPr txBox="1"/>
          <p:nvPr/>
        </p:nvSpPr>
        <p:spPr>
          <a:xfrm>
            <a:off x="4953598" y="752822"/>
            <a:ext cx="6101254" cy="646331"/>
          </a:xfrm>
          <a:prstGeom prst="rect">
            <a:avLst/>
          </a:prstGeom>
          <a:noFill/>
        </p:spPr>
        <p:txBody>
          <a:bodyPr wrap="square">
            <a:spAutoFit/>
          </a:bodyPr>
          <a:lstStyle/>
          <a:p>
            <a:pPr algn="l"/>
            <a:r>
              <a:rPr lang="tr-TR" b="0" i="0" dirty="0" err="1">
                <a:effectLst/>
                <a:latin typeface="Söhne"/>
              </a:rPr>
              <a:t>string</a:t>
            </a:r>
            <a:r>
              <a:rPr lang="tr-TR" b="0" i="0" dirty="0">
                <a:effectLst/>
                <a:latin typeface="Söhne"/>
              </a:rPr>
              <a:t> değerler </a:t>
            </a:r>
            <a:r>
              <a:rPr lang="tr-TR" dirty="0">
                <a:latin typeface="Söhne"/>
              </a:rPr>
              <a:t>i</a:t>
            </a:r>
            <a:r>
              <a:rPr lang="tr-TR" b="0" i="0" dirty="0">
                <a:effectLst/>
                <a:latin typeface="Söhne"/>
              </a:rPr>
              <a:t>çin küçükten büyüğe sıralama</a:t>
            </a:r>
          </a:p>
          <a:p>
            <a:endParaRPr lang="tr-TR" dirty="0">
              <a:effectLst/>
              <a:latin typeface="Söhne"/>
            </a:endParaRPr>
          </a:p>
        </p:txBody>
      </p:sp>
      <p:sp>
        <p:nvSpPr>
          <p:cNvPr id="3" name="Metin kutusu 2">
            <a:extLst>
              <a:ext uri="{FF2B5EF4-FFF2-40B4-BE49-F238E27FC236}">
                <a16:creationId xmlns:a16="http://schemas.microsoft.com/office/drawing/2014/main" id="{8E74D605-2CAE-F689-E570-B620FC0EA21E}"/>
              </a:ext>
            </a:extLst>
          </p:cNvPr>
          <p:cNvSpPr txBox="1"/>
          <p:nvPr/>
        </p:nvSpPr>
        <p:spPr>
          <a:xfrm>
            <a:off x="5003371" y="3095463"/>
            <a:ext cx="6101254" cy="646331"/>
          </a:xfrm>
          <a:prstGeom prst="rect">
            <a:avLst/>
          </a:prstGeom>
          <a:noFill/>
        </p:spPr>
        <p:txBody>
          <a:bodyPr wrap="square">
            <a:spAutoFit/>
          </a:bodyPr>
          <a:lstStyle/>
          <a:p>
            <a:pPr algn="l"/>
            <a:r>
              <a:rPr lang="tr-TR" b="0" i="0" dirty="0">
                <a:effectLst/>
                <a:latin typeface="Söhne"/>
              </a:rPr>
              <a:t>Dizi elemanlarını filtreleme</a:t>
            </a:r>
          </a:p>
          <a:p>
            <a:endParaRPr lang="tr-TR" dirty="0">
              <a:effectLst/>
              <a:latin typeface="Söhne"/>
            </a:endParaRPr>
          </a:p>
        </p:txBody>
      </p:sp>
      <p:sp>
        <p:nvSpPr>
          <p:cNvPr id="6" name="Metin kutusu 5">
            <a:extLst>
              <a:ext uri="{FF2B5EF4-FFF2-40B4-BE49-F238E27FC236}">
                <a16:creationId xmlns:a16="http://schemas.microsoft.com/office/drawing/2014/main" id="{C88F70DF-28BE-C795-C443-153AFAA7AC69}"/>
              </a:ext>
            </a:extLst>
          </p:cNvPr>
          <p:cNvSpPr txBox="1"/>
          <p:nvPr/>
        </p:nvSpPr>
        <p:spPr>
          <a:xfrm>
            <a:off x="5084826" y="3697071"/>
            <a:ext cx="6101254" cy="1477328"/>
          </a:xfrm>
          <a:prstGeom prst="rect">
            <a:avLst/>
          </a:prstGeom>
          <a:solidFill>
            <a:schemeClr val="accent2">
              <a:lumMod val="20000"/>
              <a:lumOff val="80000"/>
            </a:schemeClr>
          </a:solidFill>
        </p:spPr>
        <p:txBody>
          <a:bodyPr wrap="square">
            <a:spAutoFit/>
          </a:bodyPr>
          <a:lstStyle/>
          <a:p>
            <a:r>
              <a:rPr lang="tr-TR" dirty="0" err="1"/>
              <a:t>const</a:t>
            </a:r>
            <a:r>
              <a:rPr lang="tr-TR" dirty="0"/>
              <a:t> </a:t>
            </a:r>
            <a:r>
              <a:rPr lang="tr-TR" dirty="0" err="1"/>
              <a:t>sayilar</a:t>
            </a:r>
            <a:r>
              <a:rPr lang="tr-TR" dirty="0"/>
              <a:t> = [1, 2, 3, 4, 5, 6, 7, 8, 9, 10];</a:t>
            </a:r>
          </a:p>
          <a:p>
            <a:endParaRPr lang="tr-TR" dirty="0"/>
          </a:p>
          <a:p>
            <a:r>
              <a:rPr lang="tr-TR" dirty="0" err="1"/>
              <a:t>const</a:t>
            </a:r>
            <a:r>
              <a:rPr lang="tr-TR" dirty="0"/>
              <a:t> </a:t>
            </a:r>
            <a:r>
              <a:rPr lang="tr-TR" dirty="0" err="1"/>
              <a:t>ciftSayilar</a:t>
            </a:r>
            <a:r>
              <a:rPr lang="tr-TR" dirty="0"/>
              <a:t> = </a:t>
            </a:r>
            <a:r>
              <a:rPr lang="tr-TR" dirty="0" err="1"/>
              <a:t>sayilar.filter</a:t>
            </a:r>
            <a:r>
              <a:rPr lang="tr-TR" dirty="0"/>
              <a:t>(</a:t>
            </a:r>
            <a:r>
              <a:rPr lang="tr-TR" dirty="0" err="1"/>
              <a:t>sayi</a:t>
            </a:r>
            <a:r>
              <a:rPr lang="tr-TR" dirty="0"/>
              <a:t> =&gt; </a:t>
            </a:r>
            <a:r>
              <a:rPr lang="tr-TR" dirty="0" err="1"/>
              <a:t>sayi</a:t>
            </a:r>
            <a:r>
              <a:rPr lang="tr-TR" dirty="0"/>
              <a:t> % 2 === 0);</a:t>
            </a:r>
          </a:p>
          <a:p>
            <a:endParaRPr lang="tr-TR" dirty="0"/>
          </a:p>
          <a:p>
            <a:r>
              <a:rPr lang="tr-TR" dirty="0" err="1"/>
              <a:t>console.log</a:t>
            </a:r>
            <a:r>
              <a:rPr lang="tr-TR" dirty="0"/>
              <a:t>(</a:t>
            </a:r>
            <a:r>
              <a:rPr lang="tr-TR" dirty="0" err="1"/>
              <a:t>ciftSayilar</a:t>
            </a:r>
            <a:r>
              <a:rPr lang="tr-TR" dirty="0"/>
              <a:t>); // Çıktı: [2, 4, 6, 8, 10]</a:t>
            </a:r>
          </a:p>
        </p:txBody>
      </p:sp>
    </p:spTree>
    <p:extLst>
      <p:ext uri="{BB962C8B-B14F-4D97-AF65-F5344CB8AC3E}">
        <p14:creationId xmlns:p14="http://schemas.microsoft.com/office/powerpoint/2010/main" val="3734855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2.10. </a:t>
            </a:r>
            <a:r>
              <a:rPr lang="tr-TR" sz="1600" b="1" dirty="0" err="1">
                <a:effectLst/>
                <a:latin typeface="Helvetica" pitchFamily="2" charset="0"/>
              </a:rPr>
              <a:t>Javascript</a:t>
            </a:r>
            <a:r>
              <a:rPr lang="tr-TR" sz="1600" b="1" dirty="0">
                <a:effectLst/>
                <a:latin typeface="Helvetica" pitchFamily="2" charset="0"/>
              </a:rPr>
              <a:t> programlama dilindeki nesne ve sınıf kavramlarını tanımlar.</a:t>
            </a:r>
            <a:br>
              <a:rPr lang="tr-TR" sz="1600" b="1" dirty="0">
                <a:effectLst/>
                <a:latin typeface="Helvetica" pitchFamily="2" charset="0"/>
              </a:rPr>
            </a:br>
            <a:br>
              <a:rPr lang="tr-TR" sz="1600" dirty="0">
                <a:effectLst/>
                <a:latin typeface="Helvetica" pitchFamily="2" charset="0"/>
              </a:rPr>
            </a:br>
            <a:r>
              <a:rPr lang="tr-TR" sz="1600" dirty="0">
                <a:effectLst/>
                <a:latin typeface="Helvetica" pitchFamily="2" charset="0"/>
              </a:rPr>
              <a:t>a) </a:t>
            </a:r>
            <a:r>
              <a:rPr lang="tr-TR" sz="1600" dirty="0" err="1">
                <a:effectLst/>
                <a:latin typeface="Helvetica" pitchFamily="2" charset="0"/>
              </a:rPr>
              <a:t>Javascript</a:t>
            </a:r>
            <a:r>
              <a:rPr lang="tr-TR" sz="1600" dirty="0">
                <a:effectLst/>
                <a:latin typeface="Helvetica" pitchFamily="2" charset="0"/>
              </a:rPr>
              <a:t> programlama dilindeki nesnelerin ve sınıfların tanımlanması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811CD970-F3ED-66EA-24FF-B4996298CF43}"/>
              </a:ext>
            </a:extLst>
          </p:cNvPr>
          <p:cNvSpPr txBox="1"/>
          <p:nvPr/>
        </p:nvSpPr>
        <p:spPr>
          <a:xfrm>
            <a:off x="4953598" y="574236"/>
            <a:ext cx="6101254" cy="2031325"/>
          </a:xfrm>
          <a:prstGeom prst="rect">
            <a:avLst/>
          </a:prstGeom>
          <a:noFill/>
        </p:spPr>
        <p:txBody>
          <a:bodyPr wrap="square">
            <a:spAutoFit/>
          </a:bodyPr>
          <a:lstStyle/>
          <a:p>
            <a:pPr algn="l"/>
            <a:r>
              <a:rPr lang="tr-TR" b="1" i="0">
                <a:solidFill>
                  <a:srgbClr val="0D0D0D"/>
                </a:solidFill>
                <a:effectLst/>
                <a:latin typeface="Söhne"/>
              </a:rPr>
              <a:t>Nesneler</a:t>
            </a:r>
          </a:p>
          <a:p>
            <a:pPr algn="l"/>
            <a:endParaRPr lang="tr-TR" b="1" i="0">
              <a:solidFill>
                <a:srgbClr val="0D0D0D"/>
              </a:solidFill>
              <a:effectLst/>
              <a:latin typeface="Söhne"/>
            </a:endParaRPr>
          </a:p>
          <a:p>
            <a:pPr algn="l"/>
            <a:r>
              <a:rPr lang="tr-TR" b="0" i="0">
                <a:solidFill>
                  <a:srgbClr val="0D0D0D"/>
                </a:solidFill>
                <a:effectLst/>
                <a:latin typeface="Söhne"/>
              </a:rPr>
              <a:t>Bir nesne, gerçek hayatta herhangi bir şeyi temsil edebilir. Örneğin, bir kalem, bir kitap, bir telefon ya da hatta bir öğrenci. Bu nesnelerin her birinin özellikleri (renk, boyut, marka gibi) ve yapabilecekleri işlevler (yazmak, aramak yapmak gibi) vardır.</a:t>
            </a:r>
          </a:p>
          <a:p>
            <a:endParaRPr lang="tr-TR" dirty="0">
              <a:effectLst/>
              <a:latin typeface="Söhne"/>
            </a:endParaRPr>
          </a:p>
        </p:txBody>
      </p:sp>
      <p:pic>
        <p:nvPicPr>
          <p:cNvPr id="1026" name="Picture 2" descr="Kırtasiye Malzemeleri">
            <a:extLst>
              <a:ext uri="{FF2B5EF4-FFF2-40B4-BE49-F238E27FC236}">
                <a16:creationId xmlns:a16="http://schemas.microsoft.com/office/drawing/2014/main" id="{4601076E-DF6A-4EAE-7574-587AA5B00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2550" y="2709722"/>
            <a:ext cx="4421746" cy="248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232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307440" y="1552708"/>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1600" b="1" dirty="0"/>
            </a:br>
            <a:br>
              <a:rPr lang="en-US" sz="1600" b="1" dirty="0"/>
            </a:br>
            <a:r>
              <a:rPr lang="tr-TR" sz="1600" b="1" dirty="0">
                <a:effectLst/>
                <a:latin typeface="Helvetica" pitchFamily="2" charset="0"/>
              </a:rPr>
              <a:t>2.10. </a:t>
            </a:r>
            <a:r>
              <a:rPr lang="tr-TR" sz="1600" b="1" dirty="0" err="1">
                <a:effectLst/>
                <a:latin typeface="Helvetica" pitchFamily="2" charset="0"/>
              </a:rPr>
              <a:t>Javascript</a:t>
            </a:r>
            <a:r>
              <a:rPr lang="tr-TR" sz="1600" b="1" dirty="0">
                <a:effectLst/>
                <a:latin typeface="Helvetica" pitchFamily="2" charset="0"/>
              </a:rPr>
              <a:t> programlama dilindeki nesne ve sınıf kavramlarını tanımlar.</a:t>
            </a:r>
            <a:br>
              <a:rPr lang="tr-TR" sz="1600" b="1" dirty="0">
                <a:effectLst/>
                <a:latin typeface="Helvetica" pitchFamily="2" charset="0"/>
              </a:rPr>
            </a:br>
            <a:br>
              <a:rPr lang="tr-TR" sz="1600" dirty="0">
                <a:effectLst/>
                <a:latin typeface="Helvetica" pitchFamily="2" charset="0"/>
              </a:rPr>
            </a:br>
            <a:r>
              <a:rPr lang="tr-TR" sz="1600" dirty="0">
                <a:effectLst/>
                <a:latin typeface="Helvetica" pitchFamily="2" charset="0"/>
              </a:rPr>
              <a:t>a) </a:t>
            </a:r>
            <a:r>
              <a:rPr lang="tr-TR" sz="1600" dirty="0" err="1">
                <a:effectLst/>
                <a:latin typeface="Helvetica" pitchFamily="2" charset="0"/>
              </a:rPr>
              <a:t>Javascript</a:t>
            </a:r>
            <a:r>
              <a:rPr lang="tr-TR" sz="1600" dirty="0">
                <a:effectLst/>
                <a:latin typeface="Helvetica" pitchFamily="2" charset="0"/>
              </a:rPr>
              <a:t> programlama dilindeki nesnelerin ve sınıfların tanımlanması açıklanır.</a:t>
            </a:r>
            <a:br>
              <a:rPr lang="tr-TR" sz="1600" dirty="0">
                <a:effectLst/>
                <a:latin typeface="Helvetica" pitchFamily="2" charset="0"/>
              </a:rPr>
            </a:br>
            <a:br>
              <a:rPr lang="en-US" sz="16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811CD970-F3ED-66EA-24FF-B4996298CF43}"/>
              </a:ext>
            </a:extLst>
          </p:cNvPr>
          <p:cNvSpPr txBox="1"/>
          <p:nvPr/>
        </p:nvSpPr>
        <p:spPr>
          <a:xfrm>
            <a:off x="4953598" y="173690"/>
            <a:ext cx="6101254" cy="2031325"/>
          </a:xfrm>
          <a:prstGeom prst="rect">
            <a:avLst/>
          </a:prstGeom>
          <a:noFill/>
        </p:spPr>
        <p:txBody>
          <a:bodyPr wrap="square">
            <a:spAutoFit/>
          </a:bodyPr>
          <a:lstStyle/>
          <a:p>
            <a:pPr algn="l"/>
            <a:r>
              <a:rPr lang="tr-TR" b="1" dirty="0">
                <a:solidFill>
                  <a:srgbClr val="0D0D0D"/>
                </a:solidFill>
                <a:latin typeface="Söhne"/>
              </a:rPr>
              <a:t>Nesne oluşumu: </a:t>
            </a:r>
          </a:p>
          <a:p>
            <a:pPr algn="l"/>
            <a:endParaRPr lang="tr-TR" b="1" dirty="0">
              <a:solidFill>
                <a:srgbClr val="0D0D0D"/>
              </a:solidFill>
              <a:latin typeface="Söhne"/>
            </a:endParaRPr>
          </a:p>
          <a:p>
            <a:pPr algn="l"/>
            <a:r>
              <a:rPr lang="tr-TR" b="0" i="0" dirty="0" err="1">
                <a:solidFill>
                  <a:srgbClr val="0D0D0D"/>
                </a:solidFill>
                <a:effectLst/>
                <a:latin typeface="Söhne"/>
              </a:rPr>
              <a:t>JavaScript'te</a:t>
            </a:r>
            <a:r>
              <a:rPr lang="tr-TR" b="0" i="0" dirty="0">
                <a:solidFill>
                  <a:srgbClr val="0D0D0D"/>
                </a:solidFill>
                <a:effectLst/>
                <a:latin typeface="Söhne"/>
              </a:rPr>
              <a:t> bir nesne, süslü parantezler </a:t>
            </a:r>
            <a:r>
              <a:rPr lang="tr-TR" dirty="0"/>
              <a:t>{}</a:t>
            </a:r>
            <a:r>
              <a:rPr lang="tr-TR" b="0" i="0" dirty="0">
                <a:solidFill>
                  <a:srgbClr val="0D0D0D"/>
                </a:solidFill>
                <a:effectLst/>
                <a:latin typeface="Söhne"/>
              </a:rPr>
              <a:t> kullanılarak oluşturulur ve içinde çeşitli özellikler ve fonksiyonlar barındırabilir. Özellikler, nesnenin sahip olduğu verilerdir (adı, yaşı gibi), fonksiyonlar ise nesnenin yapabileceği işlemleri ifade eder.</a:t>
            </a:r>
            <a:endParaRPr lang="tr-TR" dirty="0">
              <a:effectLst/>
              <a:latin typeface="Söhne"/>
            </a:endParaRPr>
          </a:p>
        </p:txBody>
      </p:sp>
      <p:sp>
        <p:nvSpPr>
          <p:cNvPr id="4" name="Metin kutusu 3">
            <a:extLst>
              <a:ext uri="{FF2B5EF4-FFF2-40B4-BE49-F238E27FC236}">
                <a16:creationId xmlns:a16="http://schemas.microsoft.com/office/drawing/2014/main" id="{8140D86B-F5B2-ADE8-7476-2BF3D0CD402C}"/>
              </a:ext>
            </a:extLst>
          </p:cNvPr>
          <p:cNvSpPr txBox="1"/>
          <p:nvPr/>
        </p:nvSpPr>
        <p:spPr>
          <a:xfrm>
            <a:off x="4973804" y="2246780"/>
            <a:ext cx="6101254" cy="3108543"/>
          </a:xfrm>
          <a:prstGeom prst="rect">
            <a:avLst/>
          </a:prstGeom>
          <a:solidFill>
            <a:schemeClr val="accent6">
              <a:lumMod val="40000"/>
              <a:lumOff val="60000"/>
            </a:schemeClr>
          </a:solidFill>
        </p:spPr>
        <p:txBody>
          <a:bodyPr wrap="square">
            <a:spAutoFit/>
          </a:bodyPr>
          <a:lstStyle/>
          <a:p>
            <a:r>
              <a:rPr lang="tr-TR" sz="1400" dirty="0" err="1"/>
              <a:t>let</a:t>
            </a:r>
            <a:r>
              <a:rPr lang="tr-TR" sz="1400" dirty="0"/>
              <a:t> </a:t>
            </a:r>
            <a:r>
              <a:rPr lang="tr-TR" sz="1400" dirty="0" err="1"/>
              <a:t>ogrenci</a:t>
            </a:r>
            <a:r>
              <a:rPr lang="tr-TR" sz="1400" dirty="0"/>
              <a:t> = {</a:t>
            </a:r>
          </a:p>
          <a:p>
            <a:r>
              <a:rPr lang="tr-TR" sz="1400" dirty="0"/>
              <a:t>    isim: "Ayşe",</a:t>
            </a:r>
          </a:p>
          <a:p>
            <a:r>
              <a:rPr lang="tr-TR" sz="1400" dirty="0"/>
              <a:t>    yas: 16,</a:t>
            </a:r>
          </a:p>
          <a:p>
            <a:r>
              <a:rPr lang="tr-TR" sz="1400" dirty="0"/>
              <a:t>    okul: "Lise",</a:t>
            </a:r>
          </a:p>
          <a:p>
            <a:r>
              <a:rPr lang="tr-TR" sz="1400" dirty="0"/>
              <a:t>    </a:t>
            </a:r>
            <a:r>
              <a:rPr lang="tr-TR" sz="1400" dirty="0" err="1"/>
              <a:t>dersCalis</a:t>
            </a:r>
            <a:r>
              <a:rPr lang="tr-TR" sz="1400" dirty="0"/>
              <a:t>: </a:t>
            </a:r>
            <a:r>
              <a:rPr lang="tr-TR" sz="1400" dirty="0" err="1"/>
              <a:t>function</a:t>
            </a:r>
            <a:r>
              <a:rPr lang="tr-TR" sz="1400" dirty="0"/>
              <a:t>() {</a:t>
            </a:r>
          </a:p>
          <a:p>
            <a:r>
              <a:rPr lang="tr-TR" sz="1400" dirty="0"/>
              <a:t>        </a:t>
            </a:r>
            <a:r>
              <a:rPr lang="tr-TR" sz="1400" dirty="0" err="1"/>
              <a:t>console.log</a:t>
            </a:r>
            <a:r>
              <a:rPr lang="tr-TR" sz="1400" dirty="0"/>
              <a:t>(</a:t>
            </a:r>
            <a:r>
              <a:rPr lang="tr-TR" sz="1400" dirty="0" err="1"/>
              <a:t>this.isim</a:t>
            </a:r>
            <a:r>
              <a:rPr lang="tr-TR" sz="1400" dirty="0"/>
              <a:t> + " ders çalışıyor.");</a:t>
            </a:r>
          </a:p>
          <a:p>
            <a:r>
              <a:rPr lang="tr-TR" sz="1400" dirty="0"/>
              <a:t>    }</a:t>
            </a:r>
          </a:p>
          <a:p>
            <a:r>
              <a:rPr lang="tr-TR" sz="1400" dirty="0"/>
              <a:t>};</a:t>
            </a:r>
          </a:p>
          <a:p>
            <a:endParaRPr lang="tr-TR" sz="1400" dirty="0"/>
          </a:p>
          <a:p>
            <a:r>
              <a:rPr lang="tr-TR" sz="1400" dirty="0"/>
              <a:t>// Nesnenin özelliklerine erişim</a:t>
            </a:r>
          </a:p>
          <a:p>
            <a:r>
              <a:rPr lang="tr-TR" sz="1400" dirty="0" err="1"/>
              <a:t>console.log</a:t>
            </a:r>
            <a:r>
              <a:rPr lang="tr-TR" sz="1400" dirty="0"/>
              <a:t>(</a:t>
            </a:r>
            <a:r>
              <a:rPr lang="tr-TR" sz="1400" dirty="0" err="1"/>
              <a:t>ogrenci.isim</a:t>
            </a:r>
            <a:r>
              <a:rPr lang="tr-TR" sz="1400" dirty="0"/>
              <a:t>); // Çıktı: Ayşe</a:t>
            </a:r>
          </a:p>
          <a:p>
            <a:endParaRPr lang="tr-TR" sz="1400" dirty="0"/>
          </a:p>
          <a:p>
            <a:r>
              <a:rPr lang="tr-TR" sz="1400" dirty="0"/>
              <a:t>// Nesnenin fonksiyonunu çağırma</a:t>
            </a:r>
          </a:p>
          <a:p>
            <a:r>
              <a:rPr lang="tr-TR" sz="1400" dirty="0" err="1"/>
              <a:t>ogrenci.dersCalis</a:t>
            </a:r>
            <a:r>
              <a:rPr lang="tr-TR" sz="1400" dirty="0"/>
              <a:t>(); // Çıktı: Ayşe ders çalışıyor.</a:t>
            </a:r>
          </a:p>
        </p:txBody>
      </p:sp>
    </p:spTree>
    <p:extLst>
      <p:ext uri="{BB962C8B-B14F-4D97-AF65-F5344CB8AC3E}">
        <p14:creationId xmlns:p14="http://schemas.microsoft.com/office/powerpoint/2010/main" val="30729500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218646" y="1482152"/>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1600" b="1" dirty="0"/>
            </a:br>
            <a:br>
              <a:rPr lang="en-US" sz="1600" b="1" dirty="0"/>
            </a:br>
            <a:r>
              <a:rPr lang="tr-TR" sz="1300" b="1" dirty="0">
                <a:effectLst/>
                <a:latin typeface="Helvetica" pitchFamily="2" charset="0"/>
              </a:rPr>
              <a:t>2.10. </a:t>
            </a:r>
            <a:r>
              <a:rPr lang="tr-TR" sz="1300" b="1" dirty="0" err="1">
                <a:effectLst/>
                <a:latin typeface="Helvetica" pitchFamily="2" charset="0"/>
              </a:rPr>
              <a:t>Javascript</a:t>
            </a:r>
            <a:r>
              <a:rPr lang="tr-TR" sz="1300" b="1" dirty="0">
                <a:effectLst/>
                <a:latin typeface="Helvetica" pitchFamily="2" charset="0"/>
              </a:rPr>
              <a:t> programlama dilindeki nesne ve sınıf kavramlarını tanımlar.</a:t>
            </a:r>
            <a:br>
              <a:rPr lang="tr-TR" sz="1300" b="1" dirty="0">
                <a:effectLst/>
                <a:latin typeface="Helvetica" pitchFamily="2" charset="0"/>
              </a:rPr>
            </a:br>
            <a:br>
              <a:rPr lang="tr-TR" sz="1300" dirty="0">
                <a:effectLst/>
                <a:latin typeface="Helvetica" pitchFamily="2" charset="0"/>
              </a:rPr>
            </a:br>
            <a:r>
              <a:rPr lang="tr-TR" sz="1300" dirty="0">
                <a:effectLst/>
                <a:latin typeface="Helvetica" pitchFamily="2" charset="0"/>
              </a:rPr>
              <a:t>a) </a:t>
            </a:r>
            <a:r>
              <a:rPr lang="tr-TR" sz="1300" dirty="0" err="1">
                <a:effectLst/>
                <a:latin typeface="Helvetica" pitchFamily="2" charset="0"/>
              </a:rPr>
              <a:t>Javascript</a:t>
            </a:r>
            <a:r>
              <a:rPr lang="tr-TR" sz="1300" dirty="0">
                <a:effectLst/>
                <a:latin typeface="Helvetica" pitchFamily="2" charset="0"/>
              </a:rPr>
              <a:t> programlama dilindeki nesnelerin ve sınıfların tanımlanması açıklanır.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b) Nesnelerin özellikleri ve metotlarının kullanılma şekli açıklanır.</a:t>
            </a:r>
            <a:br>
              <a:rPr lang="tr-TR" sz="1300" dirty="0">
                <a:effectLst/>
                <a:latin typeface="Helvetica" pitchFamily="2" charset="0"/>
              </a:rPr>
            </a:br>
            <a:br>
              <a:rPr lang="tr-TR" sz="1300" dirty="0">
                <a:effectLst/>
                <a:latin typeface="Helvetica" pitchFamily="2" charset="0"/>
              </a:rPr>
            </a:br>
            <a:r>
              <a:rPr lang="tr-TR" sz="1300" b="1" dirty="0">
                <a:effectLst/>
                <a:latin typeface="Helvetica" pitchFamily="2" charset="0"/>
              </a:rPr>
              <a:t>2.11. </a:t>
            </a:r>
            <a:r>
              <a:rPr lang="tr-TR" sz="1300" b="1" dirty="0" err="1">
                <a:effectLst/>
                <a:latin typeface="Helvetica" pitchFamily="2" charset="0"/>
              </a:rPr>
              <a:t>Constructor</a:t>
            </a:r>
            <a:r>
              <a:rPr lang="tr-TR" sz="1300" b="1" dirty="0">
                <a:effectLst/>
                <a:latin typeface="Helvetica" pitchFamily="2" charset="0"/>
              </a:rPr>
              <a:t> fonksiyonuyla nesne oluşturmayı kavrar.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a) </a:t>
            </a:r>
            <a:r>
              <a:rPr lang="tr-TR" sz="1300" dirty="0" err="1">
                <a:effectLst/>
                <a:latin typeface="Helvetica" pitchFamily="2" charset="0"/>
              </a:rPr>
              <a:t>Constructor</a:t>
            </a:r>
            <a:r>
              <a:rPr lang="tr-TR" sz="1300" dirty="0">
                <a:effectLst/>
                <a:latin typeface="Helvetica" pitchFamily="2" charset="0"/>
              </a:rPr>
              <a:t> fonksiyonlarının tanımlanarak nesne oluşturulması açıklanır.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b) </a:t>
            </a:r>
            <a:r>
              <a:rPr lang="tr-TR" sz="1300" dirty="0" err="1">
                <a:effectLst/>
                <a:latin typeface="Helvetica" pitchFamily="2" charset="0"/>
              </a:rPr>
              <a:t>Constructor</a:t>
            </a:r>
            <a:r>
              <a:rPr lang="tr-TR" sz="1300" dirty="0">
                <a:effectLst/>
                <a:latin typeface="Helvetica" pitchFamily="2" charset="0"/>
              </a:rPr>
              <a:t> fonksiyonları ile nesnelere özellik ekleme durumu açıklanır.</a:t>
            </a:r>
            <a:br>
              <a:rPr lang="tr-TR" sz="1300" dirty="0">
                <a:effectLst/>
                <a:latin typeface="Helvetica" pitchFamily="2" charset="0"/>
              </a:rPr>
            </a:br>
            <a:br>
              <a:rPr lang="tr-TR" sz="1300" dirty="0">
                <a:effectLst/>
                <a:latin typeface="Helvetica" pitchFamily="2" charset="0"/>
              </a:rPr>
            </a:br>
            <a:r>
              <a:rPr lang="tr-TR" sz="1300" dirty="0">
                <a:effectLst/>
                <a:latin typeface="Helvetica" pitchFamily="2" charset="0"/>
              </a:rPr>
              <a:t>c) </a:t>
            </a:r>
            <a:r>
              <a:rPr lang="tr-TR" sz="1300" dirty="0" err="1">
                <a:effectLst/>
                <a:latin typeface="Helvetica" pitchFamily="2" charset="0"/>
              </a:rPr>
              <a:t>Constructor</a:t>
            </a:r>
            <a:r>
              <a:rPr lang="tr-TR" sz="1300" dirty="0">
                <a:effectLst/>
                <a:latin typeface="Helvetica" pitchFamily="2" charset="0"/>
              </a:rPr>
              <a:t> fonksiyonları ile nesneleri özelleştirme durumu açıklanır.</a:t>
            </a:r>
            <a:br>
              <a:rPr lang="en-US" sz="1400" dirty="0"/>
            </a:br>
            <a:br>
              <a:rPr lang="en-US" sz="1400" dirty="0"/>
            </a:br>
            <a:br>
              <a:rPr lang="en-US" sz="1400" dirty="0"/>
            </a:br>
            <a:br>
              <a:rPr lang="en-US" sz="1400" dirty="0"/>
            </a:br>
            <a:br>
              <a:rPr lang="en-US" sz="1400" dirty="0"/>
            </a:br>
            <a:br>
              <a:rPr lang="en-US" sz="1600" cap="none" dirty="0"/>
            </a:br>
            <a:r>
              <a:rPr lang="en-US" sz="1600" cap="none" dirty="0">
                <a:highlight>
                  <a:srgbClr val="FFFF00"/>
                </a:highlight>
              </a:rPr>
              <a:t>*</a:t>
            </a:r>
            <a:r>
              <a:rPr lang="tr-TR" sz="1600" b="1" cap="none" dirty="0" err="1">
                <a:highlight>
                  <a:srgbClr val="FFFF00"/>
                </a:highlight>
              </a:rPr>
              <a:t>constructor</a:t>
            </a:r>
            <a:r>
              <a:rPr lang="tr-TR" sz="1600" b="1" i="0" cap="none" dirty="0">
                <a:solidFill>
                  <a:srgbClr val="0D0D0D"/>
                </a:solidFill>
                <a:effectLst/>
                <a:highlight>
                  <a:srgbClr val="FFFF00"/>
                </a:highlight>
                <a:latin typeface="Söhne"/>
              </a:rPr>
              <a:t> </a:t>
            </a:r>
            <a:r>
              <a:rPr lang="tr-TR" sz="1600" b="0" i="0" cap="none" dirty="0">
                <a:solidFill>
                  <a:srgbClr val="0D0D0D"/>
                </a:solidFill>
                <a:effectLst/>
                <a:highlight>
                  <a:srgbClr val="FFFF00"/>
                </a:highlight>
                <a:latin typeface="Söhne"/>
              </a:rPr>
              <a:t>metodu, sınıftan her yeni nesne oluşturulduğunda çağrılır ve o nesnenin özelliklerini başlatır.</a:t>
            </a:r>
            <a:br>
              <a:rPr lang="en-US" sz="1600" cap="none" dirty="0">
                <a:highlight>
                  <a:srgbClr val="FFFF00"/>
                </a:highlight>
              </a:rPr>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811CD970-F3ED-66EA-24FF-B4996298CF43}"/>
              </a:ext>
            </a:extLst>
          </p:cNvPr>
          <p:cNvSpPr txBox="1"/>
          <p:nvPr/>
        </p:nvSpPr>
        <p:spPr>
          <a:xfrm>
            <a:off x="4953598" y="173690"/>
            <a:ext cx="6101254" cy="1231106"/>
          </a:xfrm>
          <a:prstGeom prst="rect">
            <a:avLst/>
          </a:prstGeom>
          <a:noFill/>
        </p:spPr>
        <p:txBody>
          <a:bodyPr wrap="square">
            <a:spAutoFit/>
          </a:bodyPr>
          <a:lstStyle/>
          <a:p>
            <a:pPr algn="l"/>
            <a:r>
              <a:rPr lang="tr-TR" b="1" i="0" dirty="0">
                <a:solidFill>
                  <a:srgbClr val="0D0D0D"/>
                </a:solidFill>
                <a:effectLst/>
                <a:latin typeface="Söhne"/>
              </a:rPr>
              <a:t>Sınıflar</a:t>
            </a:r>
          </a:p>
          <a:p>
            <a:pPr algn="l"/>
            <a:r>
              <a:rPr lang="tr-TR" sz="1400" b="0" i="0" dirty="0">
                <a:solidFill>
                  <a:srgbClr val="0D0D0D"/>
                </a:solidFill>
                <a:effectLst/>
                <a:latin typeface="Söhne"/>
              </a:rPr>
              <a:t>Sınıflar, nesneleri oluşturmak için kullanılan bir tür "şablon" ya da "kalıptır". </a:t>
            </a:r>
            <a:r>
              <a:rPr lang="tr-TR" sz="1400" b="0" i="0" dirty="0" err="1">
                <a:solidFill>
                  <a:srgbClr val="0D0D0D"/>
                </a:solidFill>
                <a:effectLst/>
                <a:latin typeface="Söhne"/>
              </a:rPr>
              <a:t>JavaScript'te</a:t>
            </a:r>
            <a:r>
              <a:rPr lang="tr-TR" sz="1400" b="0" i="0" dirty="0">
                <a:solidFill>
                  <a:srgbClr val="0D0D0D"/>
                </a:solidFill>
                <a:effectLst/>
                <a:latin typeface="Söhne"/>
              </a:rPr>
              <a:t> bir sınıf tanımlamak için </a:t>
            </a:r>
            <a:r>
              <a:rPr lang="tr-TR" sz="1400" dirty="0" err="1"/>
              <a:t>class</a:t>
            </a:r>
            <a:r>
              <a:rPr lang="tr-TR" sz="1400" b="0" i="0" dirty="0">
                <a:solidFill>
                  <a:srgbClr val="0D0D0D"/>
                </a:solidFill>
                <a:effectLst/>
                <a:latin typeface="Söhne"/>
              </a:rPr>
              <a:t> anahtar kelimesi kullanılır. Sınıf içinde öğrencilerin (veya herhangi bir nesnenin) sahip olacağı ortak özellikler ve fonksiyonlar tanımlanır. Sonrasında, bu sınıftan yeni nesneler oluşturulabilir.</a:t>
            </a:r>
          </a:p>
        </p:txBody>
      </p:sp>
      <p:sp>
        <p:nvSpPr>
          <p:cNvPr id="4" name="Metin kutusu 3">
            <a:extLst>
              <a:ext uri="{FF2B5EF4-FFF2-40B4-BE49-F238E27FC236}">
                <a16:creationId xmlns:a16="http://schemas.microsoft.com/office/drawing/2014/main" id="{8140D86B-F5B2-ADE8-7476-2BF3D0CD402C}"/>
              </a:ext>
            </a:extLst>
          </p:cNvPr>
          <p:cNvSpPr txBox="1"/>
          <p:nvPr/>
        </p:nvSpPr>
        <p:spPr>
          <a:xfrm>
            <a:off x="5075310" y="1482152"/>
            <a:ext cx="6101254" cy="4401205"/>
          </a:xfrm>
          <a:prstGeom prst="rect">
            <a:avLst/>
          </a:prstGeom>
          <a:solidFill>
            <a:schemeClr val="accent6">
              <a:lumMod val="40000"/>
              <a:lumOff val="60000"/>
            </a:schemeClr>
          </a:solidFill>
        </p:spPr>
        <p:txBody>
          <a:bodyPr wrap="square">
            <a:spAutoFit/>
          </a:bodyPr>
          <a:lstStyle/>
          <a:p>
            <a:r>
              <a:rPr lang="tr-TR" sz="1400" dirty="0" err="1"/>
              <a:t>class</a:t>
            </a:r>
            <a:r>
              <a:rPr lang="tr-TR" sz="1400" dirty="0"/>
              <a:t> </a:t>
            </a:r>
            <a:r>
              <a:rPr lang="tr-TR" sz="1400" dirty="0" err="1"/>
              <a:t>Ogrenci</a:t>
            </a:r>
            <a:r>
              <a:rPr lang="tr-TR" sz="1400" dirty="0"/>
              <a:t> {</a:t>
            </a:r>
          </a:p>
          <a:p>
            <a:r>
              <a:rPr lang="tr-TR" sz="1400" dirty="0"/>
              <a:t>    </a:t>
            </a:r>
            <a:r>
              <a:rPr lang="tr-TR" sz="1400" dirty="0" err="1"/>
              <a:t>constructor</a:t>
            </a:r>
            <a:r>
              <a:rPr lang="tr-TR" sz="1400" dirty="0"/>
              <a:t>(isim, yas, okul) {</a:t>
            </a:r>
          </a:p>
          <a:p>
            <a:r>
              <a:rPr lang="tr-TR" sz="1400" dirty="0"/>
              <a:t>        </a:t>
            </a:r>
            <a:r>
              <a:rPr lang="tr-TR" sz="1400" dirty="0" err="1"/>
              <a:t>this.isim</a:t>
            </a:r>
            <a:r>
              <a:rPr lang="tr-TR" sz="1400" dirty="0"/>
              <a:t> = isim;</a:t>
            </a:r>
          </a:p>
          <a:p>
            <a:r>
              <a:rPr lang="tr-TR" sz="1400" dirty="0"/>
              <a:t>        </a:t>
            </a:r>
            <a:r>
              <a:rPr lang="tr-TR" sz="1400" dirty="0" err="1"/>
              <a:t>this.yas</a:t>
            </a:r>
            <a:r>
              <a:rPr lang="tr-TR" sz="1400" dirty="0"/>
              <a:t> = yas;</a:t>
            </a:r>
          </a:p>
          <a:p>
            <a:r>
              <a:rPr lang="tr-TR" sz="1400" dirty="0"/>
              <a:t>        </a:t>
            </a:r>
            <a:r>
              <a:rPr lang="tr-TR" sz="1400" dirty="0" err="1"/>
              <a:t>this.okul</a:t>
            </a:r>
            <a:r>
              <a:rPr lang="tr-TR" sz="1400" dirty="0"/>
              <a:t> = okul;</a:t>
            </a:r>
          </a:p>
          <a:p>
            <a:r>
              <a:rPr lang="tr-TR" sz="1400" dirty="0"/>
              <a:t>    }</a:t>
            </a:r>
          </a:p>
          <a:p>
            <a:endParaRPr lang="tr-TR" sz="1400" dirty="0"/>
          </a:p>
          <a:p>
            <a:r>
              <a:rPr lang="tr-TR" sz="1400" dirty="0"/>
              <a:t>    </a:t>
            </a:r>
            <a:r>
              <a:rPr lang="tr-TR" sz="1400" dirty="0" err="1"/>
              <a:t>dersCalis</a:t>
            </a:r>
            <a:r>
              <a:rPr lang="tr-TR" sz="1400" dirty="0"/>
              <a:t>() {</a:t>
            </a:r>
          </a:p>
          <a:p>
            <a:r>
              <a:rPr lang="tr-TR" sz="1400" dirty="0"/>
              <a:t>        </a:t>
            </a:r>
            <a:r>
              <a:rPr lang="tr-TR" sz="1400" dirty="0" err="1"/>
              <a:t>console.log</a:t>
            </a:r>
            <a:r>
              <a:rPr lang="tr-TR" sz="1400" dirty="0"/>
              <a:t>(</a:t>
            </a:r>
            <a:r>
              <a:rPr lang="tr-TR" sz="1400" dirty="0" err="1"/>
              <a:t>this.isim</a:t>
            </a:r>
            <a:r>
              <a:rPr lang="tr-TR" sz="1400" dirty="0"/>
              <a:t> + " ders çalışıyor.");</a:t>
            </a:r>
          </a:p>
          <a:p>
            <a:r>
              <a:rPr lang="tr-TR" sz="1400" dirty="0"/>
              <a:t>    }</a:t>
            </a:r>
          </a:p>
          <a:p>
            <a:r>
              <a:rPr lang="tr-TR" sz="1400" dirty="0"/>
              <a:t>}</a:t>
            </a:r>
          </a:p>
          <a:p>
            <a:endParaRPr lang="tr-TR" sz="1400" dirty="0"/>
          </a:p>
          <a:p>
            <a:r>
              <a:rPr lang="tr-TR" sz="1400" dirty="0"/>
              <a:t>// Sınıftan bir nesne oluşturma</a:t>
            </a:r>
          </a:p>
          <a:p>
            <a:r>
              <a:rPr lang="tr-TR" sz="1400" dirty="0" err="1"/>
              <a:t>let</a:t>
            </a:r>
            <a:r>
              <a:rPr lang="tr-TR" sz="1400" dirty="0"/>
              <a:t> ogrenci1 = </a:t>
            </a:r>
            <a:r>
              <a:rPr lang="tr-TR" sz="1400" dirty="0" err="1"/>
              <a:t>new</a:t>
            </a:r>
            <a:r>
              <a:rPr lang="tr-TR" sz="1400" dirty="0"/>
              <a:t> </a:t>
            </a:r>
            <a:r>
              <a:rPr lang="tr-TR" sz="1400" dirty="0" err="1"/>
              <a:t>Ogrenci</a:t>
            </a:r>
            <a:r>
              <a:rPr lang="tr-TR" sz="1400" dirty="0"/>
              <a:t>("Mehmet", 17, "Lise");</a:t>
            </a:r>
          </a:p>
          <a:p>
            <a:endParaRPr lang="tr-TR" sz="1400" dirty="0"/>
          </a:p>
          <a:p>
            <a:r>
              <a:rPr lang="tr-TR" sz="1400" dirty="0"/>
              <a:t>// Oluşturulan nesnenin özelliklerine erişim ve fonksiyonunu çağırma</a:t>
            </a:r>
          </a:p>
          <a:p>
            <a:r>
              <a:rPr lang="tr-TR" sz="1400" dirty="0" err="1"/>
              <a:t>console.log</a:t>
            </a:r>
            <a:r>
              <a:rPr lang="tr-TR" sz="1400" dirty="0"/>
              <a:t>(ogrenci1.isim); // Çıktı: Mehmet</a:t>
            </a:r>
          </a:p>
          <a:p>
            <a:endParaRPr lang="tr-TR" sz="1400" dirty="0"/>
          </a:p>
          <a:p>
            <a:r>
              <a:rPr lang="tr-TR" sz="1400" dirty="0"/>
              <a:t>ogrenci1.dersCalis(); // Çıktı: Mehmet ders çalışıyor.</a:t>
            </a:r>
          </a:p>
          <a:p>
            <a:endParaRPr lang="tr-TR" sz="1400" dirty="0"/>
          </a:p>
        </p:txBody>
      </p:sp>
    </p:spTree>
    <p:extLst>
      <p:ext uri="{BB962C8B-B14F-4D97-AF65-F5344CB8AC3E}">
        <p14:creationId xmlns:p14="http://schemas.microsoft.com/office/powerpoint/2010/main" val="1511585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4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63" name="Picture 4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5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5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7" name="Rectangle 55">
            <a:extLst>
              <a:ext uri="{FF2B5EF4-FFF2-40B4-BE49-F238E27FC236}">
                <a16:creationId xmlns:a16="http://schemas.microsoft.com/office/drawing/2014/main" id="{1EE485E7-7D6D-4CB0-A3AD-261D97B2EF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57">
            <a:extLst>
              <a:ext uri="{FF2B5EF4-FFF2-40B4-BE49-F238E27FC236}">
                <a16:creationId xmlns:a16="http://schemas.microsoft.com/office/drawing/2014/main" id="{A55E3208-F0C4-4962-8946-065C94F8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Başlık 1">
            <a:extLst>
              <a:ext uri="{FF2B5EF4-FFF2-40B4-BE49-F238E27FC236}">
                <a16:creationId xmlns:a16="http://schemas.microsoft.com/office/drawing/2014/main" id="{434A6CD0-3885-3AD8-5071-19C4A9B9563B}"/>
              </a:ext>
            </a:extLst>
          </p:cNvPr>
          <p:cNvSpPr>
            <a:spLocks noGrp="1"/>
          </p:cNvSpPr>
          <p:nvPr>
            <p:ph type="title"/>
          </p:nvPr>
        </p:nvSpPr>
        <p:spPr>
          <a:xfrm>
            <a:off x="218646" y="1482152"/>
            <a:ext cx="4225144" cy="3177317"/>
          </a:xfrm>
        </p:spPr>
        <p:txBody>
          <a:bodyPr vert="horz" lIns="91440" tIns="45720" rIns="91440" bIns="0" rtlCol="0" anchor="ctr">
            <a:normAutofit fontScale="90000"/>
          </a:bodyPr>
          <a:lstStyle/>
          <a:p>
            <a:br>
              <a:rPr lang="en-US" sz="2000" b="1" dirty="0"/>
            </a:br>
            <a:br>
              <a:rPr lang="en-US" sz="2000" b="1" dirty="0"/>
            </a:br>
            <a:br>
              <a:rPr lang="en-US" sz="2000" b="1" dirty="0"/>
            </a:br>
            <a:br>
              <a:rPr lang="en-US" sz="1600" dirty="0"/>
            </a:br>
            <a:br>
              <a:rPr lang="en-US" sz="1600" b="1" dirty="0"/>
            </a:br>
            <a:r>
              <a:rPr lang="tr-TR" sz="1600" b="1" dirty="0">
                <a:effectLst/>
                <a:latin typeface="Helvetica" pitchFamily="2" charset="0"/>
              </a:rPr>
              <a:t>2.12. Nesnelere özellik ve metotlar ekleyerek diğer nesnelerle etkileşim kurmayı kavrar.</a:t>
            </a:r>
            <a:br>
              <a:rPr lang="tr-TR" sz="1600" b="1" dirty="0">
                <a:effectLst/>
                <a:latin typeface="Helvetica" pitchFamily="2" charset="0"/>
              </a:rPr>
            </a:br>
            <a:br>
              <a:rPr lang="tr-TR" sz="1600" dirty="0">
                <a:effectLst/>
                <a:latin typeface="Helvetica" pitchFamily="2" charset="0"/>
              </a:rPr>
            </a:br>
            <a:r>
              <a:rPr lang="tr-TR" sz="1600" dirty="0">
                <a:effectLst/>
                <a:latin typeface="Helvetica" pitchFamily="2" charset="0"/>
              </a:rPr>
              <a:t>a) Nesneler arası iletişim ve etkileşim sağlama yöntemleri açıklanır.</a:t>
            </a:r>
            <a:br>
              <a:rPr lang="tr-TR" sz="1600" dirty="0">
                <a:effectLst/>
                <a:latin typeface="Helvetica" pitchFamily="2" charset="0"/>
              </a:rPr>
            </a:br>
            <a:br>
              <a:rPr lang="tr-TR" sz="1600" dirty="0">
                <a:effectLst/>
                <a:latin typeface="Helvetica" pitchFamily="2" charset="0"/>
              </a:rPr>
            </a:br>
            <a:r>
              <a:rPr lang="tr-TR" sz="1600" dirty="0">
                <a:effectLst/>
                <a:latin typeface="Helvetica" pitchFamily="2" charset="0"/>
              </a:rPr>
              <a:t>b) Nesneler arasında veri paylaşma ve metot çağırma işlemleri yapılır.</a:t>
            </a:r>
            <a:br>
              <a:rPr lang="tr-TR" sz="1600" dirty="0">
                <a:effectLst/>
                <a:latin typeface="Helvetica" pitchFamily="2" charset="0"/>
              </a:rPr>
            </a:br>
            <a:br>
              <a:rPr lang="tr-TR" sz="1600" dirty="0">
                <a:effectLst/>
                <a:latin typeface="Helvetica" pitchFamily="2" charset="0"/>
              </a:rPr>
            </a:br>
            <a:br>
              <a:rPr lang="tr-TR" sz="1600" dirty="0">
                <a:effectLst/>
                <a:latin typeface="Helvetica" pitchFamily="2" charset="0"/>
              </a:rPr>
            </a:br>
            <a:br>
              <a:rPr lang="tr-TR" sz="1600" dirty="0">
                <a:effectLst/>
                <a:latin typeface="Helvetica" pitchFamily="2" charset="0"/>
              </a:rPr>
            </a:br>
            <a:br>
              <a:rPr lang="en-US" sz="1400" dirty="0"/>
            </a:br>
            <a:br>
              <a:rPr lang="en-US" sz="1400" dirty="0"/>
            </a:br>
            <a:br>
              <a:rPr lang="en-US" sz="1400" dirty="0"/>
            </a:br>
            <a:br>
              <a:rPr lang="en-US" sz="1400" dirty="0"/>
            </a:br>
            <a:br>
              <a:rPr lang="en-US" sz="1400" dirty="0"/>
            </a:br>
            <a:br>
              <a:rPr lang="en-US" sz="1600" cap="none" dirty="0"/>
            </a:br>
            <a:br>
              <a:rPr lang="en-US" sz="1400" dirty="0"/>
            </a:br>
            <a:br>
              <a:rPr lang="en-US" sz="1400" dirty="0"/>
            </a:br>
            <a:endParaRPr lang="en-US" sz="1400" dirty="0"/>
          </a:p>
        </p:txBody>
      </p:sp>
      <p:cxnSp>
        <p:nvCxnSpPr>
          <p:cNvPr id="60" name="Straight Connector 59">
            <a:extLst>
              <a:ext uri="{FF2B5EF4-FFF2-40B4-BE49-F238E27FC236}">
                <a16:creationId xmlns:a16="http://schemas.microsoft.com/office/drawing/2014/main" id="{4FAE17D3-C2DC-4665-AF20-33C5BACD5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375124"/>
            <a:ext cx="0" cy="301752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021C573-B3FF-44B8-A5DE-AB39E9AA6B9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4" name="Straight Connector 63">
            <a:extLst>
              <a:ext uri="{FF2B5EF4-FFF2-40B4-BE49-F238E27FC236}">
                <a16:creationId xmlns:a16="http://schemas.microsoft.com/office/drawing/2014/main" id="{50B0CCD4-E9B0-43B2-806F-05EDF57A7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8140D86B-F5B2-ADE8-7476-2BF3D0CD402C}"/>
              </a:ext>
            </a:extLst>
          </p:cNvPr>
          <p:cNvSpPr txBox="1"/>
          <p:nvPr/>
        </p:nvSpPr>
        <p:spPr>
          <a:xfrm>
            <a:off x="5103248" y="439320"/>
            <a:ext cx="6101254" cy="5447645"/>
          </a:xfrm>
          <a:prstGeom prst="rect">
            <a:avLst/>
          </a:prstGeom>
          <a:solidFill>
            <a:schemeClr val="accent6">
              <a:lumMod val="40000"/>
              <a:lumOff val="60000"/>
            </a:schemeClr>
          </a:solidFill>
        </p:spPr>
        <p:txBody>
          <a:bodyPr wrap="square">
            <a:spAutoFit/>
          </a:bodyPr>
          <a:lstStyle/>
          <a:p>
            <a:r>
              <a:rPr lang="tr-TR" sz="1200" dirty="0" err="1"/>
              <a:t>class</a:t>
            </a:r>
            <a:r>
              <a:rPr lang="tr-TR" sz="1200" dirty="0"/>
              <a:t> </a:t>
            </a:r>
            <a:r>
              <a:rPr lang="tr-TR" sz="1200" dirty="0" err="1"/>
              <a:t>Kullanici</a:t>
            </a:r>
            <a:r>
              <a:rPr lang="tr-TR" sz="1200" dirty="0"/>
              <a:t> {</a:t>
            </a:r>
          </a:p>
          <a:p>
            <a:r>
              <a:rPr lang="tr-TR" sz="1200" dirty="0"/>
              <a:t>    </a:t>
            </a:r>
            <a:r>
              <a:rPr lang="tr-TR" sz="1200" dirty="0" err="1"/>
              <a:t>constructor</a:t>
            </a:r>
            <a:r>
              <a:rPr lang="tr-TR" sz="1200" dirty="0"/>
              <a:t>(isim) {</a:t>
            </a:r>
          </a:p>
          <a:p>
            <a:r>
              <a:rPr lang="tr-TR" sz="1200" dirty="0"/>
              <a:t>        </a:t>
            </a:r>
            <a:r>
              <a:rPr lang="tr-TR" sz="1200" dirty="0" err="1"/>
              <a:t>this.isim</a:t>
            </a:r>
            <a:r>
              <a:rPr lang="tr-TR" sz="1200" dirty="0"/>
              <a:t> = isim;</a:t>
            </a:r>
          </a:p>
          <a:p>
            <a:r>
              <a:rPr lang="tr-TR" sz="1200" dirty="0"/>
              <a:t>    }</a:t>
            </a:r>
          </a:p>
          <a:p>
            <a:endParaRPr lang="tr-TR" sz="1200" dirty="0"/>
          </a:p>
          <a:p>
            <a:r>
              <a:rPr lang="tr-TR" sz="1200" dirty="0"/>
              <a:t>    selamla() {</a:t>
            </a:r>
          </a:p>
          <a:p>
            <a:r>
              <a:rPr lang="tr-TR" sz="1200" dirty="0"/>
              <a:t>        </a:t>
            </a:r>
            <a:r>
              <a:rPr lang="tr-TR" sz="1200" dirty="0" err="1"/>
              <a:t>console.log</a:t>
            </a:r>
            <a:r>
              <a:rPr lang="tr-TR" sz="1200" dirty="0"/>
              <a:t>(`Merhaba, ben ${</a:t>
            </a:r>
            <a:r>
              <a:rPr lang="tr-TR" sz="1200" dirty="0" err="1"/>
              <a:t>this.isim</a:t>
            </a:r>
            <a:r>
              <a:rPr lang="tr-TR" sz="1200" dirty="0"/>
              <a:t>}!`);</a:t>
            </a:r>
          </a:p>
          <a:p>
            <a:r>
              <a:rPr lang="tr-TR" sz="1200" dirty="0"/>
              <a:t>    }</a:t>
            </a:r>
          </a:p>
          <a:p>
            <a:r>
              <a:rPr lang="tr-TR" sz="1200" dirty="0"/>
              <a:t>}</a:t>
            </a:r>
          </a:p>
          <a:p>
            <a:endParaRPr lang="tr-TR" sz="1200" dirty="0"/>
          </a:p>
          <a:p>
            <a:r>
              <a:rPr lang="tr-TR" sz="1200" dirty="0" err="1"/>
              <a:t>class</a:t>
            </a:r>
            <a:r>
              <a:rPr lang="tr-TR" sz="1200" dirty="0"/>
              <a:t> Mesaj {</a:t>
            </a:r>
          </a:p>
          <a:p>
            <a:r>
              <a:rPr lang="tr-TR" sz="1200" dirty="0"/>
              <a:t>    </a:t>
            </a:r>
            <a:r>
              <a:rPr lang="tr-TR" sz="1200" dirty="0" err="1"/>
              <a:t>constructor</a:t>
            </a:r>
            <a:r>
              <a:rPr lang="tr-TR" sz="1200" dirty="0"/>
              <a:t>(</a:t>
            </a:r>
            <a:r>
              <a:rPr lang="tr-TR" sz="1200" dirty="0" err="1"/>
              <a:t>gonderen</a:t>
            </a:r>
            <a:r>
              <a:rPr lang="tr-TR" sz="1200" dirty="0"/>
              <a:t>, </a:t>
            </a:r>
            <a:r>
              <a:rPr lang="tr-TR" sz="1200" dirty="0" err="1"/>
              <a:t>icerik</a:t>
            </a:r>
            <a:r>
              <a:rPr lang="tr-TR" sz="1200" dirty="0"/>
              <a:t>) {</a:t>
            </a:r>
          </a:p>
          <a:p>
            <a:r>
              <a:rPr lang="tr-TR" sz="1200" dirty="0"/>
              <a:t>        </a:t>
            </a:r>
            <a:r>
              <a:rPr lang="tr-TR" sz="1200" dirty="0" err="1"/>
              <a:t>this.gonderen</a:t>
            </a:r>
            <a:r>
              <a:rPr lang="tr-TR" sz="1200" dirty="0"/>
              <a:t> = </a:t>
            </a:r>
            <a:r>
              <a:rPr lang="tr-TR" sz="1200" dirty="0" err="1"/>
              <a:t>gonderen</a:t>
            </a:r>
            <a:r>
              <a:rPr lang="tr-TR" sz="1200" dirty="0"/>
              <a:t>;</a:t>
            </a:r>
          </a:p>
          <a:p>
            <a:r>
              <a:rPr lang="tr-TR" sz="1200" dirty="0"/>
              <a:t>        </a:t>
            </a:r>
            <a:r>
              <a:rPr lang="tr-TR" sz="1200" dirty="0" err="1"/>
              <a:t>this.icerik</a:t>
            </a:r>
            <a:r>
              <a:rPr lang="tr-TR" sz="1200" dirty="0"/>
              <a:t> = </a:t>
            </a:r>
            <a:r>
              <a:rPr lang="tr-TR" sz="1200" dirty="0" err="1"/>
              <a:t>icerik</a:t>
            </a:r>
            <a:r>
              <a:rPr lang="tr-TR" sz="1200" dirty="0"/>
              <a:t>;</a:t>
            </a:r>
          </a:p>
          <a:p>
            <a:r>
              <a:rPr lang="tr-TR" sz="1200" dirty="0"/>
              <a:t>    }</a:t>
            </a:r>
          </a:p>
          <a:p>
            <a:endParaRPr lang="tr-TR" sz="1200" dirty="0"/>
          </a:p>
          <a:p>
            <a:r>
              <a:rPr lang="tr-TR" sz="1200" dirty="0"/>
              <a:t>    </a:t>
            </a:r>
            <a:r>
              <a:rPr lang="tr-TR" sz="1200" dirty="0" err="1"/>
              <a:t>mesajGoster</a:t>
            </a:r>
            <a:r>
              <a:rPr lang="tr-TR" sz="1200" dirty="0"/>
              <a:t>() {</a:t>
            </a:r>
          </a:p>
          <a:p>
            <a:r>
              <a:rPr lang="tr-TR" sz="1200" dirty="0"/>
              <a:t>        </a:t>
            </a:r>
            <a:r>
              <a:rPr lang="tr-TR" sz="1200" dirty="0" err="1"/>
              <a:t>this.gonderen.selamla</a:t>
            </a:r>
            <a:r>
              <a:rPr lang="tr-TR" sz="1200" dirty="0"/>
              <a:t>();</a:t>
            </a:r>
          </a:p>
          <a:p>
            <a:r>
              <a:rPr lang="tr-TR" sz="1200" dirty="0"/>
              <a:t>        </a:t>
            </a:r>
            <a:r>
              <a:rPr lang="tr-TR" sz="1200" dirty="0" err="1"/>
              <a:t>console.log</a:t>
            </a:r>
            <a:r>
              <a:rPr lang="tr-TR" sz="1200" dirty="0"/>
              <a:t>(`Mesaj: ${</a:t>
            </a:r>
            <a:r>
              <a:rPr lang="tr-TR" sz="1200" dirty="0" err="1"/>
              <a:t>this.icerik</a:t>
            </a:r>
            <a:r>
              <a:rPr lang="tr-TR" sz="1200" dirty="0"/>
              <a:t>}`);</a:t>
            </a:r>
          </a:p>
          <a:p>
            <a:r>
              <a:rPr lang="tr-TR" sz="1200" dirty="0"/>
              <a:t>    }</a:t>
            </a:r>
          </a:p>
          <a:p>
            <a:r>
              <a:rPr lang="tr-TR" sz="1200" dirty="0"/>
              <a:t>}</a:t>
            </a:r>
          </a:p>
          <a:p>
            <a:endParaRPr lang="tr-TR" sz="1200" dirty="0"/>
          </a:p>
          <a:p>
            <a:r>
              <a:rPr lang="tr-TR" sz="1200" dirty="0" err="1"/>
              <a:t>let</a:t>
            </a:r>
            <a:r>
              <a:rPr lang="tr-TR" sz="1200" dirty="0"/>
              <a:t> </a:t>
            </a:r>
            <a:r>
              <a:rPr lang="tr-TR" sz="1200" dirty="0" err="1"/>
              <a:t>kullanici</a:t>
            </a:r>
            <a:r>
              <a:rPr lang="tr-TR" sz="1200" dirty="0"/>
              <a:t> = </a:t>
            </a:r>
            <a:r>
              <a:rPr lang="tr-TR" sz="1200" dirty="0" err="1"/>
              <a:t>new</a:t>
            </a:r>
            <a:r>
              <a:rPr lang="tr-TR" sz="1200" dirty="0"/>
              <a:t> </a:t>
            </a:r>
            <a:r>
              <a:rPr lang="tr-TR" sz="1200" dirty="0" err="1"/>
              <a:t>Kullanici</a:t>
            </a:r>
            <a:r>
              <a:rPr lang="tr-TR" sz="1200" dirty="0"/>
              <a:t>("Ayşe");</a:t>
            </a:r>
          </a:p>
          <a:p>
            <a:r>
              <a:rPr lang="tr-TR" sz="1200" dirty="0" err="1"/>
              <a:t>let</a:t>
            </a:r>
            <a:r>
              <a:rPr lang="tr-TR" sz="1200" dirty="0"/>
              <a:t> mesaj = </a:t>
            </a:r>
            <a:r>
              <a:rPr lang="tr-TR" sz="1200" dirty="0" err="1"/>
              <a:t>new</a:t>
            </a:r>
            <a:r>
              <a:rPr lang="tr-TR" sz="1200" dirty="0"/>
              <a:t> Mesaj(</a:t>
            </a:r>
            <a:r>
              <a:rPr lang="tr-TR" sz="1200" dirty="0" err="1"/>
              <a:t>kullanici</a:t>
            </a:r>
            <a:r>
              <a:rPr lang="tr-TR" sz="1200" dirty="0"/>
              <a:t>, "Nasılsın?");</a:t>
            </a:r>
          </a:p>
          <a:p>
            <a:r>
              <a:rPr lang="tr-TR" sz="1200" dirty="0" err="1"/>
              <a:t>mesaj.mesajGoster</a:t>
            </a:r>
            <a:r>
              <a:rPr lang="tr-TR" sz="1200" dirty="0"/>
              <a:t>();</a:t>
            </a:r>
          </a:p>
          <a:p>
            <a:endParaRPr lang="tr-TR" sz="1200" dirty="0"/>
          </a:p>
          <a:p>
            <a:r>
              <a:rPr lang="tr-TR" sz="1200" dirty="0"/>
              <a:t>// Çıktı:</a:t>
            </a:r>
          </a:p>
          <a:p>
            <a:r>
              <a:rPr lang="tr-TR" sz="1200" dirty="0"/>
              <a:t>// Merhaba, ben Ayşe!</a:t>
            </a:r>
          </a:p>
          <a:p>
            <a:r>
              <a:rPr lang="tr-TR" sz="1200" dirty="0"/>
              <a:t>// Mesaj: Nasılsın?</a:t>
            </a:r>
          </a:p>
        </p:txBody>
      </p:sp>
    </p:spTree>
    <p:extLst>
      <p:ext uri="{BB962C8B-B14F-4D97-AF65-F5344CB8AC3E}">
        <p14:creationId xmlns:p14="http://schemas.microsoft.com/office/powerpoint/2010/main" val="425214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2400" dirty="0">
                <a:solidFill>
                  <a:srgbClr val="FFFFFF"/>
                </a:solidFill>
                <a:latin typeface="Helvetica" pitchFamily="2" charset="0"/>
              </a:rPr>
              <a:t>3</a:t>
            </a:r>
            <a:r>
              <a:rPr lang="tr-TR" sz="2400" dirty="0">
                <a:solidFill>
                  <a:srgbClr val="FFFFFF"/>
                </a:solidFill>
                <a:effectLst/>
                <a:latin typeface="Helvetica" pitchFamily="2" charset="0"/>
              </a:rPr>
              <a:t>. ÜNİTE:</a:t>
            </a:r>
            <a:br>
              <a:rPr lang="tr-TR" sz="2400" dirty="0">
                <a:solidFill>
                  <a:srgbClr val="FFFFFF"/>
                </a:solidFill>
                <a:effectLst/>
                <a:latin typeface="Helvetica" pitchFamily="2" charset="0"/>
              </a:rPr>
            </a:br>
            <a:br>
              <a:rPr lang="tr-TR" sz="2400" dirty="0">
                <a:solidFill>
                  <a:srgbClr val="FFFFFF"/>
                </a:solidFill>
                <a:effectLst/>
                <a:latin typeface="Helvetica" pitchFamily="2" charset="0"/>
              </a:rPr>
            </a:br>
            <a:r>
              <a:rPr lang="tr-TR" sz="2400" dirty="0">
                <a:solidFill>
                  <a:schemeClr val="bg1"/>
                </a:solidFill>
                <a:effectLst/>
                <a:latin typeface="Helvetica" pitchFamily="2" charset="0"/>
              </a:rPr>
              <a:t>JAVASCRIPT PROGRAMLAMA DİLİ İLE WEB GELİŞTİRME</a:t>
            </a:r>
            <a:br>
              <a:rPr lang="tr-TR" sz="2400" dirty="0">
                <a:solidFill>
                  <a:schemeClr val="bg1"/>
                </a:solidFill>
                <a:effectLst/>
                <a:latin typeface="Helvetica" pitchFamily="2" charset="0"/>
              </a:rPr>
            </a:br>
            <a:endParaRPr lang="tr-TR" sz="24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705594" y="436971"/>
            <a:ext cx="6034827" cy="5719572"/>
          </a:xfrm>
        </p:spPr>
        <p:txBody>
          <a:bodyPr anchor="t">
            <a:normAutofit lnSpcReduction="10000"/>
          </a:bodyPr>
          <a:lstStyle/>
          <a:p>
            <a:pPr marL="0" indent="0">
              <a:lnSpc>
                <a:spcPct val="110000"/>
              </a:lnSpc>
              <a:buNone/>
            </a:pPr>
            <a:r>
              <a:rPr lang="tr-TR" sz="1400" dirty="0">
                <a:solidFill>
                  <a:schemeClr val="accent1"/>
                </a:solidFill>
                <a:effectLst/>
                <a:latin typeface="Helvetica" pitchFamily="2" charset="0"/>
              </a:rPr>
              <a:t>Ünite Açıklaması</a:t>
            </a:r>
          </a:p>
          <a:p>
            <a:r>
              <a:rPr lang="tr-TR" sz="1200" dirty="0">
                <a:effectLst/>
                <a:latin typeface="Helvetica" pitchFamily="2" charset="0"/>
              </a:rPr>
              <a:t>Bu </a:t>
            </a:r>
            <a:r>
              <a:rPr lang="tr-TR" sz="1200" dirty="0" err="1">
                <a:effectLst/>
                <a:latin typeface="Helvetica" pitchFamily="2" charset="0"/>
              </a:rPr>
              <a:t>ünitede</a:t>
            </a:r>
            <a:r>
              <a:rPr lang="tr-TR" sz="1200" dirty="0">
                <a:effectLst/>
                <a:latin typeface="Helvetica" pitchFamily="2" charset="0"/>
              </a:rPr>
              <a:t>; </a:t>
            </a:r>
            <a:r>
              <a:rPr lang="tr-TR" sz="1200" dirty="0" err="1">
                <a:effectLst/>
                <a:latin typeface="Helvetica" pitchFamily="2" charset="0"/>
              </a:rPr>
              <a:t>Javascript</a:t>
            </a:r>
            <a:r>
              <a:rPr lang="tr-TR" sz="1200" dirty="0">
                <a:effectLst/>
                <a:latin typeface="Helvetica" pitchFamily="2" charset="0"/>
              </a:rPr>
              <a:t> programlama dilinde DOM kavramı, </a:t>
            </a:r>
            <a:r>
              <a:rPr lang="tr-TR" sz="1200" dirty="0" err="1">
                <a:effectLst/>
                <a:latin typeface="Helvetica" pitchFamily="2" charset="0"/>
              </a:rPr>
              <a:t>DOM’un</a:t>
            </a:r>
            <a:r>
              <a:rPr lang="tr-TR" sz="1200" dirty="0">
                <a:effectLst/>
                <a:latin typeface="Helvetica" pitchFamily="2" charset="0"/>
              </a:rPr>
              <a:t> web sitelerindeki </a:t>
            </a:r>
            <a:r>
              <a:rPr lang="tr-TR" sz="1200" dirty="0" err="1">
                <a:effectLst/>
                <a:latin typeface="Helvetica" pitchFamily="2" charset="0"/>
              </a:rPr>
              <a:t>rolu</a:t>
            </a:r>
            <a:r>
              <a:rPr lang="tr-TR" sz="1200" dirty="0">
                <a:effectLst/>
                <a:latin typeface="Helvetica" pitchFamily="2" charset="0"/>
              </a:rPr>
              <a:t>̈, DOM aracılığı ile</a:t>
            </a:r>
          </a:p>
          <a:p>
            <a:r>
              <a:rPr lang="tr-TR" sz="1200" dirty="0">
                <a:effectLst/>
                <a:latin typeface="Helvetica" pitchFamily="2" charset="0"/>
              </a:rPr>
              <a:t>HTML elemanlarına erişimden bahsedilir. </a:t>
            </a:r>
            <a:r>
              <a:rPr lang="tr-TR" sz="1200" dirty="0" err="1">
                <a:effectLst/>
                <a:latin typeface="Helvetica" pitchFamily="2" charset="0"/>
              </a:rPr>
              <a:t>Javascript</a:t>
            </a:r>
            <a:r>
              <a:rPr lang="tr-TR" sz="1200" dirty="0">
                <a:effectLst/>
                <a:latin typeface="Helvetica" pitchFamily="2" charset="0"/>
              </a:rPr>
              <a:t> programlama dilinde </a:t>
            </a:r>
            <a:r>
              <a:rPr lang="tr-TR" sz="1200" dirty="0" err="1">
                <a:effectLst/>
                <a:latin typeface="Helvetica" pitchFamily="2" charset="0"/>
              </a:rPr>
              <a:t>eventler</a:t>
            </a:r>
            <a:r>
              <a:rPr lang="tr-TR" sz="1200" dirty="0">
                <a:effectLst/>
                <a:latin typeface="Helvetica" pitchFamily="2" charset="0"/>
              </a:rPr>
              <a:t> kullanılarak kullanıcı ile</a:t>
            </a:r>
          </a:p>
          <a:p>
            <a:r>
              <a:rPr lang="tr-TR" sz="1200" dirty="0">
                <a:effectLst/>
                <a:latin typeface="Helvetica" pitchFamily="2" charset="0"/>
              </a:rPr>
              <a:t>etkileşim kurma, asenkron programlamanın web sitelerindeki önemi </a:t>
            </a:r>
            <a:r>
              <a:rPr lang="tr-TR" sz="1200" dirty="0" err="1">
                <a:effectLst/>
                <a:latin typeface="Helvetica" pitchFamily="2" charset="0"/>
              </a:rPr>
              <a:t>üzerinde</a:t>
            </a:r>
            <a:r>
              <a:rPr lang="tr-TR" sz="1200" dirty="0">
                <a:effectLst/>
                <a:latin typeface="Helvetica" pitchFamily="2" charset="0"/>
              </a:rPr>
              <a:t> durulur. </a:t>
            </a:r>
            <a:r>
              <a:rPr lang="tr-TR" sz="1200" dirty="0" err="1">
                <a:effectLst/>
                <a:latin typeface="Helvetica" pitchFamily="2" charset="0"/>
              </a:rPr>
              <a:t>Jquery</a:t>
            </a:r>
            <a:r>
              <a:rPr lang="tr-TR" sz="1200" dirty="0">
                <a:effectLst/>
                <a:latin typeface="Helvetica" pitchFamily="2" charset="0"/>
              </a:rPr>
              <a:t> ve </a:t>
            </a:r>
            <a:r>
              <a:rPr lang="tr-TR" sz="1200" dirty="0" err="1">
                <a:effectLst/>
                <a:latin typeface="Helvetica" pitchFamily="2" charset="0"/>
              </a:rPr>
              <a:t>Ajax</a:t>
            </a:r>
            <a:r>
              <a:rPr lang="tr-TR" sz="1200" dirty="0">
                <a:effectLst/>
                <a:latin typeface="Helvetica" pitchFamily="2" charset="0"/>
              </a:rPr>
              <a:t> </a:t>
            </a:r>
            <a:r>
              <a:rPr lang="tr-TR" sz="1200" dirty="0" err="1">
                <a:effectLst/>
                <a:latin typeface="Helvetica" pitchFamily="2" charset="0"/>
              </a:rPr>
              <a:t>kütüphaneleri</a:t>
            </a:r>
            <a:endParaRPr lang="tr-TR" sz="1200" dirty="0">
              <a:effectLst/>
              <a:latin typeface="Helvetica" pitchFamily="2" charset="0"/>
            </a:endParaRPr>
          </a:p>
          <a:p>
            <a:r>
              <a:rPr lang="tr-TR" sz="1200" dirty="0">
                <a:effectLst/>
                <a:latin typeface="Helvetica" pitchFamily="2" charset="0"/>
              </a:rPr>
              <a:t>ile etkileşim kurma, </a:t>
            </a:r>
            <a:r>
              <a:rPr lang="tr-TR" sz="1200" dirty="0" err="1">
                <a:effectLst/>
                <a:latin typeface="Helvetica" pitchFamily="2" charset="0"/>
              </a:rPr>
              <a:t>fetch</a:t>
            </a:r>
            <a:r>
              <a:rPr lang="tr-TR" sz="1200" dirty="0">
                <a:effectLst/>
                <a:latin typeface="Helvetica" pitchFamily="2" charset="0"/>
              </a:rPr>
              <a:t> işlemleri ile asenkron veri alışverişi yapma işlemleri anlatılır. </a:t>
            </a:r>
            <a:r>
              <a:rPr lang="tr-TR" sz="1200" dirty="0" err="1">
                <a:effectLst/>
                <a:latin typeface="Helvetica" pitchFamily="2" charset="0"/>
              </a:rPr>
              <a:t>Javascript</a:t>
            </a:r>
            <a:endParaRPr lang="tr-TR" sz="1200" dirty="0">
              <a:effectLst/>
              <a:latin typeface="Helvetica" pitchFamily="2" charset="0"/>
            </a:endParaRPr>
          </a:p>
          <a:p>
            <a:r>
              <a:rPr lang="tr-TR" sz="1200" dirty="0">
                <a:effectLst/>
                <a:latin typeface="Helvetica" pitchFamily="2" charset="0"/>
              </a:rPr>
              <a:t>programlama dili kodlarını </a:t>
            </a:r>
            <a:r>
              <a:rPr lang="tr-TR" sz="1200" dirty="0" err="1">
                <a:effectLst/>
                <a:latin typeface="Helvetica" pitchFamily="2" charset="0"/>
              </a:rPr>
              <a:t>modüler</a:t>
            </a:r>
            <a:r>
              <a:rPr lang="tr-TR" sz="1200" dirty="0">
                <a:effectLst/>
                <a:latin typeface="Helvetica" pitchFamily="2" charset="0"/>
              </a:rPr>
              <a:t> hâle getirerek kullanmanın öneminden, </a:t>
            </a:r>
            <a:r>
              <a:rPr lang="tr-TR" sz="1200" dirty="0" err="1">
                <a:effectLst/>
                <a:latin typeface="Helvetica" pitchFamily="2" charset="0"/>
              </a:rPr>
              <a:t>NodeJS</a:t>
            </a:r>
            <a:r>
              <a:rPr lang="tr-TR" sz="1200" dirty="0">
                <a:effectLst/>
                <a:latin typeface="Helvetica" pitchFamily="2" charset="0"/>
              </a:rPr>
              <a:t> ve </a:t>
            </a:r>
            <a:r>
              <a:rPr lang="tr-TR" sz="1200" dirty="0" err="1">
                <a:effectLst/>
                <a:latin typeface="Helvetica" pitchFamily="2" charset="0"/>
              </a:rPr>
              <a:t>CommonJS</a:t>
            </a:r>
            <a:r>
              <a:rPr lang="tr-TR" sz="1200" dirty="0">
                <a:effectLst/>
                <a:latin typeface="Helvetica" pitchFamily="2" charset="0"/>
              </a:rPr>
              <a:t> </a:t>
            </a:r>
            <a:r>
              <a:rPr lang="tr-TR" sz="1200" dirty="0" err="1">
                <a:effectLst/>
                <a:latin typeface="Helvetica" pitchFamily="2" charset="0"/>
              </a:rPr>
              <a:t>modülleri</a:t>
            </a:r>
            <a:endParaRPr lang="tr-TR" sz="1200" dirty="0">
              <a:effectLst/>
              <a:latin typeface="Helvetica" pitchFamily="2" charset="0"/>
            </a:endParaRPr>
          </a:p>
          <a:p>
            <a:r>
              <a:rPr lang="tr-TR" sz="1200" dirty="0">
                <a:effectLst/>
                <a:latin typeface="Helvetica" pitchFamily="2" charset="0"/>
              </a:rPr>
              <a:t>kullanılarak </a:t>
            </a:r>
            <a:r>
              <a:rPr lang="tr-TR" sz="1200" dirty="0" err="1">
                <a:effectLst/>
                <a:latin typeface="Helvetica" pitchFamily="2" charset="0"/>
              </a:rPr>
              <a:t>arkaplanda</a:t>
            </a:r>
            <a:r>
              <a:rPr lang="tr-TR" sz="1200" dirty="0">
                <a:effectLst/>
                <a:latin typeface="Helvetica" pitchFamily="2" charset="0"/>
              </a:rPr>
              <a:t> yapılabilecek işlemlerden, NPM aracılığı ile </a:t>
            </a:r>
            <a:r>
              <a:rPr lang="tr-TR" sz="1200" dirty="0" err="1">
                <a:effectLst/>
                <a:latin typeface="Helvetica" pitchFamily="2" charset="0"/>
              </a:rPr>
              <a:t>Javascript</a:t>
            </a:r>
            <a:r>
              <a:rPr lang="tr-TR" sz="1200" dirty="0">
                <a:effectLst/>
                <a:latin typeface="Helvetica" pitchFamily="2" charset="0"/>
              </a:rPr>
              <a:t> programlama dili içerisine harici</a:t>
            </a:r>
          </a:p>
          <a:p>
            <a:r>
              <a:rPr lang="tr-TR" sz="1200" dirty="0" err="1">
                <a:effectLst/>
                <a:latin typeface="Helvetica" pitchFamily="2" charset="0"/>
              </a:rPr>
              <a:t>kütüphaneler</a:t>
            </a:r>
            <a:r>
              <a:rPr lang="tr-TR" sz="1200" dirty="0">
                <a:effectLst/>
                <a:latin typeface="Helvetica" pitchFamily="2" charset="0"/>
              </a:rPr>
              <a:t> </a:t>
            </a:r>
            <a:r>
              <a:rPr lang="tr-TR" sz="1200" dirty="0" err="1">
                <a:effectLst/>
                <a:latin typeface="Helvetica" pitchFamily="2" charset="0"/>
              </a:rPr>
              <a:t>yüklenebileceğinden</a:t>
            </a:r>
            <a:r>
              <a:rPr lang="tr-TR" sz="1200" dirty="0">
                <a:effectLst/>
                <a:latin typeface="Helvetica" pitchFamily="2" charset="0"/>
              </a:rPr>
              <a:t> bahsedilir. </a:t>
            </a:r>
            <a:r>
              <a:rPr lang="tr-TR" sz="1200" dirty="0" err="1">
                <a:effectLst/>
                <a:latin typeface="Helvetica" pitchFamily="2" charset="0"/>
              </a:rPr>
              <a:t>Javascript</a:t>
            </a:r>
            <a:r>
              <a:rPr lang="tr-TR" sz="1200" dirty="0">
                <a:effectLst/>
                <a:latin typeface="Helvetica" pitchFamily="2" charset="0"/>
              </a:rPr>
              <a:t> programlama dilinin </a:t>
            </a:r>
            <a:r>
              <a:rPr lang="tr-TR" sz="1200" dirty="0" err="1">
                <a:effectLst/>
                <a:latin typeface="Helvetica" pitchFamily="2" charset="0"/>
              </a:rPr>
              <a:t>popüler</a:t>
            </a:r>
            <a:r>
              <a:rPr lang="tr-TR" sz="1200" dirty="0">
                <a:effectLst/>
                <a:latin typeface="Helvetica" pitchFamily="2" charset="0"/>
              </a:rPr>
              <a:t> </a:t>
            </a:r>
            <a:r>
              <a:rPr lang="tr-TR" sz="1200" dirty="0" err="1">
                <a:effectLst/>
                <a:latin typeface="Helvetica" pitchFamily="2" charset="0"/>
              </a:rPr>
              <a:t>framework’lerinden</a:t>
            </a:r>
            <a:endParaRPr lang="tr-TR" sz="1200" dirty="0">
              <a:effectLst/>
              <a:latin typeface="Helvetica" pitchFamily="2" charset="0"/>
            </a:endParaRPr>
          </a:p>
          <a:p>
            <a:r>
              <a:rPr lang="tr-TR" sz="1200" dirty="0" err="1">
                <a:effectLst/>
                <a:latin typeface="Helvetica" pitchFamily="2" charset="0"/>
              </a:rPr>
              <a:t>React</a:t>
            </a:r>
            <a:r>
              <a:rPr lang="tr-TR" sz="1200" dirty="0">
                <a:effectLst/>
                <a:latin typeface="Helvetica" pitchFamily="2" charset="0"/>
              </a:rPr>
              <a:t>, </a:t>
            </a:r>
            <a:r>
              <a:rPr lang="tr-TR" sz="1200" dirty="0" err="1">
                <a:effectLst/>
                <a:latin typeface="Helvetica" pitchFamily="2" charset="0"/>
              </a:rPr>
              <a:t>Angular</a:t>
            </a:r>
            <a:r>
              <a:rPr lang="tr-TR" sz="1200" dirty="0">
                <a:effectLst/>
                <a:latin typeface="Helvetica" pitchFamily="2" charset="0"/>
              </a:rPr>
              <a:t> ve </a:t>
            </a:r>
            <a:r>
              <a:rPr lang="tr-TR" sz="1200" dirty="0" err="1">
                <a:effectLst/>
                <a:latin typeface="Helvetica" pitchFamily="2" charset="0"/>
              </a:rPr>
              <a:t>Vue</a:t>
            </a:r>
            <a:r>
              <a:rPr lang="tr-TR" sz="1200" dirty="0">
                <a:effectLst/>
                <a:latin typeface="Helvetica" pitchFamily="2" charset="0"/>
              </a:rPr>
              <a:t> kullanılarak web siteleri oluşturabilme, </a:t>
            </a:r>
            <a:r>
              <a:rPr lang="tr-TR" sz="1200" dirty="0" err="1">
                <a:effectLst/>
                <a:latin typeface="Helvetica" pitchFamily="2" charset="0"/>
              </a:rPr>
              <a:t>React</a:t>
            </a:r>
            <a:r>
              <a:rPr lang="tr-TR" sz="1200" dirty="0">
                <a:effectLst/>
                <a:latin typeface="Helvetica" pitchFamily="2" charset="0"/>
              </a:rPr>
              <a:t> </a:t>
            </a:r>
            <a:r>
              <a:rPr lang="tr-TR" sz="1200" dirty="0" err="1">
                <a:effectLst/>
                <a:latin typeface="Helvetica" pitchFamily="2" charset="0"/>
              </a:rPr>
              <a:t>Native</a:t>
            </a:r>
            <a:r>
              <a:rPr lang="tr-TR" sz="1200" dirty="0">
                <a:effectLst/>
                <a:latin typeface="Helvetica" pitchFamily="2" charset="0"/>
              </a:rPr>
              <a:t> </a:t>
            </a:r>
            <a:r>
              <a:rPr lang="tr-TR" sz="1200" dirty="0" err="1">
                <a:effectLst/>
                <a:latin typeface="Helvetica" pitchFamily="2" charset="0"/>
              </a:rPr>
              <a:t>framework’u</a:t>
            </a:r>
            <a:r>
              <a:rPr lang="tr-TR" sz="1200" dirty="0">
                <a:effectLst/>
                <a:latin typeface="Helvetica" pitchFamily="2" charset="0"/>
              </a:rPr>
              <a:t>̈ ile mobil uygulamalar</a:t>
            </a:r>
          </a:p>
          <a:p>
            <a:r>
              <a:rPr lang="tr-TR" sz="1200" dirty="0">
                <a:effectLst/>
                <a:latin typeface="Helvetica" pitchFamily="2" charset="0"/>
              </a:rPr>
              <a:t>oluşturabilme işlemleri anlatılacaktır. </a:t>
            </a:r>
            <a:r>
              <a:rPr lang="tr-TR" sz="1200" dirty="0" err="1">
                <a:effectLst/>
                <a:latin typeface="Helvetica" pitchFamily="2" charset="0"/>
              </a:rPr>
              <a:t>Ecmascript</a:t>
            </a:r>
            <a:r>
              <a:rPr lang="tr-TR" sz="1200" dirty="0">
                <a:effectLst/>
                <a:latin typeface="Helvetica" pitchFamily="2" charset="0"/>
              </a:rPr>
              <a:t> kullanarak </a:t>
            </a:r>
            <a:r>
              <a:rPr lang="tr-TR" sz="1200" dirty="0" err="1">
                <a:effectLst/>
                <a:latin typeface="Helvetica" pitchFamily="2" charset="0"/>
              </a:rPr>
              <a:t>Javascript</a:t>
            </a:r>
            <a:r>
              <a:rPr lang="tr-TR" sz="1200" dirty="0">
                <a:effectLst/>
                <a:latin typeface="Helvetica" pitchFamily="2" charset="0"/>
              </a:rPr>
              <a:t> programlama dilinin </a:t>
            </a:r>
            <a:r>
              <a:rPr lang="tr-TR" sz="1200" dirty="0" err="1">
                <a:effectLst/>
                <a:latin typeface="Helvetica" pitchFamily="2" charset="0"/>
              </a:rPr>
              <a:t>güncel</a:t>
            </a:r>
            <a:r>
              <a:rPr lang="tr-TR" sz="1200" dirty="0">
                <a:effectLst/>
                <a:latin typeface="Helvetica" pitchFamily="2" charset="0"/>
              </a:rPr>
              <a:t> standartlarına</a:t>
            </a:r>
          </a:p>
          <a:p>
            <a:r>
              <a:rPr lang="tr-TR" sz="1200" dirty="0">
                <a:effectLst/>
                <a:latin typeface="Helvetica" pitchFamily="2" charset="0"/>
              </a:rPr>
              <a:t>uygun şekilde çalışılabileceğinden bahsedilecektir.</a:t>
            </a:r>
          </a:p>
          <a:p>
            <a:pPr marL="0" indent="0">
              <a:lnSpc>
                <a:spcPct val="110000"/>
              </a:lnSpc>
              <a:buNone/>
            </a:pPr>
            <a:endParaRPr lang="tr-TR" sz="1100" dirty="0">
              <a:effectLst/>
              <a:latin typeface="Helvetica" pitchFamily="2" charset="0"/>
            </a:endParaRPr>
          </a:p>
        </p:txBody>
      </p:sp>
    </p:spTree>
    <p:extLst>
      <p:ext uri="{BB962C8B-B14F-4D97-AF65-F5344CB8AC3E}">
        <p14:creationId xmlns:p14="http://schemas.microsoft.com/office/powerpoint/2010/main" val="5734532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2400" b="1" dirty="0">
                <a:solidFill>
                  <a:srgbClr val="FFFFFF"/>
                </a:solidFill>
                <a:latin typeface="Helvetica" pitchFamily="2" charset="0"/>
              </a:rPr>
              <a:t>3</a:t>
            </a:r>
            <a:r>
              <a:rPr lang="tr-TR" sz="2400" b="1" dirty="0">
                <a:solidFill>
                  <a:srgbClr val="FFFFFF"/>
                </a:solidFill>
                <a:effectLst/>
                <a:latin typeface="Helvetica" pitchFamily="2" charset="0"/>
              </a:rPr>
              <a:t>. ÜNİTE:</a:t>
            </a:r>
            <a:br>
              <a:rPr lang="tr-TR" sz="2400" dirty="0">
                <a:solidFill>
                  <a:srgbClr val="FFFFFF"/>
                </a:solidFill>
                <a:effectLst/>
                <a:latin typeface="Helvetica" pitchFamily="2" charset="0"/>
              </a:rPr>
            </a:br>
            <a:br>
              <a:rPr lang="tr-TR" sz="2400" b="1" dirty="0">
                <a:solidFill>
                  <a:srgbClr val="FFFFFF"/>
                </a:solidFill>
                <a:effectLst/>
                <a:latin typeface="Helvetica" pitchFamily="2" charset="0"/>
              </a:rPr>
            </a:br>
            <a:r>
              <a:rPr lang="tr-TR" sz="2400" b="1" dirty="0">
                <a:solidFill>
                  <a:schemeClr val="bg1"/>
                </a:solidFill>
                <a:effectLst/>
                <a:latin typeface="Helvetica" pitchFamily="2" charset="0"/>
              </a:rPr>
              <a:t>JAVASCRIPT PROGRAMLAMA DİLİ İLE WEB GELİŞTİRME</a:t>
            </a:r>
            <a:br>
              <a:rPr lang="tr-TR" sz="2400" dirty="0">
                <a:solidFill>
                  <a:schemeClr val="bg1"/>
                </a:solidFill>
                <a:effectLst/>
                <a:latin typeface="Helvetica" pitchFamily="2" charset="0"/>
              </a:rPr>
            </a:br>
            <a:endParaRPr lang="tr-TR" sz="24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705594" y="436971"/>
            <a:ext cx="6034827" cy="5719572"/>
          </a:xfrm>
        </p:spPr>
        <p:txBody>
          <a:bodyPr anchor="t">
            <a:normAutofit/>
          </a:bodyPr>
          <a:lstStyle/>
          <a:p>
            <a:pPr marL="0" indent="0">
              <a:lnSpc>
                <a:spcPct val="110000"/>
              </a:lnSpc>
              <a:buNone/>
            </a:pPr>
            <a:endParaRPr lang="tr-TR" sz="1400" dirty="0">
              <a:solidFill>
                <a:schemeClr val="accent1"/>
              </a:solidFill>
              <a:effectLst/>
              <a:latin typeface="Helvetica" pitchFamily="2" charset="0"/>
            </a:endParaRPr>
          </a:p>
          <a:p>
            <a:pPr marL="0" indent="0">
              <a:buNone/>
            </a:pPr>
            <a:r>
              <a:rPr lang="tr-TR" sz="1100" b="1" dirty="0">
                <a:effectLst/>
                <a:latin typeface="Helvetica" pitchFamily="2" charset="0"/>
              </a:rPr>
              <a:t>Değerler</a:t>
            </a:r>
          </a:p>
          <a:p>
            <a:r>
              <a:rPr lang="tr-TR" sz="1100" dirty="0">
                <a:effectLst/>
                <a:latin typeface="Helvetica" pitchFamily="2" charset="0"/>
              </a:rPr>
              <a:t>Sabır (Kazanım 3.1., 3.2., 3.3., 3.5.)</a:t>
            </a:r>
          </a:p>
          <a:p>
            <a:r>
              <a:rPr lang="tr-TR" sz="1100" dirty="0">
                <a:effectLst/>
                <a:latin typeface="Helvetica" pitchFamily="2" charset="0"/>
              </a:rPr>
              <a:t>Özdenetim (Kazanım 3.4., 3.5., 3.6., 3.7., 3.14.)</a:t>
            </a:r>
          </a:p>
          <a:p>
            <a:r>
              <a:rPr lang="tr-TR" sz="1100" dirty="0">
                <a:effectLst/>
                <a:latin typeface="Helvetica" pitchFamily="2" charset="0"/>
              </a:rPr>
              <a:t>Sorumluluk (Kazanım 3.4., 3.5., 3.7., 3.14.)</a:t>
            </a:r>
          </a:p>
          <a:p>
            <a:r>
              <a:rPr lang="tr-TR" sz="1100" dirty="0">
                <a:effectLst/>
                <a:latin typeface="Helvetica" pitchFamily="2" charset="0"/>
              </a:rPr>
              <a:t>Yardımseverlik (Kazanım 3.11., 3.12., 3.13.)</a:t>
            </a:r>
          </a:p>
          <a:p>
            <a:r>
              <a:rPr lang="tr-TR" sz="1100" dirty="0">
                <a:solidFill>
                  <a:srgbClr val="BE4133"/>
                </a:solidFill>
                <a:effectLst/>
                <a:latin typeface="Helvetica" pitchFamily="2" charset="0"/>
              </a:rPr>
              <a:t>Alan Becerileri</a:t>
            </a:r>
          </a:p>
          <a:p>
            <a:r>
              <a:rPr lang="tr-TR" sz="1100" dirty="0">
                <a:effectLst/>
                <a:latin typeface="Helvetica" pitchFamily="2" charset="0"/>
              </a:rPr>
              <a:t>Soyutlama Becerisi (Kazanım 3.1., 3.2., 3.3.)</a:t>
            </a:r>
          </a:p>
          <a:p>
            <a:r>
              <a:rPr lang="tr-TR" sz="1100" dirty="0">
                <a:effectLst/>
                <a:latin typeface="Helvetica" pitchFamily="2" charset="0"/>
              </a:rPr>
              <a:t>Mantıksal </a:t>
            </a:r>
            <a:r>
              <a:rPr lang="tr-TR" sz="1100" dirty="0" err="1">
                <a:effectLst/>
                <a:latin typeface="Helvetica" pitchFamily="2" charset="0"/>
              </a:rPr>
              <a:t>Düşünme</a:t>
            </a:r>
            <a:r>
              <a:rPr lang="tr-TR" sz="1100" dirty="0">
                <a:effectLst/>
                <a:latin typeface="Helvetica" pitchFamily="2" charset="0"/>
              </a:rPr>
              <a:t> Becerisi (Kazanım 3.4., 3.5., 3.6., 3.7.)</a:t>
            </a:r>
          </a:p>
          <a:p>
            <a:r>
              <a:rPr lang="tr-TR" sz="1100" dirty="0" err="1">
                <a:effectLst/>
                <a:latin typeface="Helvetica" pitchFamily="2" charset="0"/>
              </a:rPr>
              <a:t>Algoritmik</a:t>
            </a:r>
            <a:r>
              <a:rPr lang="tr-TR" sz="1100" dirty="0">
                <a:effectLst/>
                <a:latin typeface="Helvetica" pitchFamily="2" charset="0"/>
              </a:rPr>
              <a:t> </a:t>
            </a:r>
            <a:r>
              <a:rPr lang="tr-TR" sz="1100" dirty="0" err="1">
                <a:effectLst/>
                <a:latin typeface="Helvetica" pitchFamily="2" charset="0"/>
              </a:rPr>
              <a:t>Düşünme</a:t>
            </a:r>
            <a:r>
              <a:rPr lang="tr-TR" sz="1100" dirty="0">
                <a:effectLst/>
                <a:latin typeface="Helvetica" pitchFamily="2" charset="0"/>
              </a:rPr>
              <a:t> Becerisi (Kazanım 3.4., 3.5., 3.6., 3.7.)</a:t>
            </a:r>
          </a:p>
          <a:p>
            <a:r>
              <a:rPr lang="tr-TR" sz="1100" dirty="0">
                <a:effectLst/>
                <a:latin typeface="Helvetica" pitchFamily="2" charset="0"/>
              </a:rPr>
              <a:t>Kodlama, Programlama Becerisi (Kazanım 3.4., 3.5., 3.6., 3.7., 3.8., 3.9., 3.10., 3.11.)</a:t>
            </a:r>
          </a:p>
          <a:p>
            <a:r>
              <a:rPr lang="tr-TR" sz="1100" dirty="0">
                <a:effectLst/>
                <a:latin typeface="Helvetica" pitchFamily="2" charset="0"/>
              </a:rPr>
              <a:t>Genelleme Becerisi (Kazanım 3.11., 3.12., 3.13., 3.14.)</a:t>
            </a:r>
          </a:p>
          <a:p>
            <a:r>
              <a:rPr lang="tr-TR" sz="1100" dirty="0">
                <a:effectLst/>
                <a:latin typeface="Helvetica" pitchFamily="2" charset="0"/>
              </a:rPr>
              <a:t>Test Etme ve Hata Ayıklama Becerisi (Kazanım 3.14.)</a:t>
            </a:r>
          </a:p>
          <a:p>
            <a:pPr marL="0" indent="0">
              <a:lnSpc>
                <a:spcPct val="110000"/>
              </a:lnSpc>
              <a:buNone/>
            </a:pPr>
            <a:endParaRPr lang="tr-TR" sz="1100" dirty="0">
              <a:effectLst/>
              <a:latin typeface="Helvetica" pitchFamily="2" charset="0"/>
            </a:endParaRPr>
          </a:p>
        </p:txBody>
      </p:sp>
    </p:spTree>
    <p:extLst>
      <p:ext uri="{BB962C8B-B14F-4D97-AF65-F5344CB8AC3E}">
        <p14:creationId xmlns:p14="http://schemas.microsoft.com/office/powerpoint/2010/main" val="27187824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Başlık 1">
            <a:extLst>
              <a:ext uri="{FF2B5EF4-FFF2-40B4-BE49-F238E27FC236}">
                <a16:creationId xmlns:a16="http://schemas.microsoft.com/office/drawing/2014/main" id="{A2586F54-9657-31E7-147B-7CCD8F6349B4}"/>
              </a:ext>
            </a:extLst>
          </p:cNvPr>
          <p:cNvSpPr>
            <a:spLocks noGrp="1"/>
          </p:cNvSpPr>
          <p:nvPr>
            <p:ph type="title"/>
          </p:nvPr>
        </p:nvSpPr>
        <p:spPr>
          <a:xfrm>
            <a:off x="849683" y="1240076"/>
            <a:ext cx="2727813" cy="4584527"/>
          </a:xfrm>
        </p:spPr>
        <p:txBody>
          <a:bodyPr>
            <a:normAutofit/>
          </a:bodyPr>
          <a:lstStyle/>
          <a:p>
            <a:r>
              <a:rPr lang="tr-TR" sz="1400" b="1" dirty="0">
                <a:solidFill>
                  <a:schemeClr val="bg1"/>
                </a:solidFill>
                <a:effectLst/>
                <a:latin typeface="Helvetica" pitchFamily="2" charset="0"/>
              </a:rPr>
              <a:t>3.1. DOM kavramını tanımlar.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a) DOM (</a:t>
            </a:r>
            <a:r>
              <a:rPr lang="tr-TR" sz="1400" dirty="0" err="1">
                <a:solidFill>
                  <a:schemeClr val="bg1"/>
                </a:solidFill>
                <a:effectLst/>
                <a:latin typeface="Helvetica" pitchFamily="2" charset="0"/>
              </a:rPr>
              <a:t>Document</a:t>
            </a:r>
            <a:r>
              <a:rPr lang="tr-TR" sz="1400" dirty="0">
                <a:solidFill>
                  <a:schemeClr val="bg1"/>
                </a:solidFill>
                <a:effectLst/>
                <a:latin typeface="Helvetica" pitchFamily="2" charset="0"/>
              </a:rPr>
              <a:t> Object Model) teriminin ne anlama geldiği açıklanır.</a:t>
            </a:r>
            <a:br>
              <a:rPr lang="tr-TR" sz="1400" dirty="0">
                <a:solidFill>
                  <a:schemeClr val="bg1"/>
                </a:solidFill>
                <a:effectLst/>
                <a:latin typeface="Helvetica" pitchFamily="2" charset="0"/>
              </a:rPr>
            </a:br>
            <a:br>
              <a:rPr lang="tr-TR" sz="1400" dirty="0">
                <a:solidFill>
                  <a:schemeClr val="bg1"/>
                </a:solidFill>
                <a:effectLst/>
                <a:latin typeface="Helvetica" pitchFamily="2" charset="0"/>
              </a:rPr>
            </a:br>
            <a:r>
              <a:rPr lang="tr-TR" sz="1400" dirty="0">
                <a:solidFill>
                  <a:schemeClr val="bg1"/>
                </a:solidFill>
                <a:effectLst/>
                <a:latin typeface="Helvetica" pitchFamily="2" charset="0"/>
              </a:rPr>
              <a:t>b) Web sayfalarının ağaç yapısı olarak temsil edilmesi ve bu yapının kullanılma şekli açıklanır.</a:t>
            </a:r>
            <a:br>
              <a:rPr lang="tr-TR" sz="1400" dirty="0">
                <a:solidFill>
                  <a:schemeClr val="bg1"/>
                </a:solidFill>
                <a:effectLst/>
                <a:latin typeface="Helvetica" pitchFamily="2" charset="0"/>
              </a:rPr>
            </a:br>
            <a:br>
              <a:rPr lang="tr-TR" sz="1600" dirty="0">
                <a:solidFill>
                  <a:schemeClr val="bg1"/>
                </a:solidFill>
                <a:effectLst/>
                <a:latin typeface="Helvetica" pitchFamily="2" charset="0"/>
              </a:rPr>
            </a:br>
            <a:r>
              <a:rPr lang="tr-TR" sz="1600" dirty="0">
                <a:solidFill>
                  <a:schemeClr val="bg1"/>
                </a:solidFill>
                <a:effectLst/>
                <a:latin typeface="Helvetica" pitchFamily="2" charset="0"/>
              </a:rPr>
              <a:t>c) DOM ağacının her </a:t>
            </a:r>
            <a:r>
              <a:rPr lang="tr-TR" sz="1600" dirty="0" err="1">
                <a:solidFill>
                  <a:schemeClr val="bg1"/>
                </a:solidFill>
                <a:effectLst/>
                <a:latin typeface="Helvetica" pitchFamily="2" charset="0"/>
              </a:rPr>
              <a:t>düğümünün</a:t>
            </a:r>
            <a:r>
              <a:rPr lang="tr-TR" sz="1600" dirty="0">
                <a:solidFill>
                  <a:schemeClr val="bg1"/>
                </a:solidFill>
                <a:effectLst/>
                <a:latin typeface="Helvetica" pitchFamily="2" charset="0"/>
              </a:rPr>
              <a:t> birer HTML elemanını temsil etmesi vurgulanır.</a:t>
            </a:r>
            <a:br>
              <a:rPr lang="tr-TR" sz="1600" dirty="0">
                <a:effectLst/>
                <a:latin typeface="Helvetica" pitchFamily="2" charset="0"/>
              </a:rPr>
            </a:br>
            <a:br>
              <a:rPr lang="tr-TR" sz="1600" dirty="0">
                <a:effectLst/>
                <a:latin typeface="Helvetica" pitchFamily="2" charset="0"/>
              </a:rPr>
            </a:br>
            <a:br>
              <a:rPr lang="tr-TR" sz="2400" dirty="0">
                <a:solidFill>
                  <a:schemeClr val="bg1"/>
                </a:solidFill>
                <a:effectLst/>
                <a:latin typeface="Helvetica" pitchFamily="2" charset="0"/>
              </a:rPr>
            </a:br>
            <a:endParaRPr lang="tr-TR" sz="2400" dirty="0">
              <a:solidFill>
                <a:schemeClr val="bg1"/>
              </a:solidFill>
              <a:effectLst/>
              <a:latin typeface="Helvetica" pitchFamily="2" charset="0"/>
            </a:endParaRPr>
          </a:p>
        </p:txBody>
      </p:sp>
      <p:sp>
        <p:nvSpPr>
          <p:cNvPr id="3" name="İçerik Yer Tutucusu 2">
            <a:extLst>
              <a:ext uri="{FF2B5EF4-FFF2-40B4-BE49-F238E27FC236}">
                <a16:creationId xmlns:a16="http://schemas.microsoft.com/office/drawing/2014/main" id="{7FE4ADC7-ED88-8FF5-CAC0-A442215B2267}"/>
              </a:ext>
            </a:extLst>
          </p:cNvPr>
          <p:cNvSpPr>
            <a:spLocks noGrp="1"/>
          </p:cNvSpPr>
          <p:nvPr>
            <p:ph idx="1"/>
          </p:nvPr>
        </p:nvSpPr>
        <p:spPr>
          <a:xfrm>
            <a:off x="4705594" y="436971"/>
            <a:ext cx="6034827" cy="5719572"/>
          </a:xfrm>
        </p:spPr>
        <p:txBody>
          <a:bodyPr anchor="t">
            <a:normAutofit/>
          </a:bodyPr>
          <a:lstStyle/>
          <a:p>
            <a:pPr marL="0" indent="0">
              <a:lnSpc>
                <a:spcPct val="110000"/>
              </a:lnSpc>
              <a:buNone/>
            </a:pPr>
            <a:r>
              <a:rPr lang="tr-TR" sz="3200" b="1" dirty="0">
                <a:effectLst/>
                <a:latin typeface="Helvetica" pitchFamily="2" charset="0"/>
              </a:rPr>
              <a:t>DOM</a:t>
            </a:r>
          </a:p>
          <a:p>
            <a:pPr marL="0" indent="0">
              <a:lnSpc>
                <a:spcPct val="110000"/>
              </a:lnSpc>
              <a:buNone/>
            </a:pPr>
            <a:r>
              <a:rPr lang="tr-TR" sz="1400" b="0" i="0" dirty="0">
                <a:solidFill>
                  <a:srgbClr val="0D0D0D"/>
                </a:solidFill>
                <a:effectLst/>
                <a:latin typeface="Söhne"/>
              </a:rPr>
              <a:t>İnternet tarayıcınızda gördüğünüz her web sayfasını bir ağaç gibi düşünebilirsiniz. Bu ağaçta dallar, yapraklar ve belki de bazı meyveler var. Web sayfası ağacında ise, dallar ve yapraklar web sayfasının çeşitli bölümlerini temsil eder: başlıklar, paragraflar, resimler, bağlantılar ve daha fazlası.</a:t>
            </a:r>
          </a:p>
          <a:p>
            <a:pPr marL="0" indent="0">
              <a:lnSpc>
                <a:spcPct val="110000"/>
              </a:lnSpc>
              <a:buNone/>
            </a:pPr>
            <a:endParaRPr lang="tr-TR" sz="1050" dirty="0">
              <a:solidFill>
                <a:srgbClr val="0D0D0D"/>
              </a:solidFill>
              <a:latin typeface="Söhne"/>
            </a:endParaRPr>
          </a:p>
          <a:p>
            <a:pPr marL="0" indent="0">
              <a:lnSpc>
                <a:spcPct val="110000"/>
              </a:lnSpc>
              <a:buNone/>
            </a:pPr>
            <a:endParaRPr lang="tr-TR" sz="1100" dirty="0">
              <a:effectLst/>
              <a:latin typeface="Helvetica" pitchFamily="2" charset="0"/>
            </a:endParaRPr>
          </a:p>
        </p:txBody>
      </p:sp>
      <p:pic>
        <p:nvPicPr>
          <p:cNvPr id="4" name="Picture 2" descr="DOM | Belge Nesne Modeli | Document Object Model">
            <a:extLst>
              <a:ext uri="{FF2B5EF4-FFF2-40B4-BE49-F238E27FC236}">
                <a16:creationId xmlns:a16="http://schemas.microsoft.com/office/drawing/2014/main" id="{D16D23C1-18A6-A5A3-E5AD-378F78F44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788" y="2508449"/>
            <a:ext cx="5808549" cy="4148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58980"/>
      </p:ext>
    </p:extLst>
  </p:cSld>
  <p:clrMapOvr>
    <a:masterClrMapping/>
  </p:clrMapOvr>
</p:sld>
</file>

<file path=ppt/theme/theme1.xml><?xml version="1.0" encoding="utf-8"?>
<a:theme xmlns:a="http://schemas.openxmlformats.org/drawingml/2006/main" name="Galeri">
  <a:themeElements>
    <a:clrScheme name="Ga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{11B20FC5-6D34-4D42-8567-CCC80B0BF8A8}tf10001119</Template>
  <TotalTime>23274</TotalTime>
  <Words>17769</Words>
  <Application>Microsoft Macintosh PowerPoint</Application>
  <PresentationFormat>Geniş ekran</PresentationFormat>
  <Paragraphs>1751</Paragraphs>
  <Slides>169</Slides>
  <Notes>103</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169</vt:i4>
      </vt:variant>
    </vt:vector>
  </HeadingPairs>
  <TitlesOfParts>
    <vt:vector size="180" baseType="lpstr">
      <vt:lpstr>Arial</vt:lpstr>
      <vt:lpstr>Calibri</vt:lpstr>
      <vt:lpstr>Gill Sans MT</vt:lpstr>
      <vt:lpstr>Helvetica</vt:lpstr>
      <vt:lpstr>Menlo</vt:lpstr>
      <vt:lpstr>Montserrat</vt:lpstr>
      <vt:lpstr>pt-serif</vt:lpstr>
      <vt:lpstr>Source Sans Pro</vt:lpstr>
      <vt:lpstr>Söhne</vt:lpstr>
      <vt:lpstr>Söhne Mono</vt:lpstr>
      <vt:lpstr>Galeri</vt:lpstr>
      <vt:lpstr>PROGRAMLAMA DİLLERİ MODÜLÜ (JAVASCRIPT)</vt:lpstr>
      <vt:lpstr>DERS SEÇİM KRİTERİ</vt:lpstr>
      <vt:lpstr>DERS SEÇİM KRİTERİ ŞEMASI</vt:lpstr>
      <vt:lpstr>ÜNİTE, KAZANIM SAYISI VE SÜRE TABLOSU JAVASCRIPT ÜNİTE DERS SAATLERİ</vt:lpstr>
      <vt:lpstr>STRATEJİ</vt:lpstr>
      <vt:lpstr>YÖNTEM</vt:lpstr>
      <vt:lpstr>ÖĞRENME KAYNAKLARI </vt:lpstr>
      <vt:lpstr>ÖĞRENME KAYNAKLARI </vt:lpstr>
      <vt:lpstr>JAVASCRIPT MODÜLÜNÜN AMACI</vt:lpstr>
      <vt:lpstr>JAVASCRIPT</vt:lpstr>
      <vt:lpstr>1. ÜNİTE: JAVASCRIPT PROGRAMLAMA DİLİ TEMELLERİ</vt:lpstr>
      <vt:lpstr>1. ÜNİTE: JAVASCRIPT PROGRAMLAMA DİLİ TEMELLERİ</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vt:lpstr>
      <vt:lpstr>1.1. Web geliştirme süreçlerinin işleyiş şekillerini anlar.  a) Web geliştirme süreçlerinin temel adımları olan, proje planlaması, tasarım, kodlama, test ve dağıtım süreçleri açıklanır. </vt:lpstr>
      <vt:lpstr>1.1. Web geliştirme süreçlerinin işleyiş şekillerini anlar.  a) Web geliştirme süreçlerinin temel adımları olan, proje planlaması, tasarım, kodlama, test ve dağıtım süreçleri açıklanır. </vt:lpstr>
      <vt:lpstr>1.1. Web geliştirme süreçlerinin işleyiş şekillerini anlar.  b) Süreçler arasında bağlantılar kurularak tasarımın kodlamaya dönüşme aşaması vurgulanır. </vt:lpstr>
      <vt:lpstr>1.2. Javascript programlama dilinin web sitelerindeki rolünü kavrar.  a) Javascript programlama dilinin web sitelerindeki kullanım amacı açıklanır. Kullanıcı etkileşimini artırmak ve sayfaları dinamik hâle getirmek için kullanıldığı vurgulanır.</vt:lpstr>
      <vt:lpstr>1.3. Javascript programlama dilinin terim ve kavramlarını tanır.  a) Javascript programlama dilinde kullanılan temel terimler ve kavramlar açıklanır</vt:lpstr>
      <vt:lpstr>1.3. Javascript programlama dilinin terim ve kavramlarını tanır.  b) Değişken, fonksiyon, dizi gibi kavramların Javascript programlama dilindeki önemi vurgulanır.</vt:lpstr>
      <vt:lpstr>1.3. Javascript programlama dilinin terim ve kavramlarını tanır.  b) Değişken, fonksiyon, dizi gibi kavramların Javascript programlama dilindeki önemi vurgulanır. </vt:lpstr>
      <vt:lpstr>1.3. Javascript programlama dilinin terim ve kavramlarını tanır.  b) Değişken, fonksiyon, dizi gibi kavramların Javascript programlama dilindeki önemi vurgulanır. </vt:lpstr>
      <vt:lpstr>1.4. Değişkenleri Javascript programlama dili ile kullanır.  a) Değişken tanımlama ve değişkenlerin kullanım şekli açıklanır.  </vt:lpstr>
      <vt:lpstr>1.4. Değişkenleri Javascript programlama dili ile kullanır.  b) Değişkenlerin türleri açıklanır ve kullanılır.  </vt:lpstr>
      <vt:lpstr>1.4. Değişkenleri Javascript programlama dili ile kullanır.  c) Değişkenlerin yaşam döngüsü anlatılır. Global ve lokal değişkenler arasındaki farklar açıklanır.   </vt:lpstr>
      <vt:lpstr>1.4. Değişkenleri Javascript programlama dili ile kullanır.  c) Değişkenlerin yaşam döngüsü anlatılır. Global ve lokal değişkenler arasındaki farklar açıklanır.   </vt:lpstr>
      <vt:lpstr>1.4. Değişkenleri Javascript programlama dili ile kullanır.  c) Değişkenlerin yaşam döngüsü anlatılır. Global ve lokal değişkenler arasındaki farklar açıklanır.   </vt:lpstr>
      <vt:lpstr>1.4. Değişkenleri Javascript programlama dili ile kullanır.  c) Değişkenlerin yaşam döngüsü anlatılır. Global ve lokal değişkenler arasındaki farklar açıklanır.   </vt:lpstr>
      <vt:lpstr>1.4. Değişkenleri Javascript programlama dili ile kullanır.  c) Değişkenlerin yaşam döngüsü anlatılır. Global ve lokal değişkenler arasındaki farklar açıklanır.   </vt:lpstr>
      <vt:lpstr>1.5. Javascript programlama dili içerisinde kullanılan farklı veri tiplerini kavrar.  a) Javascript programlama dilindeki veri tipleri (string, number, boolean, object, vb.) açıklanır.    </vt:lpstr>
      <vt:lpstr>1.5. Javascript programlama dili içerisinde kullanılan farklı veri tiplerini kavrar.  a) Javascript programlama dilindeki veri tipleri (string, number, boolean, object, vb.) açıklanır.    </vt:lpstr>
      <vt:lpstr>1.5. Javascript programlama dili içerisinde kullanılan farklı veri tiplerini kavrar.  a) Javascript programlama dilindeki veri tipleri (string, number, boolean, object, vb.) açıklanır.    </vt:lpstr>
      <vt:lpstr>1.5. Javascript programlama dili içerisinde kullanılan farklı veri tiplerini kavrar.  a) Javascript programlama dilindeki veri tipleri (string, number, boolean, object, vb.) açıklanır.    </vt:lpstr>
      <vt:lpstr>1.5. Javascript programlama dili içerisinde kullanılan farklı veri tiplerini kavrar.  a) Javascript programlama dilindeki veri tipleri (string, number, boolean, object, vb.) açıklanır.    </vt:lpstr>
      <vt:lpstr>1.5. Javascript programlama dili içerisinde kullanılan farklı veri tiplerini kavrar.  b) Veri dönüşümü ve tip dönüşümünün nasıl yapılacağı açıklanır.     </vt:lpstr>
      <vt:lpstr>1.5. Javascript programlama dili içerisinde kullanılan farklı veri tiplerini kavrar.  b) Veri dönüşümü ve tip dönüşümünün nasıl yapılacağı açıklanır.     </vt:lpstr>
      <vt:lpstr>1.5. Javascript programlama dili içerisinde kullanılan farklı veri tiplerini kavrar.  b) Veri dönüşümü ve tip dönüşümünün nasıl yapılacağı açıklanır.     </vt:lpstr>
      <vt:lpstr>1.5. Javascript programlama dili içerisinde kullanılan farklı veri tiplerini kavrar.  b) Veri dönüşümü ve tip dönüşümünün nasıl yapılacağı açıklanır.     </vt:lpstr>
      <vt:lpstr>1.5. Javascript programlama dili içerisinde kullanılan farklı veri tiplerini kavrar.  b) Veri dönüşümü ve tip dönüşümünün nasıl yapılacağı açıklanır.     </vt:lpstr>
      <vt:lpstr>1.5. Javascript programlama dili içerisinde kullanılan farklı veri tiplerini kavrar.  c) Javascript programlama dilindeki null ve undefined gibi özel değerler vurgulanır.    </vt:lpstr>
      <vt:lpstr>1.5. Javascript programlama dili içerisinde kullanılan farklı veri tiplerini kavrar.  c) Javascript programlama dilindeki null ve undefined gibi özel değerler vurgulanır.    </vt:lpstr>
      <vt:lpstr>1.5. Javascript programlama dili içerisinde kullanılan farklı veri tiplerini kavrar.  c) Javascript programlama dilindeki null ve undefined gibi özel değerler vurgulanır.    </vt:lpstr>
      <vt:lpstr>1.6. Problemlerde karşılaşılan farklı senaryolarda koşullu ifadeleri kullanır.  a) Javascript programlama dili ile if-else ifadeleri ve switch-case yapılarının kullanımı açıklanır.     </vt:lpstr>
      <vt:lpstr>1.6. Problemlerde karşılaşılan farklı senaryolarda koşullu ifadeleri kullanır.  a) Javascript programlama dili ile if-else ifadeleri ve switch-case yapılarının kullanımı açıklanır.     </vt:lpstr>
      <vt:lpstr>1.7. Karşılaştırma operatörlerini Javascript programlama dili ile kullanır.  a) Javascript programlama dilinde karşılaştırma operatörleri (==, ===, !=, &lt;, &gt;, vb.) kullanılarak değişkenlerin karşılaştırması açıklanır.      </vt:lpstr>
      <vt:lpstr>1.7. Karşılaştırma operatörlerini Javascript programlama dili ile kullanır.  a) Javascript programlama dilinde karşılaştırma operatörleri (==, ===, !=, &lt;, &gt;, vb.) kullanılarak değişkenlerin karşılaştırması açıklanır.      </vt:lpstr>
      <vt:lpstr>1.7. Karşılaştırma operatörlerini Javascript programlama dili ile kullanır.  a) Javascript programlama dilinde karşılaştırma operatörleri (==, ===, !=, &lt;, &gt;, vb.) kullanılarak değişkenlerin karşılaştırması açıklanır.      </vt:lpstr>
      <vt:lpstr>1.7. Karşılaştırma operatörlerini Javascript programlama dili ile kullanır.  a) Javascript programlama dilinde karşılaştırma operatörleri (==, ===, !=, &lt;, &gt;, vb.) kullanılarak değişkenlerin karşılaştırması açıklanır.      </vt:lpstr>
      <vt:lpstr>1.7. Karşılaştırma operatörlerini Javascript programlama dili ile kullanır  b) Karşılaştırma operatörleri ile koşullu ifadelerin birlikte kullanılmasıyla ilgili örnekler yapılır.       </vt:lpstr>
      <vt:lpstr>1.8. Birden fazla koşul durumlarını birleştirmek için mantıksal operatörler kullanır.  a) Javascript programlama dilindeki mantıksal operatörler (&amp;&amp;, ||, !, vb.) açıklanır.        </vt:lpstr>
      <vt:lpstr>1.8. Birden fazla koşul durumlarını birleştirmek için mantıksal operatörler kullanır.  a) Javascript programlama dilindeki mantıksal operatörler (&amp;&amp;, ||, !, vb.) açıklanır.        </vt:lpstr>
      <vt:lpstr>1.8. Birden fazla koşul durumlarını birleştirmek için mantıksal operatörler kullanır.  a) Javascript programlama dilindeki mantıksal operatörler (&amp;&amp;, ||, !, vb.) açıklanır.        </vt:lpstr>
      <vt:lpstr>1.8. Birden fazla koşul durumlarını birleştirmek için mantıksal operatörler kullanır.  a) Javascript programlama dilindeki mantıksal operatörler (&amp;&amp;, ||, !, vb.) açıklanır.        </vt:lpstr>
      <vt:lpstr>1.8. Birden fazla koşul durumlarını birleştirmek için mantıksal operatörler kullanır.  b) Mantıksal operatörleri kullanarak birden fazla koşul birleştirilir ve karmaşık ifadeler oluşturulur.         </vt:lpstr>
      <vt:lpstr>2. ÜNİTE: JAVASCRIPT PROGRAMLAMA DİLİ FONKSİYONLARI VE NESNE TABANLI PROGRAMLAMA </vt:lpstr>
      <vt:lpstr>2. ÜNİTE: JAVASCRIPT PROGRAMLAMA DİLİ FONKSİYONLARI VE NESNE TABANLI PROGRAMLAMA </vt:lpstr>
      <vt:lpstr>2.1. Javascript programlama dili ile fonksiyon tanımlar.  a) Javascript programlama dili ile fonksiyonların nasıl tanımlandığı ve kullanıldığı açıklanır.     </vt:lpstr>
      <vt:lpstr>2.1. Javascript programlama dili ile fonksiyon tanımlar.  b) Fonksiyonlar kullanılarak tekrarlayan işlemlerin kolaylaştırıldığı vurgulanır.      </vt:lpstr>
      <vt:lpstr>2.2. Fonksiyonları çağırarak kodun düzenlenmesini kavrar.  a) Fonksiyonların çağırılarak program içerisindeki kullanım şekli açıklanır.       </vt:lpstr>
      <vt:lpstr>2.2. Fonksiyonları çağırarak kodun düzenlenmesini kavrar.  b) Fonksiyonların kodun daha düzenli ve okunabilir olması konusunda sağladığı katkı vurgulanır.          </vt:lpstr>
      <vt:lpstr>2.3. Fonksiyonları çağırarak kodun yönetilmesini kavrar.  a) Fonksiyonların return değerini yakalaması ve bu değerin kullanılması açıklanır.           </vt:lpstr>
      <vt:lpstr>2.3. Fonksiyonları çağırarak kodun yönetilmesini kavrar.  b) Fonksiyonların farklı dosyalar içerisinde tutularak kod karmaşıklığının azaltılabileceği vurgulanır           </vt:lpstr>
      <vt:lpstr>2.3. Fonksiyonları çağırarak kodun yönetilmesini kavrar.  b) Fonksiyonların farklı dosyalar içerisinde tutularak kod karmaşıklığının azaltılabileceği vurgulanır           </vt:lpstr>
      <vt:lpstr>2.3. Fonksiyonları çağırarak kodun yönetilmesini kavrar.  b) Fonksiyonların farklı dosyalar içerisinde tutularak kod karmaşıklığının azaltılabileceği vurgulanır           </vt:lpstr>
      <vt:lpstr>2.4. Fonksiyonlara parametre eklemeyi kavrar.  a) Fonksiyonlara parametre ekleme yöntemi ve bu parametrelerin kullanılma şekilleri açıklanır.            </vt:lpstr>
      <vt:lpstr>2.4. Fonksiyonlara parametre eklemeyi kavrar.  a) Fonksiyonlara parametre ekleme yöntemi ve bu parametrelerin kullanılma şekilleri açıklanır.            </vt:lpstr>
      <vt:lpstr>2.4. Fonksiyonlara parametre eklemeyi kavrar.  a) Fonksiyonlara parametre ekleme yöntemi ve bu parametrelerin kullanılma şekilleri açıklanır.            </vt:lpstr>
      <vt:lpstr>2.4. Fonksiyonlara parametre eklemeyi kavrar.  b) Parametrelerin fonksiyonların kullanımında esnekliği artırdığı vurgulanır.             </vt:lpstr>
      <vt:lpstr>2.4. Fonksiyonlara parametre eklemeyi kavrar.  c) Fonksiyonların farklı tipteki parametreleri (sayı, dizi, nesne, vb.) işleyebilmesi açıklanır.              </vt:lpstr>
      <vt:lpstr>2.4. Fonksiyonlara parametre eklemeyi kavrar.  c) Fonksiyonların farklı tipteki parametreleri (sayı, dizi, nesne, vb.) işleyebilmesi açıklanır.              </vt:lpstr>
      <vt:lpstr>2.4. Fonksiyonlara parametre eklemeyi kavrar.  c) Fonksiyonların farklı tipteki parametreleri (sayı, dizi, nesne, vb.) işleyebilmesi açıklanır.              </vt:lpstr>
      <vt:lpstr>2.4. Fonksiyonlara parametre eklemeyi kavrar.  c) Fonksiyonların farklı tipteki parametreleri (sayı, dizi, nesne, vb.) işleyebilmesi açıklanır.              </vt:lpstr>
      <vt:lpstr>2.5. Fonksiyonların değişkenlere atanarak kullanılabileceğini anlar.  a) Fonksiyonların birer değeri olduğunu ve bunun değişkenlere atanarak başka yerden çağrılabileceği açıklanır.              </vt:lpstr>
      <vt:lpstr>2.5. Fonksiyonların değişkenlere atanarak kullanılabileceğini anlar.  b) Fonksiyonların anonim (isimsiz) olarak kullanılabileceği vurgulanır.              </vt:lpstr>
      <vt:lpstr>2.5. Fonksiyonların değişkenlere atanarak kullanılabileceğini anlar.  c) Fonksiyonların return değerinin değişkenlere atanabilme durumu açıklanır.               </vt:lpstr>
      <vt:lpstr>2.6. Javascript programlama dili ile dizileri tanımlar.  B) Yeni dizi oluşturma, dizilere eleman ekleme ve çıkarma işlemlerinin nasıl yapılacağı açıklanır.                </vt:lpstr>
      <vt:lpstr>2.6. Javascript programlama dili ile dizileri tanımlar.  B) Yeni dizi oluşturma, dizilere eleman ekleme ve çıkarma işlemlerinin nasıl yapılacağı açıklanır.                </vt:lpstr>
      <vt:lpstr>2.7. Javascript programlama dilinde döngülerin kullanımını kavrar.  a) Javascript programlama dilindeki döngü yapıları (for, while, do-while) açıklanır.                 </vt:lpstr>
      <vt:lpstr>2.7. Javascript programlama dilinde döngülerin kullanımını kavrar.  a) Javascript programlama dilindeki döngü yapıları (for, while, do-while) açıklanır.                 </vt:lpstr>
      <vt:lpstr>2.7. Javascript programlama dilinde döngülerin kullanımını kavrar.  a) Javascript programlama dilindeki döngü yapıları (for, while, do-while) açıklanır.                 </vt:lpstr>
      <vt:lpstr>2.7. Javascript programlama dilinde döngülerin kullanımını kavrar.  a) Javascript programlama dilindeki döngü yapıları (for, while, do-while) açıklanır.                </vt:lpstr>
      <vt:lpstr>         2.7. Javascript programlama dilinde döngülerin kullanımını kavrar.  b) Döngülerin kullanıldığı senaryo örnekleri verilir.                 </vt:lpstr>
      <vt:lpstr>        2.8. Diziler içerisinde gezinmeyi kavrar.  a) Diziler içerisinde döngüler kullanılarak nasıl gezileceği açıklanır.                 </vt:lpstr>
      <vt:lpstr>        2.8. Diziler içerisinde gezinmeyi kavrar.  b) Dizilerin uzunluğunun kontrol edilme durumu açıklanır.                </vt:lpstr>
      <vt:lpstr>       2.9. Diziler içerisinde işlem yapmayı kavrar.  a) Diziler içerisinde döngüler kullanılarak dizi elemanları üzerinde nasıl değişiklik yapılacağı açıklanır.                </vt:lpstr>
      <vt:lpstr>       2.9. Diziler içerisinde işlem yapmayı kavrar.  a) Diziler içerisinde döngüler kullanılarak dizi elemanları üzerinde nasıl değişiklik yapılacağı açıklanır.                </vt:lpstr>
      <vt:lpstr>       2.9. Diziler içerisinde işlem yapmayı kavrar.  b) Dizi elemanlarını sıralama ve filtreleme işlemleri açıklanır.                </vt:lpstr>
      <vt:lpstr>       2.9. Diziler içerisinde işlem yapmayı kavrar.  b) Dizi elemanlarını sıralama ve filtreleme işlemleri açıklanır.                </vt:lpstr>
      <vt:lpstr>     2.10. Javascript programlama dilindeki nesne ve sınıf kavramlarını tanımlar.  a) Javascript programlama dilindeki nesnelerin ve sınıfların tanımlanması açıklanır.               </vt:lpstr>
      <vt:lpstr>     2.10. Javascript programlama dilindeki nesne ve sınıf kavramlarını tanımlar.  a) Javascript programlama dilindeki nesnelerin ve sınıfların tanımlanması açıklanır.               </vt:lpstr>
      <vt:lpstr>     2.10. Javascript programlama dilindeki nesne ve sınıf kavramlarını tanımlar.  a) Javascript programlama dilindeki nesnelerin ve sınıfların tanımlanması açıklanır.  b) Nesnelerin özellikleri ve metotlarının kullanılma şekli açıklanır.  2.11. Constructor fonksiyonuyla nesne oluşturmayı kavrar.  a) Constructor fonksiyonlarının tanımlanarak nesne oluşturulması açıklanır.  b) Constructor fonksiyonları ile nesnelere özellik ekleme durumu açıklanır.  c) Constructor fonksiyonları ile nesneleri özelleştirme durumu açıklanır.      *constructor metodu, sınıftan her yeni nesne oluşturulduğunda çağrılır ve o nesnenin özelliklerini başlatır.   </vt:lpstr>
      <vt:lpstr>     2.12. Nesnelere özellik ve metotlar ekleyerek diğer nesnelerle etkileşim kurmayı kavrar.  a) Nesneler arası iletişim ve etkileşim sağlama yöntemleri açıklanır.  b) Nesneler arasında veri paylaşma ve metot çağırma işlemleri yapılır.            </vt:lpstr>
      <vt:lpstr>3. ÜNİTE:  JAVASCRIPT PROGRAMLAMA DİLİ İLE WEB GELİŞTİRME </vt:lpstr>
      <vt:lpstr>3. ÜNİTE:  JAVASCRIPT PROGRAMLAMA DİLİ İLE WEB GELİŞTİRME </vt:lpstr>
      <vt:lpstr>3.1. DOM kavramını tanımlar.  a) DOM (Document Object Model) teriminin ne anlama geldiği açıklanır.  b) Web sayfalarının ağaç yapısı olarak temsil edilmesi ve bu yapının kullanılma şekli açıklanır.  c) DOM ağacının her düğümünün birer HTML elemanını temsil etmesi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PowerPoint Sunusu</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3.2. DOM’un web sayfalarındaki rolünü kavrar.  a) DOM’un web sayfalarındaki içeriği, yapısı ve görünümü açıklanır.  b) Kullanıcı arayüzü ile etkileşim kurma, içerik ekleme veya değiştirme işlemlerinde DOM’un önemi vurgulanır.  c) DOM’un web geliştirme sürecinde aldığı rol vurgulanır.    </vt:lpstr>
      <vt:lpstr>3.3. DOM aracılığı ile HTML elemanlarına nasıl erişileceğini kavrar.  a) DOM üzerinden HTML elemanlarına erişme yöntemi açıklanır.  b) Elemanlar seçilerek üzerinde değişiklik yapma yöntemleri açıklanır.     </vt:lpstr>
      <vt:lpstr>3.4. Kullanıcılar ile etkileşim kurmayı kavrar.  a) Kullanıcı etkileşimi oluşturmak için Javascript programlama dili eventlerinin (olaylarının) kullanılma şekli açıklanır.  b) Event dinleyicileri eklenerek sayfa üzerinde tepki verme işlemleri açıklanır.      </vt:lpstr>
      <vt:lpstr>3.4. Kullanıcılar ile etkileşim kurmayı kavrar.  a) Kullanıcı etkileşimi oluşturmak için Javascript programlama dili eventlerinin (olaylarının) kullanılma şekli açıklanır.  b) Event dinleyicileri eklenerek sayfa üzerinde tepki verme işlemleri açıklanır.      </vt:lpstr>
      <vt:lpstr>3.4. Kullanıcılar ile etkileşim kurmayı kavrar.  a) Kullanıcı etkileşimi oluşturmak için Javascript programlama dili eventlerinin (olaylarının) kullanılma şekli açıklanır.  b) Event dinleyicileri eklenerek sayfa üzerinde tepki verme işlemleri açıklanır.      </vt:lpstr>
      <vt:lpstr>3.5. Asenkron programlamanın web uygulamalarındaki önemini kavrar.  a) Asenkron programlama açıklanarak bunun web uygulamalarındaki önemi vurgulanır.   b) Asenkron programlamanın sayfa hızı ve kullanıcı deneyimine sağladığı katkı vurgulanır.     </vt:lpstr>
      <vt:lpstr>3.5. Asenkron programlamanın web uygulamalarındaki önemini kavrar.  c) Callback fonksiyonlar ve async/await gibi asenkron programlama teknikleri açıklanır.     </vt:lpstr>
      <vt:lpstr>3.5. Asenkron programlamanın web uygulamalarındaki önemini kavrar.  c) Callback fonksiyonlar ve async/await gibi asenkron programlama teknikleri açıklanır.     </vt:lpstr>
      <vt:lpstr>3.5. Asenkron programlamanın web uygulamalarındaki önemini kavrar.  c) Callback fonksiyonlar ve async/await gibi asenkron programlama teknikleri açıklanır.     </vt:lpstr>
      <vt:lpstr>3.6. Jquery ve Ajax kütüphaneleri ile etkileşimli şekilde çalışmayı kavrar.  a) Jquery ve Ajax kavramları açıklanır.      </vt:lpstr>
      <vt:lpstr>3.6. Jquery ve Ajax kütüphaneleri ile etkileşimli şekilde çalışmayı kavrar.  a) Jquery ve Ajax kavramları açıklanır.      </vt:lpstr>
      <vt:lpstr>3.6. Jquery ve Ajax kütüphaneleri ile etkileşimli şekilde çalışmayı kavrar.  a) Jquery ve Ajax kavramları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b) Jquery ile HTML elemanlarının manipüle edilme yöntemleri açıklanır.      </vt:lpstr>
      <vt:lpstr>3.6. Jquery ve Ajax kütüphaneleri ile etkileşimli şekilde çalışmayı kavrar.  c) Ajax kullanılarak sunucu ile veri alışverişi yapma işlemi açıklanır.       </vt:lpstr>
      <vt:lpstr>3.6. Jquery ve Ajax kütüphaneleri ile etkileşimli şekilde çalışmayı kavrar.  c) Ajax kullanılarak sunucu ile veri alışverişi yapma işlemi açıklanır.       </vt:lpstr>
      <vt:lpstr>3.6. Jquery ve Ajax kütüphaneleri ile etkileşimli şekilde çalışmayı kavrar.  c) Ajax kullanılarak sunucu ile veri alışverişi yapma işlemi açıklanır.       </vt:lpstr>
      <vt:lpstr>3.6. Jquery ve Ajax kütüphaneleri ile etkileşimli şekilde çalışmayı kavrar.  c) Ajax kullanılarak sunucu ile veri alışverişi yapma işlemi açıklanır.       </vt:lpstr>
      <vt:lpstr>3.7. Fetch işlemlerini kullanarak asenkron çalışmayı kavrar.  a) Fetch API kullanılarak sunucudan verilerin nasıl alınabileceği açıklanır.  b) JSON formatında çekilen verilerin nasıl işleneceği ve kullanılacağı açıklanır.         </vt:lpstr>
      <vt:lpstr>3.7. Fetch işlemlerini kullanarak asenkron çalışmayı kavrar.  a) Fetch API kullanılarak sunucudan verilerin nasıl alınabileceği açıklanır.  b) JSON formatında çekilen verilerin nasıl işleneceği ve kullanılacağı açıklanır.         </vt:lpstr>
      <vt:lpstr>3.7. Fetch işlemlerini kullanarak asenkron çalışmayı kavrar.  c) Fetch işlemlerinin web uygulamarındaki kullanılma şekilleri örneklerle açıklanır.          </vt:lpstr>
      <vt:lpstr>3.7. Fetch işlemlerini kullanarak asenkron çalışmayı kavrar.  c) Fetch işlemlerinin web uygulamarındaki kullanılma şekilleri örneklerle açıklanır.          </vt:lpstr>
      <vt:lpstr>3.7. Fetch işlemlerini kullanarak asenkron çalışmayı kavrar.  c) Fetch işlemlerinin web uygulamarındaki kullanılma şekilleri örneklerle açıklanır.          </vt:lpstr>
      <vt:lpstr>3.8. Javascript programlama dili kodlarını daha modüler hâle getirerek kullanmanın önemini kavrar.  a) Kodu parçalara bölerek modüler çalışmanın önemi vurgulanır          </vt:lpstr>
      <vt:lpstr>3.8. Javascript programlama dili kodlarını daha modüler hâle getirerek kullanmanın önemini kavrar.  a) Kodu parçalara bölerek modüler çalışmanın önemi vurgulanır          </vt:lpstr>
      <vt:lpstr>3.8. Javascript programlama dili kodlarını daha modüler hâle getirerek kullanmanın önemini kavrar.  b) Javascript programlama dili modüllerini oluşturup kullanma konusunda örnek çalışmalar yapılır.          </vt:lpstr>
      <vt:lpstr>3.8. Javascript programlama dili kodlarını daha modüler hâle getirerek kullanmanın önemini kavrar.  b) Javascript programlama dili modüllerini oluşturup kullanma konusunda örnek çalışmalar yapılır.          </vt:lpstr>
      <vt:lpstr>3.9. NodeJS modülünü kullanarak arkaplanda işlemler yapılabileceğini kavrar.  a) NodeJS ile sunucu tarafında Javascript programlama dilinin geliştirilme işlemi açıklanır.           </vt:lpstr>
      <vt:lpstr>3.9. NodeJS modülünü kullanarak arkaplanda işlemler yapılabileceğini kavrar.  a) NodeJS ile sunucu tarafında Javascript programlama dilinin geliştirilme işlemi açıklanır.           </vt:lpstr>
      <vt:lpstr>3.9. NodeJS modülünü kullanarak arkaplanda işlemler yapılabileceğini kavrar.  a) NodeJS ile sunucu tarafında Javascript programlama dilinin geliştirilme işlemi açıklanır.           </vt:lpstr>
      <vt:lpstr>3.9. NodeJS modülünü kullanarak arkaplanda işlemler yapılabileceğini kavrar.  a) NodeJS ile sunucu tarafında Javascript programlama dilinin geliştirilme işlemi açıklanır.           </vt:lpstr>
      <vt:lpstr>3.9. NodeJS modülünü kullanarak arkaplanda işlemler yapılabileceğini kavrar.  b) NodeJS ile dosya ve ağ işlemleri gibi arkaplan işlemlerinin gerçekleştirilebileceği vurgulanır.            </vt:lpstr>
      <vt:lpstr>3.9. NodeJS modülünü kullanarak arkaplanda işlemler yapılabileceğini kavrar.  b) NodeJS ile dosya ve ağ işlemleri gibi arkaplan işlemlerinin gerçekleştirilebileceği vurgulanır.            </vt:lpstr>
      <vt:lpstr>3.10. CommonJS modülünü kullanarak arkaplanda işlemler yapılabileceğini kavrar.  CommonJS modül sistemi kullanılarak dosyaların modüler hâle getirilebileceği vurgulanır.          </vt:lpstr>
      <vt:lpstr>3.11. Npm aracılığı ile harici kütüphaneler kullanarak modül ekleme işlemini kavrar.  a) Npm (Node Package Manager) aracılığıyla harici Javascript kütüphanelerinin projeye eklenme şekli AÇIKLANIR          </vt:lpstr>
      <vt:lpstr>3.11. Npm aracılığı ile harici kütüphaneler kullanarak modül ekleme işlemini kavrar.  a) Npm (Node Package Manager) aracılığıyla harici Javascript kütüphanelerinin projeye eklenme şekli AÇIKLANIR  b) Harici kütüphanelerin projeye dahil edilmesi işlemleri açıklanır           </vt:lpstr>
      <vt:lpstr>3.11. Npm aracılığı ile harici kütüphaneler kullanarak modül ekleme işlemini kavrar.  a) Npm (Node Package Manager) aracılığıyla harici Javascript kütüphanelerinin projeye eklenme şekli AÇIKLANIR  b) Harici kütüphanelerin projeye dahil edilmesi işlemleri açıklanır          </vt:lpstr>
      <vt:lpstr>PowerPoint Sunusu</vt:lpstr>
      <vt:lpstr>3.11. Npm aracılığı ile harici kütüphaneler kullanarak modül ekleme işlemini kavrar.  c) Harici kütüphanelerin proje içerisinde güncellenmesi gibi yönetim işlemleri açıklanır.          </vt:lpstr>
      <vt:lpstr>3.11. Npm aracılığı ile harici kütüphaneler kullanarak modül ekleme işlemini kavrar.  c) Harici kütüphanelerin proje içerisinde güncellenmesi gibi yönetim işlemleri açıklanır.          </vt:lpstr>
      <vt:lpstr>3.12. Javascript programlama dilindeki yaygın framework’lerin web geliştirmedeki rolünü kavrar.  a) Yaygın Javascript programlama dili framework’leri açıklanır ve bu framework’lerin önemi vurgulanır.          </vt:lpstr>
      <vt:lpstr>3.12. Javascript programlama dilindeki yaygın framework’lerin web geliştirmedeki rolünü kavrar.  a) Yaygın Javascript programlama dili framework’leri açıklanır ve bu framework’lerin önemi vurgulanır.          </vt:lpstr>
      <vt:lpstr>3.12. Javascript programlama dilindeki yaygın framework’lerin web geliştirmedeki rolünü kavrar.  b) Framework’lerin kullanılma şekli ve web uygulamalarını geliştirirken üstlendiği rol açıklanır.          </vt:lpstr>
      <vt:lpstr>3.12. Javascript programlama dilindeki yaygın framework’lerin web geliştirmedeki rolünü kavrar.  b) Framework’lerin kullanılma şekli ve web uygulamalarını geliştirirken üstlendiği rol açıklanır.          </vt:lpstr>
      <vt:lpstr>3.12. Javascript programlama dilindeki yaygın framework’lerin web geliştirmedeki rolünü kavrar.  b) Framework’lerin kullanılma şekli ve web uygulamalarını geliştirirken üstlendiği rol açıklanır.          </vt:lpstr>
      <vt:lpstr>3.12. Javascript programlama dilindeki yaygın framework’lerin web geliştirmedeki rolünü kavrar.  c) Framework’lerin avantaj ve dezavantajları belirtilir.          </vt:lpstr>
      <vt:lpstr>3.12. Javascript programlama dilindeki yaygın framework’lerin web geliştirmedeki rolünü kavrar.  c) Framework’lerin avantaj ve dezavantajları belirtilir.          </vt:lpstr>
      <vt:lpstr>3.13. Farklı açık kaynak kodlu web geliştirme framework’lerinin mobil uygulama geliştirmede nasıl kullanılacağını kavrar.  a) Açık kaynak kodlu mobil uygulama geliştirme frameworklerinin ne olduğu ve nasıl çalıştığı açıklanır.          </vt:lpstr>
      <vt:lpstr>3.13. Farklı açık kaynak kodlu web geliştirme framework’lerinin mobil uygulama geliştirmede nasıl kullanılacağını kavrar.  a) Açık kaynak kodlu mobil uygulama geliştirme frameworklerinin ne olduğu ve nasıl çalıştığı açıklanır.          </vt:lpstr>
      <vt:lpstr>3.13. Farklı açık kaynak kodlu web geliştirme framework’lerinin mobil uygulama geliştirmede nasıl kullanılacağını kavrar.  b) Web geliştirme bilgisinin mobil uygulama geliştirmede kullanılan framework’lere uyarlanarak mobil uygulama geliştirme sürecine sağladığı katkı vurgulanır.           </vt:lpstr>
      <vt:lpstr>3.13. Farklı açık kaynak kodlu web geliştirme framework’lerinin mobil uygulama geliştirmede nasıl kullanılacağını kavrar.  c) Mobil uygulama geliştirme süreçleri açıklanır.            </vt:lpstr>
      <vt:lpstr>3.13. Farklı açık kaynak kodlu web geliştirme framework’lerinin mobil uygulama geliştirmede nasıl kullanılacağını kavrar.  c) Mobil uygulama geliştirme süreçleri açıklanır.            </vt:lpstr>
      <vt:lpstr>3.13. Farklı açık kaynak kodlu web geliştirme framework’lerinin mobil uygulama geliştirmede nasıl kullanılacağını kavrar.  c) Mobil uygulama geliştirme süreçleri açıklanır.            </vt:lpstr>
      <vt:lpstr>3.14. Gelişmekte olan EcmaScript ile Javascript programlama dilinin güncel standartlara uyumlu şekilde çalışabileceğini kavrar.  a) EcmaScript’in Javascript programlama dilinin güncelleme ve yeni özelliklerini içermesi durumu açıklanır.           </vt:lpstr>
      <vt:lpstr>3.14. Gelişmekte olan EcmaScript ile Javascript programlama dilinin güncel standartlara uyumlu şekilde çalışabileceğini kavrar.  B) Javascript programlama dilindeki kodun güncel standartlara uyumlu hâle getirmenin önemi vurgulanır           </vt:lpstr>
      <vt:lpstr>3.14. Gelişmekte olan EcmaScript ile Javascript programlama dilinin güncel standartlara uyumlu şekilde çalışabileceğini kavrar.  B) Javascript programlama dilindeki kodun güncel standartlara uyumlu hâle getirmenin önemi vurgulanır           </vt:lpstr>
      <vt:lpstr>3.14. Gelişmekte olan EcmaScript ile Javascript programlama dilinin güncel standartlara uyumlu şekilde çalışabileceğini kavrar.  B) Javascript programlama dilindeki kodun güncel standartlara uyumlu hâle getirmenin önemi vurgulanır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PROGRAMLAMA DİLLERİ MODÜLÜ (PHP-JAVASCRİPT)</dc:title>
  <dc:creator>Onur Altuntaş</dc:creator>
  <cp:lastModifiedBy>Onur Altuntaş</cp:lastModifiedBy>
  <cp:revision>16</cp:revision>
  <dcterms:created xsi:type="dcterms:W3CDTF">2024-02-21T03:36:01Z</dcterms:created>
  <dcterms:modified xsi:type="dcterms:W3CDTF">2024-03-10T05:57:13Z</dcterms:modified>
</cp:coreProperties>
</file>