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2" r:id="rId1"/>
  </p:sldMasterIdLst>
  <p:notesMasterIdLst>
    <p:notesMasterId r:id="rId140"/>
  </p:notesMasterIdLst>
  <p:sldIdLst>
    <p:sldId id="256" r:id="rId2"/>
    <p:sldId id="409" r:id="rId3"/>
    <p:sldId id="410" r:id="rId4"/>
    <p:sldId id="411" r:id="rId5"/>
    <p:sldId id="412" r:id="rId6"/>
    <p:sldId id="413" r:id="rId7"/>
    <p:sldId id="414" r:id="rId8"/>
    <p:sldId id="415" r:id="rId9"/>
    <p:sldId id="416" r:id="rId10"/>
    <p:sldId id="417" r:id="rId11"/>
    <p:sldId id="418" r:id="rId12"/>
    <p:sldId id="419" r:id="rId13"/>
    <p:sldId id="420" r:id="rId14"/>
    <p:sldId id="421" r:id="rId15"/>
    <p:sldId id="422" r:id="rId16"/>
    <p:sldId id="423" r:id="rId17"/>
    <p:sldId id="424" r:id="rId18"/>
    <p:sldId id="425" r:id="rId19"/>
    <p:sldId id="257" r:id="rId20"/>
    <p:sldId id="258" r:id="rId21"/>
    <p:sldId id="259" r:id="rId22"/>
    <p:sldId id="426" r:id="rId23"/>
    <p:sldId id="407" r:id="rId24"/>
    <p:sldId id="427" r:id="rId25"/>
    <p:sldId id="428" r:id="rId26"/>
    <p:sldId id="429" r:id="rId27"/>
    <p:sldId id="430" r:id="rId28"/>
    <p:sldId id="431" r:id="rId29"/>
    <p:sldId id="408" r:id="rId30"/>
    <p:sldId id="260" r:id="rId31"/>
    <p:sldId id="261" r:id="rId32"/>
    <p:sldId id="265" r:id="rId33"/>
    <p:sldId id="262" r:id="rId34"/>
    <p:sldId id="432" r:id="rId35"/>
    <p:sldId id="433" r:id="rId36"/>
    <p:sldId id="434" r:id="rId37"/>
    <p:sldId id="435" r:id="rId38"/>
    <p:sldId id="437" r:id="rId39"/>
    <p:sldId id="438" r:id="rId40"/>
    <p:sldId id="439" r:id="rId41"/>
    <p:sldId id="440" r:id="rId42"/>
    <p:sldId id="441" r:id="rId43"/>
    <p:sldId id="442" r:id="rId44"/>
    <p:sldId id="443" r:id="rId45"/>
    <p:sldId id="445" r:id="rId46"/>
    <p:sldId id="446" r:id="rId47"/>
    <p:sldId id="447" r:id="rId48"/>
    <p:sldId id="448" r:id="rId49"/>
    <p:sldId id="449" r:id="rId50"/>
    <p:sldId id="450" r:id="rId51"/>
    <p:sldId id="451" r:id="rId52"/>
    <p:sldId id="452" r:id="rId53"/>
    <p:sldId id="453" r:id="rId54"/>
    <p:sldId id="454" r:id="rId55"/>
    <p:sldId id="455" r:id="rId56"/>
    <p:sldId id="456" r:id="rId57"/>
    <p:sldId id="457" r:id="rId58"/>
    <p:sldId id="458" r:id="rId59"/>
    <p:sldId id="459" r:id="rId60"/>
    <p:sldId id="460" r:id="rId61"/>
    <p:sldId id="462" r:id="rId62"/>
    <p:sldId id="463" r:id="rId63"/>
    <p:sldId id="464" r:id="rId64"/>
    <p:sldId id="465" r:id="rId65"/>
    <p:sldId id="466" r:id="rId66"/>
    <p:sldId id="467" r:id="rId67"/>
    <p:sldId id="468" r:id="rId68"/>
    <p:sldId id="469" r:id="rId69"/>
    <p:sldId id="470" r:id="rId70"/>
    <p:sldId id="471" r:id="rId71"/>
    <p:sldId id="472" r:id="rId72"/>
    <p:sldId id="473" r:id="rId73"/>
    <p:sldId id="474" r:id="rId74"/>
    <p:sldId id="475" r:id="rId75"/>
    <p:sldId id="476" r:id="rId76"/>
    <p:sldId id="477" r:id="rId77"/>
    <p:sldId id="478" r:id="rId78"/>
    <p:sldId id="479" r:id="rId79"/>
    <p:sldId id="480" r:id="rId80"/>
    <p:sldId id="484" r:id="rId81"/>
    <p:sldId id="485" r:id="rId82"/>
    <p:sldId id="481" r:id="rId83"/>
    <p:sldId id="486" r:id="rId84"/>
    <p:sldId id="482" r:id="rId85"/>
    <p:sldId id="487" r:id="rId86"/>
    <p:sldId id="488" r:id="rId87"/>
    <p:sldId id="497" r:id="rId88"/>
    <p:sldId id="489" r:id="rId89"/>
    <p:sldId id="498" r:id="rId90"/>
    <p:sldId id="490" r:id="rId91"/>
    <p:sldId id="491" r:id="rId92"/>
    <p:sldId id="492" r:id="rId93"/>
    <p:sldId id="499" r:id="rId94"/>
    <p:sldId id="493" r:id="rId95"/>
    <p:sldId id="500" r:id="rId96"/>
    <p:sldId id="494" r:id="rId97"/>
    <p:sldId id="501" r:id="rId98"/>
    <p:sldId id="495" r:id="rId99"/>
    <p:sldId id="496" r:id="rId100"/>
    <p:sldId id="502" r:id="rId101"/>
    <p:sldId id="503" r:id="rId102"/>
    <p:sldId id="504" r:id="rId103"/>
    <p:sldId id="505" r:id="rId104"/>
    <p:sldId id="506" r:id="rId105"/>
    <p:sldId id="507" r:id="rId106"/>
    <p:sldId id="508" r:id="rId107"/>
    <p:sldId id="520" r:id="rId108"/>
    <p:sldId id="521" r:id="rId109"/>
    <p:sldId id="509" r:id="rId110"/>
    <p:sldId id="522" r:id="rId111"/>
    <p:sldId id="523" r:id="rId112"/>
    <p:sldId id="524" r:id="rId113"/>
    <p:sldId id="510" r:id="rId114"/>
    <p:sldId id="525" r:id="rId115"/>
    <p:sldId id="511" r:id="rId116"/>
    <p:sldId id="526" r:id="rId117"/>
    <p:sldId id="527" r:id="rId118"/>
    <p:sldId id="512" r:id="rId119"/>
    <p:sldId id="513" r:id="rId120"/>
    <p:sldId id="528" r:id="rId121"/>
    <p:sldId id="529" r:id="rId122"/>
    <p:sldId id="514" r:id="rId123"/>
    <p:sldId id="530" r:id="rId124"/>
    <p:sldId id="515" r:id="rId125"/>
    <p:sldId id="531" r:id="rId126"/>
    <p:sldId id="532" r:id="rId127"/>
    <p:sldId id="517" r:id="rId128"/>
    <p:sldId id="533" r:id="rId129"/>
    <p:sldId id="534" r:id="rId130"/>
    <p:sldId id="516" r:id="rId131"/>
    <p:sldId id="535" r:id="rId132"/>
    <p:sldId id="536" r:id="rId133"/>
    <p:sldId id="537" r:id="rId134"/>
    <p:sldId id="518" r:id="rId135"/>
    <p:sldId id="538" r:id="rId136"/>
    <p:sldId id="519" r:id="rId137"/>
    <p:sldId id="539" r:id="rId138"/>
    <p:sldId id="540" r:id="rId1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4"/>
    <p:restoredTop sz="94679"/>
  </p:normalViewPr>
  <p:slideViewPr>
    <p:cSldViewPr snapToGrid="0">
      <p:cViewPr varScale="1">
        <p:scale>
          <a:sx n="69" d="100"/>
          <a:sy n="69" d="100"/>
        </p:scale>
        <p:origin x="1104" y="78"/>
      </p:cViewPr>
      <p:guideLst/>
    </p:cSldViewPr>
  </p:slideViewPr>
  <p:outlineViewPr>
    <p:cViewPr>
      <p:scale>
        <a:sx n="33" d="100"/>
        <a:sy n="33" d="100"/>
      </p:scale>
      <p:origin x="0" y="-185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37208-227D-4871-9FC8-49A56FB19CCB}"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423D2598-7D2E-482E-B075-7F2B35BED0EE}">
      <dgm:prSet/>
      <dgm:spPr/>
      <dgm:t>
        <a:bodyPr/>
        <a:lstStyle/>
        <a:p>
          <a:r>
            <a:rPr lang="tr-TR" dirty="0"/>
            <a:t>Programlama dilleri </a:t>
          </a:r>
          <a:r>
            <a:rPr lang="tr-TR" dirty="0" err="1"/>
            <a:t>modülünde</a:t>
          </a:r>
          <a:r>
            <a:rPr lang="tr-TR" dirty="0"/>
            <a:t>; Java, C++, C#, Dart, PHP, </a:t>
          </a:r>
          <a:r>
            <a:rPr lang="tr-TR" dirty="0" err="1"/>
            <a:t>Javascript</a:t>
          </a:r>
          <a:r>
            <a:rPr lang="tr-TR" dirty="0"/>
            <a:t>, Python programlama dillerinden birisi seçilir.</a:t>
          </a:r>
          <a:endParaRPr lang="en-US" dirty="0"/>
        </a:p>
      </dgm:t>
    </dgm:pt>
    <dgm:pt modelId="{AE92612E-A0B5-4C5A-8537-06EACE36550A}" type="parTrans" cxnId="{1A5B189E-FE7E-46CA-8D68-2D40963FA5F0}">
      <dgm:prSet/>
      <dgm:spPr/>
      <dgm:t>
        <a:bodyPr/>
        <a:lstStyle/>
        <a:p>
          <a:endParaRPr lang="en-US"/>
        </a:p>
      </dgm:t>
    </dgm:pt>
    <dgm:pt modelId="{7D6CB0CC-0BF8-46BD-B569-C07F678E8F35}" type="sibTrans" cxnId="{1A5B189E-FE7E-46CA-8D68-2D40963FA5F0}">
      <dgm:prSet/>
      <dgm:spPr/>
      <dgm:t>
        <a:bodyPr/>
        <a:lstStyle/>
        <a:p>
          <a:endParaRPr lang="en-US"/>
        </a:p>
      </dgm:t>
    </dgm:pt>
    <dgm:pt modelId="{04D030F0-1885-49F2-B472-6222944DB081}">
      <dgm:prSet/>
      <dgm:spPr/>
      <dgm:t>
        <a:bodyPr/>
        <a:lstStyle/>
        <a:p>
          <a:r>
            <a:rPr lang="tr-TR" dirty="0"/>
            <a:t>Programlamaya giriş ve algoritma </a:t>
          </a:r>
          <a:r>
            <a:rPr lang="tr-TR" dirty="0" err="1"/>
            <a:t>modülu</a:t>
          </a:r>
          <a:r>
            <a:rPr lang="tr-TR" dirty="0"/>
            <a:t>̈ alınmadan; robotik kodlama, mobil uygulama geliştirme ve programlama dilleri </a:t>
          </a:r>
          <a:r>
            <a:rPr lang="tr-TR" dirty="0" err="1"/>
            <a:t>modülleri</a:t>
          </a:r>
          <a:r>
            <a:rPr lang="tr-TR" dirty="0"/>
            <a:t> seçilemez. Programlama dilleri </a:t>
          </a:r>
          <a:r>
            <a:rPr lang="tr-TR" dirty="0" err="1"/>
            <a:t>modülu</a:t>
          </a:r>
          <a:r>
            <a:rPr lang="tr-TR" dirty="0"/>
            <a:t>̈ alınmadan yapay zekâ uygulamaları </a:t>
          </a:r>
          <a:r>
            <a:rPr lang="tr-TR" dirty="0" err="1"/>
            <a:t>modülu</a:t>
          </a:r>
          <a:r>
            <a:rPr lang="tr-TR" dirty="0"/>
            <a:t>̈ seçilemez.</a:t>
          </a:r>
          <a:endParaRPr lang="en-US" dirty="0"/>
        </a:p>
      </dgm:t>
    </dgm:pt>
    <dgm:pt modelId="{4AA52FB4-F768-433A-BD8E-2F480E729F85}" type="parTrans" cxnId="{2EF099A0-1389-49EF-B99F-5E7F21C87521}">
      <dgm:prSet/>
      <dgm:spPr/>
      <dgm:t>
        <a:bodyPr/>
        <a:lstStyle/>
        <a:p>
          <a:endParaRPr lang="en-US"/>
        </a:p>
      </dgm:t>
    </dgm:pt>
    <dgm:pt modelId="{D5B9BDD7-6E56-4FA3-9860-C22404E26234}" type="sibTrans" cxnId="{2EF099A0-1389-49EF-B99F-5E7F21C87521}">
      <dgm:prSet/>
      <dgm:spPr/>
      <dgm:t>
        <a:bodyPr/>
        <a:lstStyle/>
        <a:p>
          <a:endParaRPr lang="en-US"/>
        </a:p>
      </dgm:t>
    </dgm:pt>
    <dgm:pt modelId="{68A1C615-3AC8-264B-8FB0-296521B0D48E}" type="pres">
      <dgm:prSet presAssocID="{F0C37208-227D-4871-9FC8-49A56FB19CCB}" presName="outerComposite" presStyleCnt="0">
        <dgm:presLayoutVars>
          <dgm:chMax val="5"/>
          <dgm:dir/>
          <dgm:resizeHandles val="exact"/>
        </dgm:presLayoutVars>
      </dgm:prSet>
      <dgm:spPr/>
    </dgm:pt>
    <dgm:pt modelId="{D0BF389D-3397-4D42-A0F9-0ED617E48FC5}" type="pres">
      <dgm:prSet presAssocID="{F0C37208-227D-4871-9FC8-49A56FB19CCB}" presName="dummyMaxCanvas" presStyleCnt="0">
        <dgm:presLayoutVars/>
      </dgm:prSet>
      <dgm:spPr/>
    </dgm:pt>
    <dgm:pt modelId="{BAC9B6FB-0068-F748-9725-5109B46B286B}" type="pres">
      <dgm:prSet presAssocID="{F0C37208-227D-4871-9FC8-49A56FB19CCB}" presName="TwoNodes_1" presStyleLbl="node1" presStyleIdx="0" presStyleCnt="2" custLinFactY="37893" custLinFactNeighborX="18534" custLinFactNeighborY="100000">
        <dgm:presLayoutVars>
          <dgm:bulletEnabled val="1"/>
        </dgm:presLayoutVars>
      </dgm:prSet>
      <dgm:spPr/>
    </dgm:pt>
    <dgm:pt modelId="{7FEBB8BF-4174-C247-979B-C0BE87884865}" type="pres">
      <dgm:prSet presAssocID="{F0C37208-227D-4871-9FC8-49A56FB19CCB}" presName="TwoNodes_2" presStyleLbl="node1" presStyleIdx="1" presStyleCnt="2" custLinFactY="-84788" custLinFactNeighborX="-9537" custLinFactNeighborY="-100000">
        <dgm:presLayoutVars>
          <dgm:bulletEnabled val="1"/>
        </dgm:presLayoutVars>
      </dgm:prSet>
      <dgm:spPr/>
    </dgm:pt>
    <dgm:pt modelId="{CE8CA7CF-B894-034A-9119-204BD71058B5}" type="pres">
      <dgm:prSet presAssocID="{F0C37208-227D-4871-9FC8-49A56FB19CCB}" presName="TwoConn_1-2" presStyleLbl="fgAccFollowNode1" presStyleIdx="0" presStyleCnt="1">
        <dgm:presLayoutVars>
          <dgm:bulletEnabled val="1"/>
        </dgm:presLayoutVars>
      </dgm:prSet>
      <dgm:spPr/>
    </dgm:pt>
    <dgm:pt modelId="{0BA87741-6E61-4B4B-BD1B-0F6FF2576CCA}" type="pres">
      <dgm:prSet presAssocID="{F0C37208-227D-4871-9FC8-49A56FB19CCB}" presName="TwoNodes_1_text" presStyleLbl="node1" presStyleIdx="1" presStyleCnt="2">
        <dgm:presLayoutVars>
          <dgm:bulletEnabled val="1"/>
        </dgm:presLayoutVars>
      </dgm:prSet>
      <dgm:spPr/>
    </dgm:pt>
    <dgm:pt modelId="{3CF584B3-9E29-8940-9AD4-55158A5C91E7}" type="pres">
      <dgm:prSet presAssocID="{F0C37208-227D-4871-9FC8-49A56FB19CCB}" presName="TwoNodes_2_text" presStyleLbl="node1" presStyleIdx="1" presStyleCnt="2">
        <dgm:presLayoutVars>
          <dgm:bulletEnabled val="1"/>
        </dgm:presLayoutVars>
      </dgm:prSet>
      <dgm:spPr/>
    </dgm:pt>
  </dgm:ptLst>
  <dgm:cxnLst>
    <dgm:cxn modelId="{DA57826B-1718-F34A-BFFF-F916514EA2F4}" type="presOf" srcId="{423D2598-7D2E-482E-B075-7F2B35BED0EE}" destId="{0BA87741-6E61-4B4B-BD1B-0F6FF2576CCA}" srcOrd="1" destOrd="0" presId="urn:microsoft.com/office/officeart/2005/8/layout/vProcess5"/>
    <dgm:cxn modelId="{235A5184-FCFC-C14E-9BF5-8C1CA8311558}" type="presOf" srcId="{04D030F0-1885-49F2-B472-6222944DB081}" destId="{7FEBB8BF-4174-C247-979B-C0BE87884865}" srcOrd="0" destOrd="0" presId="urn:microsoft.com/office/officeart/2005/8/layout/vProcess5"/>
    <dgm:cxn modelId="{C4B40597-ED06-B746-8B16-E509FC78AA20}" type="presOf" srcId="{F0C37208-227D-4871-9FC8-49A56FB19CCB}" destId="{68A1C615-3AC8-264B-8FB0-296521B0D48E}" srcOrd="0" destOrd="0" presId="urn:microsoft.com/office/officeart/2005/8/layout/vProcess5"/>
    <dgm:cxn modelId="{1A5B189E-FE7E-46CA-8D68-2D40963FA5F0}" srcId="{F0C37208-227D-4871-9FC8-49A56FB19CCB}" destId="{423D2598-7D2E-482E-B075-7F2B35BED0EE}" srcOrd="0" destOrd="0" parTransId="{AE92612E-A0B5-4C5A-8537-06EACE36550A}" sibTransId="{7D6CB0CC-0BF8-46BD-B569-C07F678E8F35}"/>
    <dgm:cxn modelId="{2EF099A0-1389-49EF-B99F-5E7F21C87521}" srcId="{F0C37208-227D-4871-9FC8-49A56FB19CCB}" destId="{04D030F0-1885-49F2-B472-6222944DB081}" srcOrd="1" destOrd="0" parTransId="{4AA52FB4-F768-433A-BD8E-2F480E729F85}" sibTransId="{D5B9BDD7-6E56-4FA3-9860-C22404E26234}"/>
    <dgm:cxn modelId="{BD1928A8-69AC-D344-987F-2B11A19DE9A7}" type="presOf" srcId="{7D6CB0CC-0BF8-46BD-B569-C07F678E8F35}" destId="{CE8CA7CF-B894-034A-9119-204BD71058B5}" srcOrd="0" destOrd="0" presId="urn:microsoft.com/office/officeart/2005/8/layout/vProcess5"/>
    <dgm:cxn modelId="{7DE518C9-B7EB-5646-865F-468DD9EA65EC}" type="presOf" srcId="{04D030F0-1885-49F2-B472-6222944DB081}" destId="{3CF584B3-9E29-8940-9AD4-55158A5C91E7}" srcOrd="1" destOrd="0" presId="urn:microsoft.com/office/officeart/2005/8/layout/vProcess5"/>
    <dgm:cxn modelId="{58CC29D2-6D8F-C34C-B33A-6DFB613A4F01}" type="presOf" srcId="{423D2598-7D2E-482E-B075-7F2B35BED0EE}" destId="{BAC9B6FB-0068-F748-9725-5109B46B286B}" srcOrd="0" destOrd="0" presId="urn:microsoft.com/office/officeart/2005/8/layout/vProcess5"/>
    <dgm:cxn modelId="{94858F4C-C1B9-7F44-8D81-32232CFEB9B4}" type="presParOf" srcId="{68A1C615-3AC8-264B-8FB0-296521B0D48E}" destId="{D0BF389D-3397-4D42-A0F9-0ED617E48FC5}" srcOrd="0" destOrd="0" presId="urn:microsoft.com/office/officeart/2005/8/layout/vProcess5"/>
    <dgm:cxn modelId="{99167A89-9C4D-5346-93C9-23BAEB07D770}" type="presParOf" srcId="{68A1C615-3AC8-264B-8FB0-296521B0D48E}" destId="{BAC9B6FB-0068-F748-9725-5109B46B286B}" srcOrd="1" destOrd="0" presId="urn:microsoft.com/office/officeart/2005/8/layout/vProcess5"/>
    <dgm:cxn modelId="{50C58455-A6CA-E048-A465-BA5EAAE0EC45}" type="presParOf" srcId="{68A1C615-3AC8-264B-8FB0-296521B0D48E}" destId="{7FEBB8BF-4174-C247-979B-C0BE87884865}" srcOrd="2" destOrd="0" presId="urn:microsoft.com/office/officeart/2005/8/layout/vProcess5"/>
    <dgm:cxn modelId="{ADEE6BEA-993E-A343-AB32-961A04430E68}" type="presParOf" srcId="{68A1C615-3AC8-264B-8FB0-296521B0D48E}" destId="{CE8CA7CF-B894-034A-9119-204BD71058B5}" srcOrd="3" destOrd="0" presId="urn:microsoft.com/office/officeart/2005/8/layout/vProcess5"/>
    <dgm:cxn modelId="{9A8D961C-2B89-784C-8FD3-EC49677678CB}" type="presParOf" srcId="{68A1C615-3AC8-264B-8FB0-296521B0D48E}" destId="{0BA87741-6E61-4B4B-BD1B-0F6FF2576CCA}" srcOrd="4" destOrd="0" presId="urn:microsoft.com/office/officeart/2005/8/layout/vProcess5"/>
    <dgm:cxn modelId="{E640C009-6417-8E4D-9261-5DFDECF56FC6}" type="presParOf" srcId="{68A1C615-3AC8-264B-8FB0-296521B0D48E}" destId="{3CF584B3-9E29-8940-9AD4-55158A5C91E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9B6FB-0068-F748-9725-5109B46B286B}">
      <dsp:nvSpPr>
        <dsp:cNvPr id="0" name=""/>
        <dsp:cNvSpPr/>
      </dsp:nvSpPr>
      <dsp:spPr>
        <a:xfrm>
          <a:off x="1440656" y="2047774"/>
          <a:ext cx="8163718" cy="167545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t>Programlama dilleri </a:t>
          </a:r>
          <a:r>
            <a:rPr lang="tr-TR" sz="2000" kern="1200" dirty="0" err="1"/>
            <a:t>modülünde</a:t>
          </a:r>
          <a:r>
            <a:rPr lang="tr-TR" sz="2000" kern="1200" dirty="0"/>
            <a:t>; Java, C++, C#, Dart, PHP, </a:t>
          </a:r>
          <a:r>
            <a:rPr lang="tr-TR" sz="2000" kern="1200" dirty="0" err="1"/>
            <a:t>Javascript</a:t>
          </a:r>
          <a:r>
            <a:rPr lang="tr-TR" sz="2000" kern="1200" dirty="0"/>
            <a:t>, Python programlama dillerinden birisi seçilir.</a:t>
          </a:r>
          <a:endParaRPr lang="en-US" sz="2000" kern="1200" dirty="0"/>
        </a:p>
      </dsp:txBody>
      <dsp:txXfrm>
        <a:off x="1489728" y="2096846"/>
        <a:ext cx="6432008" cy="1577308"/>
      </dsp:txXfrm>
    </dsp:sp>
    <dsp:sp modelId="{7FEBB8BF-4174-C247-979B-C0BE87884865}">
      <dsp:nvSpPr>
        <dsp:cNvPr id="0" name=""/>
        <dsp:cNvSpPr/>
      </dsp:nvSpPr>
      <dsp:spPr>
        <a:xfrm>
          <a:off x="662082" y="0"/>
          <a:ext cx="8163718" cy="1675452"/>
        </a:xfrm>
        <a:prstGeom prst="roundRect">
          <a:avLst>
            <a:gd name="adj" fmla="val 10000"/>
          </a:avLst>
        </a:prstGeom>
        <a:solidFill>
          <a:schemeClr val="accent5">
            <a:hueOff val="-360011"/>
            <a:satOff val="-17245"/>
            <a:lumOff val="-141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dirty="0"/>
            <a:t>Programlamaya giriş ve algoritma </a:t>
          </a:r>
          <a:r>
            <a:rPr lang="tr-TR" sz="2000" kern="1200" dirty="0" err="1"/>
            <a:t>modülu</a:t>
          </a:r>
          <a:r>
            <a:rPr lang="tr-TR" sz="2000" kern="1200" dirty="0"/>
            <a:t>̈ alınmadan; robotik kodlama, mobil uygulama geliştirme ve programlama dilleri </a:t>
          </a:r>
          <a:r>
            <a:rPr lang="tr-TR" sz="2000" kern="1200" dirty="0" err="1"/>
            <a:t>modülleri</a:t>
          </a:r>
          <a:r>
            <a:rPr lang="tr-TR" sz="2000" kern="1200" dirty="0"/>
            <a:t> seçilemez. Programlama dilleri </a:t>
          </a:r>
          <a:r>
            <a:rPr lang="tr-TR" sz="2000" kern="1200" dirty="0" err="1"/>
            <a:t>modülu</a:t>
          </a:r>
          <a:r>
            <a:rPr lang="tr-TR" sz="2000" kern="1200" dirty="0"/>
            <a:t>̈ alınmadan yapay zekâ uygulamaları </a:t>
          </a:r>
          <a:r>
            <a:rPr lang="tr-TR" sz="2000" kern="1200" dirty="0" err="1"/>
            <a:t>modülu</a:t>
          </a:r>
          <a:r>
            <a:rPr lang="tr-TR" sz="2000" kern="1200" dirty="0"/>
            <a:t>̈ seçilemez.</a:t>
          </a:r>
          <a:endParaRPr lang="en-US" sz="2000" kern="1200" dirty="0"/>
        </a:p>
      </dsp:txBody>
      <dsp:txXfrm>
        <a:off x="711154" y="49072"/>
        <a:ext cx="5535874" cy="1577308"/>
      </dsp:txXfrm>
    </dsp:sp>
    <dsp:sp modelId="{CE8CA7CF-B894-034A-9119-204BD71058B5}">
      <dsp:nvSpPr>
        <dsp:cNvPr id="0" name=""/>
        <dsp:cNvSpPr/>
      </dsp:nvSpPr>
      <dsp:spPr>
        <a:xfrm>
          <a:off x="7074674" y="1317091"/>
          <a:ext cx="1089043" cy="1089043"/>
        </a:xfrm>
        <a:prstGeom prst="downArrow">
          <a:avLst>
            <a:gd name="adj1" fmla="val 55000"/>
            <a:gd name="adj2" fmla="val 45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19709" y="1317091"/>
        <a:ext cx="598973" cy="81950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26580-D98C-6B40-9F6E-181C6B05765D}" type="datetimeFigureOut">
              <a:rPr lang="tr-TR" smtClean="0"/>
              <a:t>11.03.2024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C72A0-2060-664D-83C7-FF92CB079F56}" type="slidenum">
              <a:rPr lang="tr-TR" smtClean="0"/>
              <a:t>‹#›</a:t>
            </a:fld>
            <a:endParaRPr lang="tr-TR"/>
          </a:p>
        </p:txBody>
      </p:sp>
    </p:spTree>
    <p:extLst>
      <p:ext uri="{BB962C8B-B14F-4D97-AF65-F5344CB8AC3E}">
        <p14:creationId xmlns:p14="http://schemas.microsoft.com/office/powerpoint/2010/main" val="145271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a:t>
            </a:fld>
            <a:endParaRPr lang="tr-TR"/>
          </a:p>
        </p:txBody>
      </p:sp>
    </p:spTree>
    <p:extLst>
      <p:ext uri="{BB962C8B-B14F-4D97-AF65-F5344CB8AC3E}">
        <p14:creationId xmlns:p14="http://schemas.microsoft.com/office/powerpoint/2010/main" val="3558548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tr-TR"/>
              <a:t>Asıl başlık stilini düzenlemek için tıklayın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tr-T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331443F-C959-F84C-881A-97C79A6AC514}" type="slidenum">
              <a:rPr lang="tr-TR" smtClean="0"/>
              <a:t>‹#›</a:t>
            </a:fld>
            <a:endParaRPr lang="tr-T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7712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75205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386480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7143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1425416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tr-TR"/>
              <a:t>Asıl başlık stilini düzenlemek için tıklayın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12D57CA5-E7CC-6445-AB24-410534F4635C}" type="datetimeFigureOut">
              <a:rPr lang="tr-TR" smtClean="0"/>
              <a:t>11.03.2024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3405649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tr-TR"/>
              <a:t>Asıl başlık stilini düzenlemek için tıklayın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12D57CA5-E7CC-6445-AB24-410534F4635C}" type="datetimeFigureOut">
              <a:rPr lang="tr-TR" smtClean="0"/>
              <a:t>11.03.2024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3123665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81285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2004746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176374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210451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2D57CA5-E7CC-6445-AB24-410534F4635C}" type="datetimeFigureOut">
              <a:rPr lang="tr-TR" smtClean="0"/>
              <a:t>11.03.2024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2317704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383491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685802" y="2861733"/>
            <a:ext cx="5088712" cy="2512852"/>
          </a:xfrm>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5993969" y="2861733"/>
            <a:ext cx="5088713" cy="2512852"/>
          </a:xfrm>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2D57CA5-E7CC-6445-AB24-410534F4635C}" type="datetimeFigureOut">
              <a:rPr lang="tr-TR" smtClean="0"/>
              <a:t>11.03.2024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326948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2D57CA5-E7CC-6445-AB24-410534F4635C}" type="datetimeFigureOut">
              <a:rPr lang="tr-TR" smtClean="0"/>
              <a:t>11.03.2024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166477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57CA5-E7CC-6445-AB24-410534F4635C}" type="datetimeFigureOut">
              <a:rPr lang="tr-TR" smtClean="0"/>
              <a:t>11.03.2024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251415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286188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11.03.2024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418309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12D57CA5-E7CC-6445-AB24-410534F4635C}" type="datetimeFigureOut">
              <a:rPr lang="tr-TR" smtClean="0"/>
              <a:t>11.03.2024</a:t>
            </a:fld>
            <a:endParaRPr lang="tr-T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tr-T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331443F-C959-F84C-881A-97C79A6AC514}" type="slidenum">
              <a:rPr lang="tr-TR" smtClean="0"/>
              <a:t>‹#›</a:t>
            </a:fld>
            <a:endParaRPr lang="tr-TR"/>
          </a:p>
        </p:txBody>
      </p:sp>
    </p:spTree>
    <p:extLst>
      <p:ext uri="{BB962C8B-B14F-4D97-AF65-F5344CB8AC3E}">
        <p14:creationId xmlns:p14="http://schemas.microsoft.com/office/powerpoint/2010/main" val="156278848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BF9204-E910-82DB-88AD-61CF16B90CC5}"/>
              </a:ext>
            </a:extLst>
          </p:cNvPr>
          <p:cNvSpPr>
            <a:spLocks noGrp="1"/>
          </p:cNvSpPr>
          <p:nvPr>
            <p:ph type="ctrTitle"/>
          </p:nvPr>
        </p:nvSpPr>
        <p:spPr>
          <a:xfrm>
            <a:off x="1446756" y="1463015"/>
            <a:ext cx="5492683" cy="3196668"/>
          </a:xfrm>
        </p:spPr>
        <p:txBody>
          <a:bodyPr anchor="ctr">
            <a:normAutofit/>
          </a:bodyPr>
          <a:lstStyle/>
          <a:p>
            <a:pPr algn="ctr"/>
            <a:r>
              <a:rPr lang="tr-TR" sz="4000" dirty="0">
                <a:solidFill>
                  <a:schemeClr val="accent1">
                    <a:lumMod val="75000"/>
                  </a:schemeClr>
                </a:solidFill>
              </a:rPr>
              <a:t>PROGRAMLAMA DİLLERİ MODÜLÜ </a:t>
            </a:r>
            <a:br>
              <a:rPr lang="tr-TR" sz="4000" dirty="0">
                <a:solidFill>
                  <a:schemeClr val="accent1">
                    <a:lumMod val="75000"/>
                  </a:schemeClr>
                </a:solidFill>
              </a:rPr>
            </a:br>
            <a:r>
              <a:rPr lang="tr-TR" sz="4000" dirty="0">
                <a:solidFill>
                  <a:schemeClr val="accent1">
                    <a:lumMod val="75000"/>
                  </a:schemeClr>
                </a:solidFill>
              </a:rPr>
              <a:t>(c++)</a:t>
            </a:r>
          </a:p>
        </p:txBody>
      </p:sp>
      <p:sp>
        <p:nvSpPr>
          <p:cNvPr id="3" name="Alt Başlık 2">
            <a:extLst>
              <a:ext uri="{FF2B5EF4-FFF2-40B4-BE49-F238E27FC236}">
                <a16:creationId xmlns:a16="http://schemas.microsoft.com/office/drawing/2014/main" id="{8BBEB46E-B132-E31D-1886-C7E45FD93862}"/>
              </a:ext>
            </a:extLst>
          </p:cNvPr>
          <p:cNvSpPr>
            <a:spLocks noGrp="1"/>
          </p:cNvSpPr>
          <p:nvPr>
            <p:ph type="subTitle" idx="1"/>
          </p:nvPr>
        </p:nvSpPr>
        <p:spPr>
          <a:xfrm>
            <a:off x="8141417" y="1463014"/>
            <a:ext cx="3313075" cy="3293053"/>
          </a:xfrm>
        </p:spPr>
        <p:txBody>
          <a:bodyPr anchor="ctr">
            <a:normAutofit/>
          </a:bodyPr>
          <a:lstStyle/>
          <a:p>
            <a:pPr algn="ctr"/>
            <a:r>
              <a:rPr lang="tr-TR" sz="2000" dirty="0">
                <a:solidFill>
                  <a:schemeClr val="accent1">
                    <a:lumMod val="75000"/>
                  </a:schemeClr>
                </a:solidFill>
              </a:rPr>
              <a:t>EMEL OKKALI</a:t>
            </a:r>
          </a:p>
        </p:txBody>
      </p:sp>
    </p:spTree>
    <p:extLst>
      <p:ext uri="{BB962C8B-B14F-4D97-AF65-F5344CB8AC3E}">
        <p14:creationId xmlns:p14="http://schemas.microsoft.com/office/powerpoint/2010/main" val="65452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2497EE-F1C7-9F2D-BD91-4A3C05A68144}"/>
              </a:ext>
            </a:extLst>
          </p:cNvPr>
          <p:cNvSpPr>
            <a:spLocks noGrp="1"/>
          </p:cNvSpPr>
          <p:nvPr>
            <p:ph type="title"/>
          </p:nvPr>
        </p:nvSpPr>
        <p:spPr/>
        <p:txBody>
          <a:bodyPr>
            <a:normAutofit/>
          </a:bodyPr>
          <a:lstStyle/>
          <a:p>
            <a:r>
              <a:rPr lang="tr-TR" sz="3600" b="0" i="0" u="none" strike="noStrike" cap="none" baseline="0" dirty="0">
                <a:latin typeface="Calibri" panose="020F0502020204030204" pitchFamily="34" charset="0"/>
              </a:rPr>
              <a:t>Bilgi İşlemsel Süreç Becerisi</a:t>
            </a:r>
            <a:endParaRPr lang="tr-TR" sz="3600" cap="none" dirty="0"/>
          </a:p>
        </p:txBody>
      </p:sp>
      <p:sp>
        <p:nvSpPr>
          <p:cNvPr id="3" name="İçerik Yer Tutucusu 2">
            <a:extLst>
              <a:ext uri="{FF2B5EF4-FFF2-40B4-BE49-F238E27FC236}">
                <a16:creationId xmlns:a16="http://schemas.microsoft.com/office/drawing/2014/main" id="{3C4DF0A9-4EE5-B69E-5401-9F7D7C790061}"/>
              </a:ext>
            </a:extLst>
          </p:cNvPr>
          <p:cNvSpPr>
            <a:spLocks noGrp="1"/>
          </p:cNvSpPr>
          <p:nvPr>
            <p:ph idx="1"/>
          </p:nvPr>
        </p:nvSpPr>
        <p:spPr>
          <a:xfrm>
            <a:off x="685800" y="1709047"/>
            <a:ext cx="10396883" cy="3311189"/>
          </a:xfrm>
        </p:spPr>
        <p:txBody>
          <a:bodyPr>
            <a:normAutofit/>
          </a:bodyPr>
          <a:lstStyle/>
          <a:p>
            <a:pPr marL="0" indent="0">
              <a:buNone/>
            </a:pPr>
            <a:r>
              <a:rPr lang="tr-TR" b="0" i="0" cap="none" dirty="0">
                <a:solidFill>
                  <a:srgbClr val="0D0D0D"/>
                </a:solidFill>
                <a:effectLst/>
                <a:latin typeface="Söhne"/>
              </a:rPr>
              <a:t>Bilgi işlemsel süreç becerisi, bireylerin teknoloji ve bilgisayar sistemlerini kullanarak bilgiyi toplama, analiz etme ve sorun çözme süreçlerinde uyguladıkları bir dizi yetenek ve metodolojiyi ifade eder. </a:t>
            </a:r>
          </a:p>
          <a:p>
            <a:pPr marL="0" indent="0">
              <a:buNone/>
            </a:pPr>
            <a:r>
              <a:rPr lang="tr-TR" cap="none" dirty="0"/>
              <a:t>Bilgi işlemsel süreç becerisine örnek olarak, bir sosyal medya analiz projesi ele alınabilir. Bu proje, özellikle sosyal medya platformlarında kullanıcı davranışlarını, trendleri ve duyarlılıkları analiz etmeyi amaçlayabilir.</a:t>
            </a:r>
          </a:p>
        </p:txBody>
      </p:sp>
    </p:spTree>
    <p:extLst>
      <p:ext uri="{BB962C8B-B14F-4D97-AF65-F5344CB8AC3E}">
        <p14:creationId xmlns:p14="http://schemas.microsoft.com/office/powerpoint/2010/main" val="2643370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351BA-BB4C-DE93-DF72-4BFD3EE33F4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DB562BD-4729-CD19-0A1A-C0514447A9F6}"/>
              </a:ext>
            </a:extLst>
          </p:cNvPr>
          <p:cNvSpPr>
            <a:spLocks noGrp="1"/>
          </p:cNvSpPr>
          <p:nvPr>
            <p:ph type="title"/>
          </p:nvPr>
        </p:nvSpPr>
        <p:spPr>
          <a:xfrm>
            <a:off x="409142" y="540945"/>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6F38573A-EABE-B11A-C2FB-4FE6F14F3EA5}"/>
              </a:ext>
            </a:extLst>
          </p:cNvPr>
          <p:cNvSpPr>
            <a:spLocks noGrp="1"/>
          </p:cNvSpPr>
          <p:nvPr>
            <p:ph idx="1"/>
          </p:nvPr>
        </p:nvSpPr>
        <p:spPr>
          <a:xfrm>
            <a:off x="114376" y="1321759"/>
            <a:ext cx="6013764" cy="3748181"/>
          </a:xfrm>
        </p:spPr>
        <p:txBody>
          <a:bodyPr>
            <a:normAutofit/>
          </a:bodyPr>
          <a:lstStyle/>
          <a:p>
            <a:pPr marL="0" indent="0" algn="l">
              <a:buNone/>
            </a:pPr>
            <a:r>
              <a:rPr lang="tr-TR" sz="1600" i="0" u="none" strike="noStrike" cap="none" baseline="0" dirty="0">
                <a:latin typeface="Söhne"/>
              </a:rPr>
              <a:t>Kullanıcı adı, e-posta ve parola için üç </a:t>
            </a:r>
            <a:r>
              <a:rPr lang="tr-TR" sz="1600" i="0" u="none" strike="noStrike" cap="none" baseline="0" dirty="0" err="1">
                <a:latin typeface="Söhne"/>
              </a:rPr>
              <a:t>QLineEdit</a:t>
            </a:r>
            <a:r>
              <a:rPr lang="tr-TR" sz="1600" i="0" u="none" strike="noStrike" cap="none" baseline="0" dirty="0">
                <a:latin typeface="Söhne"/>
              </a:rPr>
              <a:t> </a:t>
            </a:r>
            <a:r>
              <a:rPr lang="tr-TR" sz="1600" i="0" u="none" strike="noStrike" cap="none" baseline="0" dirty="0" err="1">
                <a:latin typeface="Söhne"/>
              </a:rPr>
              <a:t>widget'ı</a:t>
            </a:r>
            <a:r>
              <a:rPr lang="tr-TR" sz="1600" i="0" u="none" strike="noStrike" cap="none" baseline="0" dirty="0">
                <a:latin typeface="Söhne"/>
              </a:rPr>
              <a:t>.</a:t>
            </a:r>
          </a:p>
          <a:p>
            <a:pPr marL="0" indent="0" algn="l">
              <a:buNone/>
            </a:pPr>
            <a:r>
              <a:rPr lang="tr-TR" sz="1600" i="0" u="none" strike="noStrike" cap="none" baseline="0" dirty="0">
                <a:latin typeface="Söhne"/>
              </a:rPr>
              <a:t>Doğrulama hatalarını göstermek için </a:t>
            </a:r>
            <a:r>
              <a:rPr lang="tr-TR" sz="1600" i="0" u="none" strike="noStrike" cap="none" baseline="0" dirty="0" err="1">
                <a:latin typeface="Söhne"/>
              </a:rPr>
              <a:t>QLabel'lar</a:t>
            </a:r>
            <a:r>
              <a:rPr lang="tr-TR" sz="1600" i="0" u="none" strike="noStrike" cap="none" baseline="0" dirty="0">
                <a:latin typeface="Söhne"/>
              </a:rPr>
              <a:t>.</a:t>
            </a:r>
          </a:p>
          <a:p>
            <a:pPr marL="0" indent="0" algn="l">
              <a:buNone/>
            </a:pPr>
            <a:r>
              <a:rPr lang="tr-TR" sz="1600" i="0" u="none" strike="noStrike" cap="none" baseline="0" dirty="0">
                <a:latin typeface="Söhne"/>
              </a:rPr>
              <a:t>Kullanıcı formu gönderdiğinde verileri işleyecek bir "Kaydol" </a:t>
            </a:r>
            <a:r>
              <a:rPr lang="tr-TR" sz="1600" i="0" u="none" strike="noStrike" cap="none" baseline="0" dirty="0" err="1">
                <a:latin typeface="Söhne"/>
              </a:rPr>
              <a:t>QPushButton</a:t>
            </a:r>
            <a:r>
              <a:rPr lang="tr-TR" sz="1600" i="0" u="none" strike="noStrike" cap="none" baseline="0" dirty="0">
                <a:latin typeface="Söhne"/>
              </a:rPr>
              <a:t>.</a:t>
            </a:r>
          </a:p>
          <a:p>
            <a:pPr marL="0" indent="0" algn="l">
              <a:buNone/>
            </a:pPr>
            <a:endParaRPr lang="tr-TR" sz="1600" i="0" u="none" strike="noStrike" cap="none" baseline="0" dirty="0">
              <a:latin typeface="Söhne"/>
            </a:endParaRPr>
          </a:p>
        </p:txBody>
      </p:sp>
      <p:pic>
        <p:nvPicPr>
          <p:cNvPr id="6" name="Resim 5">
            <a:extLst>
              <a:ext uri="{FF2B5EF4-FFF2-40B4-BE49-F238E27FC236}">
                <a16:creationId xmlns:a16="http://schemas.microsoft.com/office/drawing/2014/main" id="{68C71994-2107-23DE-5315-4BA24F9C643A}"/>
              </a:ext>
            </a:extLst>
          </p:cNvPr>
          <p:cNvPicPr>
            <a:picLocks noChangeAspect="1"/>
          </p:cNvPicPr>
          <p:nvPr/>
        </p:nvPicPr>
        <p:blipFill>
          <a:blip r:embed="rId2"/>
          <a:stretch>
            <a:fillRect/>
          </a:stretch>
        </p:blipFill>
        <p:spPr>
          <a:xfrm>
            <a:off x="6738326" y="0"/>
            <a:ext cx="4516372" cy="5488663"/>
          </a:xfrm>
          <a:prstGeom prst="rect">
            <a:avLst/>
          </a:prstGeom>
        </p:spPr>
      </p:pic>
    </p:spTree>
    <p:extLst>
      <p:ext uri="{BB962C8B-B14F-4D97-AF65-F5344CB8AC3E}">
        <p14:creationId xmlns:p14="http://schemas.microsoft.com/office/powerpoint/2010/main" val="299616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AAB07-82DA-169E-2641-C686063B1D3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283A7BB-646D-E84D-5B7F-CFE5B3DDC88E}"/>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4E1F5A7A-5111-9B2F-487A-644024C0707D}"/>
              </a:ext>
            </a:extLst>
          </p:cNvPr>
          <p:cNvSpPr>
            <a:spLocks noGrp="1"/>
          </p:cNvSpPr>
          <p:nvPr>
            <p:ph idx="1"/>
          </p:nvPr>
        </p:nvSpPr>
        <p:spPr>
          <a:xfrm>
            <a:off x="160698" y="950614"/>
            <a:ext cx="6692775" cy="4608214"/>
          </a:xfrm>
        </p:spPr>
        <p:txBody>
          <a:bodyPr>
            <a:normAutofit/>
          </a:bodyPr>
          <a:lstStyle/>
          <a:p>
            <a:pPr marL="0" indent="0" algn="l">
              <a:buNone/>
            </a:pPr>
            <a:r>
              <a:rPr lang="tr-TR" sz="1600" b="1" i="0" u="none" strike="noStrike" cap="none" baseline="0" dirty="0">
                <a:latin typeface="Söhne"/>
              </a:rPr>
              <a:t>5.1. Veri tabanı yazılımlarını C++ arayüzü ile entegre eder.</a:t>
            </a:r>
          </a:p>
          <a:p>
            <a:pPr marL="0" indent="0" algn="l">
              <a:buNone/>
            </a:pPr>
            <a:r>
              <a:rPr lang="tr-TR" sz="1600" b="1" i="0" u="none" strike="noStrike" cap="none" baseline="0" dirty="0">
                <a:latin typeface="Söhne"/>
              </a:rPr>
              <a:t>A) Veri tabanı yazılımlarını kurma ve C++ uygulamalarıyla entegre etme anlatılır.</a:t>
            </a:r>
          </a:p>
          <a:p>
            <a:pPr marL="0" indent="0" algn="l">
              <a:buNone/>
            </a:pPr>
            <a:r>
              <a:rPr lang="tr-TR" sz="1600" b="1" i="0" u="none" strike="noStrike" cap="none" baseline="0" dirty="0">
                <a:latin typeface="Söhne"/>
              </a:rPr>
              <a:t>Veri tabanı yazılımları ve kullanım alanları,</a:t>
            </a:r>
          </a:p>
          <a:p>
            <a:pPr marL="0" indent="0" algn="l">
              <a:buNone/>
            </a:pPr>
            <a:r>
              <a:rPr lang="tr-TR" sz="1600" i="0" u="none" strike="noStrike" cap="none" baseline="0" dirty="0">
                <a:latin typeface="Söhne"/>
              </a:rPr>
              <a:t>C++ ve veri tabanı entegrasyonunun önemi,</a:t>
            </a:r>
          </a:p>
          <a:p>
            <a:pPr marL="0" indent="0" algn="l">
              <a:buNone/>
            </a:pPr>
            <a:r>
              <a:rPr lang="tr-TR" sz="1600" i="0" u="none" strike="noStrike" cap="none" baseline="0" dirty="0">
                <a:latin typeface="Söhne"/>
              </a:rPr>
              <a:t>Kullanılacak veri tabanı yönetim sistemi (DBMS) ve C++ kütüphaneleri hakkında genel bilgi.</a:t>
            </a:r>
          </a:p>
          <a:p>
            <a:pPr marL="0" indent="0" algn="l">
              <a:buNone/>
            </a:pPr>
            <a:r>
              <a:rPr lang="tr-TR" sz="1600" b="1" i="0" u="none" strike="noStrike" cap="none" baseline="0" dirty="0">
                <a:latin typeface="Söhne"/>
              </a:rPr>
              <a:t>Veri Tabanı Yazılımı Kurulumu:</a:t>
            </a:r>
          </a:p>
          <a:p>
            <a:pPr marL="0" indent="0" algn="l">
              <a:buNone/>
            </a:pPr>
            <a:r>
              <a:rPr lang="tr-TR" sz="1600" i="0" u="none" strike="noStrike" cap="none" baseline="0" dirty="0">
                <a:latin typeface="Söhne"/>
              </a:rPr>
              <a:t>Seçilen </a:t>
            </a:r>
            <a:r>
              <a:rPr lang="tr-TR" sz="1600" i="0" u="none" strike="noStrike" cap="none" baseline="0" dirty="0" err="1">
                <a:latin typeface="Söhne"/>
              </a:rPr>
              <a:t>DBMS'nin</a:t>
            </a:r>
            <a:r>
              <a:rPr lang="tr-TR" sz="1600" i="0" u="none" strike="noStrike" cap="none" baseline="0" dirty="0">
                <a:latin typeface="Söhne"/>
              </a:rPr>
              <a:t> (MySQL, </a:t>
            </a:r>
            <a:r>
              <a:rPr lang="tr-TR" sz="1600" i="0" u="none" strike="noStrike" cap="none" baseline="0" dirty="0" err="1">
                <a:latin typeface="Söhne"/>
              </a:rPr>
              <a:t>PostgreSQL</a:t>
            </a:r>
            <a:r>
              <a:rPr lang="tr-TR" sz="1600" i="0" u="none" strike="noStrike" cap="none" baseline="0" dirty="0">
                <a:latin typeface="Söhne"/>
              </a:rPr>
              <a:t>, </a:t>
            </a:r>
            <a:r>
              <a:rPr lang="tr-TR" sz="1600" i="0" u="none" strike="noStrike" cap="none" baseline="0" dirty="0" err="1">
                <a:latin typeface="Söhne"/>
              </a:rPr>
              <a:t>SQLite</a:t>
            </a:r>
            <a:r>
              <a:rPr lang="tr-TR" sz="1600" i="0" u="none" strike="noStrike" cap="none" baseline="0" dirty="0">
                <a:latin typeface="Söhne"/>
              </a:rPr>
              <a:t> vb.) kurulum adımları,</a:t>
            </a:r>
          </a:p>
          <a:p>
            <a:pPr marL="0" indent="0" algn="l">
              <a:buNone/>
            </a:pPr>
            <a:r>
              <a:rPr lang="tr-TR" sz="1600" b="1" i="0" u="none" strike="noStrike" cap="none" baseline="0" dirty="0">
                <a:latin typeface="Söhne"/>
              </a:rPr>
              <a:t>Veri tabanı ve tabloların oluşturulması</a:t>
            </a:r>
            <a:r>
              <a:rPr lang="tr-TR" sz="1600" i="0" u="none" strike="noStrike" cap="none" baseline="0" dirty="0">
                <a:latin typeface="Söhne"/>
              </a:rPr>
              <a:t>,</a:t>
            </a:r>
          </a:p>
          <a:p>
            <a:pPr marL="0" indent="0" algn="l">
              <a:buNone/>
            </a:pPr>
            <a:r>
              <a:rPr lang="tr-TR" sz="1600" i="0" u="none" strike="noStrike" cap="none" baseline="0" dirty="0">
                <a:latin typeface="Söhne"/>
              </a:rPr>
              <a:t>Basit veri ekleme, güncelleme, silme ve sorgulama işlemleri.</a:t>
            </a:r>
          </a:p>
        </p:txBody>
      </p:sp>
      <p:pic>
        <p:nvPicPr>
          <p:cNvPr id="6" name="Resim 5">
            <a:extLst>
              <a:ext uri="{FF2B5EF4-FFF2-40B4-BE49-F238E27FC236}">
                <a16:creationId xmlns:a16="http://schemas.microsoft.com/office/drawing/2014/main" id="{7E5E0CAA-2A06-367C-A8A3-4C67C37CD610}"/>
              </a:ext>
            </a:extLst>
          </p:cNvPr>
          <p:cNvPicPr>
            <a:picLocks noChangeAspect="1"/>
          </p:cNvPicPr>
          <p:nvPr/>
        </p:nvPicPr>
        <p:blipFill>
          <a:blip r:embed="rId2"/>
          <a:stretch>
            <a:fillRect/>
          </a:stretch>
        </p:blipFill>
        <p:spPr>
          <a:xfrm>
            <a:off x="6993706" y="1013988"/>
            <a:ext cx="4419480" cy="4260832"/>
          </a:xfrm>
          <a:prstGeom prst="rect">
            <a:avLst/>
          </a:prstGeom>
        </p:spPr>
      </p:pic>
    </p:spTree>
    <p:extLst>
      <p:ext uri="{BB962C8B-B14F-4D97-AF65-F5344CB8AC3E}">
        <p14:creationId xmlns:p14="http://schemas.microsoft.com/office/powerpoint/2010/main" val="42018009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3742A-676E-E1E1-758B-F8A1937AD44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9F7E038-56CE-5AC5-ECB5-2857D55F9A9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91B54DA-56F8-B82E-E88A-53CCBE4B6AEE}"/>
              </a:ext>
            </a:extLst>
          </p:cNvPr>
          <p:cNvSpPr>
            <a:spLocks noGrp="1"/>
          </p:cNvSpPr>
          <p:nvPr>
            <p:ph idx="1"/>
          </p:nvPr>
        </p:nvSpPr>
        <p:spPr>
          <a:xfrm>
            <a:off x="703908" y="851025"/>
            <a:ext cx="10096877" cy="4626321"/>
          </a:xfrm>
        </p:spPr>
        <p:txBody>
          <a:bodyPr>
            <a:normAutofit fontScale="85000" lnSpcReduction="20000"/>
          </a:bodyPr>
          <a:lstStyle/>
          <a:p>
            <a:pPr marL="0" indent="0" algn="l">
              <a:buNone/>
            </a:pPr>
            <a:r>
              <a:rPr lang="tr-TR" sz="1600" b="1" i="0" u="none" strike="noStrike" cap="none" baseline="0" dirty="0">
                <a:latin typeface="Söhne"/>
              </a:rPr>
              <a:t>B) Projelerde uygun veri tabanını seçmek için veri tabanı yazılım türleri öğretilir.</a:t>
            </a:r>
          </a:p>
          <a:p>
            <a:pPr marL="0" indent="0" algn="l">
              <a:buNone/>
            </a:pPr>
            <a:r>
              <a:rPr lang="tr-TR" sz="1600" b="1" i="0" u="none" strike="noStrike" cap="none" baseline="0" dirty="0" err="1">
                <a:latin typeface="Söhne"/>
              </a:rPr>
              <a:t>SQLite</a:t>
            </a:r>
            <a:r>
              <a:rPr lang="tr-TR" sz="1600" b="1" i="0" u="none" strike="noStrike" cap="none" baseline="0" dirty="0">
                <a:latin typeface="Söhne"/>
              </a:rPr>
              <a:t>: </a:t>
            </a:r>
            <a:r>
              <a:rPr lang="tr-TR" sz="1600" b="1" i="0" u="none" strike="noStrike" cap="none" baseline="0" dirty="0" err="1">
                <a:latin typeface="Söhne"/>
              </a:rPr>
              <a:t>SQLite</a:t>
            </a:r>
            <a:r>
              <a:rPr lang="tr-TR" sz="1600" b="1" i="0" u="none" strike="noStrike" cap="none" baseline="0" dirty="0">
                <a:latin typeface="Söhne"/>
              </a:rPr>
              <a:t>,</a:t>
            </a:r>
            <a:r>
              <a:rPr lang="tr-TR" sz="1600" i="0" u="none" strike="noStrike" cap="none" baseline="0" dirty="0">
                <a:latin typeface="Söhne"/>
              </a:rPr>
              <a:t> hafif bir ilişkisel </a:t>
            </a:r>
            <a:r>
              <a:rPr lang="tr-TR" sz="1600" i="0" u="none" strike="noStrike" cap="none" baseline="0" dirty="0" err="1">
                <a:latin typeface="Söhne"/>
              </a:rPr>
              <a:t>veritabanı</a:t>
            </a:r>
            <a:r>
              <a:rPr lang="tr-TR" sz="1600" i="0" u="none" strike="noStrike" cap="none" baseline="0" dirty="0">
                <a:latin typeface="Söhne"/>
              </a:rPr>
              <a:t> yönetim sistemi (RDBMS) ve C programlama dilinde yazılmıştır. </a:t>
            </a:r>
            <a:r>
              <a:rPr lang="tr-TR" sz="1600" i="0" u="none" strike="noStrike" cap="none" baseline="0" dirty="0" err="1">
                <a:latin typeface="Söhne"/>
              </a:rPr>
              <a:t>SQLite</a:t>
            </a:r>
            <a:r>
              <a:rPr lang="tr-TR" sz="1600" i="0" u="none" strike="noStrike" cap="none" baseline="0" dirty="0">
                <a:latin typeface="Söhne"/>
              </a:rPr>
              <a:t>, tek bir disk dosyasında bir SQL </a:t>
            </a:r>
            <a:r>
              <a:rPr lang="tr-TR" sz="1600" i="0" u="none" strike="noStrike" cap="none" baseline="0" dirty="0" err="1">
                <a:latin typeface="Söhne"/>
              </a:rPr>
              <a:t>veritabanını</a:t>
            </a:r>
            <a:r>
              <a:rPr lang="tr-TR" sz="1600" i="0" u="none" strike="noStrike" cap="none" baseline="0" dirty="0">
                <a:latin typeface="Söhne"/>
              </a:rPr>
              <a:t> barındırır ve C/C++ programları tarafından doğrudan kullanılabilir. Küçük çaplı projeler veya yerel depolama gerektiren uygulamalar için idealdir.</a:t>
            </a:r>
          </a:p>
          <a:p>
            <a:pPr marL="0" indent="0" algn="l">
              <a:buNone/>
            </a:pPr>
            <a:r>
              <a:rPr lang="tr-TR" sz="1600" b="1" i="0" u="none" strike="noStrike" cap="none" baseline="0" dirty="0">
                <a:latin typeface="Söhne"/>
              </a:rPr>
              <a:t>MySQL ve </a:t>
            </a:r>
            <a:r>
              <a:rPr lang="tr-TR" sz="1600" b="1" i="0" u="none" strike="noStrike" cap="none" baseline="0" dirty="0" err="1">
                <a:latin typeface="Söhne"/>
              </a:rPr>
              <a:t>MariaDB</a:t>
            </a:r>
            <a:r>
              <a:rPr lang="tr-TR" sz="1600" b="1" i="0" u="none" strike="noStrike" cap="none" baseline="0" dirty="0">
                <a:latin typeface="Söhne"/>
              </a:rPr>
              <a:t>: </a:t>
            </a:r>
            <a:r>
              <a:rPr lang="tr-TR" sz="1600" i="0" u="none" strike="noStrike" cap="none" baseline="0" dirty="0">
                <a:latin typeface="Söhne"/>
              </a:rPr>
              <a:t>MySQL ve </a:t>
            </a:r>
            <a:r>
              <a:rPr lang="tr-TR" sz="1600" i="0" u="none" strike="noStrike" cap="none" baseline="0" dirty="0" err="1">
                <a:latin typeface="Söhne"/>
              </a:rPr>
              <a:t>MariaDB</a:t>
            </a:r>
            <a:r>
              <a:rPr lang="tr-TR" sz="1600" i="0" u="none" strike="noStrike" cap="none" baseline="0" dirty="0">
                <a:latin typeface="Söhne"/>
              </a:rPr>
              <a:t>, C++ ile yazılmış projelerde yaygın olarak kullanılan açık kaynaklı ilişkisel </a:t>
            </a:r>
            <a:r>
              <a:rPr lang="tr-TR" sz="1600" i="0" u="none" strike="noStrike" cap="none" baseline="0" dirty="0" err="1">
                <a:latin typeface="Söhne"/>
              </a:rPr>
              <a:t>veritabanı</a:t>
            </a:r>
            <a:r>
              <a:rPr lang="tr-TR" sz="1600" i="0" u="none" strike="noStrike" cap="none" baseline="0" dirty="0">
                <a:latin typeface="Söhne"/>
              </a:rPr>
              <a:t> yönetim sistemleridir. MySQL ve </a:t>
            </a:r>
            <a:r>
              <a:rPr lang="tr-TR" sz="1600" i="0" u="none" strike="noStrike" cap="none" baseline="0" dirty="0" err="1">
                <a:latin typeface="Söhne"/>
              </a:rPr>
              <a:t>MariaDB</a:t>
            </a:r>
            <a:r>
              <a:rPr lang="tr-TR" sz="1600" i="0" u="none" strike="noStrike" cap="none" baseline="0" dirty="0">
                <a:latin typeface="Söhne"/>
              </a:rPr>
              <a:t>, C </a:t>
            </a:r>
            <a:r>
              <a:rPr lang="tr-TR" sz="1600" i="0" u="none" strike="noStrike" cap="none" baseline="0" dirty="0" err="1">
                <a:latin typeface="Söhne"/>
              </a:rPr>
              <a:t>API'leri</a:t>
            </a:r>
            <a:r>
              <a:rPr lang="tr-TR" sz="1600" i="0" u="none" strike="noStrike" cap="none" baseline="0" dirty="0">
                <a:latin typeface="Söhne"/>
              </a:rPr>
              <a:t> aracılığıyla C++ programları ile entegre edilebilir. Özellikle web uygulamaları ve sunucu tabanlı sistemler için tercih edilirler.</a:t>
            </a:r>
          </a:p>
          <a:p>
            <a:pPr marL="0" indent="0" algn="l">
              <a:buNone/>
            </a:pPr>
            <a:r>
              <a:rPr lang="tr-TR" sz="1600" b="1" i="0" u="none" strike="noStrike" cap="none" baseline="0" dirty="0" err="1">
                <a:latin typeface="Söhne"/>
              </a:rPr>
              <a:t>PostgreSQL</a:t>
            </a:r>
            <a:r>
              <a:rPr lang="tr-TR" sz="1600" b="1" i="0" u="none" strike="noStrike" cap="none" baseline="0" dirty="0">
                <a:latin typeface="Söhne"/>
              </a:rPr>
              <a:t>: </a:t>
            </a:r>
            <a:r>
              <a:rPr lang="tr-TR" sz="1600" i="0" u="none" strike="noStrike" cap="none" baseline="0" dirty="0" err="1">
                <a:latin typeface="Söhne"/>
              </a:rPr>
              <a:t>PostgreSQL</a:t>
            </a:r>
            <a:r>
              <a:rPr lang="tr-TR" sz="1600" i="0" u="none" strike="noStrike" cap="none" baseline="0" dirty="0">
                <a:latin typeface="Söhne"/>
              </a:rPr>
              <a:t>, özellikle güçlü SQL özellikleri, geniş uzantı desteği ve güvenilirliği ile bilinen bir açık kaynaklı ilişkisel </a:t>
            </a:r>
            <a:r>
              <a:rPr lang="tr-TR" sz="1600" i="0" u="none" strike="noStrike" cap="none" baseline="0" dirty="0" err="1">
                <a:latin typeface="Söhne"/>
              </a:rPr>
              <a:t>veritabanı</a:t>
            </a:r>
            <a:r>
              <a:rPr lang="tr-TR" sz="1600" i="0" u="none" strike="noStrike" cap="none" baseline="0" dirty="0">
                <a:latin typeface="Söhne"/>
              </a:rPr>
              <a:t> yönetim sistemidir. C++ programları </a:t>
            </a:r>
            <a:r>
              <a:rPr lang="tr-TR" sz="1600" i="0" u="none" strike="noStrike" cap="none" baseline="0" dirty="0" err="1">
                <a:latin typeface="Söhne"/>
              </a:rPr>
              <a:t>PostgreSQL</a:t>
            </a:r>
            <a:r>
              <a:rPr lang="tr-TR" sz="1600" i="0" u="none" strike="noStrike" cap="none" baseline="0" dirty="0">
                <a:latin typeface="Söhne"/>
              </a:rPr>
              <a:t> ile entegre edilebilir ve </a:t>
            </a:r>
            <a:r>
              <a:rPr lang="tr-TR" sz="1600" i="0" u="none" strike="noStrike" cap="none" baseline="0" dirty="0" err="1">
                <a:latin typeface="Söhne"/>
              </a:rPr>
              <a:t>libpq</a:t>
            </a:r>
            <a:r>
              <a:rPr lang="tr-TR" sz="1600" i="0" u="none" strike="noStrike" cap="none" baseline="0" dirty="0">
                <a:latin typeface="Söhne"/>
              </a:rPr>
              <a:t> C kütüphanesi aracılığıyla </a:t>
            </a:r>
            <a:r>
              <a:rPr lang="tr-TR" sz="1600" i="0" u="none" strike="noStrike" cap="none" baseline="0" dirty="0" err="1">
                <a:latin typeface="Söhne"/>
              </a:rPr>
              <a:t>PostgreSQL</a:t>
            </a:r>
            <a:r>
              <a:rPr lang="tr-TR" sz="1600" i="0" u="none" strike="noStrike" cap="none" baseline="0" dirty="0">
                <a:latin typeface="Söhne"/>
              </a:rPr>
              <a:t> </a:t>
            </a:r>
            <a:r>
              <a:rPr lang="tr-TR" sz="1600" i="0" u="none" strike="noStrike" cap="none" baseline="0" dirty="0" err="1">
                <a:latin typeface="Söhne"/>
              </a:rPr>
              <a:t>veritabanına</a:t>
            </a:r>
            <a:r>
              <a:rPr lang="tr-TR" sz="1600" i="0" u="none" strike="noStrike" cap="none" baseline="0" dirty="0">
                <a:latin typeface="Söhne"/>
              </a:rPr>
              <a:t> erişim sağlanabilir.</a:t>
            </a:r>
          </a:p>
          <a:p>
            <a:pPr marL="0" indent="0" algn="l">
              <a:buNone/>
            </a:pPr>
            <a:r>
              <a:rPr lang="tr-TR" sz="1600" b="1" i="0" u="none" strike="noStrike" cap="none" baseline="0" dirty="0" err="1">
                <a:latin typeface="Söhne"/>
              </a:rPr>
              <a:t>LevelDB</a:t>
            </a:r>
            <a:r>
              <a:rPr lang="tr-TR" sz="1600" b="1" i="0" u="none" strike="noStrike" cap="none" baseline="0" dirty="0">
                <a:latin typeface="Söhne"/>
              </a:rPr>
              <a:t> ve </a:t>
            </a:r>
            <a:r>
              <a:rPr lang="tr-TR" sz="1600" b="1" i="0" u="none" strike="noStrike" cap="none" baseline="0" dirty="0" err="1">
                <a:latin typeface="Söhne"/>
              </a:rPr>
              <a:t>RocksDB</a:t>
            </a:r>
            <a:r>
              <a:rPr lang="tr-TR" sz="1600" b="1" i="0" u="none" strike="noStrike" cap="none" baseline="0" dirty="0">
                <a:latin typeface="Söhne"/>
              </a:rPr>
              <a:t>: </a:t>
            </a:r>
            <a:r>
              <a:rPr lang="tr-TR" sz="1600" i="0" u="none" strike="noStrike" cap="none" baseline="0" dirty="0" err="1">
                <a:latin typeface="Söhne"/>
              </a:rPr>
              <a:t>LevelDB</a:t>
            </a:r>
            <a:r>
              <a:rPr lang="tr-TR" sz="1600" i="0" u="none" strike="noStrike" cap="none" baseline="0" dirty="0">
                <a:latin typeface="Söhne"/>
              </a:rPr>
              <a:t> ve </a:t>
            </a:r>
            <a:r>
              <a:rPr lang="tr-TR" sz="1600" i="0" u="none" strike="noStrike" cap="none" baseline="0" dirty="0" err="1">
                <a:latin typeface="Söhne"/>
              </a:rPr>
              <a:t>RocksDB</a:t>
            </a:r>
            <a:r>
              <a:rPr lang="tr-TR" sz="1600" i="0" u="none" strike="noStrike" cap="none" baseline="0" dirty="0">
                <a:latin typeface="Söhne"/>
              </a:rPr>
              <a:t>, Google tarafından geliştirilmiş, düşük seviyede bir anahtar-değer deposudur. Bu </a:t>
            </a:r>
            <a:r>
              <a:rPr lang="tr-TR" sz="1600" i="0" u="none" strike="noStrike" cap="none" baseline="0" dirty="0" err="1">
                <a:latin typeface="Söhne"/>
              </a:rPr>
              <a:t>veritabanları</a:t>
            </a:r>
            <a:r>
              <a:rPr lang="tr-TR" sz="1600" i="0" u="none" strike="noStrike" cap="none" baseline="0" dirty="0">
                <a:latin typeface="Söhne"/>
              </a:rPr>
              <a:t>, özellikle performansı ön planda tutan uygulamalar için uygundur ve C++ ile kullanımı kolaydır.</a:t>
            </a:r>
          </a:p>
          <a:p>
            <a:pPr marL="0" indent="0" algn="l">
              <a:buNone/>
            </a:pPr>
            <a:r>
              <a:rPr lang="tr-TR" sz="1600" b="1" i="0" u="none" strike="noStrike" cap="none" baseline="0" dirty="0">
                <a:latin typeface="Söhne"/>
              </a:rPr>
              <a:t>LMDB (</a:t>
            </a:r>
            <a:r>
              <a:rPr lang="tr-TR" sz="1600" b="1" i="0" u="none" strike="noStrike" cap="none" baseline="0" dirty="0" err="1">
                <a:latin typeface="Söhne"/>
              </a:rPr>
              <a:t>Lightning</a:t>
            </a:r>
            <a:r>
              <a:rPr lang="tr-TR" sz="1600" b="1" i="0" u="none" strike="noStrike" cap="none" baseline="0" dirty="0">
                <a:latin typeface="Söhne"/>
              </a:rPr>
              <a:t> Memory-</a:t>
            </a:r>
            <a:r>
              <a:rPr lang="tr-TR" sz="1600" b="1" i="0" u="none" strike="noStrike" cap="none" baseline="0" dirty="0" err="1">
                <a:latin typeface="Söhne"/>
              </a:rPr>
              <a:t>Mapped</a:t>
            </a:r>
            <a:r>
              <a:rPr lang="tr-TR" sz="1600" b="1" i="0" u="none" strike="noStrike" cap="none" baseline="0" dirty="0">
                <a:latin typeface="Söhne"/>
              </a:rPr>
              <a:t> Database): </a:t>
            </a:r>
            <a:r>
              <a:rPr lang="tr-TR" sz="1600" i="0" u="none" strike="noStrike" cap="none" baseline="0" dirty="0">
                <a:latin typeface="Söhne"/>
              </a:rPr>
              <a:t>LMDB, hafif bir anahtar-değer deposudur ve özellikle yüksek performanslı, düşük gecikmeli uygulamalar için uygundur. LMDB, C++ programları tarafından kullanılabilir ve doğrudan belleğe haritalama (</a:t>
            </a:r>
            <a:r>
              <a:rPr lang="tr-TR" sz="1600" i="0" u="none" strike="noStrike" cap="none" baseline="0" dirty="0" err="1">
                <a:latin typeface="Söhne"/>
              </a:rPr>
              <a:t>memory-mapping</a:t>
            </a:r>
            <a:r>
              <a:rPr lang="tr-TR" sz="1600" i="0" u="none" strike="noStrike" cap="none" baseline="0" dirty="0">
                <a:latin typeface="Söhne"/>
              </a:rPr>
              <a:t>) yöntemiyle çalışır.</a:t>
            </a:r>
          </a:p>
          <a:p>
            <a:pPr marL="0" indent="0" algn="l">
              <a:buNone/>
            </a:pPr>
            <a:r>
              <a:rPr lang="tr-TR" sz="1600" b="1" i="0" u="none" strike="noStrike" cap="none" baseline="0" dirty="0" err="1">
                <a:latin typeface="Söhne"/>
              </a:rPr>
              <a:t>Redis</a:t>
            </a:r>
            <a:r>
              <a:rPr lang="tr-TR" sz="1600" b="1" i="0" u="none" strike="noStrike" cap="none" baseline="0" dirty="0">
                <a:latin typeface="Söhne"/>
              </a:rPr>
              <a:t>: </a:t>
            </a:r>
            <a:r>
              <a:rPr lang="tr-TR" sz="1600" i="0" u="none" strike="noStrike" cap="none" baseline="0" dirty="0" err="1">
                <a:latin typeface="Söhne"/>
              </a:rPr>
              <a:t>Redis</a:t>
            </a:r>
            <a:r>
              <a:rPr lang="tr-TR" sz="1600" i="0" u="none" strike="noStrike" cap="none" baseline="0" dirty="0">
                <a:latin typeface="Söhne"/>
              </a:rPr>
              <a:t>, hafızaya dayalı, anahtar-değer deposu ve mesaj aracısı olarak kullanılabilen bir </a:t>
            </a:r>
            <a:r>
              <a:rPr lang="tr-TR" sz="1600" i="0" u="none" strike="noStrike" cap="none" baseline="0" dirty="0" err="1">
                <a:latin typeface="Söhne"/>
              </a:rPr>
              <a:t>veritabanı</a:t>
            </a:r>
            <a:r>
              <a:rPr lang="tr-TR" sz="1600" i="0" u="none" strike="noStrike" cap="none" baseline="0" dirty="0">
                <a:latin typeface="Söhne"/>
              </a:rPr>
              <a:t> sistemidir. </a:t>
            </a:r>
            <a:r>
              <a:rPr lang="tr-TR" sz="1600" i="0" u="none" strike="noStrike" cap="none" baseline="0" dirty="0" err="1">
                <a:latin typeface="Söhne"/>
              </a:rPr>
              <a:t>Redis</a:t>
            </a:r>
            <a:r>
              <a:rPr lang="tr-TR" sz="1600" i="0" u="none" strike="noStrike" cap="none" baseline="0" dirty="0">
                <a:latin typeface="Söhne"/>
              </a:rPr>
              <a:t>, C++ programları ile entegre edilebilir ve </a:t>
            </a:r>
            <a:r>
              <a:rPr lang="tr-TR" sz="1600" i="0" u="none" strike="noStrike" cap="none" baseline="0" dirty="0" err="1">
                <a:latin typeface="Söhne"/>
              </a:rPr>
              <a:t>redis-client</a:t>
            </a:r>
            <a:r>
              <a:rPr lang="tr-TR" sz="1600" i="0" u="none" strike="noStrike" cap="none" baseline="0" dirty="0">
                <a:latin typeface="Söhne"/>
              </a:rPr>
              <a:t> gibi kütüphaneler aracılığıyla </a:t>
            </a:r>
            <a:r>
              <a:rPr lang="tr-TR" sz="1600" i="0" u="none" strike="noStrike" cap="none" baseline="0" dirty="0" err="1">
                <a:latin typeface="Söhne"/>
              </a:rPr>
              <a:t>Redis</a:t>
            </a:r>
            <a:r>
              <a:rPr lang="tr-TR" sz="1600" i="0" u="none" strike="noStrike" cap="none" baseline="0" dirty="0">
                <a:latin typeface="Söhne"/>
              </a:rPr>
              <a:t> sunucusuna erişim sağlanabilir.</a:t>
            </a:r>
          </a:p>
        </p:txBody>
      </p:sp>
    </p:spTree>
    <p:extLst>
      <p:ext uri="{BB962C8B-B14F-4D97-AF65-F5344CB8AC3E}">
        <p14:creationId xmlns:p14="http://schemas.microsoft.com/office/powerpoint/2010/main" val="24903204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A1A3-2AF0-D3F5-642B-5BD7A8D432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C14AF37-F850-6A13-7F47-724AF9858F29}"/>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D2227380-7D77-632F-0586-66741C174B14}"/>
              </a:ext>
            </a:extLst>
          </p:cNvPr>
          <p:cNvSpPr>
            <a:spLocks noGrp="1"/>
          </p:cNvSpPr>
          <p:nvPr>
            <p:ph idx="1"/>
          </p:nvPr>
        </p:nvSpPr>
        <p:spPr>
          <a:xfrm>
            <a:off x="160698" y="1186005"/>
            <a:ext cx="10096877" cy="4246074"/>
          </a:xfrm>
        </p:spPr>
        <p:txBody>
          <a:bodyPr>
            <a:normAutofit fontScale="85000" lnSpcReduction="10000"/>
          </a:bodyPr>
          <a:lstStyle/>
          <a:p>
            <a:pPr marL="0" indent="0" algn="l">
              <a:buNone/>
            </a:pPr>
            <a:r>
              <a:rPr lang="tr-TR" sz="1600" b="1" cap="none" dirty="0">
                <a:latin typeface="Söhne"/>
              </a:rPr>
              <a:t>C</a:t>
            </a:r>
            <a:r>
              <a:rPr lang="tr-TR" sz="1600" b="1" i="0" u="none" strike="noStrike" cap="none" baseline="0" dirty="0">
                <a:latin typeface="Söhne"/>
              </a:rPr>
              <a:t>) C++ programlama arayüzü ile veri tabanları arasında veri alışverişi yapma ve veri tabanı bağlantısını yönetme örnekleri inceletilir.</a:t>
            </a:r>
          </a:p>
          <a:p>
            <a:pPr marL="0" indent="0" algn="l">
              <a:buNone/>
            </a:pPr>
            <a:endParaRPr lang="tr-TR" sz="1600" i="0" u="none" strike="noStrike" cap="none" baseline="0" dirty="0">
              <a:latin typeface="Söhne"/>
            </a:endParaRPr>
          </a:p>
          <a:p>
            <a:pPr marL="0" indent="0" algn="l">
              <a:buNone/>
            </a:pPr>
            <a:r>
              <a:rPr lang="tr-TR" sz="1600" b="1" i="0" u="none" strike="noStrike" cap="none" baseline="0" dirty="0">
                <a:latin typeface="Söhne"/>
              </a:rPr>
              <a:t>Veri Tabanları: </a:t>
            </a:r>
            <a:r>
              <a:rPr lang="tr-TR" sz="1600" i="0" u="none" strike="noStrike" cap="none" baseline="0" dirty="0">
                <a:latin typeface="Söhne"/>
              </a:rPr>
              <a:t>İlk olarak, "veri tabanı" kavramını anlatmak önemlidir. Bir veri tabanı, bilgileri düzenli bir şekilde saklayan ve bu bilgilere erişim sağlayan bir sistemdir. Örneğin, bir kütüphane, bir mağaza veya bir okulun öğrenci bilgileri bir veri tabanında saklanabilir.</a:t>
            </a:r>
          </a:p>
          <a:p>
            <a:pPr marL="0" indent="0" algn="l">
              <a:buNone/>
            </a:pPr>
            <a:r>
              <a:rPr lang="tr-TR" sz="1600" b="1" i="0" u="none" strike="noStrike" cap="none" baseline="0" dirty="0">
                <a:latin typeface="Söhne"/>
              </a:rPr>
              <a:t>Örnekler</a:t>
            </a:r>
          </a:p>
          <a:p>
            <a:pPr marL="0" indent="0" algn="l">
              <a:buNone/>
            </a:pPr>
            <a:r>
              <a:rPr lang="tr-TR" sz="1600" b="1" i="0" u="none" strike="noStrike" cap="none" baseline="0" dirty="0" err="1">
                <a:latin typeface="Söhne"/>
              </a:rPr>
              <a:t>SQLite</a:t>
            </a:r>
            <a:r>
              <a:rPr lang="tr-TR" sz="1600" b="1" i="0" u="none" strike="noStrike" cap="none" baseline="0" dirty="0">
                <a:latin typeface="Söhne"/>
              </a:rPr>
              <a:t> ile Veri Tabanına Bağlanma ve Sorgu Yapma: </a:t>
            </a:r>
            <a:r>
              <a:rPr lang="tr-TR" sz="1600" i="0" u="none" strike="noStrike" cap="none" baseline="0" dirty="0">
                <a:latin typeface="Söhne"/>
              </a:rPr>
              <a:t>Öğrenciye basit bir veri tabanı olan </a:t>
            </a:r>
            <a:r>
              <a:rPr lang="tr-TR" sz="1600" i="0" u="none" strike="noStrike" cap="none" baseline="0" dirty="0" err="1">
                <a:latin typeface="Söhne"/>
              </a:rPr>
              <a:t>SQLite'i</a:t>
            </a:r>
            <a:r>
              <a:rPr lang="tr-TR" sz="1600" i="0" u="none" strike="noStrike" cap="none" baseline="0" dirty="0">
                <a:latin typeface="Söhne"/>
              </a:rPr>
              <a:t> tanıtın. </a:t>
            </a:r>
            <a:r>
              <a:rPr lang="tr-TR" sz="1600" i="0" u="none" strike="noStrike" cap="none" baseline="0" dirty="0" err="1">
                <a:latin typeface="Söhne"/>
              </a:rPr>
              <a:t>SQLite</a:t>
            </a:r>
            <a:r>
              <a:rPr lang="tr-TR" sz="1600" i="0" u="none" strike="noStrike" cap="none" baseline="0" dirty="0">
                <a:latin typeface="Söhne"/>
              </a:rPr>
              <a:t>, hafif bir veri tabanıdır ve C++ ile kullanılabilir. Öğrenciye, bir öğrenci veri tabanı oluşturduğunuzu ve bu veri tabanına C++ programı aracılığıyla nasıl erişebileceğinizi gösterin.</a:t>
            </a:r>
          </a:p>
          <a:p>
            <a:pPr marL="0" indent="0" algn="l">
              <a:buNone/>
            </a:pPr>
            <a:r>
              <a:rPr lang="tr-TR" sz="1600" b="1" i="0" u="none" strike="noStrike" cap="none" baseline="0" dirty="0">
                <a:latin typeface="Söhne"/>
              </a:rPr>
              <a:t>MySQL ile Veri Tabanına Bağlanma ve Veri Alışverişi Yapma: </a:t>
            </a:r>
            <a:r>
              <a:rPr lang="tr-TR" sz="1600" i="0" u="none" strike="noStrike" cap="none" baseline="0" dirty="0">
                <a:latin typeface="Söhne"/>
              </a:rPr>
              <a:t>Öğrenciye daha büyük ölçekli bir veri tabanı olan MySQL'i tanıtın. MySQL, web siteleri ve büyük ölçekli uygulamalar için kullanılır. Öğrenciye, bir MySQL </a:t>
            </a:r>
            <a:r>
              <a:rPr lang="tr-TR" sz="1600" i="0" u="none" strike="noStrike" cap="none" baseline="0" dirty="0" err="1">
                <a:latin typeface="Söhne"/>
              </a:rPr>
              <a:t>veritabanına</a:t>
            </a:r>
            <a:r>
              <a:rPr lang="tr-TR" sz="1600" i="0" u="none" strike="noStrike" cap="none" baseline="0" dirty="0">
                <a:latin typeface="Söhne"/>
              </a:rPr>
              <a:t> C++ programı aracılığıyla nasıl bağlanacaklarını ve veri alışverişi yapacaklarını gösterin.</a:t>
            </a:r>
          </a:p>
          <a:p>
            <a:pPr marL="0" indent="0" algn="l">
              <a:buNone/>
            </a:pPr>
            <a:r>
              <a:rPr lang="tr-TR" sz="1600" b="1" i="0" u="none" strike="noStrike" cap="none" baseline="0" dirty="0" err="1">
                <a:latin typeface="Söhne"/>
              </a:rPr>
              <a:t>Veritabanları</a:t>
            </a:r>
            <a:r>
              <a:rPr lang="tr-TR" sz="1600" b="1" i="0" u="none" strike="noStrike" cap="none" baseline="0" dirty="0">
                <a:latin typeface="Söhne"/>
              </a:rPr>
              <a:t> Arasında Veri Aktarımı</a:t>
            </a:r>
            <a:r>
              <a:rPr lang="tr-TR" sz="1600" i="0" u="none" strike="noStrike" cap="none" baseline="0" dirty="0">
                <a:latin typeface="Söhne"/>
              </a:rPr>
              <a:t>: Öğrenciye, bir veri tabanından veri alıp, başka bir veri tabanına aktarmanın nasıl yapılabileceğini gösterin. </a:t>
            </a:r>
          </a:p>
        </p:txBody>
      </p:sp>
    </p:spTree>
    <p:extLst>
      <p:ext uri="{BB962C8B-B14F-4D97-AF65-F5344CB8AC3E}">
        <p14:creationId xmlns:p14="http://schemas.microsoft.com/office/powerpoint/2010/main" val="12485883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8E4CF-1165-91A6-E2FD-FEF09E1FF5F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C0FF9BB-0CA5-A3DD-B96B-F40028746AB0}"/>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6BE66F6-C457-358F-EDF2-3142744B1020}"/>
              </a:ext>
            </a:extLst>
          </p:cNvPr>
          <p:cNvSpPr>
            <a:spLocks noGrp="1"/>
          </p:cNvSpPr>
          <p:nvPr>
            <p:ph idx="1"/>
          </p:nvPr>
        </p:nvSpPr>
        <p:spPr>
          <a:xfrm>
            <a:off x="160698" y="857250"/>
            <a:ext cx="7144977" cy="4686299"/>
          </a:xfrm>
        </p:spPr>
        <p:txBody>
          <a:bodyPr>
            <a:normAutofit fontScale="77500" lnSpcReduction="20000"/>
          </a:bodyPr>
          <a:lstStyle/>
          <a:p>
            <a:pPr marL="0" indent="0" algn="l">
              <a:buNone/>
            </a:pPr>
            <a:r>
              <a:rPr lang="tr-TR" sz="1600" b="1" i="0" u="none" strike="noStrike" cap="none" baseline="0" dirty="0">
                <a:latin typeface="Söhne"/>
              </a:rPr>
              <a:t>5.2. Veri tabanı tasarımı yapar.</a:t>
            </a:r>
          </a:p>
          <a:p>
            <a:pPr marL="0" indent="0" algn="l">
              <a:buNone/>
            </a:pPr>
            <a:r>
              <a:rPr lang="tr-TR" sz="1600" b="1" cap="none" dirty="0">
                <a:latin typeface="Söhne"/>
              </a:rPr>
              <a:t>A</a:t>
            </a:r>
            <a:r>
              <a:rPr lang="tr-TR" sz="1600" b="1" i="0" u="none" strike="noStrike" cap="none" baseline="0" dirty="0">
                <a:latin typeface="Söhne"/>
              </a:rPr>
              <a:t>) Veri tabanı tasarımı yapmayı ve veri tablolarını, alanlarını, ilişkilerini planlama öğretilir.</a:t>
            </a:r>
          </a:p>
          <a:p>
            <a:pPr marL="0" indent="0" algn="l">
              <a:buNone/>
            </a:pPr>
            <a:r>
              <a:rPr lang="tr-TR" sz="1600" b="1" i="0" u="none" strike="noStrike" cap="none" baseline="0" dirty="0">
                <a:latin typeface="Söhne"/>
              </a:rPr>
              <a:t>Senaryo: Bir Kütüphane Sistemi</a:t>
            </a:r>
          </a:p>
          <a:p>
            <a:pPr marL="0" indent="0" algn="l">
              <a:buNone/>
            </a:pPr>
            <a:r>
              <a:rPr lang="tr-TR" sz="1600" i="0" u="none" strike="noStrike" cap="none" baseline="0" dirty="0">
                <a:latin typeface="Söhne"/>
              </a:rPr>
              <a:t>Diyelim ki bir kütüphane sistemi tasarlamamız gerekiyor. Kütüphane sistemi, kitapların kataloglanması, üyelerin kaydı, ödünç alma işlemleri gibi birçok işlemi içerir. Bu senaryo için bir veri tabanı tasarlayalım.</a:t>
            </a:r>
          </a:p>
          <a:p>
            <a:pPr marL="0" indent="0" algn="l">
              <a:buNone/>
            </a:pPr>
            <a:r>
              <a:rPr lang="tr-TR" sz="1600" b="1" i="0" u="none" strike="noStrike" cap="none" baseline="0" dirty="0">
                <a:latin typeface="Söhne"/>
              </a:rPr>
              <a:t>1. Tablolar ve Alanlar:</a:t>
            </a:r>
          </a:p>
          <a:p>
            <a:pPr marL="0" indent="0" algn="l">
              <a:buNone/>
            </a:pPr>
            <a:r>
              <a:rPr lang="tr-TR" sz="1600" b="1" i="0" u="none" strike="noStrike" cap="none" baseline="0" dirty="0">
                <a:latin typeface="Söhne"/>
              </a:rPr>
              <a:t>Kitaplar Tablosu: </a:t>
            </a:r>
            <a:r>
              <a:rPr lang="tr-TR" sz="1600" i="0" u="none" strike="noStrike" cap="none" baseline="0" dirty="0">
                <a:latin typeface="Söhne"/>
              </a:rPr>
              <a:t>Kitap ID (</a:t>
            </a:r>
            <a:r>
              <a:rPr lang="tr-TR" sz="1600" i="0" u="none" strike="noStrike" cap="none" baseline="0" dirty="0" err="1">
                <a:latin typeface="Söhne"/>
              </a:rPr>
              <a:t>Primary</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a:t>
            </a:r>
            <a:r>
              <a:rPr lang="tr-TR" sz="1600" cap="none" dirty="0">
                <a:latin typeface="Söhne"/>
              </a:rPr>
              <a:t> </a:t>
            </a:r>
            <a:r>
              <a:rPr lang="tr-TR" sz="1600" i="0" u="none" strike="noStrike" cap="none" baseline="0" dirty="0">
                <a:latin typeface="Söhne"/>
              </a:rPr>
              <a:t>Kitap Adı, Yazar, Yayın Tarihi, Yayınevi</a:t>
            </a:r>
            <a:r>
              <a:rPr lang="tr-TR" sz="1600" cap="none" dirty="0">
                <a:latin typeface="Söhne"/>
              </a:rPr>
              <a:t>, </a:t>
            </a:r>
            <a:r>
              <a:rPr lang="tr-TR" sz="1600" i="0" u="none" strike="noStrike" cap="none" baseline="0" dirty="0">
                <a:latin typeface="Söhne"/>
              </a:rPr>
              <a:t>Kategori ID (</a:t>
            </a:r>
            <a:r>
              <a:rPr lang="tr-TR" sz="1600" i="0" u="none" strike="noStrike" cap="none" baseline="0" dirty="0" err="1">
                <a:latin typeface="Söhne"/>
              </a:rPr>
              <a:t>Foreign</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a:t>
            </a:r>
          </a:p>
          <a:p>
            <a:pPr marL="0" indent="0" algn="l">
              <a:buNone/>
            </a:pPr>
            <a:r>
              <a:rPr lang="tr-TR" sz="1600" b="1" i="0" u="none" strike="noStrike" cap="none" baseline="0" dirty="0">
                <a:latin typeface="Söhne"/>
              </a:rPr>
              <a:t>Üyeler Tablosu: </a:t>
            </a:r>
            <a:r>
              <a:rPr lang="tr-TR" sz="1600" i="0" u="none" strike="noStrike" cap="none" baseline="0" dirty="0">
                <a:latin typeface="Söhne"/>
              </a:rPr>
              <a:t>Üye ID (</a:t>
            </a:r>
            <a:r>
              <a:rPr lang="tr-TR" sz="1600" i="0" u="none" strike="noStrike" cap="none" baseline="0" dirty="0" err="1">
                <a:latin typeface="Söhne"/>
              </a:rPr>
              <a:t>Primary</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 Ad, </a:t>
            </a:r>
            <a:r>
              <a:rPr lang="tr-TR" sz="1600" i="0" u="none" strike="noStrike" cap="none" baseline="0" dirty="0" err="1">
                <a:latin typeface="Söhne"/>
              </a:rPr>
              <a:t>Soyad</a:t>
            </a:r>
            <a:r>
              <a:rPr lang="tr-TR" sz="1600" i="0" u="none" strike="noStrike" cap="none" baseline="0" dirty="0">
                <a:latin typeface="Söhne"/>
              </a:rPr>
              <a:t>, Telefon, Adres</a:t>
            </a:r>
          </a:p>
          <a:p>
            <a:pPr marL="0" indent="0" algn="l">
              <a:buNone/>
            </a:pPr>
            <a:r>
              <a:rPr lang="tr-TR" sz="1600" b="1" i="0" u="none" strike="noStrike" cap="none" baseline="0" dirty="0">
                <a:latin typeface="Söhne"/>
              </a:rPr>
              <a:t>Ödünçler Tablosu: </a:t>
            </a:r>
            <a:r>
              <a:rPr lang="tr-TR" sz="1600" i="0" u="none" strike="noStrike" cap="none" baseline="0" dirty="0">
                <a:latin typeface="Söhne"/>
              </a:rPr>
              <a:t>Ödünç ID (</a:t>
            </a:r>
            <a:r>
              <a:rPr lang="tr-TR" sz="1600" i="0" u="none" strike="noStrike" cap="none" baseline="0" dirty="0" err="1">
                <a:latin typeface="Söhne"/>
              </a:rPr>
              <a:t>Primary</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 Üye ID (</a:t>
            </a:r>
            <a:r>
              <a:rPr lang="tr-TR" sz="1600" i="0" u="none" strike="noStrike" cap="none" baseline="0" dirty="0" err="1">
                <a:latin typeface="Söhne"/>
              </a:rPr>
              <a:t>Foreign</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 Kitap ID (</a:t>
            </a:r>
            <a:r>
              <a:rPr lang="tr-TR" sz="1600" i="0" u="none" strike="noStrike" cap="none" baseline="0" dirty="0" err="1">
                <a:latin typeface="Söhne"/>
              </a:rPr>
              <a:t>Foreign</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 Ödünç Tarihi, İade Tarihi</a:t>
            </a:r>
          </a:p>
          <a:p>
            <a:pPr marL="0" indent="0" algn="l">
              <a:buNone/>
            </a:pPr>
            <a:r>
              <a:rPr lang="tr-TR" sz="1600" b="1" i="0" u="none" strike="noStrike" cap="none" baseline="0" dirty="0">
                <a:latin typeface="Söhne"/>
              </a:rPr>
              <a:t>Kategoriler Tablosu: </a:t>
            </a:r>
            <a:r>
              <a:rPr lang="tr-TR" sz="1600" i="0" u="none" strike="noStrike" cap="none" baseline="0" dirty="0">
                <a:latin typeface="Söhne"/>
              </a:rPr>
              <a:t>Kategori ID (</a:t>
            </a:r>
            <a:r>
              <a:rPr lang="tr-TR" sz="1600" i="0" u="none" strike="noStrike" cap="none" baseline="0" dirty="0" err="1">
                <a:latin typeface="Söhne"/>
              </a:rPr>
              <a:t>Primary</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a:t>
            </a:r>
            <a:r>
              <a:rPr lang="tr-TR" sz="1600" cap="none" dirty="0">
                <a:latin typeface="Söhne"/>
              </a:rPr>
              <a:t> </a:t>
            </a:r>
            <a:r>
              <a:rPr lang="tr-TR" sz="1600" i="0" u="none" strike="noStrike" cap="none" baseline="0" dirty="0">
                <a:latin typeface="Söhne"/>
              </a:rPr>
              <a:t>Kategori Adı</a:t>
            </a:r>
          </a:p>
          <a:p>
            <a:pPr marL="0" indent="0" algn="l">
              <a:buNone/>
            </a:pPr>
            <a:r>
              <a:rPr lang="tr-TR" sz="1600" b="1" i="0" u="none" strike="noStrike" cap="none" baseline="0" dirty="0">
                <a:latin typeface="Söhne"/>
              </a:rPr>
              <a:t>2. İlişkiler:</a:t>
            </a:r>
          </a:p>
          <a:p>
            <a:pPr marL="0" indent="0" algn="l">
              <a:buNone/>
            </a:pPr>
            <a:r>
              <a:rPr lang="tr-TR" sz="1600" i="0" u="none" strike="noStrike" cap="none" baseline="0" dirty="0">
                <a:latin typeface="Söhne"/>
              </a:rPr>
              <a:t>Kitaplar ve Kategoriler arasında birçok birliktelik vardır. Bu nedenle, Kitaplar tablosundaki Kategori ID, Kategoriler tablosundaki Kategori </a:t>
            </a:r>
            <a:r>
              <a:rPr lang="tr-TR" sz="1600" i="0" u="none" strike="noStrike" cap="none" baseline="0" dirty="0" err="1">
                <a:latin typeface="Söhne"/>
              </a:rPr>
              <a:t>ID'ye</a:t>
            </a:r>
            <a:r>
              <a:rPr lang="tr-TR" sz="1600" i="0" u="none" strike="noStrike" cap="none" baseline="0" dirty="0">
                <a:latin typeface="Söhne"/>
              </a:rPr>
              <a:t> bir dış anahtar (</a:t>
            </a:r>
            <a:r>
              <a:rPr lang="tr-TR" sz="1600" i="0" u="none" strike="noStrike" cap="none" baseline="0" dirty="0" err="1">
                <a:latin typeface="Söhne"/>
              </a:rPr>
              <a:t>Foreign</a:t>
            </a:r>
            <a:r>
              <a:rPr lang="tr-TR" sz="1600" i="0" u="none" strike="noStrike" cap="none" baseline="0" dirty="0">
                <a:latin typeface="Söhne"/>
              </a:rPr>
              <a:t> </a:t>
            </a:r>
            <a:r>
              <a:rPr lang="tr-TR" sz="1600" i="0" u="none" strike="noStrike" cap="none" baseline="0" dirty="0" err="1">
                <a:latin typeface="Söhne"/>
              </a:rPr>
              <a:t>Key</a:t>
            </a:r>
            <a:r>
              <a:rPr lang="tr-TR" sz="1600" i="0" u="none" strike="noStrike" cap="none" baseline="0" dirty="0">
                <a:latin typeface="Söhne"/>
              </a:rPr>
              <a:t>) olarak atıfta bulunur.</a:t>
            </a:r>
          </a:p>
          <a:p>
            <a:pPr marL="0" indent="0" algn="l">
              <a:buNone/>
            </a:pPr>
            <a:r>
              <a:rPr lang="tr-TR" sz="1600" i="0" u="none" strike="noStrike" cap="none" baseline="0" dirty="0">
                <a:latin typeface="Söhne"/>
              </a:rPr>
              <a:t>Ödünçler tablosunda, Üye ID ve Kitap ID, sırasıyla Üyeler ve Kitaplar tablolarındaki ilgili alanlarla ilişkilendirilir.</a:t>
            </a:r>
          </a:p>
        </p:txBody>
      </p:sp>
      <p:pic>
        <p:nvPicPr>
          <p:cNvPr id="5" name="Resim 4">
            <a:extLst>
              <a:ext uri="{FF2B5EF4-FFF2-40B4-BE49-F238E27FC236}">
                <a16:creationId xmlns:a16="http://schemas.microsoft.com/office/drawing/2014/main" id="{A27D38A2-8B5B-A913-510D-1A5DE71EC95A}"/>
              </a:ext>
            </a:extLst>
          </p:cNvPr>
          <p:cNvPicPr>
            <a:picLocks noChangeAspect="1"/>
          </p:cNvPicPr>
          <p:nvPr/>
        </p:nvPicPr>
        <p:blipFill>
          <a:blip r:embed="rId2"/>
          <a:stretch>
            <a:fillRect/>
          </a:stretch>
        </p:blipFill>
        <p:spPr>
          <a:xfrm>
            <a:off x="7381875" y="1123949"/>
            <a:ext cx="3996986" cy="3962401"/>
          </a:xfrm>
          <a:prstGeom prst="rect">
            <a:avLst/>
          </a:prstGeom>
        </p:spPr>
      </p:pic>
    </p:spTree>
    <p:extLst>
      <p:ext uri="{BB962C8B-B14F-4D97-AF65-F5344CB8AC3E}">
        <p14:creationId xmlns:p14="http://schemas.microsoft.com/office/powerpoint/2010/main" val="4256832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A2E69-E172-D0FF-EAEB-F619CDDF76A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CDBA4E5-884B-71F6-23C5-8A160E3D603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C10D831-663E-4B2D-CD7C-25A16A4B470C}"/>
              </a:ext>
            </a:extLst>
          </p:cNvPr>
          <p:cNvSpPr>
            <a:spLocks noGrp="1"/>
          </p:cNvSpPr>
          <p:nvPr>
            <p:ph idx="1"/>
          </p:nvPr>
        </p:nvSpPr>
        <p:spPr>
          <a:xfrm>
            <a:off x="151173" y="1381125"/>
            <a:ext cx="10096877" cy="4333875"/>
          </a:xfrm>
        </p:spPr>
        <p:txBody>
          <a:bodyPr>
            <a:normAutofit/>
          </a:bodyPr>
          <a:lstStyle/>
          <a:p>
            <a:pPr marL="0" indent="0" algn="l">
              <a:buNone/>
            </a:pPr>
            <a:r>
              <a:rPr lang="tr-TR" sz="1600" b="1" cap="none" dirty="0">
                <a:latin typeface="Söhne"/>
              </a:rPr>
              <a:t>B</a:t>
            </a:r>
            <a:r>
              <a:rPr lang="tr-TR" sz="1600" b="1" i="0" u="none" strike="noStrike" cap="none" baseline="0" dirty="0">
                <a:latin typeface="Söhne"/>
              </a:rPr>
              <a:t>) Veri tabanı şeması oluştururken verilerin tutarlı ve erişilebilir olmasını sağlayacak durumlar vurgulanır. Normalizasyon: </a:t>
            </a:r>
            <a:r>
              <a:rPr lang="tr-TR" sz="1600" i="0" u="none" strike="noStrike" cap="none" baseline="0" dirty="0">
                <a:latin typeface="Söhne"/>
              </a:rPr>
              <a:t>Veri tekrarının önlenmesi ve veri bütünlüğünün sağlanması için kullanılır. Veri tabanını mantıklı bir şekilde organize ederek, aynı verinin birden fazla yerde tutulmasını önler. Bu, veri güncellemelerinin, eklemelerinin ve silinmelerinin daha tutarlı ve hata yapma riskinin daha düşük olmasını sağlar.</a:t>
            </a:r>
          </a:p>
          <a:p>
            <a:pPr marL="0" indent="0" algn="l">
              <a:buNone/>
            </a:pPr>
            <a:r>
              <a:rPr lang="tr-TR" sz="1600" b="1" i="0" u="none" strike="noStrike" cap="none" baseline="0" dirty="0">
                <a:latin typeface="Söhne"/>
              </a:rPr>
              <a:t>Anahtar Kullanımı</a:t>
            </a:r>
            <a:r>
              <a:rPr lang="tr-TR" sz="1600" i="0" u="none" strike="noStrike" cap="none" baseline="0" dirty="0">
                <a:latin typeface="Söhne"/>
              </a:rPr>
              <a:t>: Bir tablodaki kayıtları benzersiz bir şekilde tanımlayan bir veya daha fazla sütundur. Birincil anahtarlar (</a:t>
            </a:r>
            <a:r>
              <a:rPr lang="tr-TR" sz="1600" i="0" u="none" strike="noStrike" cap="none" baseline="0" dirty="0" err="1">
                <a:latin typeface="Söhne"/>
              </a:rPr>
              <a:t>primary</a:t>
            </a:r>
            <a:r>
              <a:rPr lang="tr-TR" sz="1600" i="0" u="none" strike="noStrike" cap="none" baseline="0" dirty="0">
                <a:latin typeface="Söhne"/>
              </a:rPr>
              <a:t> </a:t>
            </a:r>
            <a:r>
              <a:rPr lang="tr-TR" sz="1600" i="0" u="none" strike="noStrike" cap="none" baseline="0" dirty="0" err="1">
                <a:latin typeface="Söhne"/>
              </a:rPr>
              <a:t>keys</a:t>
            </a:r>
            <a:r>
              <a:rPr lang="tr-TR" sz="1600" i="0" u="none" strike="noStrike" cap="none" baseline="0" dirty="0">
                <a:latin typeface="Söhne"/>
              </a:rPr>
              <a:t>) ve yabancı anahtarlar (</a:t>
            </a:r>
            <a:r>
              <a:rPr lang="tr-TR" sz="1600" i="0" u="none" strike="noStrike" cap="none" baseline="0" dirty="0" err="1">
                <a:latin typeface="Söhne"/>
              </a:rPr>
              <a:t>foreign</a:t>
            </a:r>
            <a:r>
              <a:rPr lang="tr-TR" sz="1600" i="0" u="none" strike="noStrike" cap="none" baseline="0" dirty="0">
                <a:latin typeface="Söhne"/>
              </a:rPr>
              <a:t> </a:t>
            </a:r>
            <a:r>
              <a:rPr lang="tr-TR" sz="1600" i="0" u="none" strike="noStrike" cap="none" baseline="0" dirty="0" err="1">
                <a:latin typeface="Söhne"/>
              </a:rPr>
              <a:t>keys</a:t>
            </a:r>
            <a:r>
              <a:rPr lang="tr-TR" sz="1600" i="0" u="none" strike="noStrike" cap="none" baseline="0" dirty="0">
                <a:latin typeface="Söhne"/>
              </a:rPr>
              <a:t>) arasındaki ilişkiler, veri tabanındaki farklı tablolar arasında tutarlı bağlantılar kurar. Bu, veri tabanındaki ilişkisel bütünlüğü sağlar ve yanlış veri girişlerinin önüne geçer.</a:t>
            </a:r>
          </a:p>
          <a:p>
            <a:pPr marL="0" indent="0" algn="l">
              <a:buNone/>
            </a:pPr>
            <a:r>
              <a:rPr lang="tr-TR" sz="1600" b="1" i="0" u="none" strike="noStrike" cap="none" baseline="0" dirty="0">
                <a:latin typeface="Söhne"/>
              </a:rPr>
              <a:t>Veri Bütünlüğü Kuralları: </a:t>
            </a:r>
            <a:r>
              <a:rPr lang="tr-TR" sz="1600" i="0" u="none" strike="noStrike" cap="none" baseline="0" dirty="0">
                <a:latin typeface="Söhne"/>
              </a:rPr>
              <a:t>Veri tabanına eklenen veya güncellenen verilerin belirli kurallara uymasını sağlar. Örneğin, bir öğrencinin notu sadece 0 ile 100 arasında olabilir. Bu tür kurallar, veri tabanına girilen verilerin mantıklı ve kullanılabilir olmasını sağlar.</a:t>
            </a:r>
          </a:p>
          <a:p>
            <a:pPr marL="0" indent="0" algn="l">
              <a:buNone/>
            </a:pPr>
            <a:r>
              <a:rPr lang="tr-TR" sz="1600" b="1" i="0" u="none" strike="noStrike" cap="none" baseline="0" dirty="0">
                <a:latin typeface="Söhne"/>
              </a:rPr>
              <a:t>Erişim İzinleri: </a:t>
            </a:r>
            <a:r>
              <a:rPr lang="tr-TR" sz="1600" i="0" u="none" strike="noStrike" cap="none" baseline="0" dirty="0">
                <a:latin typeface="Söhne"/>
              </a:rPr>
              <a:t>Veri tabanına kimin erişebileceğini ve hangi verileri görebileceklerini kontrol eder. Bu, verilerin yalnızca yetkili kullanıcılar tarafından erişilebilir olmasını sağlar ve veri güvenliğini artırır.</a:t>
            </a:r>
          </a:p>
          <a:p>
            <a:pPr marL="0" indent="0" algn="l">
              <a:buNone/>
            </a:pPr>
            <a:endParaRPr lang="tr-TR" sz="1600" b="1" i="0" u="none" strike="noStrike" cap="none" baseline="0" dirty="0">
              <a:latin typeface="Söhne"/>
            </a:endParaRPr>
          </a:p>
          <a:p>
            <a:pPr marL="0" indent="0" algn="l">
              <a:buNone/>
            </a:pPr>
            <a:endParaRPr lang="tr-TR" sz="1600" i="0" u="none" strike="noStrike" cap="none" baseline="0" dirty="0">
              <a:latin typeface="Söhne"/>
            </a:endParaRPr>
          </a:p>
        </p:txBody>
      </p:sp>
    </p:spTree>
    <p:extLst>
      <p:ext uri="{BB962C8B-B14F-4D97-AF65-F5344CB8AC3E}">
        <p14:creationId xmlns:p14="http://schemas.microsoft.com/office/powerpoint/2010/main" val="41339580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2BF4C-8F4A-973C-62A7-A426D7D4F92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FD02AE5-0A23-D902-E752-3A76FB131E89}"/>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3A1B83C-2662-A811-0A5E-15B44D33F6F5}"/>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C</a:t>
            </a:r>
            <a:r>
              <a:rPr lang="tr-TR" sz="1600" b="1" i="0" u="none" strike="noStrike" cap="none" baseline="0" dirty="0">
                <a:latin typeface="Söhne"/>
              </a:rPr>
              <a:t>) Farklı veri tabanı tasarım araçlarını kullanarak tasarım sürecini görselleştirme ve yönetme durumları örneklendirilir.</a:t>
            </a:r>
          </a:p>
          <a:p>
            <a:pPr marL="0" indent="0" algn="l">
              <a:buNone/>
            </a:pPr>
            <a:r>
              <a:rPr lang="tr-TR" sz="1600" i="0" u="none" strike="noStrike" cap="none" baseline="0" dirty="0">
                <a:latin typeface="Söhne"/>
              </a:rPr>
              <a:t>Veri tabanı tasarım sürecini görselleştirmek ve yönetmek için çeşitli araçlar mevcuttur. Bu araçlar, veri tabanı şemalarının oluşturulmasından, ilişkisel bağlantıların kurulmasına ve performans optimizasyonuna kadar geniş bir yelpazede destek sunar.</a:t>
            </a:r>
          </a:p>
          <a:p>
            <a:pPr marL="0" indent="0" algn="l">
              <a:buNone/>
            </a:pPr>
            <a:r>
              <a:rPr lang="tr-TR" sz="1600" b="1" i="0" u="none" strike="noStrike" cap="none" baseline="0" dirty="0">
                <a:latin typeface="Söhne"/>
              </a:rPr>
              <a:t>1. </a:t>
            </a:r>
            <a:r>
              <a:rPr lang="tr-TR" sz="1600" b="1" i="0" u="none" strike="noStrike" cap="none" baseline="0" dirty="0" err="1">
                <a:latin typeface="Söhne"/>
              </a:rPr>
              <a:t>Entity</a:t>
            </a:r>
            <a:r>
              <a:rPr lang="tr-TR" sz="1600" b="1" i="0" u="none" strike="noStrike" cap="none" baseline="0" dirty="0">
                <a:latin typeface="Söhne"/>
              </a:rPr>
              <a:t> </a:t>
            </a:r>
            <a:r>
              <a:rPr lang="tr-TR" sz="1600" b="1" i="0" u="none" strike="noStrike" cap="none" baseline="0" dirty="0" err="1">
                <a:latin typeface="Söhne"/>
              </a:rPr>
              <a:t>Relationship</a:t>
            </a:r>
            <a:r>
              <a:rPr lang="tr-TR" sz="1600" b="1" i="0" u="none" strike="noStrike" cap="none" baseline="0" dirty="0">
                <a:latin typeface="Söhne"/>
              </a:rPr>
              <a:t> </a:t>
            </a:r>
            <a:r>
              <a:rPr lang="tr-TR" sz="1600" b="1" i="0" u="none" strike="noStrike" cap="none" baseline="0" dirty="0" err="1">
                <a:latin typeface="Söhne"/>
              </a:rPr>
              <a:t>Diagram</a:t>
            </a:r>
            <a:r>
              <a:rPr lang="tr-TR" sz="1600" b="1" i="0" u="none" strike="noStrike" cap="none" baseline="0" dirty="0">
                <a:latin typeface="Söhne"/>
              </a:rPr>
              <a:t> (ERD) Araçları</a:t>
            </a:r>
          </a:p>
          <a:p>
            <a:pPr marL="0" indent="0" algn="l">
              <a:buNone/>
            </a:pPr>
            <a:r>
              <a:rPr lang="tr-TR" sz="1600" b="1" i="0" u="none" strike="noStrike" cap="none" baseline="0" dirty="0">
                <a:latin typeface="Söhne"/>
              </a:rPr>
              <a:t>Örnek Araçlar: </a:t>
            </a:r>
            <a:r>
              <a:rPr lang="tr-TR" sz="1600" i="0" u="none" strike="noStrike" cap="none" baseline="0" dirty="0" err="1">
                <a:latin typeface="Söhne"/>
              </a:rPr>
              <a:t>Lucidchart</a:t>
            </a:r>
            <a:r>
              <a:rPr lang="tr-TR" sz="1600" i="0" u="none" strike="noStrike" cap="none" baseline="0" dirty="0">
                <a:latin typeface="Söhne"/>
              </a:rPr>
              <a:t>, ER/</a:t>
            </a:r>
            <a:r>
              <a:rPr lang="tr-TR" sz="1600" i="0" u="none" strike="noStrike" cap="none" baseline="0" dirty="0" err="1">
                <a:latin typeface="Söhne"/>
              </a:rPr>
              <a:t>Studio</a:t>
            </a:r>
            <a:r>
              <a:rPr lang="tr-TR" sz="1600" i="0" u="none" strike="noStrike" cap="none" baseline="0" dirty="0">
                <a:latin typeface="Söhne"/>
              </a:rPr>
              <a:t>, Microsoft Visio</a:t>
            </a:r>
          </a:p>
          <a:p>
            <a:pPr marL="0" indent="0" algn="l">
              <a:buNone/>
            </a:pPr>
            <a:r>
              <a:rPr lang="tr-TR" sz="1600" b="1" i="0" u="none" strike="noStrike" cap="none" baseline="0" dirty="0">
                <a:latin typeface="Söhne"/>
              </a:rPr>
              <a:t>Kullanım Senaryoları: </a:t>
            </a:r>
            <a:r>
              <a:rPr lang="tr-TR" sz="1600" i="0" u="none" strike="noStrike" cap="none" baseline="0" dirty="0">
                <a:latin typeface="Söhne"/>
              </a:rPr>
              <a:t>ERD araçları, veri tabanı tasarımcılarının </a:t>
            </a:r>
            <a:r>
              <a:rPr lang="tr-TR" sz="1600" i="0" u="none" strike="noStrike" cap="none" baseline="0" dirty="0" err="1">
                <a:latin typeface="Söhne"/>
              </a:rPr>
              <a:t>entity’ler</a:t>
            </a:r>
            <a:r>
              <a:rPr lang="tr-TR" sz="1600" i="0" u="none" strike="noStrike" cap="none" baseline="0" dirty="0">
                <a:latin typeface="Söhne"/>
              </a:rPr>
              <a:t> (varlıklar), </a:t>
            </a:r>
            <a:r>
              <a:rPr lang="tr-TR" sz="1600" i="0" u="none" strike="noStrike" cap="none" baseline="0" dirty="0" err="1">
                <a:latin typeface="Söhne"/>
              </a:rPr>
              <a:t>entity</a:t>
            </a:r>
            <a:r>
              <a:rPr lang="tr-TR" sz="1600" i="0" u="none" strike="noStrike" cap="none" baseline="0" dirty="0">
                <a:latin typeface="Söhne"/>
              </a:rPr>
              <a:t> özellikleri ve bu </a:t>
            </a:r>
            <a:r>
              <a:rPr lang="tr-TR" sz="1600" i="0" u="none" strike="noStrike" cap="none" baseline="0" dirty="0" err="1">
                <a:latin typeface="Söhne"/>
              </a:rPr>
              <a:t>entity’ler</a:t>
            </a:r>
            <a:r>
              <a:rPr lang="tr-TR" sz="1600" i="0" u="none" strike="noStrike" cap="none" baseline="0" dirty="0">
                <a:latin typeface="Söhne"/>
              </a:rPr>
              <a:t> arasındaki ilişkileri görselleştirmelerine olanak tanır. Bu, karmaşık veri yapılarını ve ilişkileri anlamayı kolaylaştırır. Örneğin, bir e-ticaret sistemi tasarlarken, ürünler, kullanıcılar, siparişler ve sipariş detayları gibi </a:t>
            </a:r>
            <a:r>
              <a:rPr lang="tr-TR" sz="1600" i="0" u="none" strike="noStrike" cap="none" baseline="0" dirty="0" err="1">
                <a:latin typeface="Söhne"/>
              </a:rPr>
              <a:t>entity’ler</a:t>
            </a:r>
            <a:r>
              <a:rPr lang="tr-TR" sz="1600" i="0" u="none" strike="noStrike" cap="none" baseline="0" dirty="0">
                <a:latin typeface="Söhne"/>
              </a:rPr>
              <a:t> arasındaki ilişkileri görselleştirmek için kullanılabilir.</a:t>
            </a:r>
          </a:p>
        </p:txBody>
      </p:sp>
    </p:spTree>
    <p:extLst>
      <p:ext uri="{BB962C8B-B14F-4D97-AF65-F5344CB8AC3E}">
        <p14:creationId xmlns:p14="http://schemas.microsoft.com/office/powerpoint/2010/main" val="33783009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095F-4F20-38D1-6C67-8CAA0A0C514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01D1B07-F23D-8C68-8E3B-8B1330334ECC}"/>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32B5406-0ABC-ED4E-2DB3-E7F29EA50DA6}"/>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2. Veri Tabanı Tasarım ve Yönetim Araçları</a:t>
            </a:r>
          </a:p>
          <a:p>
            <a:pPr marL="0" indent="0" algn="l">
              <a:buNone/>
            </a:pPr>
            <a:r>
              <a:rPr lang="tr-TR" sz="1600" b="1" cap="none" dirty="0">
                <a:latin typeface="Söhne"/>
              </a:rPr>
              <a:t>Örnek Araçlar: </a:t>
            </a:r>
            <a:r>
              <a:rPr lang="tr-TR" sz="1600" cap="none" dirty="0">
                <a:latin typeface="Söhne"/>
              </a:rPr>
              <a:t>MySQL Workbench, Oracle SQL Developer, Microsoft SQL Server Management </a:t>
            </a:r>
            <a:r>
              <a:rPr lang="tr-TR" sz="1600" cap="none" dirty="0" err="1">
                <a:latin typeface="Söhne"/>
              </a:rPr>
              <a:t>Studio</a:t>
            </a:r>
            <a:endParaRPr lang="tr-TR" sz="1600" cap="none" dirty="0">
              <a:latin typeface="Söhne"/>
            </a:endParaRPr>
          </a:p>
          <a:p>
            <a:pPr marL="0" indent="0" algn="l">
              <a:buNone/>
            </a:pPr>
            <a:r>
              <a:rPr lang="tr-TR" sz="1600" b="1" cap="none" dirty="0">
                <a:latin typeface="Söhne"/>
              </a:rPr>
              <a:t>Kullanım Senaryoları: </a:t>
            </a:r>
            <a:r>
              <a:rPr lang="tr-TR" sz="1600" cap="none" dirty="0">
                <a:latin typeface="Söhne"/>
              </a:rPr>
              <a:t>Bu araçlar, veri tabanı şemalarının oluşturulması, sorgulama, veri tabanı yönetimi ve performans izleme gibi geniş bir yelpazedeki işlemleri destekler. Örneğin, bir veri tabanı yöneticisi, veri tabanı performansını izlemek ve sorgu optimizasyonu yapmak için bu tür bir aracı kullanabilir.</a:t>
            </a:r>
          </a:p>
          <a:p>
            <a:pPr marL="0" indent="0" algn="l">
              <a:buNone/>
            </a:pPr>
            <a:r>
              <a:rPr lang="tr-TR" sz="1600" b="1" cap="none" dirty="0">
                <a:latin typeface="Söhne"/>
              </a:rPr>
              <a:t>3. UML (</a:t>
            </a:r>
            <a:r>
              <a:rPr lang="tr-TR" sz="1600" b="1" cap="none" dirty="0" err="1">
                <a:latin typeface="Söhne"/>
              </a:rPr>
              <a:t>Unified</a:t>
            </a:r>
            <a:r>
              <a:rPr lang="tr-TR" sz="1600" b="1" cap="none" dirty="0">
                <a:latin typeface="Söhne"/>
              </a:rPr>
              <a:t> </a:t>
            </a:r>
            <a:r>
              <a:rPr lang="tr-TR" sz="1600" b="1" cap="none" dirty="0" err="1">
                <a:latin typeface="Söhne"/>
              </a:rPr>
              <a:t>Modeling</a:t>
            </a:r>
            <a:r>
              <a:rPr lang="tr-TR" sz="1600" b="1" cap="none" dirty="0">
                <a:latin typeface="Söhne"/>
              </a:rPr>
              <a:t> Language) Araçları</a:t>
            </a:r>
          </a:p>
          <a:p>
            <a:pPr marL="0" indent="0" algn="l">
              <a:buNone/>
            </a:pPr>
            <a:r>
              <a:rPr lang="tr-TR" sz="1600" b="1" cap="none" dirty="0">
                <a:latin typeface="Söhne"/>
              </a:rPr>
              <a:t>Örnek Araçlar: </a:t>
            </a:r>
            <a:r>
              <a:rPr lang="tr-TR" sz="1600" cap="none" dirty="0" err="1">
                <a:latin typeface="Söhne"/>
              </a:rPr>
              <a:t>StarUML</a:t>
            </a:r>
            <a:r>
              <a:rPr lang="tr-TR" sz="1600" cap="none" dirty="0">
                <a:latin typeface="Söhne"/>
              </a:rPr>
              <a:t>, Visual </a:t>
            </a:r>
            <a:r>
              <a:rPr lang="tr-TR" sz="1600" cap="none" dirty="0" err="1">
                <a:latin typeface="Söhne"/>
              </a:rPr>
              <a:t>Paradigm</a:t>
            </a:r>
            <a:endParaRPr lang="tr-TR" sz="1600" cap="none" dirty="0">
              <a:latin typeface="Söhne"/>
            </a:endParaRPr>
          </a:p>
          <a:p>
            <a:pPr marL="0" indent="0" algn="l">
              <a:buNone/>
            </a:pPr>
            <a:r>
              <a:rPr lang="tr-TR" sz="1600" b="1" cap="none" dirty="0">
                <a:latin typeface="Söhne"/>
              </a:rPr>
              <a:t>Kullanım Senaryoları: </a:t>
            </a:r>
            <a:r>
              <a:rPr lang="tr-TR" sz="1600" cap="none" dirty="0">
                <a:latin typeface="Söhne"/>
              </a:rPr>
              <a:t>UML araçları, genellikle yazılım geliştirme sürecinde kullanılsa da, veri modelleme için de kullanılabilir. Bu araçlar, veri tabanı tasarımını sınıflar, paketler ve objeler gibi UML bileşenleri aracılığıyla modellemek için kullanılabilir. Örneğin, bir üniversite yönetim sisteminin veri tabanı tasarımını modellemek için kullanılabilir.</a:t>
            </a:r>
            <a:endParaRPr lang="tr-TR" sz="1600" i="0" u="none" strike="noStrike" cap="none" baseline="0" dirty="0">
              <a:latin typeface="Söhne"/>
            </a:endParaRPr>
          </a:p>
        </p:txBody>
      </p:sp>
    </p:spTree>
    <p:extLst>
      <p:ext uri="{BB962C8B-B14F-4D97-AF65-F5344CB8AC3E}">
        <p14:creationId xmlns:p14="http://schemas.microsoft.com/office/powerpoint/2010/main" val="5274660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78FD-B01C-2278-0CBB-F8C07EC518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425858C-35A4-48D7-36A6-4D964E765843}"/>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8A67F41F-484C-1039-DD38-01C1F2FB18FD}"/>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4. Prototipleme Araçları</a:t>
            </a:r>
          </a:p>
          <a:p>
            <a:pPr marL="0" indent="0" algn="l">
              <a:buNone/>
            </a:pPr>
            <a:r>
              <a:rPr lang="tr-TR" sz="1600" b="1" cap="none" dirty="0">
                <a:latin typeface="Söhne"/>
              </a:rPr>
              <a:t>Örnek Araçlar</a:t>
            </a:r>
            <a:r>
              <a:rPr lang="tr-TR" sz="1600" cap="none" dirty="0">
                <a:latin typeface="Söhne"/>
              </a:rPr>
              <a:t>: </a:t>
            </a:r>
            <a:r>
              <a:rPr lang="tr-TR" sz="1600" cap="none" dirty="0" err="1">
                <a:latin typeface="Söhne"/>
              </a:rPr>
              <a:t>Axure</a:t>
            </a:r>
            <a:r>
              <a:rPr lang="tr-TR" sz="1600" cap="none" dirty="0">
                <a:latin typeface="Söhne"/>
              </a:rPr>
              <a:t> RP, </a:t>
            </a:r>
            <a:r>
              <a:rPr lang="tr-TR" sz="1600" cap="none" dirty="0" err="1">
                <a:latin typeface="Söhne"/>
              </a:rPr>
              <a:t>Sketch</a:t>
            </a:r>
            <a:endParaRPr lang="tr-TR" sz="1600" cap="none" dirty="0">
              <a:latin typeface="Söhne"/>
            </a:endParaRPr>
          </a:p>
          <a:p>
            <a:pPr marL="0" indent="0" algn="l">
              <a:buNone/>
            </a:pPr>
            <a:r>
              <a:rPr lang="tr-TR" sz="1600" b="1" cap="none" dirty="0">
                <a:latin typeface="Söhne"/>
              </a:rPr>
              <a:t>Kullanım Senaryoları: </a:t>
            </a:r>
            <a:r>
              <a:rPr lang="tr-TR" sz="1600" cap="none" dirty="0">
                <a:latin typeface="Söhne"/>
              </a:rPr>
              <a:t>Prototipleme araçları, genellikle kullanıcı arayüzü tasarımında kullanılsa da, veri tabanı tasarım süreçlerinde de faydalı olabilir. Bu araçlar, veri tabanıyla etkileşime girecek sistemlerin arayüz tasarımlarının prototiplerini oluşturmak için kullanılabilir. Örneğin, bir kütüphane yönetim sisteminin kullanıcı arayüzü tasarımında ve bu arayüzün veri tabanıyla olan etkileşimlerinde kullanılabilir.</a:t>
            </a:r>
          </a:p>
          <a:p>
            <a:pPr marL="0" indent="0" algn="l">
              <a:buNone/>
            </a:pPr>
            <a:r>
              <a:rPr lang="tr-TR" sz="1600" b="1" cap="none" dirty="0">
                <a:latin typeface="Söhne"/>
              </a:rPr>
              <a:t>5. </a:t>
            </a:r>
            <a:r>
              <a:rPr lang="tr-TR" sz="1600" b="1" cap="none" dirty="0" err="1">
                <a:latin typeface="Söhne"/>
              </a:rPr>
              <a:t>NoSQL</a:t>
            </a:r>
            <a:r>
              <a:rPr lang="tr-TR" sz="1600" b="1" cap="none" dirty="0">
                <a:latin typeface="Söhne"/>
              </a:rPr>
              <a:t> Veri Modelleme Araçları</a:t>
            </a:r>
          </a:p>
          <a:p>
            <a:pPr marL="0" indent="0" algn="l">
              <a:buNone/>
            </a:pPr>
            <a:r>
              <a:rPr lang="tr-TR" sz="1600" b="1" cap="none" dirty="0">
                <a:latin typeface="Söhne"/>
              </a:rPr>
              <a:t>Örnek Araçlar: </a:t>
            </a:r>
            <a:r>
              <a:rPr lang="tr-TR" sz="1600" cap="none" dirty="0" err="1">
                <a:latin typeface="Söhne"/>
              </a:rPr>
              <a:t>MongoDB</a:t>
            </a:r>
            <a:r>
              <a:rPr lang="tr-TR" sz="1600" cap="none" dirty="0">
                <a:latin typeface="Söhne"/>
              </a:rPr>
              <a:t> </a:t>
            </a:r>
            <a:r>
              <a:rPr lang="tr-TR" sz="1600" cap="none" dirty="0" err="1">
                <a:latin typeface="Söhne"/>
              </a:rPr>
              <a:t>Compass</a:t>
            </a:r>
            <a:r>
              <a:rPr lang="tr-TR" sz="1600" cap="none" dirty="0">
                <a:latin typeface="Söhne"/>
              </a:rPr>
              <a:t>, </a:t>
            </a:r>
            <a:r>
              <a:rPr lang="tr-TR" sz="1600" cap="none" dirty="0" err="1">
                <a:latin typeface="Söhne"/>
              </a:rPr>
              <a:t>ArangoDB</a:t>
            </a:r>
            <a:r>
              <a:rPr lang="tr-TR" sz="1600" cap="none" dirty="0">
                <a:latin typeface="Söhne"/>
              </a:rPr>
              <a:t> UI</a:t>
            </a:r>
          </a:p>
          <a:p>
            <a:pPr marL="0" indent="0" algn="l">
              <a:buNone/>
            </a:pPr>
            <a:r>
              <a:rPr lang="tr-TR" sz="1600" b="1" cap="none" dirty="0">
                <a:latin typeface="Söhne"/>
              </a:rPr>
              <a:t>Kullanım Senaryoları</a:t>
            </a:r>
            <a:r>
              <a:rPr lang="tr-TR" sz="1600" cap="none" dirty="0">
                <a:latin typeface="Söhne"/>
              </a:rPr>
              <a:t>: </a:t>
            </a:r>
            <a:r>
              <a:rPr lang="tr-TR" sz="1600" cap="none" dirty="0" err="1">
                <a:latin typeface="Söhne"/>
              </a:rPr>
              <a:t>NoSQL</a:t>
            </a:r>
            <a:r>
              <a:rPr lang="tr-TR" sz="1600" cap="none" dirty="0">
                <a:latin typeface="Söhne"/>
              </a:rPr>
              <a:t> veri tabanları için tasarlanmış araçlar, belge tabanlı, anahtar-değer çiftleri, geniş sütun mağazaları ve graf veri tabanları gibi </a:t>
            </a:r>
            <a:r>
              <a:rPr lang="tr-TR" sz="1600" cap="none" dirty="0" err="1">
                <a:latin typeface="Söhne"/>
              </a:rPr>
              <a:t>NoSQL</a:t>
            </a:r>
            <a:r>
              <a:rPr lang="tr-TR" sz="1600" cap="none" dirty="0">
                <a:latin typeface="Söhne"/>
              </a:rPr>
              <a:t> veri modelleri üzerinde çalışır. Bu araçlar, ölçeklenebilir ve esnek veri modelleri oluşturmak için kullanılabilir. Örneğin, büyük veri setlerini işleyen bir sosyal medya analiz platformunun veri tabanı tasarımında kullanılabilir.</a:t>
            </a:r>
            <a:endParaRPr lang="tr-TR" sz="1600" i="0" u="none" strike="noStrike" cap="none" baseline="0" dirty="0">
              <a:latin typeface="Söhne"/>
            </a:endParaRPr>
          </a:p>
        </p:txBody>
      </p:sp>
    </p:spTree>
    <p:extLst>
      <p:ext uri="{BB962C8B-B14F-4D97-AF65-F5344CB8AC3E}">
        <p14:creationId xmlns:p14="http://schemas.microsoft.com/office/powerpoint/2010/main" val="15542972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D7A32-0EEF-C2F3-6A9D-2EED0E7A37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D1C795B-2496-A77E-ECA2-355B303B31A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44F06FA-EB7D-F1F0-DCFC-3E59D6135D8F}"/>
              </a:ext>
            </a:extLst>
          </p:cNvPr>
          <p:cNvSpPr>
            <a:spLocks noGrp="1"/>
          </p:cNvSpPr>
          <p:nvPr>
            <p:ph idx="1"/>
          </p:nvPr>
        </p:nvSpPr>
        <p:spPr>
          <a:xfrm>
            <a:off x="378769" y="1017478"/>
            <a:ext cx="5433556" cy="4246074"/>
          </a:xfrm>
        </p:spPr>
        <p:txBody>
          <a:bodyPr>
            <a:normAutofit/>
          </a:bodyPr>
          <a:lstStyle/>
          <a:p>
            <a:pPr marL="0" indent="0" algn="l">
              <a:buNone/>
            </a:pPr>
            <a:r>
              <a:rPr lang="tr-TR" sz="1600" b="1" i="0" u="none" strike="noStrike" cap="none" baseline="0" dirty="0">
                <a:latin typeface="Söhne"/>
              </a:rPr>
              <a:t>5.3. Tablo işlemlerini gerçekleştirir.</a:t>
            </a:r>
          </a:p>
          <a:p>
            <a:pPr marL="0" indent="0" algn="l">
              <a:buNone/>
            </a:pPr>
            <a:r>
              <a:rPr lang="tr-TR" sz="1600" b="1" cap="none" dirty="0">
                <a:latin typeface="Söhne"/>
              </a:rPr>
              <a:t>A</a:t>
            </a:r>
            <a:r>
              <a:rPr lang="tr-TR" sz="1600" b="1" i="0" u="none" strike="noStrike" cap="none" baseline="0" dirty="0">
                <a:latin typeface="Söhne"/>
              </a:rPr>
              <a:t>) Veri tabanında tablo oluşturma, veri ekleme, güncelleme ve silme işlemlerini öğrenir.</a:t>
            </a:r>
          </a:p>
          <a:p>
            <a:pPr marL="0" indent="0" algn="l">
              <a:buNone/>
            </a:pPr>
            <a:r>
              <a:rPr lang="tr-TR" sz="1600" cap="none" dirty="0">
                <a:latin typeface="Söhne"/>
              </a:rPr>
              <a:t>b</a:t>
            </a:r>
            <a:r>
              <a:rPr lang="tr-TR" sz="1600" i="0" u="none" strike="noStrike" cap="none" baseline="0" dirty="0">
                <a:latin typeface="Söhne"/>
              </a:rPr>
              <a:t>asit bir PERSON tablosu </a:t>
            </a:r>
            <a:r>
              <a:rPr lang="tr-TR" sz="1600" i="0" u="none" strike="noStrike" cap="none" baseline="0" dirty="0" err="1">
                <a:latin typeface="Söhne"/>
              </a:rPr>
              <a:t>oluştururak</a:t>
            </a:r>
            <a:r>
              <a:rPr lang="tr-TR" sz="1600" i="0" u="none" strike="noStrike" cap="none" baseline="0" dirty="0">
                <a:latin typeface="Söhne"/>
              </a:rPr>
              <a:t>, bu tabloya bir kayıt ekleme, eklenen kaydı güncelleme ve son olarak kaydı silme örneği ile konu anlatılabilir . </a:t>
            </a:r>
          </a:p>
          <a:p>
            <a:pPr marL="0" indent="0" algn="l">
              <a:buNone/>
            </a:pPr>
            <a:r>
              <a:rPr lang="tr-TR" sz="1600" b="1" cap="none" dirty="0">
                <a:latin typeface="Söhne"/>
              </a:rPr>
              <a:t>1. Tablo oluşturma</a:t>
            </a:r>
            <a:endParaRPr lang="tr-TR" sz="1600" b="1"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5" name="Resim 4">
            <a:extLst>
              <a:ext uri="{FF2B5EF4-FFF2-40B4-BE49-F238E27FC236}">
                <a16:creationId xmlns:a16="http://schemas.microsoft.com/office/drawing/2014/main" id="{F6EEEDA3-05F9-63B0-63CE-D4AE55F845AF}"/>
              </a:ext>
            </a:extLst>
          </p:cNvPr>
          <p:cNvPicPr>
            <a:picLocks noChangeAspect="1"/>
          </p:cNvPicPr>
          <p:nvPr/>
        </p:nvPicPr>
        <p:blipFill>
          <a:blip r:embed="rId2"/>
          <a:stretch>
            <a:fillRect/>
          </a:stretch>
        </p:blipFill>
        <p:spPr>
          <a:xfrm>
            <a:off x="6096000" y="1001180"/>
            <a:ext cx="5576241" cy="4528590"/>
          </a:xfrm>
          <a:prstGeom prst="rect">
            <a:avLst/>
          </a:prstGeom>
        </p:spPr>
      </p:pic>
    </p:spTree>
    <p:extLst>
      <p:ext uri="{BB962C8B-B14F-4D97-AF65-F5344CB8AC3E}">
        <p14:creationId xmlns:p14="http://schemas.microsoft.com/office/powerpoint/2010/main" val="150188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FDC1E0-DC11-7852-6A82-45A0037FF762}"/>
              </a:ext>
            </a:extLst>
          </p:cNvPr>
          <p:cNvSpPr>
            <a:spLocks noGrp="1"/>
          </p:cNvSpPr>
          <p:nvPr>
            <p:ph type="title"/>
          </p:nvPr>
        </p:nvSpPr>
        <p:spPr>
          <a:xfrm>
            <a:off x="685800" y="331451"/>
            <a:ext cx="10396882" cy="791180"/>
          </a:xfrm>
        </p:spPr>
        <p:txBody>
          <a:bodyPr>
            <a:normAutofit/>
          </a:bodyPr>
          <a:lstStyle/>
          <a:p>
            <a:r>
              <a:rPr lang="tr-TR" sz="3600" cap="none" dirty="0"/>
              <a:t>Üst Bilişsel Süreç Becerisi</a:t>
            </a:r>
          </a:p>
        </p:txBody>
      </p:sp>
      <p:sp>
        <p:nvSpPr>
          <p:cNvPr id="3" name="İçerik Yer Tutucusu 2">
            <a:extLst>
              <a:ext uri="{FF2B5EF4-FFF2-40B4-BE49-F238E27FC236}">
                <a16:creationId xmlns:a16="http://schemas.microsoft.com/office/drawing/2014/main" id="{B83FCC75-944D-36AF-C5B3-9D2B3646D360}"/>
              </a:ext>
            </a:extLst>
          </p:cNvPr>
          <p:cNvSpPr>
            <a:spLocks noGrp="1"/>
          </p:cNvSpPr>
          <p:nvPr>
            <p:ph idx="1"/>
          </p:nvPr>
        </p:nvSpPr>
        <p:spPr>
          <a:xfrm>
            <a:off x="622425" y="1203317"/>
            <a:ext cx="10396883" cy="4038639"/>
          </a:xfrm>
        </p:spPr>
        <p:txBody>
          <a:bodyPr>
            <a:normAutofit fontScale="85000" lnSpcReduction="20000"/>
          </a:bodyPr>
          <a:lstStyle/>
          <a:p>
            <a:pPr marL="0" indent="0">
              <a:buNone/>
            </a:pPr>
            <a:r>
              <a:rPr lang="tr-TR" cap="none" dirty="0">
                <a:latin typeface="Söhne"/>
              </a:rPr>
              <a:t>Üst bilişsel süreç becerisi, kendi düşünme süreçlerini bilinçli olarak izleme, değerlendirme ve düzenleme yeteneğidir. Bu beceri, bireylerin öğrenme süreçlerini daha etkili hale getirmelerine, problem çözme yeteneklerini geliştirmelerine ve karar verme süreçlerini iyileştirmelerine yardımcı olur. Üst bilişsel süreç becerisi üç ana bileşeni içerir:</a:t>
            </a:r>
          </a:p>
          <a:p>
            <a:r>
              <a:rPr lang="tr-TR" b="1" cap="none" dirty="0">
                <a:latin typeface="Söhne"/>
              </a:rPr>
              <a:t>ÖZ-DÜZENLEME</a:t>
            </a:r>
            <a:r>
              <a:rPr lang="tr-TR" cap="none" dirty="0">
                <a:latin typeface="Söhne"/>
              </a:rPr>
              <a:t>: Öğrenme sürecinin aktif bir şekilde yönetilmesi, hedef belirleme, strateji geliştirme, zamanı yönetme ve motivasyonu sürdürme yeteneğidir. Bu, aynı zamanda öğrenme sırasında dikkati kontrol etme ve dağıtıcı unsurlardan kaçınma becerisini de kapsar.</a:t>
            </a:r>
          </a:p>
          <a:p>
            <a:r>
              <a:rPr lang="tr-TR" b="1" cap="none" dirty="0">
                <a:latin typeface="Söhne"/>
              </a:rPr>
              <a:t>ÖZ-DÜŞÜNME (ÖZ-MONİTÖRLEME): </a:t>
            </a:r>
            <a:r>
              <a:rPr lang="tr-TR" cap="none" dirty="0">
                <a:latin typeface="Söhne"/>
              </a:rPr>
              <a:t>Kendi düşünme, öğrenme ve anlama süreçlerini sürekli olarak izleme ve değerlendirme yeteneğidir. Bireyler, bu süreçte kendi anlayışlarını ve kavrayışlarını sorgular, hataları ve eksiklikleri tanır ve gerektiğinde düzeltici önlemler alır.</a:t>
            </a:r>
          </a:p>
          <a:p>
            <a:r>
              <a:rPr lang="tr-TR" b="1" cap="none" dirty="0">
                <a:latin typeface="Söhne"/>
              </a:rPr>
              <a:t>ÖZ-DEĞERLENDİRME: </a:t>
            </a:r>
            <a:r>
              <a:rPr lang="tr-TR" cap="none" dirty="0">
                <a:latin typeface="Söhne"/>
              </a:rPr>
              <a:t>Bireyin kendi performansını ve öğrenme sürecinin sonuçlarını değerlendirme yeteneğidir.</a:t>
            </a:r>
          </a:p>
          <a:p>
            <a:pPr marL="0" indent="0">
              <a:buNone/>
            </a:pPr>
            <a:r>
              <a:rPr lang="tr-TR" cap="none" dirty="0">
                <a:latin typeface="Söhne"/>
              </a:rPr>
              <a:t>Bu, hedeflere ulaşma derecesini değerlendirme, kendi çalışmalarını geriye dönük olarak analiz etme ve gelecekteki öğrenme ve problem çözme çabalarını yönlendirecek içgörüler elde etme sürecini içerir</a:t>
            </a:r>
            <a:r>
              <a:rPr lang="tr-TR" dirty="0">
                <a:latin typeface="Söhne"/>
              </a:rPr>
              <a:t>.</a:t>
            </a:r>
          </a:p>
        </p:txBody>
      </p:sp>
    </p:spTree>
    <p:extLst>
      <p:ext uri="{BB962C8B-B14F-4D97-AF65-F5344CB8AC3E}">
        <p14:creationId xmlns:p14="http://schemas.microsoft.com/office/powerpoint/2010/main" val="15123086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56D0A-E54F-9AD5-61A7-0A411843A23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5D2E7D1-A064-F08D-D7C7-E0F87E7A6723}"/>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B0CE242-AADA-336E-E2CE-800B1B639000}"/>
              </a:ext>
            </a:extLst>
          </p:cNvPr>
          <p:cNvSpPr>
            <a:spLocks noGrp="1"/>
          </p:cNvSpPr>
          <p:nvPr>
            <p:ph idx="1"/>
          </p:nvPr>
        </p:nvSpPr>
        <p:spPr>
          <a:xfrm>
            <a:off x="369715" y="890730"/>
            <a:ext cx="3735027" cy="4246074"/>
          </a:xfrm>
        </p:spPr>
        <p:txBody>
          <a:bodyPr>
            <a:normAutofit/>
          </a:bodyPr>
          <a:lstStyle/>
          <a:p>
            <a:pPr marL="0" indent="0" algn="l">
              <a:buNone/>
            </a:pPr>
            <a:r>
              <a:rPr lang="tr-TR" sz="1600" b="1" i="0" u="none" strike="noStrike" cap="none" baseline="0" dirty="0">
                <a:latin typeface="Söhne"/>
              </a:rPr>
              <a:t>5.3. Tablo işlemlerini gerçekleştirir.</a:t>
            </a:r>
          </a:p>
          <a:p>
            <a:pPr marL="0" indent="0" algn="l">
              <a:buNone/>
            </a:pPr>
            <a:r>
              <a:rPr lang="tr-TR" sz="1600" b="1" cap="none" dirty="0">
                <a:latin typeface="Söhne"/>
              </a:rPr>
              <a:t>A</a:t>
            </a:r>
            <a:r>
              <a:rPr lang="tr-TR" sz="1600" b="1" i="0" u="none" strike="noStrike" cap="none" baseline="0" dirty="0">
                <a:latin typeface="Söhne"/>
              </a:rPr>
              <a:t>) Veri tabanında tablo oluşturma, veri ekleme, güncelleme ve silme işlemlerini öğrenir.</a:t>
            </a:r>
          </a:p>
          <a:p>
            <a:pPr marL="0" indent="0" algn="l">
              <a:buNone/>
            </a:pPr>
            <a:r>
              <a:rPr lang="tr-TR" sz="1600" b="1" cap="none" dirty="0">
                <a:latin typeface="Söhne"/>
              </a:rPr>
              <a:t>1. Veri  Ekleme</a:t>
            </a:r>
            <a:endParaRPr lang="tr-TR" sz="1600" b="1"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6" name="Resim 5">
            <a:extLst>
              <a:ext uri="{FF2B5EF4-FFF2-40B4-BE49-F238E27FC236}">
                <a16:creationId xmlns:a16="http://schemas.microsoft.com/office/drawing/2014/main" id="{EC2DC0E0-1B89-FC6E-1D61-1DA61FCB86BD}"/>
              </a:ext>
            </a:extLst>
          </p:cNvPr>
          <p:cNvPicPr>
            <a:picLocks noChangeAspect="1"/>
          </p:cNvPicPr>
          <p:nvPr/>
        </p:nvPicPr>
        <p:blipFill>
          <a:blip r:embed="rId2"/>
          <a:stretch>
            <a:fillRect/>
          </a:stretch>
        </p:blipFill>
        <p:spPr>
          <a:xfrm>
            <a:off x="5099838" y="1390650"/>
            <a:ext cx="6524625" cy="4076700"/>
          </a:xfrm>
          <a:prstGeom prst="rect">
            <a:avLst/>
          </a:prstGeom>
        </p:spPr>
      </p:pic>
    </p:spTree>
    <p:extLst>
      <p:ext uri="{BB962C8B-B14F-4D97-AF65-F5344CB8AC3E}">
        <p14:creationId xmlns:p14="http://schemas.microsoft.com/office/powerpoint/2010/main" val="11709574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FD0AB-DCF6-B87F-D3BD-52A60F3D785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8FA042B-B222-E796-5DAC-FF22192308C3}"/>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B5C3218-3A20-02EA-C9CE-DB0A92800AA2}"/>
              </a:ext>
            </a:extLst>
          </p:cNvPr>
          <p:cNvSpPr>
            <a:spLocks noGrp="1"/>
          </p:cNvSpPr>
          <p:nvPr>
            <p:ph idx="1"/>
          </p:nvPr>
        </p:nvSpPr>
        <p:spPr>
          <a:xfrm>
            <a:off x="369715" y="890730"/>
            <a:ext cx="3735027" cy="4246074"/>
          </a:xfrm>
        </p:spPr>
        <p:txBody>
          <a:bodyPr>
            <a:normAutofit/>
          </a:bodyPr>
          <a:lstStyle/>
          <a:p>
            <a:pPr marL="0" indent="0" algn="l">
              <a:buNone/>
            </a:pPr>
            <a:r>
              <a:rPr lang="tr-TR" sz="1600" b="1" i="0" u="none" strike="noStrike" cap="none" baseline="0" dirty="0">
                <a:latin typeface="Söhne"/>
              </a:rPr>
              <a:t>5.3. Tablo işlemlerini gerçekleştirir.</a:t>
            </a:r>
          </a:p>
          <a:p>
            <a:pPr marL="0" indent="0" algn="l">
              <a:buNone/>
            </a:pPr>
            <a:r>
              <a:rPr lang="tr-TR" sz="1600" b="1" cap="none" dirty="0">
                <a:latin typeface="Söhne"/>
              </a:rPr>
              <a:t>A</a:t>
            </a:r>
            <a:r>
              <a:rPr lang="tr-TR" sz="1600" b="1" i="0" u="none" strike="noStrike" cap="none" baseline="0" dirty="0">
                <a:latin typeface="Söhne"/>
              </a:rPr>
              <a:t>) Veri tabanında tablo oluşturma, veri ekleme, güncelleme ve silme işlemlerini öğrenir.</a:t>
            </a:r>
          </a:p>
          <a:p>
            <a:pPr marL="0" indent="0" algn="l">
              <a:buNone/>
            </a:pPr>
            <a:r>
              <a:rPr lang="tr-TR" sz="1600" b="1" cap="none" dirty="0">
                <a:latin typeface="Söhne"/>
              </a:rPr>
              <a:t>1. Veri  Güncelleme</a:t>
            </a:r>
            <a:endParaRPr lang="tr-TR" sz="1600" b="1"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5" name="Resim 4">
            <a:extLst>
              <a:ext uri="{FF2B5EF4-FFF2-40B4-BE49-F238E27FC236}">
                <a16:creationId xmlns:a16="http://schemas.microsoft.com/office/drawing/2014/main" id="{57DADE87-B19A-960F-0468-2624E9CA07AB}"/>
              </a:ext>
            </a:extLst>
          </p:cNvPr>
          <p:cNvPicPr>
            <a:picLocks noChangeAspect="1"/>
          </p:cNvPicPr>
          <p:nvPr/>
        </p:nvPicPr>
        <p:blipFill>
          <a:blip r:embed="rId2"/>
          <a:stretch>
            <a:fillRect/>
          </a:stretch>
        </p:blipFill>
        <p:spPr>
          <a:xfrm>
            <a:off x="5061940" y="1899342"/>
            <a:ext cx="6038850" cy="2228850"/>
          </a:xfrm>
          <a:prstGeom prst="rect">
            <a:avLst/>
          </a:prstGeom>
        </p:spPr>
      </p:pic>
    </p:spTree>
    <p:extLst>
      <p:ext uri="{BB962C8B-B14F-4D97-AF65-F5344CB8AC3E}">
        <p14:creationId xmlns:p14="http://schemas.microsoft.com/office/powerpoint/2010/main" val="4892829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8593-5DDE-9205-E0BE-5D488974C0C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3762C9B-4F2F-F5FE-9D0E-B23DEF62CC6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755E0D8-E62B-20E0-EAC0-0904F7024A90}"/>
              </a:ext>
            </a:extLst>
          </p:cNvPr>
          <p:cNvSpPr>
            <a:spLocks noGrp="1"/>
          </p:cNvSpPr>
          <p:nvPr>
            <p:ph idx="1"/>
          </p:nvPr>
        </p:nvSpPr>
        <p:spPr>
          <a:xfrm>
            <a:off x="369715" y="890730"/>
            <a:ext cx="3735027" cy="4246074"/>
          </a:xfrm>
        </p:spPr>
        <p:txBody>
          <a:bodyPr>
            <a:normAutofit/>
          </a:bodyPr>
          <a:lstStyle/>
          <a:p>
            <a:pPr marL="0" indent="0" algn="l">
              <a:buNone/>
            </a:pPr>
            <a:r>
              <a:rPr lang="tr-TR" sz="1600" b="1" i="0" u="none" strike="noStrike" cap="none" baseline="0" dirty="0">
                <a:latin typeface="Söhne"/>
              </a:rPr>
              <a:t>5.3. Tablo işlemlerini gerçekleştirir.</a:t>
            </a:r>
          </a:p>
          <a:p>
            <a:pPr marL="0" indent="0" algn="l">
              <a:buNone/>
            </a:pPr>
            <a:r>
              <a:rPr lang="tr-TR" sz="1600" b="1" cap="none" dirty="0">
                <a:latin typeface="Söhne"/>
              </a:rPr>
              <a:t>A</a:t>
            </a:r>
            <a:r>
              <a:rPr lang="tr-TR" sz="1600" b="1" i="0" u="none" strike="noStrike" cap="none" baseline="0" dirty="0">
                <a:latin typeface="Söhne"/>
              </a:rPr>
              <a:t>) Veri tabanında tablo oluşturma, veri ekleme, güncelleme ve silme işlemlerini öğrenir.</a:t>
            </a:r>
          </a:p>
          <a:p>
            <a:pPr marL="0" indent="0" algn="l">
              <a:buNone/>
            </a:pPr>
            <a:r>
              <a:rPr lang="tr-TR" sz="1600" b="1" cap="none" dirty="0">
                <a:latin typeface="Söhne"/>
              </a:rPr>
              <a:t>1. Veri  Silme</a:t>
            </a:r>
            <a:endParaRPr lang="tr-TR" sz="1600" b="1"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6" name="Resim 5">
            <a:extLst>
              <a:ext uri="{FF2B5EF4-FFF2-40B4-BE49-F238E27FC236}">
                <a16:creationId xmlns:a16="http://schemas.microsoft.com/office/drawing/2014/main" id="{792F39F9-1517-35DD-5F6F-95112EE876A9}"/>
              </a:ext>
            </a:extLst>
          </p:cNvPr>
          <p:cNvPicPr>
            <a:picLocks noChangeAspect="1"/>
          </p:cNvPicPr>
          <p:nvPr/>
        </p:nvPicPr>
        <p:blipFill>
          <a:blip r:embed="rId2"/>
          <a:stretch>
            <a:fillRect/>
          </a:stretch>
        </p:blipFill>
        <p:spPr>
          <a:xfrm>
            <a:off x="4495800" y="1928812"/>
            <a:ext cx="6915150" cy="3000375"/>
          </a:xfrm>
          <a:prstGeom prst="rect">
            <a:avLst/>
          </a:prstGeom>
        </p:spPr>
      </p:pic>
    </p:spTree>
    <p:extLst>
      <p:ext uri="{BB962C8B-B14F-4D97-AF65-F5344CB8AC3E}">
        <p14:creationId xmlns:p14="http://schemas.microsoft.com/office/powerpoint/2010/main" val="4104114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84B2-826C-F087-4A76-EA881DABABA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89E58D8-0220-6D4A-6FB1-E524B06F1888}"/>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6DE3FA4-B45C-CC4C-A41B-B0AEADE710AE}"/>
              </a:ext>
            </a:extLst>
          </p:cNvPr>
          <p:cNvSpPr>
            <a:spLocks noGrp="1"/>
          </p:cNvSpPr>
          <p:nvPr>
            <p:ph idx="1"/>
          </p:nvPr>
        </p:nvSpPr>
        <p:spPr>
          <a:xfrm>
            <a:off x="160698" y="1186005"/>
            <a:ext cx="5468577" cy="4246074"/>
          </a:xfrm>
        </p:spPr>
        <p:txBody>
          <a:bodyPr>
            <a:normAutofit lnSpcReduction="10000"/>
          </a:bodyPr>
          <a:lstStyle/>
          <a:p>
            <a:pPr marL="0" indent="0" algn="l">
              <a:buNone/>
            </a:pPr>
            <a:r>
              <a:rPr lang="tr-TR" sz="1600" b="1" cap="none" dirty="0">
                <a:latin typeface="Söhne"/>
              </a:rPr>
              <a:t>B</a:t>
            </a:r>
            <a:r>
              <a:rPr lang="tr-TR" sz="1600" b="1" i="0" u="none" strike="noStrike" cap="none" baseline="0" dirty="0">
                <a:latin typeface="Söhne"/>
              </a:rPr>
              <a:t>) Veri tabanında oluşturulan tabloları sorgulama ve filtreleme yeteneklerini yönetme çalışılır.</a:t>
            </a:r>
          </a:p>
          <a:p>
            <a:pPr marL="0" indent="0" algn="l">
              <a:buNone/>
            </a:pPr>
            <a:r>
              <a:rPr lang="tr-TR" sz="1600" i="0" u="none" strike="noStrike" cap="none" baseline="0" dirty="0">
                <a:latin typeface="Söhne"/>
              </a:rPr>
              <a:t>Veri tabanındaki tabloları sorgulama ve filtreleme, veri tabanı yönetiminde temel becerilerden biridir. Bu yetenekler, belirli kriterlere göre veri çekmek ve analiz etmek için çok önemlidir. Bu süreçte SQL dilinin SELECT ifadesi ve çeşitli filtreleme koşulları (WHERE, LIKE, IN, vb.) kullanılır.</a:t>
            </a:r>
          </a:p>
          <a:p>
            <a:pPr marL="0" indent="0" algn="l">
              <a:buNone/>
            </a:pPr>
            <a:r>
              <a:rPr lang="tr-TR" sz="1600" b="1" i="0" u="none" strike="noStrike" cap="none" baseline="0" dirty="0">
                <a:latin typeface="Söhne"/>
              </a:rPr>
              <a:t>örnek</a:t>
            </a:r>
            <a:r>
              <a:rPr lang="tr-TR" sz="1600" i="0" u="none" strike="noStrike" cap="none" baseline="0" dirty="0">
                <a:latin typeface="Söhne"/>
              </a:rPr>
              <a:t>, C++ ve </a:t>
            </a:r>
            <a:r>
              <a:rPr lang="tr-TR" sz="1600" i="0" u="none" strike="noStrike" cap="none" baseline="0" dirty="0" err="1">
                <a:latin typeface="Söhne"/>
              </a:rPr>
              <a:t>SQLite</a:t>
            </a:r>
            <a:r>
              <a:rPr lang="tr-TR" sz="1600" i="0" u="none" strike="noStrike" cap="none" baseline="0" dirty="0">
                <a:latin typeface="Söhne"/>
              </a:rPr>
              <a:t> kullanarak basit bir sorgulama ve filtreleme işlemi gösterilir. Bu örnekte, daha önce oluşturulmuş olan PERSON tablosundan belirli kayıtları sorgulanabilir.</a:t>
            </a:r>
          </a:p>
          <a:p>
            <a:pPr marL="0" indent="0" algn="l">
              <a:buNone/>
            </a:pPr>
            <a:r>
              <a:rPr lang="tr-TR" sz="1600" i="0" u="none" strike="noStrike" cap="none" baseline="0" dirty="0">
                <a:latin typeface="Söhne"/>
              </a:rPr>
              <a:t>Öncelikle, sorgulama işlemi için bir </a:t>
            </a:r>
            <a:r>
              <a:rPr lang="tr-TR" sz="1600" i="0" u="none" strike="noStrike" cap="none" baseline="0" dirty="0" err="1">
                <a:latin typeface="Söhne"/>
              </a:rPr>
              <a:t>callback</a:t>
            </a:r>
            <a:r>
              <a:rPr lang="tr-TR" sz="1600" i="0" u="none" strike="noStrike" cap="none" baseline="0" dirty="0">
                <a:latin typeface="Söhne"/>
              </a:rPr>
              <a:t> fonksiyonu tanımlanır. Bu fonksiyon, sorgu sonucundaki her bir satır için çağrılır ve sonuçları ekrana basar.</a:t>
            </a:r>
          </a:p>
          <a:p>
            <a:pPr marL="0" indent="0" algn="l">
              <a:buNone/>
            </a:pPr>
            <a:endParaRPr lang="tr-TR" sz="1600" b="1" i="0" u="none" strike="noStrike" cap="none" baseline="0" dirty="0">
              <a:latin typeface="Söhne"/>
            </a:endParaRPr>
          </a:p>
        </p:txBody>
      </p:sp>
      <p:pic>
        <p:nvPicPr>
          <p:cNvPr id="6" name="Resim 5">
            <a:extLst>
              <a:ext uri="{FF2B5EF4-FFF2-40B4-BE49-F238E27FC236}">
                <a16:creationId xmlns:a16="http://schemas.microsoft.com/office/drawing/2014/main" id="{B4B53CDC-5635-61E0-0A3A-A64FB8D053BB}"/>
              </a:ext>
            </a:extLst>
          </p:cNvPr>
          <p:cNvPicPr>
            <a:picLocks noChangeAspect="1"/>
          </p:cNvPicPr>
          <p:nvPr/>
        </p:nvPicPr>
        <p:blipFill>
          <a:blip r:embed="rId2"/>
          <a:stretch>
            <a:fillRect/>
          </a:stretch>
        </p:blipFill>
        <p:spPr>
          <a:xfrm>
            <a:off x="5543550" y="1540221"/>
            <a:ext cx="6191250" cy="3120657"/>
          </a:xfrm>
          <a:prstGeom prst="rect">
            <a:avLst/>
          </a:prstGeom>
        </p:spPr>
      </p:pic>
    </p:spTree>
    <p:extLst>
      <p:ext uri="{BB962C8B-B14F-4D97-AF65-F5344CB8AC3E}">
        <p14:creationId xmlns:p14="http://schemas.microsoft.com/office/powerpoint/2010/main" val="38153945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A0D34-4E54-CFCE-98D1-65637DBAFE0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AFCEFF-1949-30D0-0577-4346E230D2A7}"/>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pic>
        <p:nvPicPr>
          <p:cNvPr id="10" name="Resim 9">
            <a:extLst>
              <a:ext uri="{FF2B5EF4-FFF2-40B4-BE49-F238E27FC236}">
                <a16:creationId xmlns:a16="http://schemas.microsoft.com/office/drawing/2014/main" id="{6A8C8C62-DF91-E1B8-9907-033940B74FA3}"/>
              </a:ext>
            </a:extLst>
          </p:cNvPr>
          <p:cNvPicPr>
            <a:picLocks noChangeAspect="1"/>
          </p:cNvPicPr>
          <p:nvPr/>
        </p:nvPicPr>
        <p:blipFill>
          <a:blip r:embed="rId2"/>
          <a:stretch>
            <a:fillRect/>
          </a:stretch>
        </p:blipFill>
        <p:spPr>
          <a:xfrm>
            <a:off x="2797710" y="923973"/>
            <a:ext cx="4725720" cy="4608951"/>
          </a:xfrm>
          <a:prstGeom prst="rect">
            <a:avLst/>
          </a:prstGeom>
        </p:spPr>
      </p:pic>
    </p:spTree>
    <p:extLst>
      <p:ext uri="{BB962C8B-B14F-4D97-AF65-F5344CB8AC3E}">
        <p14:creationId xmlns:p14="http://schemas.microsoft.com/office/powerpoint/2010/main" val="17190460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80C68-0740-9000-96A0-EC64562BED1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4E035C-B68D-9BB2-47F9-B011CD86F48F}"/>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28F2A3A-6E3C-2F5F-D583-CA67530C9D5C}"/>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C</a:t>
            </a:r>
            <a:r>
              <a:rPr lang="tr-TR" sz="1600" b="1" i="0" u="none" strike="noStrike" cap="none" baseline="0" dirty="0">
                <a:latin typeface="Söhne"/>
              </a:rPr>
              <a:t>) İşlevsel uygulamalar için tablo işlemlerini iş mantığıyla entegre etme durumu fark ettirilir.</a:t>
            </a:r>
          </a:p>
          <a:p>
            <a:pPr marL="0" indent="0" algn="l">
              <a:buNone/>
            </a:pPr>
            <a:r>
              <a:rPr lang="tr-TR" sz="1600" b="1" i="0" u="none" strike="noStrike" cap="none" baseline="0" dirty="0">
                <a:latin typeface="Söhne"/>
              </a:rPr>
              <a:t>1. İş Mantığının Anlaşılması</a:t>
            </a:r>
          </a:p>
          <a:p>
            <a:pPr marL="0" indent="0" algn="l">
              <a:buNone/>
            </a:pPr>
            <a:r>
              <a:rPr lang="tr-TR" sz="1600" i="0" u="none" strike="noStrike" cap="none" baseline="0" dirty="0">
                <a:latin typeface="Söhne"/>
              </a:rPr>
              <a:t>İş mantığı, bir uygulamanın nasıl çalıştığını ve kullanıcıların ihtiyaçlarını nasıl karşıladığını tanımlayan kurallar ve algoritmalardır. Öğrencilere, uygulamanın genel amacını ve kullanıcıların hangi işlemleri gerçekleştirebileceğini anlamaları gerektiğini açıklanabilir</a:t>
            </a:r>
            <a:r>
              <a:rPr lang="tr-TR" sz="1600" b="1" i="0" u="none" strike="noStrike" cap="none" baseline="0" dirty="0">
                <a:latin typeface="Söhne"/>
              </a:rPr>
              <a:t>.</a:t>
            </a:r>
          </a:p>
          <a:p>
            <a:pPr marL="0" indent="0" algn="l">
              <a:buNone/>
            </a:pPr>
            <a:endParaRPr lang="tr-TR" sz="1600" b="1" i="0" u="none" strike="noStrike" cap="none" baseline="0" dirty="0">
              <a:latin typeface="Söhne"/>
            </a:endParaRPr>
          </a:p>
          <a:p>
            <a:pPr marL="0" indent="0" algn="l">
              <a:buNone/>
            </a:pPr>
            <a:r>
              <a:rPr lang="tr-TR" sz="1600" b="1" i="0" u="none" strike="noStrike" cap="none" baseline="0" dirty="0">
                <a:latin typeface="Söhne"/>
              </a:rPr>
              <a:t>2. Veri Tabanı Tasarımı ve İş Mantığı Arasındaki İlişki</a:t>
            </a:r>
          </a:p>
          <a:p>
            <a:pPr marL="0" indent="0" algn="l">
              <a:buNone/>
            </a:pPr>
            <a:r>
              <a:rPr lang="tr-TR" sz="1600" i="0" u="none" strike="noStrike" cap="none" baseline="0" dirty="0">
                <a:latin typeface="Söhne"/>
              </a:rPr>
              <a:t>Veri tabanı tasarımının, uygulamanın iş mantığına hizmet etmesi gerektiğini vurgulanır. Örneğin, bir e-ticaret uygulamasında, kullanıcılar tarafından yapılan siparişlerin takibi için siparişler, ürünler ve kullanıcılar arasında ilişkilerin kurulması gerekir. Bu ilişkilerin nasıl modelleneceğini ve iş mantığıyla nasıl entegre edilmesi gerektiğine değinilir.</a:t>
            </a:r>
          </a:p>
        </p:txBody>
      </p:sp>
    </p:spTree>
    <p:extLst>
      <p:ext uri="{BB962C8B-B14F-4D97-AF65-F5344CB8AC3E}">
        <p14:creationId xmlns:p14="http://schemas.microsoft.com/office/powerpoint/2010/main" val="33662680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3467-5206-A5C6-4B7E-E032E5AB94C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A6B9CA-34C9-B748-724D-5CDC828D1BFA}"/>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FB743D4-FC18-E204-04E6-CA1279D1A7FC}"/>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3. CRUD İşlemleri ve İş Mantığı</a:t>
            </a:r>
          </a:p>
          <a:p>
            <a:pPr marL="0" indent="0" algn="l">
              <a:buNone/>
            </a:pPr>
            <a:r>
              <a:rPr lang="tr-TR" sz="1600" cap="none" dirty="0">
                <a:latin typeface="Söhne"/>
              </a:rPr>
              <a:t>CRUD (</a:t>
            </a:r>
            <a:r>
              <a:rPr lang="tr-TR" sz="1600" cap="none" dirty="0" err="1">
                <a:latin typeface="Söhne"/>
              </a:rPr>
              <a:t>Create</a:t>
            </a:r>
            <a:r>
              <a:rPr lang="tr-TR" sz="1600" cap="none" dirty="0">
                <a:latin typeface="Söhne"/>
              </a:rPr>
              <a:t>, Read, Update, </a:t>
            </a:r>
            <a:r>
              <a:rPr lang="tr-TR" sz="1600" cap="none" dirty="0" err="1">
                <a:latin typeface="Söhne"/>
              </a:rPr>
              <a:t>Delete</a:t>
            </a:r>
            <a:r>
              <a:rPr lang="tr-TR" sz="1600" cap="none" dirty="0">
                <a:latin typeface="Söhne"/>
              </a:rPr>
              <a:t>) işlemlerinin, uygulamanın çeşitli işlevlerini desteklemek için nasıl kullanıldığını örneklerle gösterin. Örneğin, bir kullanıcı profil güncelleme işlemi, bir "Update" işlemine nasıl dönüşebilir veya yeni bir siparişin sisteme eklenmesi bir "</a:t>
            </a:r>
            <a:r>
              <a:rPr lang="tr-TR" sz="1600" cap="none" dirty="0" err="1">
                <a:latin typeface="Söhne"/>
              </a:rPr>
              <a:t>Create</a:t>
            </a:r>
            <a:r>
              <a:rPr lang="tr-TR" sz="1600" cap="none" dirty="0">
                <a:latin typeface="Söhne"/>
              </a:rPr>
              <a:t>" işlemi olarak nasıl ele alınabilir açıklayın.</a:t>
            </a:r>
          </a:p>
          <a:p>
            <a:pPr marL="0" indent="0" algn="l">
              <a:buNone/>
            </a:pPr>
            <a:endParaRPr lang="tr-TR" sz="1600" b="1" cap="none" dirty="0">
              <a:latin typeface="Söhne"/>
            </a:endParaRPr>
          </a:p>
          <a:p>
            <a:pPr marL="0" indent="0" algn="l">
              <a:buNone/>
            </a:pPr>
            <a:r>
              <a:rPr lang="tr-TR" sz="1600" b="1" cap="none" dirty="0">
                <a:latin typeface="Söhne"/>
              </a:rPr>
              <a:t>4. İşlemlerin Otomasyonu ve İyileştirilmesi</a:t>
            </a:r>
          </a:p>
          <a:p>
            <a:pPr marL="0" indent="0" algn="l">
              <a:buNone/>
            </a:pPr>
            <a:r>
              <a:rPr lang="tr-TR" sz="1600" cap="none" dirty="0">
                <a:latin typeface="Söhne"/>
              </a:rPr>
              <a:t>Bazı işlemlerin nasıl otomatize edilebileceği ve iş mantığına göre nasıl iyileştirilebileceğinden bahsedin. Örneğin, bir kullanıcının sipariş geçmişini otomatik olarak sorgulayıp listelemek veya belirli kriterlere göre ürün önerileri yapmak gibi.</a:t>
            </a:r>
            <a:endParaRPr lang="tr-TR" sz="1600" i="0" u="none" strike="noStrike" cap="none" baseline="0" dirty="0">
              <a:latin typeface="Söhne"/>
            </a:endParaRPr>
          </a:p>
        </p:txBody>
      </p:sp>
    </p:spTree>
    <p:extLst>
      <p:ext uri="{BB962C8B-B14F-4D97-AF65-F5344CB8AC3E}">
        <p14:creationId xmlns:p14="http://schemas.microsoft.com/office/powerpoint/2010/main" val="1539982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5E5C6-D845-444A-40CE-ED7B1AC146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F1DFF0C-102F-6FD0-5021-D19C863C93BD}"/>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90F4F23A-57FA-1FBC-1741-330F3B56FE28}"/>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5. Hata Yönetimi ve Güvenlik</a:t>
            </a:r>
          </a:p>
          <a:p>
            <a:pPr marL="0" indent="0" algn="l">
              <a:buNone/>
            </a:pPr>
            <a:r>
              <a:rPr lang="tr-TR" sz="1600" cap="none" dirty="0">
                <a:latin typeface="Söhne"/>
              </a:rPr>
              <a:t>Veri tabanı işlemlerinin uygulama içerisinde güvenli bir şekilde nasıl gerçekleştirileceği ve olası hataların nasıl yönetileceği üzerinde durun. Özellikle, veri girişi sırasında hata kontrolü, SQL enjeksiyonu gibi güvenlik tehditlerine karşı önlemler ve kullanıcı verilerinin korunması gibi konuları ele alın.</a:t>
            </a:r>
          </a:p>
          <a:p>
            <a:pPr marL="0" indent="0" algn="l">
              <a:buNone/>
            </a:pPr>
            <a:endParaRPr lang="tr-TR" sz="1600" b="1" cap="none" dirty="0">
              <a:latin typeface="Söhne"/>
            </a:endParaRPr>
          </a:p>
          <a:p>
            <a:pPr marL="0" indent="0" algn="l">
              <a:buNone/>
            </a:pPr>
            <a:r>
              <a:rPr lang="tr-TR" sz="1600" b="1" cap="none" dirty="0">
                <a:latin typeface="Söhne"/>
              </a:rPr>
              <a:t>6. Gerçek Dünya Örnekleriyle Uygulama</a:t>
            </a:r>
          </a:p>
          <a:p>
            <a:pPr marL="0" indent="0" algn="l">
              <a:buNone/>
            </a:pPr>
            <a:r>
              <a:rPr lang="tr-TR" sz="1600" cap="none" dirty="0">
                <a:latin typeface="Söhne"/>
              </a:rPr>
              <a:t>Öğrencilere, gerçek dünya uygulamalarından örnekler sunarak, teorik bilgilerin pratiğe nasıl dönüştürüleceğini gösterin. Bu, öğrencilerin öğrendiklerini somut örnekler üzerinden daha iyi anlamalarını ve kavramalarını sağlar.</a:t>
            </a:r>
            <a:endParaRPr lang="tr-TR" sz="1600" i="0" u="none" strike="noStrike" cap="none" baseline="0" dirty="0">
              <a:latin typeface="Söhne"/>
            </a:endParaRPr>
          </a:p>
        </p:txBody>
      </p:sp>
    </p:spTree>
    <p:extLst>
      <p:ext uri="{BB962C8B-B14F-4D97-AF65-F5344CB8AC3E}">
        <p14:creationId xmlns:p14="http://schemas.microsoft.com/office/powerpoint/2010/main" val="30113013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6671D-4568-047A-5DC5-E4DF6B9139A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2A5982E-9D70-CBA2-21B2-80952B58EF2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591EF19-E50B-CB23-87C8-F712A1973D94}"/>
              </a:ext>
            </a:extLst>
          </p:cNvPr>
          <p:cNvSpPr>
            <a:spLocks noGrp="1"/>
          </p:cNvSpPr>
          <p:nvPr>
            <p:ph idx="1"/>
          </p:nvPr>
        </p:nvSpPr>
        <p:spPr>
          <a:xfrm>
            <a:off x="160698" y="928829"/>
            <a:ext cx="11193102" cy="4852846"/>
          </a:xfrm>
        </p:spPr>
        <p:txBody>
          <a:bodyPr>
            <a:normAutofit fontScale="77500" lnSpcReduction="20000"/>
          </a:bodyPr>
          <a:lstStyle/>
          <a:p>
            <a:pPr marL="0" indent="0" algn="l">
              <a:buNone/>
            </a:pPr>
            <a:r>
              <a:rPr lang="tr-TR" sz="1600" b="1" i="0" u="none" strike="noStrike" cap="none" baseline="0" dirty="0">
                <a:latin typeface="Söhne"/>
              </a:rPr>
              <a:t>5.4. Temel SQL komutlarını kullanır.</a:t>
            </a:r>
          </a:p>
          <a:p>
            <a:pPr marL="0" indent="0" algn="l">
              <a:buNone/>
            </a:pPr>
            <a:r>
              <a:rPr lang="tr-TR" sz="1600" b="1" cap="none" dirty="0">
                <a:latin typeface="Söhne"/>
              </a:rPr>
              <a:t>A</a:t>
            </a:r>
            <a:r>
              <a:rPr lang="tr-TR" sz="1600" b="1" i="0" u="none" strike="noStrike" cap="none" baseline="0" dirty="0">
                <a:latin typeface="Söhne"/>
              </a:rPr>
              <a:t>) Select, </a:t>
            </a:r>
            <a:r>
              <a:rPr lang="tr-TR" sz="1600" b="1" i="0" u="none" strike="noStrike" cap="none" baseline="0" dirty="0" err="1">
                <a:latin typeface="Söhne"/>
              </a:rPr>
              <a:t>Insert</a:t>
            </a:r>
            <a:r>
              <a:rPr lang="tr-TR" sz="1600" b="1" i="0" u="none" strike="noStrike" cap="none" baseline="0" dirty="0">
                <a:latin typeface="Söhne"/>
              </a:rPr>
              <a:t>, Update, </a:t>
            </a:r>
            <a:r>
              <a:rPr lang="tr-TR" sz="1600" b="1" i="0" u="none" strike="noStrike" cap="none" baseline="0" dirty="0" err="1">
                <a:latin typeface="Söhne"/>
              </a:rPr>
              <a:t>Delete</a:t>
            </a:r>
            <a:r>
              <a:rPr lang="tr-TR" sz="1600" b="1" i="0" u="none" strike="noStrike" cap="none" baseline="0" dirty="0">
                <a:latin typeface="Söhne"/>
              </a:rPr>
              <a:t> temel SQL komutlarını kullanarak verileri çekme, veri ekleme, var olan veriyi güncelleme ve silme işlemleri uygulatılır.</a:t>
            </a:r>
          </a:p>
          <a:p>
            <a:pPr marL="0" indent="0" algn="l">
              <a:buNone/>
            </a:pPr>
            <a:r>
              <a:rPr lang="tr-TR" sz="1600" cap="none" dirty="0">
                <a:latin typeface="Söhne"/>
              </a:rPr>
              <a:t>K</a:t>
            </a:r>
            <a:r>
              <a:rPr lang="tr-TR" sz="1600" i="0" u="none" strike="noStrike" cap="none" baseline="0" dirty="0">
                <a:latin typeface="Söhne"/>
              </a:rPr>
              <a:t>ütüphanesi yönetim sistemi için bir veri tabanı tasarlatılabilir. ve bu sistem, kitapları, kütüphaneye kayıtlı üyeleri ve ödünç alınan kitapları yönetir. Bu senaryoda, kütüphane sistemine yeni kitaplar eklemek, üye kaydı oluşturmak, üyelerin ödünç aldıkları kitapları güncellemek ve gerektiğinde kitap ya da üye kayıtlarını silmek gibi işlemleri gerçekleştirilir</a:t>
            </a:r>
            <a:r>
              <a:rPr lang="tr-TR" sz="1600" b="1" i="0" u="none" strike="noStrike" cap="none" baseline="0" dirty="0">
                <a:latin typeface="Söhne"/>
              </a:rPr>
              <a:t>.</a:t>
            </a:r>
          </a:p>
          <a:p>
            <a:pPr marL="0" indent="0" algn="l">
              <a:buNone/>
            </a:pPr>
            <a:r>
              <a:rPr lang="tr-TR" sz="1600" b="1" i="0" u="none" strike="noStrike" cap="none" baseline="0" dirty="0">
                <a:latin typeface="Söhne"/>
              </a:rPr>
              <a:t>Görevler:</a:t>
            </a:r>
          </a:p>
          <a:p>
            <a:pPr marL="0" indent="0" algn="l">
              <a:buNone/>
            </a:pPr>
            <a:r>
              <a:rPr lang="tr-TR" sz="1600" b="1" i="0" u="none" strike="noStrike" cap="none" baseline="0" dirty="0">
                <a:latin typeface="Söhne"/>
              </a:rPr>
              <a:t>Kitap Ekleme:</a:t>
            </a:r>
          </a:p>
          <a:p>
            <a:pPr marL="0" indent="0" algn="l">
              <a:buNone/>
            </a:pPr>
            <a:r>
              <a:rPr lang="tr-TR" sz="1600" i="0" u="none" strike="noStrike" cap="none" baseline="0" dirty="0">
                <a:latin typeface="Söhne"/>
              </a:rPr>
              <a:t>INSERT komutunu kullanarak, kitaplar tablosuna yeni bir kitap ekleyin. Kitap için gerekli bilgiler; kitap adı, yazarı, yayın yılı ve kategori olmalıdır.</a:t>
            </a:r>
          </a:p>
          <a:p>
            <a:pPr marL="0" indent="0" algn="l">
              <a:buNone/>
            </a:pPr>
            <a:r>
              <a:rPr lang="tr-TR" sz="1600" b="1" i="0" u="none" strike="noStrike" cap="none" baseline="0" dirty="0">
                <a:latin typeface="Söhne"/>
              </a:rPr>
              <a:t>Üye Kaydı Ekleme:</a:t>
            </a:r>
          </a:p>
          <a:p>
            <a:pPr marL="0" indent="0" algn="l">
              <a:buNone/>
            </a:pPr>
            <a:r>
              <a:rPr lang="tr-TR" sz="1600" i="0" u="none" strike="noStrike" cap="none" baseline="0" dirty="0">
                <a:latin typeface="Söhne"/>
              </a:rPr>
              <a:t>INSERT komutu ile üyeler tablosuna yeni bir üye ekleyin. Üye için gerekli bilgiler; üye adı, soyadı, telefon numarası ve e-posta adresi olmalıdır.</a:t>
            </a:r>
          </a:p>
          <a:p>
            <a:pPr marL="0" indent="0" algn="l">
              <a:buNone/>
            </a:pPr>
            <a:r>
              <a:rPr lang="tr-TR" sz="1600" b="1" i="0" u="none" strike="noStrike" cap="none" baseline="0" dirty="0">
                <a:latin typeface="Söhne"/>
              </a:rPr>
              <a:t>Ödünç Alınan Kitap Bilgisi Güncelleme:</a:t>
            </a:r>
          </a:p>
          <a:p>
            <a:pPr marL="0" indent="0" algn="l">
              <a:buNone/>
            </a:pPr>
            <a:r>
              <a:rPr lang="tr-TR" sz="1600" i="0" u="none" strike="noStrike" cap="none" baseline="0" dirty="0">
                <a:latin typeface="Söhne"/>
              </a:rPr>
              <a:t>Bir üyenin ödünç aldığı kitap bilgilerini güncellemek için UPDATE komutunu kullanın. Örneğin, ödünç alma tarihini veya iade tarihini güncelleyin.</a:t>
            </a:r>
          </a:p>
          <a:p>
            <a:pPr marL="0" indent="0" algn="l">
              <a:buNone/>
            </a:pPr>
            <a:r>
              <a:rPr lang="tr-TR" sz="1600" b="1" i="0" u="none" strike="noStrike" cap="none" baseline="0" dirty="0">
                <a:latin typeface="Söhne"/>
              </a:rPr>
              <a:t>Kitap Sorgulama:</a:t>
            </a:r>
          </a:p>
          <a:p>
            <a:pPr marL="0" indent="0" algn="l">
              <a:buNone/>
            </a:pPr>
            <a:r>
              <a:rPr lang="tr-TR" sz="1600" i="0" u="none" strike="noStrike" cap="none" baseline="0" dirty="0">
                <a:latin typeface="Söhne"/>
              </a:rPr>
              <a:t>SELECT komutunu kullanarak, belirli bir kriteri (örneğin, yazar adına göre) karşılayan kitapların listesini çıkarın.</a:t>
            </a:r>
          </a:p>
          <a:p>
            <a:pPr marL="0" indent="0" algn="l">
              <a:buNone/>
            </a:pPr>
            <a:r>
              <a:rPr lang="tr-TR" sz="1600" b="1" i="0" u="none" strike="noStrike" cap="none" baseline="0" dirty="0">
                <a:latin typeface="Söhne"/>
              </a:rPr>
              <a:t>Üye Silme:</a:t>
            </a:r>
          </a:p>
          <a:p>
            <a:pPr marL="0" indent="0" algn="l">
              <a:buNone/>
            </a:pPr>
            <a:r>
              <a:rPr lang="tr-TR" sz="1600" i="0" u="none" strike="noStrike" cap="none" baseline="0" dirty="0">
                <a:latin typeface="Söhne"/>
              </a:rPr>
              <a:t>Belirli bir kriteri (örneğin, üyelik süresi dolmuş olanlar) karşılayan üyeleri bulmak için SELECT kullanın ve bu üyeleri DELETE komutu ile sistemden silin.</a:t>
            </a:r>
          </a:p>
        </p:txBody>
      </p:sp>
    </p:spTree>
    <p:extLst>
      <p:ext uri="{BB962C8B-B14F-4D97-AF65-F5344CB8AC3E}">
        <p14:creationId xmlns:p14="http://schemas.microsoft.com/office/powerpoint/2010/main" val="32221297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37079-B413-0A3B-8AA0-CB8EA87614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7F8ECA2-EF08-0B31-A420-1AD4F993229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6560750-CE1E-417E-88A8-1D8A8C48E232}"/>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B</a:t>
            </a:r>
            <a:r>
              <a:rPr lang="tr-TR" sz="1600" b="1" i="0" u="none" strike="noStrike" cap="none" baseline="0" dirty="0">
                <a:latin typeface="Söhne"/>
              </a:rPr>
              <a:t>) Veri tabanı sorguları oluştururken dinamik parametrelerle çalışma ve güvenli sorgu oluşturma becerileri geliştirilir.</a:t>
            </a:r>
          </a:p>
          <a:p>
            <a:pPr marL="0" indent="0" algn="l">
              <a:buNone/>
            </a:pPr>
            <a:r>
              <a:rPr lang="tr-TR" sz="1600" i="0" u="none" strike="noStrike" cap="none" baseline="0" dirty="0">
                <a:latin typeface="Söhne"/>
              </a:rPr>
              <a:t>Veri tabanı sorguları oluştururken dinamik parametreler kullanmak ve güvenli sorgular oluşturma becerilerini geliştirmek, veri tabanı yönetiminde çok önemli bir yere sahiptir. Bu beceriler, özellikle web uygulamaları ve diğer yazılım projelerinde, SQL </a:t>
            </a:r>
            <a:r>
              <a:rPr lang="tr-TR" sz="1600" i="0" u="none" strike="noStrike" cap="none" baseline="0" dirty="0" err="1">
                <a:latin typeface="Söhne"/>
              </a:rPr>
              <a:t>injection</a:t>
            </a:r>
            <a:r>
              <a:rPr lang="tr-TR" sz="1600" i="0" u="none" strike="noStrike" cap="none" baseline="0" dirty="0">
                <a:latin typeface="Söhne"/>
              </a:rPr>
              <a:t> gibi güvenlik açıklarını önlemeye yardımcı olur. </a:t>
            </a:r>
          </a:p>
          <a:p>
            <a:pPr marL="0" indent="0" algn="l">
              <a:buNone/>
            </a:pPr>
            <a:r>
              <a:rPr lang="tr-TR" sz="1600" b="1" i="0" u="none" strike="noStrike" cap="none" baseline="0" dirty="0">
                <a:latin typeface="Söhne"/>
              </a:rPr>
              <a:t>Dinamik Parametrelerle Çalışma</a:t>
            </a:r>
          </a:p>
          <a:p>
            <a:pPr marL="0" indent="0" algn="l">
              <a:buNone/>
            </a:pPr>
            <a:r>
              <a:rPr lang="tr-TR" sz="1600" b="1" i="0" u="none" strike="noStrike" cap="none" baseline="0" dirty="0">
                <a:latin typeface="Söhne"/>
              </a:rPr>
              <a:t>Dinamik Sorguların Tanıtımı: </a:t>
            </a:r>
            <a:r>
              <a:rPr lang="tr-TR" sz="1600" i="0" u="none" strike="noStrike" cap="none" baseline="0" dirty="0">
                <a:latin typeface="Söhne"/>
              </a:rPr>
              <a:t>Uygulamaların kullanıcı girdilerine veya programın akışına göre değişken sorgular oluşturması gerekebilir. Bu tür sorgular, daha esnek ve etkileşimli uygulamalar geliştirmeye olanak tanır.</a:t>
            </a:r>
          </a:p>
          <a:p>
            <a:pPr marL="0" indent="0" algn="l">
              <a:buNone/>
            </a:pPr>
            <a:r>
              <a:rPr lang="tr-TR" sz="1600" b="1" i="0" u="none" strike="noStrike" cap="none" baseline="0" dirty="0">
                <a:latin typeface="Söhne"/>
              </a:rPr>
              <a:t>Parametre Kullanımının Önemi: </a:t>
            </a:r>
            <a:r>
              <a:rPr lang="tr-TR" sz="1600" i="0" u="none" strike="noStrike" cap="none" baseline="0" dirty="0">
                <a:latin typeface="Söhne"/>
              </a:rPr>
              <a:t>Sorguların dinamik olarak oluşturulması sırasında, sabit değerler yerine parametrelerin kullanılması gerektiğini vurgulayın. Parametreler, sorgu metni ile kullanıcı girdilerinin ayrılmasını sağlayarak, SQL </a:t>
            </a:r>
            <a:r>
              <a:rPr lang="tr-TR" sz="1600" i="0" u="none" strike="noStrike" cap="none" baseline="0" dirty="0" err="1">
                <a:latin typeface="Söhne"/>
              </a:rPr>
              <a:t>injection</a:t>
            </a:r>
            <a:r>
              <a:rPr lang="tr-TR" sz="1600" i="0" u="none" strike="noStrike" cap="none" baseline="0" dirty="0">
                <a:latin typeface="Söhne"/>
              </a:rPr>
              <a:t> saldırılarına karşı koruma sağlar.</a:t>
            </a:r>
          </a:p>
          <a:p>
            <a:pPr marL="0" indent="0" algn="l">
              <a:buNone/>
            </a:pPr>
            <a:r>
              <a:rPr lang="tr-TR" sz="1600" b="1" i="0" u="none" strike="noStrike" cap="none" baseline="0" dirty="0">
                <a:latin typeface="Söhne"/>
              </a:rPr>
              <a:t>Örnek Uygulama Senaryoları: </a:t>
            </a:r>
            <a:r>
              <a:rPr lang="tr-TR" sz="1600" i="0" u="none" strike="noStrike" cap="none" baseline="0" dirty="0">
                <a:latin typeface="Söhne"/>
              </a:rPr>
              <a:t>Web formundan alınan bir kullanıcı adını kullanarak o kullanıcıya ait bilgileri çekmek, veya belirli bir tarihten sonra yayınlanmış kitapları listelemek gibi dinamik sorguların pratik örneklerini sunun.</a:t>
            </a:r>
          </a:p>
        </p:txBody>
      </p:sp>
    </p:spTree>
    <p:extLst>
      <p:ext uri="{BB962C8B-B14F-4D97-AF65-F5344CB8AC3E}">
        <p14:creationId xmlns:p14="http://schemas.microsoft.com/office/powerpoint/2010/main" val="1309401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96D698-CB55-51DB-525F-DFF3D5E55501}"/>
              </a:ext>
            </a:extLst>
          </p:cNvPr>
          <p:cNvSpPr>
            <a:spLocks noGrp="1"/>
          </p:cNvSpPr>
          <p:nvPr>
            <p:ph type="title"/>
          </p:nvPr>
        </p:nvSpPr>
        <p:spPr>
          <a:xfrm>
            <a:off x="685800" y="196913"/>
            <a:ext cx="10396882" cy="1151965"/>
          </a:xfrm>
        </p:spPr>
        <p:txBody>
          <a:bodyPr>
            <a:normAutofit/>
          </a:bodyPr>
          <a:lstStyle/>
          <a:p>
            <a:r>
              <a:rPr lang="tr-TR" sz="3200" dirty="0"/>
              <a:t>örnek</a:t>
            </a:r>
          </a:p>
        </p:txBody>
      </p:sp>
      <p:sp>
        <p:nvSpPr>
          <p:cNvPr id="3" name="İçerik Yer Tutucusu 2">
            <a:extLst>
              <a:ext uri="{FF2B5EF4-FFF2-40B4-BE49-F238E27FC236}">
                <a16:creationId xmlns:a16="http://schemas.microsoft.com/office/drawing/2014/main" id="{B8CD7034-D567-88BB-CA4A-6A68DFE97884}"/>
              </a:ext>
            </a:extLst>
          </p:cNvPr>
          <p:cNvSpPr>
            <a:spLocks noGrp="1"/>
          </p:cNvSpPr>
          <p:nvPr>
            <p:ph idx="1"/>
          </p:nvPr>
        </p:nvSpPr>
        <p:spPr>
          <a:xfrm>
            <a:off x="685800" y="1640543"/>
            <a:ext cx="10396883" cy="3576913"/>
          </a:xfrm>
        </p:spPr>
        <p:txBody>
          <a:bodyPr>
            <a:normAutofit fontScale="92500" lnSpcReduction="10000"/>
          </a:bodyPr>
          <a:lstStyle/>
          <a:p>
            <a:pPr marL="0" indent="0" algn="l">
              <a:buNone/>
            </a:pPr>
            <a:r>
              <a:rPr lang="tr-TR" b="0" i="0" cap="none" dirty="0">
                <a:solidFill>
                  <a:srgbClr val="0D0D0D"/>
                </a:solidFill>
                <a:effectLst/>
                <a:latin typeface="Söhne"/>
              </a:rPr>
              <a:t>Bir matematik problemi üzerinde çalışan bir öğrenciyi düşünelim:</a:t>
            </a:r>
          </a:p>
          <a:p>
            <a:pPr algn="l">
              <a:buFont typeface="Arial" panose="020B0604020202020204" pitchFamily="34" charset="0"/>
              <a:buChar char="•"/>
            </a:pPr>
            <a:r>
              <a:rPr lang="tr-TR" b="1" i="0" cap="none" dirty="0">
                <a:solidFill>
                  <a:srgbClr val="0D0D0D"/>
                </a:solidFill>
                <a:effectLst/>
                <a:latin typeface="Söhne"/>
              </a:rPr>
              <a:t>ÖZ-DÜZENLEME</a:t>
            </a:r>
            <a:r>
              <a:rPr lang="tr-TR" b="0" i="0" cap="none" dirty="0">
                <a:solidFill>
                  <a:srgbClr val="0D0D0D"/>
                </a:solidFill>
                <a:effectLst/>
                <a:latin typeface="Söhne"/>
              </a:rPr>
              <a:t>: Öğrenci, problemi çözmek için bir plan yapar ve hangi matematiksel yöntemlerin kullanılacağını belirler. Çalışma süresini planlar ve tüm dikkatini problemin çözümüne odaklar.</a:t>
            </a:r>
          </a:p>
          <a:p>
            <a:pPr algn="l">
              <a:buFont typeface="Arial" panose="020B0604020202020204" pitchFamily="34" charset="0"/>
              <a:buChar char="•"/>
            </a:pPr>
            <a:r>
              <a:rPr lang="tr-TR" b="1" i="0" cap="none" dirty="0">
                <a:solidFill>
                  <a:srgbClr val="0D0D0D"/>
                </a:solidFill>
                <a:effectLst/>
                <a:latin typeface="Söhne"/>
              </a:rPr>
              <a:t>ÖZ-DÜŞÜNME</a:t>
            </a:r>
            <a:r>
              <a:rPr lang="tr-TR" b="0" i="0" cap="none" dirty="0">
                <a:solidFill>
                  <a:srgbClr val="0D0D0D"/>
                </a:solidFill>
                <a:effectLst/>
                <a:latin typeface="Söhne"/>
              </a:rPr>
              <a:t>: Problem çözümü sırasında öğrenci, kendi anlama sürecini izler ve problemi doğru anlayıp anlamadığını kontrol eder. Bir adımda takılıp kalmışsa, nedenini düşünür ve farklı bir yaklaşım denemeye karar verir.</a:t>
            </a:r>
          </a:p>
          <a:p>
            <a:pPr algn="l">
              <a:buFont typeface="Arial" panose="020B0604020202020204" pitchFamily="34" charset="0"/>
              <a:buChar char="•"/>
            </a:pPr>
            <a:r>
              <a:rPr lang="tr-TR" b="1" i="0" cap="none" dirty="0">
                <a:solidFill>
                  <a:srgbClr val="0D0D0D"/>
                </a:solidFill>
                <a:effectLst/>
                <a:latin typeface="Söhne"/>
              </a:rPr>
              <a:t>ÖZ-DEĞERLENDİRME</a:t>
            </a:r>
            <a:r>
              <a:rPr lang="tr-TR" b="0" i="0" cap="none" dirty="0">
                <a:solidFill>
                  <a:srgbClr val="0D0D0D"/>
                </a:solidFill>
                <a:effectLst/>
                <a:latin typeface="Söhne"/>
              </a:rPr>
              <a:t>: Problemi çözdükten sonra, öğrenci çözüm sürecini ve sonucunu değerlendirir. Doğru çözüme ulaşıp ulaşmadığını kontrol eder ve süreçte neyin iyi neyin kötü gittiğini düşünür. Aynı türden problemleri gelecekte daha etkili bir şekilde çözebilmek için elde ettiği içgörüleri değerlendirir.</a:t>
            </a:r>
          </a:p>
          <a:p>
            <a:endParaRPr lang="tr-TR" dirty="0"/>
          </a:p>
        </p:txBody>
      </p:sp>
    </p:spTree>
    <p:extLst>
      <p:ext uri="{BB962C8B-B14F-4D97-AF65-F5344CB8AC3E}">
        <p14:creationId xmlns:p14="http://schemas.microsoft.com/office/powerpoint/2010/main" val="3550766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D1C8E-91B5-C8B0-8528-908B84F8CD7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AB849C2-AAB2-2128-1801-C27AFD76477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426B9DE7-5B9A-67C7-F627-A98BE5E60359}"/>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Güvenli Sorgu Oluşturma</a:t>
            </a:r>
          </a:p>
          <a:p>
            <a:pPr marL="0" indent="0" algn="l">
              <a:buNone/>
            </a:pPr>
            <a:r>
              <a:rPr lang="tr-TR" sz="1600" b="1" cap="none" dirty="0">
                <a:latin typeface="Söhne"/>
              </a:rPr>
              <a:t>SQL </a:t>
            </a:r>
            <a:r>
              <a:rPr lang="tr-TR" sz="1600" b="1" cap="none" dirty="0" err="1">
                <a:latin typeface="Söhne"/>
              </a:rPr>
              <a:t>Injection</a:t>
            </a:r>
            <a:r>
              <a:rPr lang="tr-TR" sz="1600" b="1" cap="none" dirty="0">
                <a:latin typeface="Söhne"/>
              </a:rPr>
              <a:t> ve Güvenlik: </a:t>
            </a:r>
            <a:r>
              <a:rPr lang="tr-TR" sz="1600" cap="none" dirty="0">
                <a:latin typeface="Söhne"/>
              </a:rPr>
              <a:t>SQL </a:t>
            </a:r>
            <a:r>
              <a:rPr lang="tr-TR" sz="1600" cap="none" dirty="0" err="1">
                <a:latin typeface="Söhne"/>
              </a:rPr>
              <a:t>injection</a:t>
            </a:r>
            <a:r>
              <a:rPr lang="tr-TR" sz="1600" cap="none" dirty="0">
                <a:latin typeface="Söhne"/>
              </a:rPr>
              <a:t> saldırılarının ne olduğunu, nasıl gerçekleştirildiğini ve bu tür saldırılara karşı korunmanın önemini anlatın. Güvenli sorgu teknikleri kullanılarak bu tür saldırılardan nasıl kaçınılacağı üzerinde durun.</a:t>
            </a:r>
          </a:p>
          <a:p>
            <a:pPr marL="0" indent="0" algn="l">
              <a:buNone/>
            </a:pPr>
            <a:r>
              <a:rPr lang="tr-TR" sz="1600" b="1" cap="none" dirty="0">
                <a:latin typeface="Söhne"/>
              </a:rPr>
              <a:t>Hazırlanmış Sorgular (</a:t>
            </a:r>
            <a:r>
              <a:rPr lang="tr-TR" sz="1600" b="1" cap="none" dirty="0" err="1">
                <a:latin typeface="Söhne"/>
              </a:rPr>
              <a:t>Prepared</a:t>
            </a:r>
            <a:r>
              <a:rPr lang="tr-TR" sz="1600" b="1" cap="none" dirty="0">
                <a:latin typeface="Söhne"/>
              </a:rPr>
              <a:t> </a:t>
            </a:r>
            <a:r>
              <a:rPr lang="tr-TR" sz="1600" b="1" cap="none" dirty="0" err="1">
                <a:latin typeface="Söhne"/>
              </a:rPr>
              <a:t>Statements</a:t>
            </a:r>
            <a:r>
              <a:rPr lang="tr-TR" sz="1600" b="1" cap="none" dirty="0">
                <a:latin typeface="Söhne"/>
              </a:rPr>
              <a:t>): </a:t>
            </a:r>
            <a:r>
              <a:rPr lang="tr-TR" sz="1600" cap="none" dirty="0">
                <a:latin typeface="Söhne"/>
              </a:rPr>
              <a:t>Hazırlanmış sorguların, parametre değerlerini sorgu metninden ayrı tutarak SQL </a:t>
            </a:r>
            <a:r>
              <a:rPr lang="tr-TR" sz="1600" cap="none" dirty="0" err="1">
                <a:latin typeface="Söhne"/>
              </a:rPr>
              <a:t>injection</a:t>
            </a:r>
            <a:r>
              <a:rPr lang="tr-TR" sz="1600" cap="none" dirty="0">
                <a:latin typeface="Söhne"/>
              </a:rPr>
              <a:t> saldırılarına karşı nasıl bir koruma sağladığını açıklayın. Parametrelerin sorgu yürütülmeden önce belirlendiğini ve bu sayede sorgunun yapısının değiştirilemeyeceğini belirtin.</a:t>
            </a:r>
          </a:p>
          <a:p>
            <a:pPr marL="0" indent="0" algn="l">
              <a:buNone/>
            </a:pPr>
            <a:r>
              <a:rPr lang="tr-TR" sz="1600" b="1" cap="none" dirty="0">
                <a:latin typeface="Söhne"/>
              </a:rPr>
              <a:t>Veri Doğrulama ve Temizleme: </a:t>
            </a:r>
            <a:r>
              <a:rPr lang="tr-TR" sz="1600" cap="none" dirty="0">
                <a:latin typeface="Söhne"/>
              </a:rPr>
              <a:t>Kullanıcıdan alınan girdilerin her zaman doğrulanması ve gerekirse temizlenmesi gerektiğini vurgulayın. Bu sürecin, beklenmeyen veya zararlı verilerin veri tabanına girilmesini önlemek için önemli olduğunu açıklayın.</a:t>
            </a:r>
            <a:endParaRPr lang="tr-TR" sz="1600" i="0" u="none" strike="noStrike" cap="none" baseline="0" dirty="0">
              <a:latin typeface="Söhne"/>
            </a:endParaRPr>
          </a:p>
        </p:txBody>
      </p:sp>
    </p:spTree>
    <p:extLst>
      <p:ext uri="{BB962C8B-B14F-4D97-AF65-F5344CB8AC3E}">
        <p14:creationId xmlns:p14="http://schemas.microsoft.com/office/powerpoint/2010/main" val="3975445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EFE7-7A1A-280A-F932-8DE71DC0BCD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D4D8F1-FF8F-2560-EC11-0D4FF75AB2F8}"/>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B63E6E3-EF3A-E9C9-5368-7E003D064AF1}"/>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Uygulama ve Alıştırmalar</a:t>
            </a:r>
          </a:p>
          <a:p>
            <a:pPr marL="0" indent="0" algn="l">
              <a:buNone/>
            </a:pPr>
            <a:r>
              <a:rPr lang="tr-TR" sz="1600" b="1" cap="none" dirty="0">
                <a:latin typeface="Söhne"/>
              </a:rPr>
              <a:t>Pratik Alıştırmalar: </a:t>
            </a:r>
            <a:r>
              <a:rPr lang="tr-TR" sz="1600" cap="none" dirty="0">
                <a:latin typeface="Söhne"/>
              </a:rPr>
              <a:t>Öğrencilere, dinamik parametreler kullanarak ve hazırlanmış sorgular oluşturarak güvenli sorgular yazmaları için pratik alıştırmalar verin. Bu, onların teorik bilgilerini pratiğe dökmelerine ve konuyu daha iyi anlamalarına yardımcı olur.</a:t>
            </a:r>
          </a:p>
          <a:p>
            <a:pPr marL="0" indent="0" algn="l">
              <a:buNone/>
            </a:pPr>
            <a:endParaRPr lang="tr-TR" sz="1600" b="1" cap="none" dirty="0">
              <a:latin typeface="Söhne"/>
            </a:endParaRPr>
          </a:p>
          <a:p>
            <a:pPr marL="0" indent="0" algn="l">
              <a:buNone/>
            </a:pPr>
            <a:r>
              <a:rPr lang="tr-TR" sz="1600" b="1" cap="none" dirty="0">
                <a:latin typeface="Söhne"/>
              </a:rPr>
              <a:t>Güvenlik Senaryoları Analizi: </a:t>
            </a:r>
            <a:r>
              <a:rPr lang="tr-TR" sz="1600" cap="none" dirty="0">
                <a:latin typeface="Söhne"/>
              </a:rPr>
              <a:t>Gerçek hayattan örneklerle, SQL </a:t>
            </a:r>
            <a:r>
              <a:rPr lang="tr-TR" sz="1600" cap="none" dirty="0" err="1">
                <a:latin typeface="Söhne"/>
              </a:rPr>
              <a:t>injection</a:t>
            </a:r>
            <a:r>
              <a:rPr lang="tr-TR" sz="1600" cap="none" dirty="0">
                <a:latin typeface="Söhne"/>
              </a:rPr>
              <a:t> saldırılarının nasıl önlenmiş olabileceğini tartışın. Bu, öğrencilerin güvenlik konularına daha duyarlı hale gelmelerini ve geliştirdikleri uygulamalarda güvenlik önlemlerini dikkate almalarını sağlar.</a:t>
            </a:r>
            <a:endParaRPr lang="tr-TR" sz="1600" i="0" u="none" strike="noStrike" cap="none" baseline="0" dirty="0">
              <a:latin typeface="Söhne"/>
            </a:endParaRPr>
          </a:p>
        </p:txBody>
      </p:sp>
    </p:spTree>
    <p:extLst>
      <p:ext uri="{BB962C8B-B14F-4D97-AF65-F5344CB8AC3E}">
        <p14:creationId xmlns:p14="http://schemas.microsoft.com/office/powerpoint/2010/main" val="15647874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F3143-EF37-812F-A258-C3250E98E89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DADEB39-171E-7F8C-7DAA-8648EA9580C6}"/>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1AF4FD6-47B7-B0A5-D8A5-DF210BC58D9E}"/>
              </a:ext>
            </a:extLst>
          </p:cNvPr>
          <p:cNvSpPr>
            <a:spLocks noGrp="1"/>
          </p:cNvSpPr>
          <p:nvPr>
            <p:ph idx="1"/>
          </p:nvPr>
        </p:nvSpPr>
        <p:spPr>
          <a:xfrm>
            <a:off x="217848" y="691414"/>
            <a:ext cx="10096877" cy="4810125"/>
          </a:xfrm>
        </p:spPr>
        <p:txBody>
          <a:bodyPr>
            <a:normAutofit/>
          </a:bodyPr>
          <a:lstStyle/>
          <a:p>
            <a:pPr marL="0" indent="0" algn="l">
              <a:buNone/>
            </a:pPr>
            <a:endParaRPr lang="tr-TR" sz="1600" b="1" i="0" u="none" strike="noStrike" cap="none" baseline="0" dirty="0">
              <a:latin typeface="Söhne"/>
            </a:endParaRPr>
          </a:p>
          <a:p>
            <a:pPr marL="0" indent="0" algn="l">
              <a:buNone/>
            </a:pPr>
            <a:r>
              <a:rPr lang="tr-TR" sz="1600" b="1" cap="none" dirty="0">
                <a:latin typeface="Söhne"/>
              </a:rPr>
              <a:t>C</a:t>
            </a:r>
            <a:r>
              <a:rPr lang="tr-TR" sz="1600" b="1" i="0" u="none" strike="noStrike" cap="none" baseline="0" dirty="0">
                <a:latin typeface="Söhne"/>
              </a:rPr>
              <a:t>) Karmaşık SQL sorguları (</a:t>
            </a:r>
            <a:r>
              <a:rPr lang="tr-TR" sz="1600" b="1" i="0" u="none" strike="noStrike" cap="none" baseline="0" dirty="0" err="1">
                <a:latin typeface="Söhne"/>
              </a:rPr>
              <a:t>Join</a:t>
            </a:r>
            <a:r>
              <a:rPr lang="tr-TR" sz="1600" b="1" i="0" u="none" strike="noStrike" cap="none" baseline="0" dirty="0">
                <a:latin typeface="Söhne"/>
              </a:rPr>
              <a:t> operatörleri, alt sorgular, indeksleme vb.) ile veri tabanlarını etkili bir</a:t>
            </a:r>
          </a:p>
          <a:p>
            <a:pPr marL="0" indent="0" algn="l">
              <a:buNone/>
            </a:pPr>
            <a:r>
              <a:rPr lang="tr-TR" sz="1600" b="1" i="0" u="none" strike="noStrike" cap="none" baseline="0" dirty="0">
                <a:latin typeface="Söhne"/>
              </a:rPr>
              <a:t>şekilde sorgulama vurgulanır.</a:t>
            </a:r>
          </a:p>
          <a:p>
            <a:pPr marL="0" indent="0" algn="l">
              <a:buNone/>
            </a:pPr>
            <a:r>
              <a:rPr lang="tr-TR" sz="1600" i="0" u="none" strike="noStrike" cap="none" baseline="0" dirty="0">
                <a:latin typeface="Söhne"/>
              </a:rPr>
              <a:t>Karmaşık SQL sorguları, bir veri tabanından istenilen bilgileri elde etmek için kullanılan güçlü araçlardır. </a:t>
            </a:r>
            <a:r>
              <a:rPr lang="tr-TR" sz="1600" i="0" u="none" strike="noStrike" cap="none" baseline="0" dirty="0" err="1">
                <a:latin typeface="Söhne"/>
              </a:rPr>
              <a:t>Join</a:t>
            </a:r>
            <a:r>
              <a:rPr lang="tr-TR" sz="1600" i="0" u="none" strike="noStrike" cap="none" baseline="0" dirty="0">
                <a:latin typeface="Söhne"/>
              </a:rPr>
              <a:t> operatörleri, alt sorgular ve indeksleme gibi konseptler, veri tabanı sorgulama işlemlerini daha etkili ve verimli hale getirir.</a:t>
            </a:r>
          </a:p>
          <a:p>
            <a:pPr marL="0" indent="0" algn="l">
              <a:buNone/>
            </a:pPr>
            <a:r>
              <a:rPr lang="tr-TR" sz="1600" b="1" i="0" u="none" strike="noStrike" cap="none" baseline="0" dirty="0" err="1">
                <a:latin typeface="Söhne"/>
              </a:rPr>
              <a:t>Join</a:t>
            </a:r>
            <a:r>
              <a:rPr lang="tr-TR" sz="1600" b="1" i="0" u="none" strike="noStrike" cap="none" baseline="0" dirty="0">
                <a:latin typeface="Söhne"/>
              </a:rPr>
              <a:t> Operatörleri</a:t>
            </a:r>
          </a:p>
          <a:p>
            <a:pPr marL="0" indent="0" algn="l">
              <a:buNone/>
            </a:pPr>
            <a:r>
              <a:rPr lang="tr-TR" sz="1600" i="0" u="none" strike="noStrike" cap="none" baseline="0" dirty="0" err="1">
                <a:latin typeface="Söhne"/>
              </a:rPr>
              <a:t>Join</a:t>
            </a:r>
            <a:r>
              <a:rPr lang="tr-TR" sz="1600" i="0" u="none" strike="noStrike" cap="none" baseline="0" dirty="0">
                <a:latin typeface="Söhne"/>
              </a:rPr>
              <a:t> operatörleri, iki veya daha fazla tablo arasındaki ilişkiyi kullanarak, bu tablolardan gelen verilerin birleştirilmiş bir görünümünü oluşturmak için kullanılır. Bu, ilişkisel veri tabanlarının temel bir özelliğidir ve çeşitli </a:t>
            </a:r>
            <a:r>
              <a:rPr lang="tr-TR" sz="1600" i="0" u="none" strike="noStrike" cap="none" baseline="0" dirty="0" err="1">
                <a:latin typeface="Söhne"/>
              </a:rPr>
              <a:t>join</a:t>
            </a:r>
            <a:r>
              <a:rPr lang="tr-TR" sz="1600" i="0" u="none" strike="noStrike" cap="none" baseline="0" dirty="0">
                <a:latin typeface="Söhne"/>
              </a:rPr>
              <a:t> türleri vardır (INNER JOIN, LEFT JOIN, RIGHT JOIN, FULL JOIN).</a:t>
            </a:r>
          </a:p>
          <a:p>
            <a:pPr marL="0" indent="0" algn="l">
              <a:buNone/>
            </a:pPr>
            <a:r>
              <a:rPr lang="tr-TR" sz="1600" b="1" i="0" u="none" strike="noStrike" cap="none" baseline="0" dirty="0">
                <a:latin typeface="Söhne"/>
              </a:rPr>
              <a:t>Örnek: </a:t>
            </a:r>
            <a:r>
              <a:rPr lang="tr-TR" sz="1600" i="0" u="none" strike="noStrike" cap="none" baseline="0" dirty="0">
                <a:latin typeface="Söhne"/>
              </a:rPr>
              <a:t>Bir kitapçı veri tabanını düşünün. Kitaplar tablosunda kitapların detayları ve Yazarlar tablosunda yazarların detayları bulunsun. Kitapların ve yazarların detaylarını birleştirip, hangi kitabın hangi yazar tarafından yazıldığını gösteren bir sorgu yazmak istiyorsunuz. Bu durumda, Kitaplar ve Yazarlar tablolarını yazar </a:t>
            </a:r>
            <a:r>
              <a:rPr lang="tr-TR" sz="1600" i="0" u="none" strike="noStrike" cap="none" baseline="0" dirty="0" err="1">
                <a:latin typeface="Söhne"/>
              </a:rPr>
              <a:t>ID'si</a:t>
            </a:r>
            <a:r>
              <a:rPr lang="tr-TR" sz="1600" i="0" u="none" strike="noStrike" cap="none" baseline="0" dirty="0">
                <a:latin typeface="Söhne"/>
              </a:rPr>
              <a:t> üzerinden JOIN edebilirsiniz.</a:t>
            </a:r>
          </a:p>
        </p:txBody>
      </p:sp>
    </p:spTree>
    <p:extLst>
      <p:ext uri="{BB962C8B-B14F-4D97-AF65-F5344CB8AC3E}">
        <p14:creationId xmlns:p14="http://schemas.microsoft.com/office/powerpoint/2010/main" val="31912284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CBC8-8AEF-6220-EE83-2125E89C64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328EE80-1680-768B-7660-6B51E45E9A91}"/>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6F4CD4E-5D2B-4AD0-16D2-A5C8F3AC078D}"/>
              </a:ext>
            </a:extLst>
          </p:cNvPr>
          <p:cNvSpPr>
            <a:spLocks noGrp="1"/>
          </p:cNvSpPr>
          <p:nvPr>
            <p:ph idx="1"/>
          </p:nvPr>
        </p:nvSpPr>
        <p:spPr>
          <a:xfrm>
            <a:off x="589323" y="1120039"/>
            <a:ext cx="10096877" cy="4810125"/>
          </a:xfrm>
        </p:spPr>
        <p:txBody>
          <a:bodyPr>
            <a:normAutofit/>
          </a:bodyPr>
          <a:lstStyle/>
          <a:p>
            <a:pPr marL="0" indent="0" algn="l">
              <a:buNone/>
            </a:pPr>
            <a:r>
              <a:rPr lang="tr-TR" sz="1600" b="1" i="0" u="none" strike="noStrike" cap="none" baseline="0" dirty="0">
                <a:latin typeface="Söhne"/>
              </a:rPr>
              <a:t>Alt Sorgular</a:t>
            </a:r>
          </a:p>
          <a:p>
            <a:pPr marL="0" indent="0" algn="l">
              <a:buNone/>
            </a:pPr>
            <a:r>
              <a:rPr lang="tr-TR" sz="1600" i="0" u="none" strike="noStrike" cap="none" baseline="0" dirty="0">
                <a:latin typeface="Söhne"/>
              </a:rPr>
              <a:t>Alt sorgular, bir SQL sorgusunun içinde yer alan başka bir SQL sorgusudur. Genellikle, ana sorguya veri sağlamak, koşul belirtmek veya sorgunun sonuç setini filtrelemek için kullanılır.</a:t>
            </a:r>
          </a:p>
          <a:p>
            <a:pPr marL="0" indent="0" algn="l">
              <a:buNone/>
            </a:pPr>
            <a:r>
              <a:rPr lang="tr-TR" sz="1600" b="1" i="0" u="none" strike="noStrike" cap="none" baseline="0" dirty="0">
                <a:latin typeface="Söhne"/>
              </a:rPr>
              <a:t>Örnek :</a:t>
            </a:r>
            <a:r>
              <a:rPr lang="tr-TR" sz="1600" i="0" u="none" strike="noStrike" cap="none" baseline="0" dirty="0">
                <a:latin typeface="Söhne"/>
              </a:rPr>
              <a:t>Yine kitapçı veri tabanını ele alalım. En çok satan kitapların listesini elde etmek istiyorsunuz. Bu bilgiyi, satış sayılarına göre sıralanmış ve sadece en üstteki kitapları seçen bir alt sorgu ile elde edebilirsiniz.</a:t>
            </a:r>
          </a:p>
          <a:p>
            <a:pPr marL="0" indent="0" algn="l">
              <a:buNone/>
            </a:pPr>
            <a:r>
              <a:rPr lang="tr-TR" sz="1600" b="1" i="0" u="none" strike="noStrike" cap="none" baseline="0" dirty="0">
                <a:latin typeface="Söhne"/>
              </a:rPr>
              <a:t>İndeksleme</a:t>
            </a:r>
          </a:p>
          <a:p>
            <a:pPr marL="0" indent="0" algn="l">
              <a:buNone/>
            </a:pPr>
            <a:r>
              <a:rPr lang="tr-TR" sz="1600" i="0" u="none" strike="noStrike" cap="none" baseline="0" dirty="0">
                <a:latin typeface="Söhne"/>
              </a:rPr>
              <a:t>İndeksleme, veri tabanında sorgu performansını artırmak için kullanılan bir yöntemdir. Sorguların daha hızlı çalışmasını sağlamak amacıyla, sık kullanılan sütunlar üzerinde indeksler oluşturulur.</a:t>
            </a:r>
          </a:p>
          <a:p>
            <a:pPr marL="0" indent="0" algn="l">
              <a:buNone/>
            </a:pPr>
            <a:r>
              <a:rPr lang="tr-TR" sz="1600" b="1" i="0" u="none" strike="noStrike" cap="none" baseline="0" dirty="0">
                <a:latin typeface="Söhne"/>
              </a:rPr>
              <a:t>Örnek : </a:t>
            </a:r>
            <a:r>
              <a:rPr lang="tr-TR" sz="1600" i="0" u="none" strike="noStrike" cap="none" baseline="0" dirty="0">
                <a:latin typeface="Söhne"/>
              </a:rPr>
              <a:t>Kitapçı veri tabanında, kullanıcıların sıklıkla yazar soyadına göre kitap aradıklarını düşünün. Yazarlar tablosunun soyadı sütununa bir indeks eklemek, bu tür sorguların çok daha hızlı çalışmasını sağlayacaktır.</a:t>
            </a:r>
          </a:p>
          <a:p>
            <a:pPr marL="0" indent="0" algn="l">
              <a:buNone/>
            </a:pPr>
            <a:endParaRPr lang="tr-TR" sz="1600" i="0" u="none" strike="noStrike" cap="none" baseline="0" dirty="0">
              <a:latin typeface="Söhne"/>
            </a:endParaRPr>
          </a:p>
        </p:txBody>
      </p:sp>
    </p:spTree>
    <p:extLst>
      <p:ext uri="{BB962C8B-B14F-4D97-AF65-F5344CB8AC3E}">
        <p14:creationId xmlns:p14="http://schemas.microsoft.com/office/powerpoint/2010/main" val="22302399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7474-284B-97AF-B7C8-209CC6ABEEF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9109DCE-2876-0989-9159-82AAD2ED6ADD}"/>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F0255AE-8EB8-F8C7-B9C8-1C3ABF8E99F9}"/>
              </a:ext>
            </a:extLst>
          </p:cNvPr>
          <p:cNvSpPr>
            <a:spLocks noGrp="1"/>
          </p:cNvSpPr>
          <p:nvPr>
            <p:ph idx="1"/>
          </p:nvPr>
        </p:nvSpPr>
        <p:spPr>
          <a:xfrm>
            <a:off x="160698" y="1186005"/>
            <a:ext cx="10096877" cy="4246074"/>
          </a:xfrm>
        </p:spPr>
        <p:txBody>
          <a:bodyPr>
            <a:normAutofit/>
          </a:bodyPr>
          <a:lstStyle/>
          <a:p>
            <a:pPr marL="0" indent="0" algn="l">
              <a:buNone/>
            </a:pPr>
            <a:r>
              <a:rPr lang="tr-TR" sz="1600" b="1" i="0" u="none" strike="noStrike" cap="none" baseline="0" dirty="0">
                <a:latin typeface="Söhne"/>
              </a:rPr>
              <a:t>5.5. İlişkisel veri tabanları oluşturur.</a:t>
            </a:r>
          </a:p>
          <a:p>
            <a:pPr marL="0" indent="0" algn="l">
              <a:buNone/>
            </a:pPr>
            <a:r>
              <a:rPr lang="tr-TR" sz="1600" b="1" cap="none" dirty="0">
                <a:latin typeface="Söhne"/>
              </a:rPr>
              <a:t>A</a:t>
            </a:r>
            <a:r>
              <a:rPr lang="tr-TR" sz="1600" b="1" i="0" u="none" strike="noStrike" cap="none" baseline="0" dirty="0">
                <a:latin typeface="Söhne"/>
              </a:rPr>
              <a:t>) Farklı tablolar arasındaki ilişkileri çözmesi için ilişkisel veri tabanlarının kullanımı öğretilir.</a:t>
            </a:r>
          </a:p>
          <a:p>
            <a:pPr marL="0" indent="0" algn="l">
              <a:buNone/>
            </a:pPr>
            <a:r>
              <a:rPr lang="tr-TR" sz="1600" i="0" u="none" strike="noStrike" cap="none" baseline="0" dirty="0">
                <a:latin typeface="Söhne"/>
              </a:rPr>
              <a:t>İlişkisel veri tabanları, veriler arasındaki ilişkileri tanımlayarak veri organizasyonu ve sorgulama işlemlerini kolaylaştırır.</a:t>
            </a:r>
          </a:p>
          <a:p>
            <a:pPr marL="0" indent="0" algn="l">
              <a:buNone/>
            </a:pPr>
            <a:r>
              <a:rPr lang="tr-TR" sz="1600" b="1" i="0" u="none" strike="noStrike" cap="none" baseline="0" dirty="0">
                <a:latin typeface="Söhne"/>
              </a:rPr>
              <a:t>1. İlişkisel Veri Tabanı Modellerinin Tanıtılması</a:t>
            </a:r>
          </a:p>
          <a:p>
            <a:pPr marL="0" indent="0" algn="l">
              <a:buNone/>
            </a:pPr>
            <a:r>
              <a:rPr lang="tr-TR" sz="1600" b="1" i="0" u="none" strike="noStrike" cap="none" baseline="0" dirty="0">
                <a:latin typeface="Söhne"/>
              </a:rPr>
              <a:t>İlişkisel Modelin Temelleri: </a:t>
            </a:r>
            <a:r>
              <a:rPr lang="tr-TR" sz="1600" i="0" u="none" strike="noStrike" cap="none" baseline="0" dirty="0">
                <a:latin typeface="Söhne"/>
              </a:rPr>
              <a:t>İlişkisel veri tabanı modellerinin tablolara (veya "</a:t>
            </a:r>
            <a:r>
              <a:rPr lang="tr-TR" sz="1600" i="0" u="none" strike="noStrike" cap="none" baseline="0" dirty="0" err="1">
                <a:latin typeface="Söhne"/>
              </a:rPr>
              <a:t>relation"lara</a:t>
            </a:r>
            <a:r>
              <a:rPr lang="tr-TR" sz="1600" i="0" u="none" strike="noStrike" cap="none" baseline="0" dirty="0">
                <a:latin typeface="Söhne"/>
              </a:rPr>
              <a:t>) dayalı olduğunu açıklayın. Her tablo, benzer verilerin satır (kayıtlar) ve sütunlar (alanlar) olarak düzenlendiği bir yapıdır.</a:t>
            </a:r>
          </a:p>
          <a:p>
            <a:pPr marL="0" indent="0" algn="l">
              <a:buNone/>
            </a:pPr>
            <a:r>
              <a:rPr lang="tr-TR" sz="1600" b="1" i="0" u="none" strike="noStrike" cap="none" baseline="0" dirty="0">
                <a:latin typeface="Söhne"/>
              </a:rPr>
              <a:t>Birincil Anahtarlar ve Yabancı Anahtarlar: </a:t>
            </a:r>
            <a:r>
              <a:rPr lang="tr-TR" sz="1600" i="0" u="none" strike="noStrike" cap="none" baseline="0" dirty="0">
                <a:latin typeface="Söhne"/>
              </a:rPr>
              <a:t>Birincil anahtarların her kaydı benzersiz bir şekilde tanımlamak için nasıl kullanıldığını ve yabancı anahtarların farklı tablolar arasındaki ilişkileri kurmak için nasıl kullanıldığını açıklayın.</a:t>
            </a:r>
          </a:p>
        </p:txBody>
      </p:sp>
    </p:spTree>
    <p:extLst>
      <p:ext uri="{BB962C8B-B14F-4D97-AF65-F5344CB8AC3E}">
        <p14:creationId xmlns:p14="http://schemas.microsoft.com/office/powerpoint/2010/main" val="28542281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E935-6DDE-B16F-A4C3-7EB7E2ACF40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3E443E-0477-24A2-E24E-4C19A9C1DBE6}"/>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437A4C9-54CD-8E3F-BD89-A58AE033A947}"/>
              </a:ext>
            </a:extLst>
          </p:cNvPr>
          <p:cNvSpPr>
            <a:spLocks noGrp="1"/>
          </p:cNvSpPr>
          <p:nvPr>
            <p:ph idx="1"/>
          </p:nvPr>
        </p:nvSpPr>
        <p:spPr>
          <a:xfrm>
            <a:off x="160698" y="1186005"/>
            <a:ext cx="10096877" cy="4246074"/>
          </a:xfrm>
        </p:spPr>
        <p:txBody>
          <a:bodyPr>
            <a:normAutofit/>
          </a:bodyPr>
          <a:lstStyle/>
          <a:p>
            <a:pPr marL="0" indent="0" algn="l">
              <a:buNone/>
            </a:pPr>
            <a:r>
              <a:rPr lang="tr-TR" sz="1600" b="1" i="0" u="none" strike="noStrike" cap="none" baseline="0" dirty="0">
                <a:latin typeface="Söhne"/>
              </a:rPr>
              <a:t>2. Tablolar Arası İlişkilerin Çeşitleri</a:t>
            </a:r>
          </a:p>
          <a:p>
            <a:pPr marL="0" indent="0" algn="l">
              <a:buNone/>
            </a:pPr>
            <a:r>
              <a:rPr lang="tr-TR" sz="1600" b="1" i="0" u="none" strike="noStrike" cap="none" baseline="0" dirty="0">
                <a:latin typeface="Söhne"/>
              </a:rPr>
              <a:t>Bir-bire İlişkiler: </a:t>
            </a:r>
            <a:r>
              <a:rPr lang="tr-TR" sz="1600" i="0" u="none" strike="noStrike" cap="none" baseline="0" dirty="0">
                <a:latin typeface="Söhne"/>
              </a:rPr>
              <a:t>İki tablo arasında bir kaydın diğer tabloda yalnızca bir karşılığı olduğu durumları açıklayın.</a:t>
            </a:r>
          </a:p>
          <a:p>
            <a:pPr marL="0" indent="0" algn="l">
              <a:buNone/>
            </a:pPr>
            <a:r>
              <a:rPr lang="tr-TR" sz="1600" b="1" i="0" u="none" strike="noStrike" cap="none" baseline="0" dirty="0">
                <a:latin typeface="Söhne"/>
              </a:rPr>
              <a:t>Bir-</a:t>
            </a:r>
            <a:r>
              <a:rPr lang="tr-TR" sz="1600" b="1" i="0" u="none" strike="noStrike" cap="none" baseline="0" dirty="0" err="1">
                <a:latin typeface="Söhne"/>
              </a:rPr>
              <a:t>çoka</a:t>
            </a:r>
            <a:r>
              <a:rPr lang="tr-TR" sz="1600" b="1" i="0" u="none" strike="noStrike" cap="none" baseline="0" dirty="0">
                <a:latin typeface="Söhne"/>
              </a:rPr>
              <a:t> İlişkiler: </a:t>
            </a:r>
            <a:r>
              <a:rPr lang="tr-TR" sz="1600" i="0" u="none" strike="noStrike" cap="none" baseline="0" dirty="0">
                <a:latin typeface="Söhne"/>
              </a:rPr>
              <a:t>Bir tablodaki bir kaydın, diğer tabloda birden çok kayıtla ilişkilendirilebileceği senaryoları tanıtın.</a:t>
            </a:r>
          </a:p>
          <a:p>
            <a:pPr marL="0" indent="0" algn="l">
              <a:buNone/>
            </a:pPr>
            <a:r>
              <a:rPr lang="tr-TR" sz="1600" b="1" i="0" u="none" strike="noStrike" cap="none" baseline="0" dirty="0" err="1">
                <a:latin typeface="Söhne"/>
              </a:rPr>
              <a:t>Çoka-çoka</a:t>
            </a:r>
            <a:r>
              <a:rPr lang="tr-TR" sz="1600" b="1" i="0" u="none" strike="noStrike" cap="none" baseline="0" dirty="0">
                <a:latin typeface="Söhne"/>
              </a:rPr>
              <a:t> İlişkiler: </a:t>
            </a:r>
            <a:r>
              <a:rPr lang="tr-TR" sz="1600" i="0" u="none" strike="noStrike" cap="none" baseline="0" dirty="0">
                <a:latin typeface="Söhne"/>
              </a:rPr>
              <a:t>Her iki tabloda da birden çok kaydın birbiriyle ilişkilendirilebileceği durumları açıklayın ve bu tür ilişkilerin yönetimi için ara tabloların (ilişki tabloları) nasıl kullanıldığını gösterin.</a:t>
            </a:r>
          </a:p>
          <a:p>
            <a:pPr marL="0" indent="0" algn="l">
              <a:buNone/>
            </a:pPr>
            <a:r>
              <a:rPr lang="tr-TR" sz="1600" b="1" i="0" u="none" strike="noStrike" cap="none" baseline="0" dirty="0">
                <a:latin typeface="Söhne"/>
              </a:rPr>
              <a:t>3. İlişkisel Veri Tabanı Sorgulama</a:t>
            </a:r>
          </a:p>
          <a:p>
            <a:pPr marL="0" indent="0" algn="l">
              <a:buNone/>
            </a:pPr>
            <a:r>
              <a:rPr lang="tr-TR" sz="1600" b="1" i="0" u="none" strike="noStrike" cap="none" baseline="0" dirty="0" err="1">
                <a:latin typeface="Söhne"/>
              </a:rPr>
              <a:t>Join</a:t>
            </a:r>
            <a:r>
              <a:rPr lang="tr-TR" sz="1600" b="1" i="0" u="none" strike="noStrike" cap="none" baseline="0" dirty="0">
                <a:latin typeface="Söhne"/>
              </a:rPr>
              <a:t> Operatörlerini Kullanma: </a:t>
            </a:r>
            <a:r>
              <a:rPr lang="tr-TR" sz="1600" i="0" u="none" strike="noStrike" cap="none" baseline="0" dirty="0">
                <a:latin typeface="Söhne"/>
              </a:rPr>
              <a:t>Farklı tablolar arasındaki ilişkileri sorgulamak için JOIN operatörlerinin (INNER JOIN, LEFT JOIN vb.) nasıl kullanıldığını anlatın. Gerçek hayattan örneklerle, bu operatörlerin kullanımını gösterin.</a:t>
            </a:r>
          </a:p>
          <a:p>
            <a:pPr marL="0" indent="0" algn="l">
              <a:buNone/>
            </a:pPr>
            <a:r>
              <a:rPr lang="tr-TR" sz="1600" b="1" i="0" u="none" strike="noStrike" cap="none" baseline="0" dirty="0">
                <a:latin typeface="Söhne"/>
              </a:rPr>
              <a:t>Kompleks Sorgular: </a:t>
            </a:r>
            <a:r>
              <a:rPr lang="tr-TR" sz="1600" i="0" u="none" strike="noStrike" cap="none" baseline="0" dirty="0">
                <a:latin typeface="Söhne"/>
              </a:rPr>
              <a:t>Farklı tabloları birleştiren, koşullu ifadeler içeren ve alt sorgular kullanarak daha kompleks veri çekme işlemlerini nasıl yapabileceklerini öğretin.</a:t>
            </a:r>
          </a:p>
          <a:p>
            <a:pPr marL="0" indent="0" algn="l">
              <a:buNone/>
            </a:pPr>
            <a:endParaRPr lang="tr-TR" sz="1600" i="0" u="none" strike="noStrike" cap="none" baseline="0" dirty="0">
              <a:latin typeface="Söhne"/>
            </a:endParaRPr>
          </a:p>
        </p:txBody>
      </p:sp>
    </p:spTree>
    <p:extLst>
      <p:ext uri="{BB962C8B-B14F-4D97-AF65-F5344CB8AC3E}">
        <p14:creationId xmlns:p14="http://schemas.microsoft.com/office/powerpoint/2010/main" val="27692862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81B3C-721D-0D45-F7B3-538868A68BF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6263A0F-9F93-8685-0DC2-E2BDB713B54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A61842B5-3E5C-C307-3870-FF63BF2D6BE1}"/>
              </a:ext>
            </a:extLst>
          </p:cNvPr>
          <p:cNvSpPr>
            <a:spLocks noGrp="1"/>
          </p:cNvSpPr>
          <p:nvPr>
            <p:ph idx="1"/>
          </p:nvPr>
        </p:nvSpPr>
        <p:spPr>
          <a:xfrm>
            <a:off x="160698" y="1186005"/>
            <a:ext cx="10096877" cy="4246074"/>
          </a:xfrm>
        </p:spPr>
        <p:txBody>
          <a:bodyPr>
            <a:normAutofit/>
          </a:bodyPr>
          <a:lstStyle/>
          <a:p>
            <a:pPr marL="0" indent="0" algn="l">
              <a:buNone/>
            </a:pPr>
            <a:r>
              <a:rPr lang="tr-TR" sz="1600" b="1" i="0" u="none" strike="noStrike" cap="none" baseline="0" dirty="0">
                <a:latin typeface="Söhne"/>
              </a:rPr>
              <a:t>4. Pratik Uygulamalar ve Alıştırmalar</a:t>
            </a:r>
          </a:p>
          <a:p>
            <a:pPr marL="0" indent="0" algn="l">
              <a:buNone/>
            </a:pPr>
            <a:r>
              <a:rPr lang="tr-TR" sz="1600" b="1" i="0" u="none" strike="noStrike" cap="none" baseline="0" dirty="0">
                <a:latin typeface="Söhne"/>
              </a:rPr>
              <a:t>Senaryo Tabanlı Örnekler: </a:t>
            </a:r>
            <a:r>
              <a:rPr lang="tr-TR" sz="1600" i="0" u="none" strike="noStrike" cap="none" baseline="0" dirty="0">
                <a:latin typeface="Söhne"/>
              </a:rPr>
              <a:t>Öğrencilere, gerçek dünya senaryolarını modelleyen ve farklı tablolar arası ilişkileri içeren örnek veri tabanı tasarımları sunun. Örneğin, bir okul sistemi, bir e-ticaret platformu veya bir kütüphane yönetim sistemi olabilir</a:t>
            </a:r>
            <a:r>
              <a:rPr lang="tr-TR" sz="1600" b="1" i="0" u="none" strike="noStrike" cap="none" baseline="0" dirty="0">
                <a:latin typeface="Söhne"/>
              </a:rPr>
              <a:t>.</a:t>
            </a:r>
          </a:p>
          <a:p>
            <a:pPr marL="0" indent="0" algn="l">
              <a:buNone/>
            </a:pPr>
            <a:r>
              <a:rPr lang="tr-TR" sz="1600" b="1" i="0" u="none" strike="noStrike" cap="none" baseline="0" dirty="0">
                <a:latin typeface="Söhne"/>
              </a:rPr>
              <a:t>Alıştırmalar: </a:t>
            </a:r>
            <a:r>
              <a:rPr lang="tr-TR" sz="1600" i="0" u="none" strike="noStrike" cap="none" baseline="0" dirty="0">
                <a:latin typeface="Söhne"/>
              </a:rPr>
              <a:t>Öğrencilere, öğrendikleri ilişkisel modelleme tekniklerini kullanarak verilen senaryolar üzerinde çalışmaları için görevler verin. Bu, onların ilişkisel veri tabanı tasarımı ve sorgulama becerilerini pekiştirmelerine yardımcı olur.</a:t>
            </a:r>
          </a:p>
        </p:txBody>
      </p:sp>
    </p:spTree>
    <p:extLst>
      <p:ext uri="{BB962C8B-B14F-4D97-AF65-F5344CB8AC3E}">
        <p14:creationId xmlns:p14="http://schemas.microsoft.com/office/powerpoint/2010/main" val="29596796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88B95-E063-57C0-B6F8-3FFCB94609C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8134B41-4682-59F1-9D57-76C7133DE7DB}"/>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6B7F329-7FCC-EA2A-88C8-6C94EAC70D19}"/>
              </a:ext>
            </a:extLst>
          </p:cNvPr>
          <p:cNvSpPr>
            <a:spLocks noGrp="1"/>
          </p:cNvSpPr>
          <p:nvPr>
            <p:ph idx="1"/>
          </p:nvPr>
        </p:nvSpPr>
        <p:spPr>
          <a:xfrm>
            <a:off x="160698" y="966930"/>
            <a:ext cx="10096877" cy="4246074"/>
          </a:xfrm>
        </p:spPr>
        <p:txBody>
          <a:bodyPr>
            <a:normAutofit/>
          </a:bodyPr>
          <a:lstStyle/>
          <a:p>
            <a:pPr marL="0" indent="0" algn="l">
              <a:buNone/>
            </a:pPr>
            <a:r>
              <a:rPr lang="tr-TR" sz="1600" b="1" i="0" u="none" strike="noStrike" cap="none" baseline="0" dirty="0">
                <a:latin typeface="Söhne"/>
              </a:rPr>
              <a:t>B) Veri tabanı modellemesi için veri tabanı şeması düzgün biçimde normalleştirilir.</a:t>
            </a:r>
          </a:p>
          <a:p>
            <a:pPr marL="0" indent="0" algn="l">
              <a:buNone/>
            </a:pPr>
            <a:r>
              <a:rPr lang="tr-TR" sz="1600" i="0" u="none" strike="noStrike" cap="none" baseline="0" dirty="0">
                <a:latin typeface="Söhne"/>
              </a:rPr>
              <a:t>Veri tabanı normalleştirme, veri tekrarını azaltmak, veri bütünlüğünü artırmak ve veri tabanı işlemlerinin etkinliğini iyileştirmek için kullanılan bir dizi tekniktir. Veri tabanı modellemesinde normalleştirme sürecini öğrencilere anlatırken, konsepti basitleştirmek ve adım adım bir yaklaşım benimsemek önemlidir. </a:t>
            </a:r>
          </a:p>
          <a:p>
            <a:pPr marL="0" indent="0" algn="l">
              <a:buNone/>
            </a:pPr>
            <a:r>
              <a:rPr lang="tr-TR" sz="1600" b="1" i="0" u="none" strike="noStrike" cap="none" baseline="0" dirty="0">
                <a:latin typeface="Söhne"/>
              </a:rPr>
              <a:t>1. Normalleştirme Nedir ve Neden Önemlidir</a:t>
            </a:r>
          </a:p>
          <a:p>
            <a:pPr marL="0" indent="0" algn="l">
              <a:buNone/>
            </a:pPr>
            <a:r>
              <a:rPr lang="tr-TR" sz="1600" b="1" i="0" u="none" strike="noStrike" cap="none" baseline="0" dirty="0">
                <a:latin typeface="Söhne"/>
              </a:rPr>
              <a:t>Tanım: </a:t>
            </a:r>
            <a:r>
              <a:rPr lang="tr-TR" sz="1600" i="0" u="none" strike="noStrike" cap="none" baseline="0" dirty="0">
                <a:latin typeface="Söhne"/>
              </a:rPr>
              <a:t>Normalleştirme, veri tabanı şemasını düzenlemek için kullanılan bir yöntemdir. Veri tekrarını önler, veri bütünlüğünü sağlar ve veri tabanı sorgularının daha verimli çalışmasına yardımcı olur.</a:t>
            </a:r>
          </a:p>
          <a:p>
            <a:pPr marL="0" indent="0" algn="l">
              <a:buNone/>
            </a:pPr>
            <a:r>
              <a:rPr lang="tr-TR" sz="1600" b="1" i="0" u="none" strike="noStrike" cap="none" baseline="0" dirty="0">
                <a:latin typeface="Söhne"/>
              </a:rPr>
              <a:t>Önemi: </a:t>
            </a:r>
            <a:r>
              <a:rPr lang="tr-TR" sz="1600" i="0" u="none" strike="noStrike" cap="none" baseline="0" dirty="0">
                <a:latin typeface="Söhne"/>
              </a:rPr>
              <a:t>Veri tabanında tutarlılık ve etkinlik sağlar. Veri ekleme, güncelleme ve silme işlemlerinde oluşabilecek sorunları minimize eder.</a:t>
            </a:r>
          </a:p>
        </p:txBody>
      </p:sp>
    </p:spTree>
    <p:extLst>
      <p:ext uri="{BB962C8B-B14F-4D97-AF65-F5344CB8AC3E}">
        <p14:creationId xmlns:p14="http://schemas.microsoft.com/office/powerpoint/2010/main" val="26083659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9540-A745-AEE4-CF91-0254739BD13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C5626B3-4FFA-062D-0522-98B75C9EC68F}"/>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D2E587E4-B8A6-5448-ECEB-B94ECBA8B221}"/>
              </a:ext>
            </a:extLst>
          </p:cNvPr>
          <p:cNvSpPr>
            <a:spLocks noGrp="1"/>
          </p:cNvSpPr>
          <p:nvPr>
            <p:ph idx="1"/>
          </p:nvPr>
        </p:nvSpPr>
        <p:spPr>
          <a:xfrm>
            <a:off x="160698" y="966930"/>
            <a:ext cx="10096877" cy="4246074"/>
          </a:xfrm>
        </p:spPr>
        <p:txBody>
          <a:bodyPr>
            <a:normAutofit/>
          </a:bodyPr>
          <a:lstStyle/>
          <a:p>
            <a:pPr marL="0" indent="0" algn="l">
              <a:buNone/>
            </a:pPr>
            <a:r>
              <a:rPr lang="tr-TR" sz="1600" b="1" cap="none" dirty="0">
                <a:latin typeface="Söhne"/>
              </a:rPr>
              <a:t>2. Normal Formlar</a:t>
            </a:r>
          </a:p>
          <a:p>
            <a:pPr marL="0" indent="0" algn="l">
              <a:buNone/>
            </a:pPr>
            <a:r>
              <a:rPr lang="tr-TR" sz="1600" b="1" cap="none" dirty="0">
                <a:latin typeface="Söhne"/>
              </a:rPr>
              <a:t>Birinci Normal Form (1NF): </a:t>
            </a:r>
            <a:r>
              <a:rPr lang="tr-TR" sz="1600" cap="none" dirty="0">
                <a:latin typeface="Söhne"/>
              </a:rPr>
              <a:t>Her sütunun atomik değerler içermesi ve her satırın benzersiz bir anahtarla tanımlanması gerekir. Örnek olarak, bir adres sütunu 'Sokak', 'Şehir', 'Posta Kodu' gibi ayrı sütunlara bölünebilir.</a:t>
            </a:r>
          </a:p>
          <a:p>
            <a:pPr marL="0" indent="0" algn="l">
              <a:buNone/>
            </a:pPr>
            <a:r>
              <a:rPr lang="tr-TR" sz="1600" b="1" cap="none" dirty="0">
                <a:latin typeface="Söhne"/>
              </a:rPr>
              <a:t>İkinci Normal Form (2NF): </a:t>
            </a:r>
            <a:r>
              <a:rPr lang="tr-TR" sz="1600" cap="none" dirty="0">
                <a:latin typeface="Söhne"/>
              </a:rPr>
              <a:t>1NF'de olup, ayrıca tüm sütunların, tablonun anahtarına tam bağımlı olması gerekir. Yani, birincil anahtarın bir parçasına bağımlı olmamalıdır.</a:t>
            </a:r>
          </a:p>
          <a:p>
            <a:pPr marL="0" indent="0" algn="l">
              <a:buNone/>
            </a:pPr>
            <a:r>
              <a:rPr lang="tr-TR" sz="1600" b="1" cap="none" dirty="0">
                <a:latin typeface="Söhne"/>
              </a:rPr>
              <a:t>Üçüncü Normal Form (3NF): </a:t>
            </a:r>
            <a:r>
              <a:rPr lang="tr-TR" sz="1600" cap="none" dirty="0">
                <a:latin typeface="Söhne"/>
              </a:rPr>
              <a:t>2NF'de olup, ayrıca tüm sütunların, anahtar olmayan sütunlara bağımlı olmamalıdır. Yani, her sütun sadece birincil anahtara bağlı olmalıdır.</a:t>
            </a:r>
          </a:p>
          <a:p>
            <a:pPr marL="0" indent="0" algn="l">
              <a:buNone/>
            </a:pPr>
            <a:r>
              <a:rPr lang="tr-TR" sz="1600" b="1" cap="none" dirty="0" err="1">
                <a:latin typeface="Söhne"/>
              </a:rPr>
              <a:t>Boyce-Codd</a:t>
            </a:r>
            <a:r>
              <a:rPr lang="tr-TR" sz="1600" b="1" cap="none" dirty="0">
                <a:latin typeface="Söhne"/>
              </a:rPr>
              <a:t> Normal Formu (BCNF): </a:t>
            </a:r>
            <a:r>
              <a:rPr lang="tr-TR" sz="1600" cap="none" dirty="0">
                <a:latin typeface="Söhne"/>
              </a:rPr>
              <a:t>3NF'de olup, daha katı bir kural seti sunar. Her determinantın </a:t>
            </a:r>
            <a:r>
              <a:rPr lang="tr-TR" sz="1600" cap="none" dirty="0" err="1">
                <a:latin typeface="Söhne"/>
              </a:rPr>
              <a:t>kandidat</a:t>
            </a:r>
            <a:r>
              <a:rPr lang="tr-TR" sz="1600" cap="none" dirty="0">
                <a:latin typeface="Söhne"/>
              </a:rPr>
              <a:t> anahtar olmasını gerektirir.</a:t>
            </a:r>
            <a:endParaRPr lang="tr-TR" sz="1600" i="0" u="none" strike="noStrike" cap="none" baseline="0" dirty="0">
              <a:latin typeface="Söhne"/>
            </a:endParaRPr>
          </a:p>
        </p:txBody>
      </p:sp>
    </p:spTree>
    <p:extLst>
      <p:ext uri="{BB962C8B-B14F-4D97-AF65-F5344CB8AC3E}">
        <p14:creationId xmlns:p14="http://schemas.microsoft.com/office/powerpoint/2010/main" val="42927356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DA5C8-112B-0A02-89FE-3D5A3A1107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A1DB2E2-C3C6-4D99-6730-0B2BE139613F}"/>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442EC5C-349D-B1C8-992D-13A10A3766CA}"/>
              </a:ext>
            </a:extLst>
          </p:cNvPr>
          <p:cNvSpPr>
            <a:spLocks noGrp="1"/>
          </p:cNvSpPr>
          <p:nvPr>
            <p:ph idx="1"/>
          </p:nvPr>
        </p:nvSpPr>
        <p:spPr>
          <a:xfrm>
            <a:off x="417873" y="1028700"/>
            <a:ext cx="10096877" cy="4184304"/>
          </a:xfrm>
        </p:spPr>
        <p:txBody>
          <a:bodyPr>
            <a:normAutofit/>
          </a:bodyPr>
          <a:lstStyle/>
          <a:p>
            <a:pPr marL="0" indent="0" algn="l">
              <a:buNone/>
            </a:pPr>
            <a:r>
              <a:rPr lang="tr-TR" sz="1600" b="1" cap="none" dirty="0">
                <a:latin typeface="Söhne"/>
              </a:rPr>
              <a:t>3. Normalleştirme Süreci</a:t>
            </a:r>
          </a:p>
          <a:p>
            <a:pPr marL="0" indent="0" algn="l">
              <a:buNone/>
            </a:pPr>
            <a:r>
              <a:rPr lang="tr-TR" sz="1600" b="1" cap="none" dirty="0">
                <a:latin typeface="Söhne"/>
              </a:rPr>
              <a:t>Veri Tekrarının Tespiti: </a:t>
            </a:r>
            <a:r>
              <a:rPr lang="tr-TR" sz="1600" cap="none" dirty="0">
                <a:latin typeface="Söhne"/>
              </a:rPr>
              <a:t>Veri tekrarını belirlemek için tablolarınızdaki verileri inceleyin. Veri tekrarını azaltmak için, ilgili verileri ayrı tablolara ayırmayı düşünün.</a:t>
            </a:r>
          </a:p>
          <a:p>
            <a:pPr marL="0" indent="0" algn="l">
              <a:buNone/>
            </a:pPr>
            <a:r>
              <a:rPr lang="tr-TR" sz="1600" b="1" cap="none" dirty="0">
                <a:latin typeface="Söhne"/>
              </a:rPr>
              <a:t>Anahtar Atama: </a:t>
            </a:r>
            <a:r>
              <a:rPr lang="tr-TR" sz="1600" cap="none" dirty="0">
                <a:latin typeface="Söhne"/>
              </a:rPr>
              <a:t>Her tabloya benzersiz birincil anahtarlar atayın. Bu, tablolar arasındaki ilişkileri kurarken kullanılacaktır.</a:t>
            </a:r>
          </a:p>
          <a:p>
            <a:pPr marL="0" indent="0" algn="l">
              <a:buNone/>
            </a:pPr>
            <a:r>
              <a:rPr lang="tr-TR" sz="1600" b="1" cap="none" dirty="0">
                <a:latin typeface="Söhne"/>
              </a:rPr>
              <a:t>İlişkilerin Tanımlanması: </a:t>
            </a:r>
            <a:r>
              <a:rPr lang="tr-TR" sz="1600" cap="none" dirty="0">
                <a:latin typeface="Söhne"/>
              </a:rPr>
              <a:t>Tablolar arasındaki ilişkileri belirleyin ve yabancı anahtarlar kullanarak bu ilişkileri oluşturun.</a:t>
            </a:r>
          </a:p>
          <a:p>
            <a:pPr marL="0" indent="0" algn="l">
              <a:buNone/>
            </a:pPr>
            <a:r>
              <a:rPr lang="tr-TR" sz="1600" b="1" i="0" u="none" strike="noStrike" cap="none" baseline="0" dirty="0">
                <a:latin typeface="Söhne"/>
              </a:rPr>
              <a:t>4. Pratik Uygulamalar</a:t>
            </a:r>
          </a:p>
          <a:p>
            <a:pPr marL="0" indent="0" algn="l">
              <a:buNone/>
            </a:pPr>
            <a:r>
              <a:rPr lang="tr-TR" sz="1600" b="1" i="0" u="none" strike="noStrike" cap="none" baseline="0" dirty="0">
                <a:latin typeface="Söhne"/>
              </a:rPr>
              <a:t>Örnek Senaryolar: </a:t>
            </a:r>
            <a:r>
              <a:rPr lang="tr-TR" sz="1600" i="0" u="none" strike="noStrike" cap="none" baseline="0" dirty="0">
                <a:latin typeface="Söhne"/>
              </a:rPr>
              <a:t>Öğrencilere, normalleştirilmemiş veri tabanı şemaları verin ve onlardan bu şemaları adım adım normalleştirmelerini isteyin. Her normal forma geçişte, yapılan değişiklikleri ve bunun veri tabanı üzerindeki etkisini tartışın.</a:t>
            </a:r>
          </a:p>
          <a:p>
            <a:pPr marL="0" indent="0" algn="l">
              <a:buNone/>
            </a:pPr>
            <a:r>
              <a:rPr lang="tr-TR" sz="1600" b="1" i="0" u="none" strike="noStrike" cap="none" baseline="0" dirty="0">
                <a:latin typeface="Söhne"/>
              </a:rPr>
              <a:t>Alıştırmalar: </a:t>
            </a:r>
            <a:r>
              <a:rPr lang="tr-TR" sz="1600" i="0" u="none" strike="noStrike" cap="none" baseline="0" dirty="0">
                <a:latin typeface="Söhne"/>
              </a:rPr>
              <a:t>Öğrencilere çeşitli senaryolar sunarak, kendilerinin veri tabanı şemalarını oluşturmalarını ve normalleştirme sürecini uygulamalarını sağlayın. Bu, teorik bilgilerin pratikle pekiştirilmesine yardımcı olur.</a:t>
            </a:r>
          </a:p>
        </p:txBody>
      </p:sp>
    </p:spTree>
    <p:extLst>
      <p:ext uri="{BB962C8B-B14F-4D97-AF65-F5344CB8AC3E}">
        <p14:creationId xmlns:p14="http://schemas.microsoft.com/office/powerpoint/2010/main" val="247522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B95C9-2839-FDBC-7DCD-9EDD5CCFBD04}"/>
              </a:ext>
            </a:extLst>
          </p:cNvPr>
          <p:cNvSpPr>
            <a:spLocks noGrp="1"/>
          </p:cNvSpPr>
          <p:nvPr>
            <p:ph type="title"/>
          </p:nvPr>
        </p:nvSpPr>
        <p:spPr>
          <a:xfrm>
            <a:off x="583950" y="273689"/>
            <a:ext cx="10396882" cy="1151965"/>
          </a:xfrm>
        </p:spPr>
        <p:txBody>
          <a:bodyPr>
            <a:normAutofit/>
          </a:bodyPr>
          <a:lstStyle/>
          <a:p>
            <a:r>
              <a:rPr lang="it-IT" sz="3600" b="0" i="0" u="none" strike="noStrike" cap="none" baseline="0" dirty="0">
                <a:latin typeface="Calibri" panose="020F0502020204030204" pitchFamily="34" charset="0"/>
              </a:rPr>
              <a:t>Veri Tanıma, İşleme, Analiz Becerisi</a:t>
            </a:r>
            <a:endParaRPr lang="tr-TR" sz="3600" cap="none" dirty="0"/>
          </a:p>
        </p:txBody>
      </p:sp>
      <p:sp>
        <p:nvSpPr>
          <p:cNvPr id="3" name="İçerik Yer Tutucusu 2">
            <a:extLst>
              <a:ext uri="{FF2B5EF4-FFF2-40B4-BE49-F238E27FC236}">
                <a16:creationId xmlns:a16="http://schemas.microsoft.com/office/drawing/2014/main" id="{BEB40ABA-0A10-1DE1-06DC-5BACC98A9D5D}"/>
              </a:ext>
            </a:extLst>
          </p:cNvPr>
          <p:cNvSpPr>
            <a:spLocks noGrp="1"/>
          </p:cNvSpPr>
          <p:nvPr>
            <p:ph idx="1"/>
          </p:nvPr>
        </p:nvSpPr>
        <p:spPr>
          <a:xfrm>
            <a:off x="722014" y="1720159"/>
            <a:ext cx="10396883" cy="4288169"/>
          </a:xfrm>
        </p:spPr>
        <p:txBody>
          <a:bodyPr>
            <a:normAutofit/>
          </a:bodyPr>
          <a:lstStyle/>
          <a:p>
            <a:pPr marL="0" indent="0">
              <a:lnSpc>
                <a:spcPct val="100000"/>
              </a:lnSpc>
              <a:buNone/>
            </a:pPr>
            <a:r>
              <a:rPr lang="tr-TR" sz="1600" b="0" i="0" cap="none" dirty="0">
                <a:solidFill>
                  <a:srgbClr val="0D0D0D"/>
                </a:solidFill>
                <a:effectLst/>
                <a:latin typeface="Söhne"/>
              </a:rPr>
              <a:t>Veri tanıma, işleme ve analiz becerisi, büyük veri setlerinden anlamlı bilgiler çıkarmak için gereken teknik ve analitik yeteneklerin bir kombinasyonunu ifade eder. Bu beceri seti, verilerin toplanması, temizlenmesi, düzenlenmesi, analiz edilmesi ve sonuçların yorumlanması süreçlerini kapsar</a:t>
            </a:r>
            <a:r>
              <a:rPr lang="tr-TR" sz="1600" b="0" i="0" dirty="0">
                <a:solidFill>
                  <a:srgbClr val="0D0D0D"/>
                </a:solidFill>
                <a:effectLst/>
                <a:latin typeface="Söhne"/>
              </a:rPr>
              <a:t>.</a:t>
            </a:r>
          </a:p>
          <a:p>
            <a:pPr marL="0" indent="0" algn="l">
              <a:lnSpc>
                <a:spcPct val="100000"/>
              </a:lnSpc>
              <a:buNone/>
            </a:pPr>
            <a:r>
              <a:rPr lang="tr-TR" sz="1600" b="1" i="0" dirty="0">
                <a:solidFill>
                  <a:srgbClr val="0D0D0D"/>
                </a:solidFill>
                <a:effectLst/>
                <a:latin typeface="Söhne"/>
              </a:rPr>
              <a:t>Veri Tanıma: </a:t>
            </a:r>
            <a:r>
              <a:rPr lang="tr-TR" sz="1600" b="0" i="0" cap="none" dirty="0">
                <a:solidFill>
                  <a:srgbClr val="0D0D0D"/>
                </a:solidFill>
                <a:effectLst/>
                <a:latin typeface="Söhne"/>
              </a:rPr>
              <a:t>Veri setlerinin içeriğini, yapısını ve potansiyel kalite sorunlarını anlama sürecidir.</a:t>
            </a:r>
            <a:endParaRPr lang="tr-TR" sz="1600" cap="none" dirty="0">
              <a:solidFill>
                <a:srgbClr val="0D0D0D"/>
              </a:solidFill>
              <a:latin typeface="Söhne"/>
            </a:endParaRPr>
          </a:p>
          <a:p>
            <a:pPr algn="l">
              <a:lnSpc>
                <a:spcPct val="100000"/>
              </a:lnSpc>
              <a:buFont typeface="Arial" panose="020B0604020202020204" pitchFamily="34" charset="0"/>
              <a:buChar char="•"/>
            </a:pPr>
            <a:r>
              <a:rPr lang="tr-TR" sz="1600" b="0" i="0" cap="none" dirty="0">
                <a:solidFill>
                  <a:srgbClr val="0D0D0D"/>
                </a:solidFill>
                <a:effectLst/>
                <a:latin typeface="Söhne"/>
              </a:rPr>
              <a:t>Veri türlerini (sayısal, kategorik) ve yapılarını (zaman serileri, çapraz kesit) anlamak.</a:t>
            </a:r>
          </a:p>
          <a:p>
            <a:pPr algn="l">
              <a:lnSpc>
                <a:spcPct val="100000"/>
              </a:lnSpc>
              <a:buFont typeface="Arial" panose="020B0604020202020204" pitchFamily="34" charset="0"/>
              <a:buChar char="•"/>
            </a:pPr>
            <a:r>
              <a:rPr lang="tr-TR" sz="1600" b="0" i="0" cap="none" dirty="0">
                <a:solidFill>
                  <a:srgbClr val="0D0D0D"/>
                </a:solidFill>
                <a:effectLst/>
                <a:latin typeface="Söhne"/>
              </a:rPr>
              <a:t>Eksik veriler, aykırı değerler ve tutarsızlıklar gibi kalite sorunlarını tanımlamak.</a:t>
            </a:r>
          </a:p>
          <a:p>
            <a:pPr marL="0" indent="0" algn="l">
              <a:lnSpc>
                <a:spcPct val="100000"/>
              </a:lnSpc>
              <a:buNone/>
            </a:pPr>
            <a:r>
              <a:rPr lang="tr-TR" sz="1600" b="1" i="0" cap="none" dirty="0">
                <a:solidFill>
                  <a:srgbClr val="0D0D0D"/>
                </a:solidFill>
                <a:effectLst/>
                <a:latin typeface="Söhne"/>
              </a:rPr>
              <a:t>VERİ İŞLEME: </a:t>
            </a:r>
            <a:r>
              <a:rPr lang="tr-TR" sz="1600" cap="none" dirty="0">
                <a:solidFill>
                  <a:srgbClr val="0D0D0D"/>
                </a:solidFill>
                <a:latin typeface="Söhne"/>
              </a:rPr>
              <a:t>V</a:t>
            </a:r>
            <a:r>
              <a:rPr lang="tr-TR" sz="1600" b="0" i="0" cap="none" dirty="0">
                <a:solidFill>
                  <a:srgbClr val="0D0D0D"/>
                </a:solidFill>
                <a:effectLst/>
                <a:latin typeface="Söhne"/>
              </a:rPr>
              <a:t>erileri analize hazır hale getirmek için gerekli ön işlemleri yapma sürecidir.</a:t>
            </a:r>
          </a:p>
          <a:p>
            <a:pPr>
              <a:lnSpc>
                <a:spcPct val="100000"/>
              </a:lnSpc>
            </a:pPr>
            <a:r>
              <a:rPr lang="tr-TR" sz="1600" b="1" i="0" cap="none" dirty="0">
                <a:solidFill>
                  <a:srgbClr val="0D0D0D"/>
                </a:solidFill>
                <a:effectLst/>
                <a:latin typeface="Söhne"/>
              </a:rPr>
              <a:t>Verileri temizleme: </a:t>
            </a:r>
            <a:r>
              <a:rPr lang="tr-TR" sz="1600" cap="none" dirty="0">
                <a:solidFill>
                  <a:srgbClr val="0D0D0D"/>
                </a:solidFill>
                <a:latin typeface="Söhne"/>
              </a:rPr>
              <a:t>E</a:t>
            </a:r>
            <a:r>
              <a:rPr lang="tr-TR" sz="1600" b="0" i="0" cap="none" dirty="0">
                <a:solidFill>
                  <a:srgbClr val="0D0D0D"/>
                </a:solidFill>
                <a:effectLst/>
                <a:latin typeface="Söhne"/>
              </a:rPr>
              <a:t>ksik verileri doldurma, aykırı değerleri düzeltme veya kaldırma.</a:t>
            </a:r>
          </a:p>
          <a:p>
            <a:pPr>
              <a:lnSpc>
                <a:spcPct val="100000"/>
              </a:lnSpc>
            </a:pPr>
            <a:r>
              <a:rPr lang="tr-TR" sz="1600" b="1" i="0" cap="none" dirty="0">
                <a:solidFill>
                  <a:srgbClr val="0D0D0D"/>
                </a:solidFill>
                <a:effectLst/>
                <a:latin typeface="Söhne"/>
              </a:rPr>
              <a:t>Veri entegrasyonu: </a:t>
            </a:r>
            <a:r>
              <a:rPr lang="tr-TR" sz="1600" cap="none" dirty="0">
                <a:solidFill>
                  <a:srgbClr val="0D0D0D"/>
                </a:solidFill>
                <a:latin typeface="Söhne"/>
              </a:rPr>
              <a:t>F</a:t>
            </a:r>
            <a:r>
              <a:rPr lang="tr-TR" sz="1600" b="0" i="0" cap="none" dirty="0">
                <a:solidFill>
                  <a:srgbClr val="0D0D0D"/>
                </a:solidFill>
                <a:effectLst/>
                <a:latin typeface="Söhne"/>
              </a:rPr>
              <a:t>arklı kaynaklardan gelen verileri birleştirme.</a:t>
            </a:r>
          </a:p>
          <a:p>
            <a:pPr>
              <a:lnSpc>
                <a:spcPct val="100000"/>
              </a:lnSpc>
            </a:pPr>
            <a:r>
              <a:rPr lang="tr-TR" sz="1600" b="1" i="0" cap="none" dirty="0">
                <a:solidFill>
                  <a:srgbClr val="0D0D0D"/>
                </a:solidFill>
                <a:effectLst/>
                <a:latin typeface="Söhne"/>
              </a:rPr>
              <a:t>Veri dönüşümü: </a:t>
            </a:r>
            <a:r>
              <a:rPr lang="tr-TR" sz="1600" cap="none" dirty="0">
                <a:solidFill>
                  <a:srgbClr val="0D0D0D"/>
                </a:solidFill>
                <a:latin typeface="Söhne"/>
              </a:rPr>
              <a:t>V</a:t>
            </a:r>
            <a:r>
              <a:rPr lang="tr-TR" sz="1600" b="0" i="0" cap="none" dirty="0">
                <a:solidFill>
                  <a:srgbClr val="0D0D0D"/>
                </a:solidFill>
                <a:effectLst/>
                <a:latin typeface="Söhne"/>
              </a:rPr>
              <a:t>erileri analize uygun forma dönüştürme (örneğin, log dönüşümü).</a:t>
            </a:r>
          </a:p>
          <a:p>
            <a:pPr marL="0" indent="0" algn="l">
              <a:buNone/>
            </a:pPr>
            <a:endParaRPr lang="tr-TR" sz="1600" b="0" i="0" cap="none" dirty="0">
              <a:solidFill>
                <a:srgbClr val="0D0D0D"/>
              </a:solidFill>
              <a:effectLst/>
              <a:latin typeface="Söhne"/>
            </a:endParaRPr>
          </a:p>
          <a:p>
            <a:pPr marL="0" indent="0">
              <a:buNone/>
            </a:pPr>
            <a:endParaRPr lang="tr-TR" b="0" i="0" dirty="0">
              <a:solidFill>
                <a:srgbClr val="0D0D0D"/>
              </a:solidFill>
              <a:effectLst/>
              <a:latin typeface="Söhne"/>
            </a:endParaRPr>
          </a:p>
          <a:p>
            <a:pPr marL="0" indent="0">
              <a:buNone/>
            </a:pPr>
            <a:endParaRPr lang="tr-TR" dirty="0"/>
          </a:p>
        </p:txBody>
      </p:sp>
    </p:spTree>
    <p:extLst>
      <p:ext uri="{BB962C8B-B14F-4D97-AF65-F5344CB8AC3E}">
        <p14:creationId xmlns:p14="http://schemas.microsoft.com/office/powerpoint/2010/main" val="16333493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67B84-3782-80E4-34DD-B0C7430A61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7350736-ADCF-D445-39DD-284E60D8C9F3}"/>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2BE0C47-1598-F981-F425-D97C45BCA6C7}"/>
              </a:ext>
            </a:extLst>
          </p:cNvPr>
          <p:cNvSpPr>
            <a:spLocks noGrp="1"/>
          </p:cNvSpPr>
          <p:nvPr>
            <p:ph idx="1"/>
          </p:nvPr>
        </p:nvSpPr>
        <p:spPr>
          <a:xfrm>
            <a:off x="160698" y="1186005"/>
            <a:ext cx="10096877" cy="4246074"/>
          </a:xfrm>
        </p:spPr>
        <p:txBody>
          <a:bodyPr>
            <a:normAutofit/>
          </a:bodyPr>
          <a:lstStyle/>
          <a:p>
            <a:pPr marL="0" indent="0" algn="l">
              <a:buNone/>
            </a:pPr>
            <a:r>
              <a:rPr lang="tr-TR" sz="1600" b="1" cap="none" dirty="0">
                <a:latin typeface="Söhne"/>
              </a:rPr>
              <a:t>C) İlişkisel veri tabanlarının verileri tutma ve ilişkilendirme yeteneklerini kullanarak karmaşık veri tabanı</a:t>
            </a:r>
          </a:p>
          <a:p>
            <a:pPr marL="0" indent="0" algn="l">
              <a:buNone/>
            </a:pPr>
            <a:r>
              <a:rPr lang="tr-TR" sz="1600" b="1" cap="none" dirty="0">
                <a:latin typeface="Söhne"/>
              </a:rPr>
              <a:t>yapıları oluşturulur.</a:t>
            </a:r>
          </a:p>
          <a:p>
            <a:pPr marL="0" indent="0" algn="l">
              <a:buNone/>
            </a:pPr>
            <a:r>
              <a:rPr lang="tr-TR" sz="1600" b="1" cap="none" dirty="0">
                <a:latin typeface="Söhne"/>
              </a:rPr>
              <a:t>1. Tabloları ve İlişkileri Tasarlamak</a:t>
            </a:r>
          </a:p>
          <a:p>
            <a:pPr marL="0" indent="0" algn="l">
              <a:buNone/>
            </a:pPr>
            <a:r>
              <a:rPr lang="tr-TR" sz="1600" b="1" cap="none" dirty="0">
                <a:latin typeface="Söhne"/>
              </a:rPr>
              <a:t>Tablo Tasarımı: </a:t>
            </a:r>
            <a:r>
              <a:rPr lang="tr-TR" sz="1600" cap="none" dirty="0">
                <a:latin typeface="Söhne"/>
              </a:rPr>
              <a:t>Her tablo, belirli bir veri kümesini temsil etmelidir. Örneğin, bir e-ticaret sistemi için "Ürünler", "Müşteriler" ve "Siparişler" gibi tablolar oluşturulabilir. Her tablonun, o tabloya özgü verileri içeren sütunlara ihtiyacı vardır.</a:t>
            </a:r>
          </a:p>
          <a:p>
            <a:pPr marL="0" indent="0" algn="l">
              <a:buNone/>
            </a:pPr>
            <a:r>
              <a:rPr lang="tr-TR" sz="1600" b="1" cap="none" dirty="0">
                <a:latin typeface="Söhne"/>
              </a:rPr>
              <a:t>İlişkilerin Belirlenmesi: </a:t>
            </a:r>
            <a:r>
              <a:rPr lang="tr-TR" sz="1600" cap="none" dirty="0">
                <a:latin typeface="Söhne"/>
              </a:rPr>
              <a:t>Tablolar arasındaki ilişkileri tanımlayın. Bu, birincil ve yabancı anahtarlar kullanılarak yapılır. Örneğin, "Siparişler" tablosundaki bir yabancı anahtar, "Müşteriler" tablosundaki bir müşteriyi o siparişe bağlar.</a:t>
            </a:r>
          </a:p>
          <a:p>
            <a:pPr marL="0" indent="0" algn="l">
              <a:buNone/>
            </a:pPr>
            <a:endParaRPr lang="tr-TR" sz="1600" b="1" i="0" u="none" strike="noStrike" cap="none" baseline="0" dirty="0">
              <a:latin typeface="Söhne"/>
            </a:endParaRPr>
          </a:p>
        </p:txBody>
      </p:sp>
    </p:spTree>
    <p:extLst>
      <p:ext uri="{BB962C8B-B14F-4D97-AF65-F5344CB8AC3E}">
        <p14:creationId xmlns:p14="http://schemas.microsoft.com/office/powerpoint/2010/main" val="4696363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DF0A-6E35-6EFF-9E9F-C79A688CA13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C6BE7F4-EF93-DDAE-E1B9-139BD5232001}"/>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1F289A0-C87D-57B0-795B-FAE8FBF2AE72}"/>
              </a:ext>
            </a:extLst>
          </p:cNvPr>
          <p:cNvSpPr>
            <a:spLocks noGrp="1"/>
          </p:cNvSpPr>
          <p:nvPr>
            <p:ph idx="1"/>
          </p:nvPr>
        </p:nvSpPr>
        <p:spPr>
          <a:xfrm>
            <a:off x="160698" y="1186005"/>
            <a:ext cx="10096877" cy="4246074"/>
          </a:xfrm>
        </p:spPr>
        <p:txBody>
          <a:bodyPr>
            <a:normAutofit lnSpcReduction="10000"/>
          </a:bodyPr>
          <a:lstStyle/>
          <a:p>
            <a:pPr marL="0" indent="0" algn="l">
              <a:buNone/>
            </a:pPr>
            <a:r>
              <a:rPr lang="tr-TR" sz="1600" b="1" cap="none" dirty="0">
                <a:latin typeface="Söhne"/>
              </a:rPr>
              <a:t>2. Normalleştirme</a:t>
            </a:r>
          </a:p>
          <a:p>
            <a:pPr marL="0" indent="0" algn="l">
              <a:buNone/>
            </a:pPr>
            <a:r>
              <a:rPr lang="tr-TR" sz="1600" b="1" cap="none" dirty="0">
                <a:latin typeface="Söhne"/>
              </a:rPr>
              <a:t>Veri Bütünlüğü ve Tutarsızlık Önleme: </a:t>
            </a:r>
            <a:r>
              <a:rPr lang="tr-TR" sz="1600" cap="none" dirty="0">
                <a:latin typeface="Söhne"/>
              </a:rPr>
              <a:t>Normalleştirme işlemi, veri tekrarını azaltmaya ve veri bütünlüğünü sağlamaya yardımcı olur. Normalleştirilmiş veri tabanları, güncelleme, ekleme ve silme işlemleri sırasında tutarsızlık riskini azaltır.</a:t>
            </a:r>
          </a:p>
          <a:p>
            <a:pPr marL="0" indent="0" algn="l">
              <a:buNone/>
            </a:pPr>
            <a:r>
              <a:rPr lang="tr-TR" sz="1600" b="1" cap="none" dirty="0">
                <a:latin typeface="Söhne"/>
              </a:rPr>
              <a:t>3. </a:t>
            </a:r>
            <a:r>
              <a:rPr lang="tr-TR" sz="1600" b="1" cap="none" dirty="0" err="1">
                <a:latin typeface="Söhne"/>
              </a:rPr>
              <a:t>Join</a:t>
            </a:r>
            <a:r>
              <a:rPr lang="tr-TR" sz="1600" b="1" cap="none" dirty="0">
                <a:latin typeface="Söhne"/>
              </a:rPr>
              <a:t> Operasyonları</a:t>
            </a:r>
          </a:p>
          <a:p>
            <a:pPr marL="0" indent="0" algn="l">
              <a:buNone/>
            </a:pPr>
            <a:r>
              <a:rPr lang="tr-TR" sz="1600" b="1" cap="none" dirty="0">
                <a:latin typeface="Söhne"/>
              </a:rPr>
              <a:t>Karmaşık Sorgular: </a:t>
            </a:r>
            <a:r>
              <a:rPr lang="tr-TR" sz="1600" cap="none" dirty="0">
                <a:latin typeface="Söhne"/>
              </a:rPr>
              <a:t>İlişkisel veri tabanlarında, farklı tablolardan gelen verileri birleştirmek için JOIN operasyonları kullanılır. Bu, özellikle karmaşık veri tabanı yapılarında, ilgili verilere kolayca erişim sağlar.</a:t>
            </a:r>
          </a:p>
          <a:p>
            <a:pPr marL="0" indent="0" algn="l">
              <a:buNone/>
            </a:pPr>
            <a:r>
              <a:rPr lang="tr-TR" sz="1600" b="1" i="0" u="none" strike="noStrike" cap="none" baseline="0" dirty="0">
                <a:latin typeface="Söhne"/>
              </a:rPr>
              <a:t>4. İndeksleme</a:t>
            </a:r>
          </a:p>
          <a:p>
            <a:pPr marL="0" indent="0" algn="l">
              <a:buNone/>
            </a:pPr>
            <a:r>
              <a:rPr lang="tr-TR" sz="1600" b="1" i="0" u="none" strike="noStrike" cap="none" baseline="0" dirty="0">
                <a:latin typeface="Söhne"/>
              </a:rPr>
              <a:t>Sorgu Performansı: </a:t>
            </a:r>
            <a:r>
              <a:rPr lang="tr-TR" sz="1600" i="0" u="none" strike="noStrike" cap="none" baseline="0" dirty="0">
                <a:latin typeface="Söhne"/>
              </a:rPr>
              <a:t>Karmaşık veri tabanı yapılarında, sorgu performansını optimize etmek için indeksler kullanılır. İndeksleme, sık sorgulanan sütunlarda aramaları hızlandırır ve veri erişim süresini kısaltır.</a:t>
            </a:r>
          </a:p>
          <a:p>
            <a:pPr marL="0" indent="0" algn="l">
              <a:buNone/>
            </a:pPr>
            <a:r>
              <a:rPr lang="tr-TR" sz="1600" b="1" i="0" u="none" strike="noStrike" cap="none" baseline="0" dirty="0">
                <a:latin typeface="Söhne"/>
              </a:rPr>
              <a:t>5. Güvenlik ve Erişim Kontrolü</a:t>
            </a:r>
          </a:p>
          <a:p>
            <a:pPr marL="0" indent="0" algn="l">
              <a:buNone/>
            </a:pPr>
            <a:r>
              <a:rPr lang="tr-TR" sz="1600" b="1" i="0" u="none" strike="noStrike" cap="none" baseline="0" dirty="0">
                <a:latin typeface="Söhne"/>
              </a:rPr>
              <a:t>Veri Güvenliği: </a:t>
            </a:r>
            <a:r>
              <a:rPr lang="tr-TR" sz="1600" i="0" u="none" strike="noStrike" cap="none" baseline="0" dirty="0">
                <a:latin typeface="Söhne"/>
              </a:rPr>
              <a:t>İlişkisel veri tabanlarında, verilere kimin erişebileceğini kontrol etmek önemlidir. Rol tabanlı erişim kontrolleri ve izinler, verilerin yalnızca yetkili kullanıcılar tarafından görüntülenmesini ve değiştirilmesini sağlar.</a:t>
            </a:r>
          </a:p>
        </p:txBody>
      </p:sp>
    </p:spTree>
    <p:extLst>
      <p:ext uri="{BB962C8B-B14F-4D97-AF65-F5344CB8AC3E}">
        <p14:creationId xmlns:p14="http://schemas.microsoft.com/office/powerpoint/2010/main" val="23953702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29037-2349-084B-2175-5BD6DC87F9A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A6ECAC-10B0-C061-E362-7423E37C111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0C212FF-3635-A72B-F16E-0994A9551920}"/>
              </a:ext>
            </a:extLst>
          </p:cNvPr>
          <p:cNvSpPr>
            <a:spLocks noGrp="1"/>
          </p:cNvSpPr>
          <p:nvPr>
            <p:ph idx="1"/>
          </p:nvPr>
        </p:nvSpPr>
        <p:spPr>
          <a:xfrm>
            <a:off x="160698" y="1186005"/>
            <a:ext cx="10096877" cy="4246074"/>
          </a:xfrm>
        </p:spPr>
        <p:txBody>
          <a:bodyPr>
            <a:normAutofit lnSpcReduction="10000"/>
          </a:bodyPr>
          <a:lstStyle/>
          <a:p>
            <a:pPr marL="0" indent="0" algn="l">
              <a:buNone/>
            </a:pPr>
            <a:r>
              <a:rPr lang="tr-TR" sz="1600" b="1" cap="none" dirty="0">
                <a:latin typeface="Söhne"/>
              </a:rPr>
              <a:t>2. Normalleştirme</a:t>
            </a:r>
          </a:p>
          <a:p>
            <a:pPr marL="0" indent="0" algn="l">
              <a:buNone/>
            </a:pPr>
            <a:r>
              <a:rPr lang="tr-TR" sz="1600" b="1" cap="none" dirty="0">
                <a:latin typeface="Söhne"/>
              </a:rPr>
              <a:t>Veri Bütünlüğü ve Tutarsızlık Önleme: </a:t>
            </a:r>
            <a:r>
              <a:rPr lang="tr-TR" sz="1600" cap="none" dirty="0">
                <a:latin typeface="Söhne"/>
              </a:rPr>
              <a:t>Normalleştirme işlemi, veri tekrarını azaltmaya ve veri bütünlüğünü sağlamaya yardımcı olur. Normalleştirilmiş veri tabanları, güncelleme, ekleme ve silme işlemleri sırasında tutarsızlık riskini azaltır.</a:t>
            </a:r>
          </a:p>
          <a:p>
            <a:pPr marL="0" indent="0" algn="l">
              <a:buNone/>
            </a:pPr>
            <a:r>
              <a:rPr lang="tr-TR" sz="1600" b="1" cap="none" dirty="0">
                <a:latin typeface="Söhne"/>
              </a:rPr>
              <a:t>3. </a:t>
            </a:r>
            <a:r>
              <a:rPr lang="tr-TR" sz="1600" b="1" cap="none" dirty="0" err="1">
                <a:latin typeface="Söhne"/>
              </a:rPr>
              <a:t>Join</a:t>
            </a:r>
            <a:r>
              <a:rPr lang="tr-TR" sz="1600" b="1" cap="none" dirty="0">
                <a:latin typeface="Söhne"/>
              </a:rPr>
              <a:t> Operasyonları</a:t>
            </a:r>
          </a:p>
          <a:p>
            <a:pPr marL="0" indent="0" algn="l">
              <a:buNone/>
            </a:pPr>
            <a:r>
              <a:rPr lang="tr-TR" sz="1600" b="1" cap="none" dirty="0">
                <a:latin typeface="Söhne"/>
              </a:rPr>
              <a:t>Karmaşık Sorgular: </a:t>
            </a:r>
            <a:r>
              <a:rPr lang="tr-TR" sz="1600" cap="none" dirty="0">
                <a:latin typeface="Söhne"/>
              </a:rPr>
              <a:t>İlişkisel veri tabanlarında, farklı tablolardan gelen verileri birleştirmek için JOIN operasyonları kullanılır. Bu, özellikle karmaşık veri tabanı yapılarında, ilgili verilere kolayca erişim sağlar.</a:t>
            </a:r>
          </a:p>
          <a:p>
            <a:pPr marL="0" indent="0" algn="l">
              <a:buNone/>
            </a:pPr>
            <a:r>
              <a:rPr lang="tr-TR" sz="1600" b="1" i="0" u="none" strike="noStrike" cap="none" baseline="0" dirty="0">
                <a:latin typeface="Söhne"/>
              </a:rPr>
              <a:t>4. İndeksleme</a:t>
            </a:r>
          </a:p>
          <a:p>
            <a:pPr marL="0" indent="0" algn="l">
              <a:buNone/>
            </a:pPr>
            <a:r>
              <a:rPr lang="tr-TR" sz="1600" b="1" i="0" u="none" strike="noStrike" cap="none" baseline="0" dirty="0">
                <a:latin typeface="Söhne"/>
              </a:rPr>
              <a:t>Sorgu Performansı: </a:t>
            </a:r>
            <a:r>
              <a:rPr lang="tr-TR" sz="1600" i="0" u="none" strike="noStrike" cap="none" baseline="0" dirty="0">
                <a:latin typeface="Söhne"/>
              </a:rPr>
              <a:t>Karmaşık veri tabanı yapılarında, sorgu performansını optimize etmek için indeksler kullanılır. İndeksleme, sık sorgulanan sütunlarda aramaları hızlandırır ve veri erişim süresini kısaltır.</a:t>
            </a:r>
          </a:p>
          <a:p>
            <a:pPr marL="0" indent="0" algn="l">
              <a:buNone/>
            </a:pPr>
            <a:r>
              <a:rPr lang="tr-TR" sz="1600" b="1" i="0" u="none" strike="noStrike" cap="none" baseline="0" dirty="0">
                <a:latin typeface="Söhne"/>
              </a:rPr>
              <a:t>5. Güvenlik ve Erişim Kontrolü</a:t>
            </a:r>
          </a:p>
          <a:p>
            <a:pPr marL="0" indent="0" algn="l">
              <a:buNone/>
            </a:pPr>
            <a:r>
              <a:rPr lang="tr-TR" sz="1600" b="1" i="0" u="none" strike="noStrike" cap="none" baseline="0" dirty="0">
                <a:latin typeface="Söhne"/>
              </a:rPr>
              <a:t>Veri Güvenliği: </a:t>
            </a:r>
            <a:r>
              <a:rPr lang="tr-TR" sz="1600" i="0" u="none" strike="noStrike" cap="none" baseline="0" dirty="0">
                <a:latin typeface="Söhne"/>
              </a:rPr>
              <a:t>İlişkisel veri tabanlarında, verilere kimin erişebileceğini kontrol etmek önemlidir. Rol tabanlı erişim kontrolleri ve izinler, verilerin yalnızca yetkili kullanıcılar tarafından görüntülenmesini ve değiştirilmesini sağlar.</a:t>
            </a:r>
          </a:p>
        </p:txBody>
      </p:sp>
    </p:spTree>
    <p:extLst>
      <p:ext uri="{BB962C8B-B14F-4D97-AF65-F5344CB8AC3E}">
        <p14:creationId xmlns:p14="http://schemas.microsoft.com/office/powerpoint/2010/main" val="10622669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BC71C-65D2-EE41-FFF3-0596E544C4A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17FAED9-C2C7-F527-ECF9-8A57837131A2}"/>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98931EAD-9338-D91D-1028-714AC82A2F83}"/>
              </a:ext>
            </a:extLst>
          </p:cNvPr>
          <p:cNvSpPr>
            <a:spLocks noGrp="1"/>
          </p:cNvSpPr>
          <p:nvPr>
            <p:ph idx="1"/>
          </p:nvPr>
        </p:nvSpPr>
        <p:spPr>
          <a:xfrm>
            <a:off x="160698" y="1186005"/>
            <a:ext cx="10096877" cy="4246074"/>
          </a:xfrm>
        </p:spPr>
        <p:txBody>
          <a:bodyPr>
            <a:normAutofit/>
          </a:bodyPr>
          <a:lstStyle/>
          <a:p>
            <a:pPr marL="0" indent="0" algn="l">
              <a:buNone/>
            </a:pPr>
            <a:r>
              <a:rPr lang="tr-TR" sz="1600" cap="none" dirty="0">
                <a:latin typeface="Söhne"/>
              </a:rPr>
              <a:t>Bir e-ticaret platformu düşünün. Bu platformda, müşteriler, ürünler ve siparişler olacak şekilde ilişkisel bir veri tabanı tasarlamak istiyorsunuz</a:t>
            </a:r>
            <a:r>
              <a:rPr lang="tr-TR" sz="1600" b="1" cap="none" dirty="0">
                <a:latin typeface="Söhne"/>
              </a:rPr>
              <a:t>:</a:t>
            </a:r>
          </a:p>
          <a:p>
            <a:pPr marL="0" indent="0" algn="l">
              <a:buNone/>
            </a:pPr>
            <a:endParaRPr lang="tr-TR" sz="1600" b="1" cap="none" dirty="0">
              <a:latin typeface="Söhne"/>
            </a:endParaRPr>
          </a:p>
          <a:p>
            <a:pPr marL="0" indent="0" algn="l">
              <a:buNone/>
            </a:pPr>
            <a:r>
              <a:rPr lang="tr-TR" sz="1600" b="1" cap="none" dirty="0">
                <a:latin typeface="Söhne"/>
              </a:rPr>
              <a:t>Müşteriler Tablosu: </a:t>
            </a:r>
            <a:r>
              <a:rPr lang="tr-TR" sz="1600" cap="none" dirty="0" err="1">
                <a:latin typeface="Söhne"/>
              </a:rPr>
              <a:t>MüşteriID</a:t>
            </a:r>
            <a:r>
              <a:rPr lang="tr-TR" sz="1600" cap="none" dirty="0">
                <a:latin typeface="Söhne"/>
              </a:rPr>
              <a:t>, İsim, Eposta gibi sütunları içerir.</a:t>
            </a:r>
          </a:p>
          <a:p>
            <a:pPr marL="0" indent="0" algn="l">
              <a:buNone/>
            </a:pPr>
            <a:r>
              <a:rPr lang="tr-TR" sz="1600" b="1" cap="none" dirty="0">
                <a:latin typeface="Söhne"/>
              </a:rPr>
              <a:t>Ürünler Tablosu: </a:t>
            </a:r>
            <a:r>
              <a:rPr lang="tr-TR" sz="1600" cap="none" dirty="0" err="1">
                <a:latin typeface="Söhne"/>
              </a:rPr>
              <a:t>ÜrünID</a:t>
            </a:r>
            <a:r>
              <a:rPr lang="tr-TR" sz="1600" cap="none" dirty="0">
                <a:latin typeface="Söhne"/>
              </a:rPr>
              <a:t>, </a:t>
            </a:r>
            <a:r>
              <a:rPr lang="tr-TR" sz="1600" cap="none" dirty="0" err="1">
                <a:latin typeface="Söhne"/>
              </a:rPr>
              <a:t>ÜrünAdı</a:t>
            </a:r>
            <a:r>
              <a:rPr lang="tr-TR" sz="1600" cap="none" dirty="0">
                <a:latin typeface="Söhne"/>
              </a:rPr>
              <a:t>, Fiyat gibi sütunları içerir.</a:t>
            </a:r>
          </a:p>
          <a:p>
            <a:pPr marL="0" indent="0" algn="l">
              <a:buNone/>
            </a:pPr>
            <a:r>
              <a:rPr lang="tr-TR" sz="1600" b="1" cap="none" dirty="0">
                <a:latin typeface="Söhne"/>
              </a:rPr>
              <a:t>Siparişler Tablosu: </a:t>
            </a:r>
            <a:r>
              <a:rPr lang="tr-TR" sz="1600" cap="none" dirty="0" err="1">
                <a:latin typeface="Söhne"/>
              </a:rPr>
              <a:t>SiparişID</a:t>
            </a:r>
            <a:r>
              <a:rPr lang="tr-TR" sz="1600" cap="none" dirty="0">
                <a:latin typeface="Söhne"/>
              </a:rPr>
              <a:t>, </a:t>
            </a:r>
            <a:r>
              <a:rPr lang="tr-TR" sz="1600" cap="none" dirty="0" err="1">
                <a:latin typeface="Söhne"/>
              </a:rPr>
              <a:t>MüşteriID</a:t>
            </a:r>
            <a:r>
              <a:rPr lang="tr-TR" sz="1600" cap="none" dirty="0">
                <a:latin typeface="Söhne"/>
              </a:rPr>
              <a:t> (Yabancı Anahtar), </a:t>
            </a:r>
            <a:r>
              <a:rPr lang="tr-TR" sz="1600" cap="none" dirty="0" err="1">
                <a:latin typeface="Söhne"/>
              </a:rPr>
              <a:t>ÜrünID</a:t>
            </a:r>
            <a:r>
              <a:rPr lang="tr-TR" sz="1600" cap="none" dirty="0">
                <a:latin typeface="Söhne"/>
              </a:rPr>
              <a:t> (Yabancı Anahtar), </a:t>
            </a:r>
            <a:r>
              <a:rPr lang="tr-TR" sz="1600" cap="none" dirty="0" err="1">
                <a:latin typeface="Söhne"/>
              </a:rPr>
              <a:t>SiparişTarihi</a:t>
            </a:r>
            <a:r>
              <a:rPr lang="tr-TR" sz="1600" cap="none" dirty="0">
                <a:latin typeface="Söhne"/>
              </a:rPr>
              <a:t> gibi sütunları içerir.</a:t>
            </a:r>
            <a:r>
              <a:rPr lang="tr-TR" sz="1600" i="0" u="none" strike="noStrike" cap="none" baseline="0" dirty="0">
                <a:latin typeface="Söhne"/>
              </a:rPr>
              <a:t>.</a:t>
            </a:r>
          </a:p>
        </p:txBody>
      </p:sp>
    </p:spTree>
    <p:extLst>
      <p:ext uri="{BB962C8B-B14F-4D97-AF65-F5344CB8AC3E}">
        <p14:creationId xmlns:p14="http://schemas.microsoft.com/office/powerpoint/2010/main" val="7333983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96F2-E369-587D-C072-95B8206EAE6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348CBC3-F5C8-D499-7AEE-4FCE04B26463}"/>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7D51D76-C978-314F-A38F-E6B7D6C871FC}"/>
              </a:ext>
            </a:extLst>
          </p:cNvPr>
          <p:cNvSpPr>
            <a:spLocks noGrp="1"/>
          </p:cNvSpPr>
          <p:nvPr>
            <p:ph idx="1"/>
          </p:nvPr>
        </p:nvSpPr>
        <p:spPr>
          <a:xfrm>
            <a:off x="160698" y="1186005"/>
            <a:ext cx="10096877" cy="4246074"/>
          </a:xfrm>
        </p:spPr>
        <p:txBody>
          <a:bodyPr>
            <a:normAutofit fontScale="92500" lnSpcReduction="20000"/>
          </a:bodyPr>
          <a:lstStyle/>
          <a:p>
            <a:pPr marL="0" indent="0" algn="l">
              <a:buNone/>
            </a:pPr>
            <a:r>
              <a:rPr lang="tr-TR" sz="1600" b="1" i="0" u="none" strike="noStrike" cap="none" baseline="0" dirty="0">
                <a:latin typeface="Söhne"/>
              </a:rPr>
              <a:t>5.6. C++ programlama arayüzü ile oluşturulan veri tabanlarına bağlantı sağlar.</a:t>
            </a:r>
          </a:p>
          <a:p>
            <a:pPr marL="0" indent="0" algn="l">
              <a:buNone/>
            </a:pPr>
            <a:r>
              <a:rPr lang="tr-TR" sz="1600" b="1" cap="none" dirty="0">
                <a:latin typeface="Söhne"/>
              </a:rPr>
              <a:t>A</a:t>
            </a:r>
            <a:r>
              <a:rPr lang="tr-TR" sz="1600" b="1" i="0" u="none" strike="noStrike" cap="none" baseline="0" dirty="0">
                <a:latin typeface="Söhne"/>
              </a:rPr>
              <a:t>) C++ programlama arayüzünde oluşturulan tablolardan veri çekme, veri güncelleme ve veri silme temel</a:t>
            </a:r>
          </a:p>
          <a:p>
            <a:pPr marL="0" indent="0" algn="l">
              <a:buNone/>
            </a:pPr>
            <a:r>
              <a:rPr lang="tr-TR" sz="1600" b="1" i="0" u="none" strike="noStrike" cap="none" baseline="0" dirty="0">
                <a:latin typeface="Söhne"/>
              </a:rPr>
              <a:t>işlemleri uygulatılır.</a:t>
            </a:r>
          </a:p>
          <a:p>
            <a:pPr marL="0" indent="0" algn="l">
              <a:buNone/>
            </a:pPr>
            <a:r>
              <a:rPr lang="tr-TR" sz="1600" i="0" u="none" strike="noStrike" cap="none" baseline="0" dirty="0">
                <a:latin typeface="Söhne"/>
              </a:rPr>
              <a:t>C++ programlama dili ve SQL kullanarak bir araba veri tabanı yönetim sistemi üzerinde çalışan bir uygulama geliştirdiğinizi düşünün. Bu sistemde, "Arabalar" adında bir tablo var ve bu tablo, her bir araba için </a:t>
            </a:r>
            <a:r>
              <a:rPr lang="tr-TR" sz="1600" i="0" u="none" strike="noStrike" cap="none" baseline="0" dirty="0" err="1">
                <a:latin typeface="Söhne"/>
              </a:rPr>
              <a:t>ArabaID</a:t>
            </a:r>
            <a:r>
              <a:rPr lang="tr-TR" sz="1600" i="0" u="none" strike="noStrike" cap="none" baseline="0" dirty="0">
                <a:latin typeface="Söhne"/>
              </a:rPr>
              <a:t>, Marka, Model, Yıl ve Renk gibi bilgileri içeriyor. Bu senaryoda, öğrencilerin C++ ve SQL bilgilerini kullanarak veri çekme, güncelleme ve silme işlemlerini gerçekleştirmeleri isteniyor.</a:t>
            </a:r>
          </a:p>
          <a:p>
            <a:pPr marL="0" indent="0" algn="l">
              <a:buNone/>
            </a:pPr>
            <a:r>
              <a:rPr lang="tr-TR" sz="1600" b="1" i="0" u="none" strike="noStrike" cap="none" baseline="0" dirty="0">
                <a:latin typeface="Söhne"/>
              </a:rPr>
              <a:t>Görevler</a:t>
            </a:r>
          </a:p>
          <a:p>
            <a:pPr marL="0" indent="0" algn="l">
              <a:buNone/>
            </a:pPr>
            <a:r>
              <a:rPr lang="tr-TR" sz="1600" b="1" i="0" u="none" strike="noStrike" cap="none" baseline="0" dirty="0">
                <a:latin typeface="Söhne"/>
              </a:rPr>
              <a:t>Veri Çekme (SELECT): "</a:t>
            </a:r>
            <a:r>
              <a:rPr lang="tr-TR" sz="1600" i="0" u="none" strike="noStrike" cap="none" baseline="0" dirty="0">
                <a:latin typeface="Söhne"/>
              </a:rPr>
              <a:t>Arabalar" tablosundan tüm kayıtları çeken bir C++ fonksiyonu yazın. Bu fonksiyon, veri tabanındaki tüm arabaların listesini kullanıcıya göstermelidir.</a:t>
            </a:r>
          </a:p>
          <a:p>
            <a:pPr marL="0" indent="0" algn="l">
              <a:buNone/>
            </a:pPr>
            <a:r>
              <a:rPr lang="tr-TR" sz="1600" b="1" i="0" u="none" strike="noStrike" cap="none" baseline="0" dirty="0">
                <a:latin typeface="Söhne"/>
              </a:rPr>
              <a:t>Veri Güncelleme (UPDATE): </a:t>
            </a:r>
            <a:r>
              <a:rPr lang="tr-TR" sz="1600" i="0" u="none" strike="noStrike" cap="none" baseline="0" dirty="0">
                <a:latin typeface="Söhne"/>
              </a:rPr>
              <a:t>Kullanıcıdan bir </a:t>
            </a:r>
            <a:r>
              <a:rPr lang="tr-TR" sz="1600" i="0" u="none" strike="noStrike" cap="none" baseline="0" dirty="0" err="1">
                <a:latin typeface="Söhne"/>
              </a:rPr>
              <a:t>ArabaID</a:t>
            </a:r>
            <a:r>
              <a:rPr lang="tr-TR" sz="1600" i="0" u="none" strike="noStrike" cap="none" baseline="0" dirty="0">
                <a:latin typeface="Söhne"/>
              </a:rPr>
              <a:t> alın ve bu </a:t>
            </a:r>
            <a:r>
              <a:rPr lang="tr-TR" sz="1600" i="0" u="none" strike="noStrike" cap="none" baseline="0" dirty="0" err="1">
                <a:latin typeface="Söhne"/>
              </a:rPr>
              <a:t>ID'ye</a:t>
            </a:r>
            <a:r>
              <a:rPr lang="tr-TR" sz="1600" i="0" u="none" strike="noStrike" cap="none" baseline="0" dirty="0">
                <a:latin typeface="Söhne"/>
              </a:rPr>
              <a:t> sahip arabanın rengini kullanıcının gireceği yeni bir renk ile güncelleyen bir C++ fonksiyonu yazın. Örneğin, kullanıcı bir arabanın rengini "</a:t>
            </a:r>
            <a:r>
              <a:rPr lang="tr-TR" sz="1600" i="0" u="none" strike="noStrike" cap="none" baseline="0" dirty="0" err="1">
                <a:latin typeface="Söhne"/>
              </a:rPr>
              <a:t>Mavi"den</a:t>
            </a:r>
            <a:r>
              <a:rPr lang="tr-TR" sz="1600" i="0" u="none" strike="noStrike" cap="none" baseline="0" dirty="0">
                <a:latin typeface="Söhne"/>
              </a:rPr>
              <a:t> "</a:t>
            </a:r>
            <a:r>
              <a:rPr lang="tr-TR" sz="1600" i="0" u="none" strike="noStrike" cap="none" baseline="0" dirty="0" err="1">
                <a:latin typeface="Söhne"/>
              </a:rPr>
              <a:t>Kırmızı"ya</a:t>
            </a:r>
            <a:r>
              <a:rPr lang="tr-TR" sz="1600" i="0" u="none" strike="noStrike" cap="none" baseline="0" dirty="0">
                <a:latin typeface="Söhne"/>
              </a:rPr>
              <a:t> değiştirmek isteyebilir.</a:t>
            </a:r>
          </a:p>
          <a:p>
            <a:pPr marL="0" indent="0" algn="l">
              <a:buNone/>
            </a:pPr>
            <a:r>
              <a:rPr lang="tr-TR" sz="1600" b="1" i="0" u="none" strike="noStrike" cap="none" baseline="0" dirty="0">
                <a:latin typeface="Söhne"/>
              </a:rPr>
              <a:t>Veri Silme (DELETE): </a:t>
            </a:r>
            <a:r>
              <a:rPr lang="tr-TR" sz="1600" i="0" u="none" strike="noStrike" cap="none" baseline="0" dirty="0">
                <a:latin typeface="Söhne"/>
              </a:rPr>
              <a:t>Kullanıcıdan bir </a:t>
            </a:r>
            <a:r>
              <a:rPr lang="tr-TR" sz="1600" i="0" u="none" strike="noStrike" cap="none" baseline="0" dirty="0" err="1">
                <a:latin typeface="Söhne"/>
              </a:rPr>
              <a:t>ArabaID</a:t>
            </a:r>
            <a:r>
              <a:rPr lang="tr-TR" sz="1600" i="0" u="none" strike="noStrike" cap="none" baseline="0" dirty="0">
                <a:latin typeface="Söhne"/>
              </a:rPr>
              <a:t> alın ve bu </a:t>
            </a:r>
            <a:r>
              <a:rPr lang="tr-TR" sz="1600" i="0" u="none" strike="noStrike" cap="none" baseline="0" dirty="0" err="1">
                <a:latin typeface="Söhne"/>
              </a:rPr>
              <a:t>ID'ye</a:t>
            </a:r>
            <a:r>
              <a:rPr lang="tr-TR" sz="1600" i="0" u="none" strike="noStrike" cap="none" baseline="0" dirty="0">
                <a:latin typeface="Söhne"/>
              </a:rPr>
              <a:t> sahip arabanın veri tabanından tamamen silinmesini sağlayan bir C++ fonksiyonu yazın. Bu işlem, belirtilen </a:t>
            </a:r>
            <a:r>
              <a:rPr lang="tr-TR" sz="1600" i="0" u="none" strike="noStrike" cap="none" baseline="0" dirty="0" err="1">
                <a:latin typeface="Söhne"/>
              </a:rPr>
              <a:t>ID'ye</a:t>
            </a:r>
            <a:r>
              <a:rPr lang="tr-TR" sz="1600" i="0" u="none" strike="noStrike" cap="none" baseline="0" dirty="0">
                <a:latin typeface="Söhne"/>
              </a:rPr>
              <a:t> sahip arabanın "Arabalar" tablosundan kaldırılmasını sağlar.</a:t>
            </a:r>
          </a:p>
        </p:txBody>
      </p:sp>
    </p:spTree>
    <p:extLst>
      <p:ext uri="{BB962C8B-B14F-4D97-AF65-F5344CB8AC3E}">
        <p14:creationId xmlns:p14="http://schemas.microsoft.com/office/powerpoint/2010/main" val="2115991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D3DFE-992B-D12E-3250-F1EB06665F5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D4D97D8-78AA-B479-B9CB-46E5FDB5C7E6}"/>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DAAFB07-E6ED-84E1-0FD6-32C98DBCA6B9}"/>
              </a:ext>
            </a:extLst>
          </p:cNvPr>
          <p:cNvSpPr>
            <a:spLocks noGrp="1"/>
          </p:cNvSpPr>
          <p:nvPr>
            <p:ph idx="1"/>
          </p:nvPr>
        </p:nvSpPr>
        <p:spPr>
          <a:xfrm>
            <a:off x="160698" y="2400300"/>
            <a:ext cx="10096877" cy="3031778"/>
          </a:xfrm>
        </p:spPr>
        <p:txBody>
          <a:bodyPr>
            <a:normAutofit/>
          </a:bodyPr>
          <a:lstStyle/>
          <a:p>
            <a:pPr marL="0" indent="0" algn="l">
              <a:buNone/>
            </a:pPr>
            <a:r>
              <a:rPr lang="tr-TR" sz="1600" b="1" i="0" u="none" strike="noStrike" cap="none" baseline="0" dirty="0">
                <a:latin typeface="Söhne"/>
              </a:rPr>
              <a:t>Soru</a:t>
            </a:r>
          </a:p>
          <a:p>
            <a:pPr marL="0" indent="0" algn="l">
              <a:buNone/>
            </a:pPr>
            <a:r>
              <a:rPr lang="tr-TR" sz="1600" i="0" u="none" strike="noStrike" cap="none" baseline="0" dirty="0">
                <a:latin typeface="Söhne"/>
              </a:rPr>
              <a:t>Bir C++ uygulaması geliştiriyorsunuz ve bu uygulama, kullanıcıların "Arabalar" veri tabanı tablosu üzerinde çeşitli işlemler yapmasına olanak tanıyor. Uygulamanızın şu işlevleri yerine getirmesini sağlayacak kodları yazın:</a:t>
            </a:r>
          </a:p>
          <a:p>
            <a:pPr marL="0" indent="0" algn="l">
              <a:buNone/>
            </a:pPr>
            <a:r>
              <a:rPr lang="tr-TR" sz="1600" b="1" i="0" u="none" strike="noStrike" cap="none" baseline="0" dirty="0">
                <a:latin typeface="Söhne"/>
              </a:rPr>
              <a:t>Listeleme İşlemi: </a:t>
            </a:r>
            <a:r>
              <a:rPr lang="tr-TR" sz="1600" i="0" u="none" strike="noStrike" cap="none" baseline="0" dirty="0">
                <a:latin typeface="Söhne"/>
              </a:rPr>
              <a:t>Kullanıcıya "Arabalar" tablosundaki tüm arabaların bir listesini gösterin.</a:t>
            </a:r>
          </a:p>
          <a:p>
            <a:pPr marL="0" indent="0" algn="l">
              <a:buNone/>
            </a:pPr>
            <a:r>
              <a:rPr lang="tr-TR" sz="1600" b="1" i="0" u="none" strike="noStrike" cap="none" baseline="0" dirty="0">
                <a:latin typeface="Söhne"/>
              </a:rPr>
              <a:t>Güncelleme İşlemi: </a:t>
            </a:r>
            <a:r>
              <a:rPr lang="tr-TR" sz="1600" i="0" u="none" strike="noStrike" cap="none" baseline="0" dirty="0">
                <a:latin typeface="Söhne"/>
              </a:rPr>
              <a:t>Kullanıcıdan bir </a:t>
            </a:r>
            <a:r>
              <a:rPr lang="tr-TR" sz="1600" i="0" u="none" strike="noStrike" cap="none" baseline="0" dirty="0" err="1">
                <a:latin typeface="Söhne"/>
              </a:rPr>
              <a:t>ArabaID</a:t>
            </a:r>
            <a:r>
              <a:rPr lang="tr-TR" sz="1600" i="0" u="none" strike="noStrike" cap="none" baseline="0" dirty="0">
                <a:latin typeface="Söhne"/>
              </a:rPr>
              <a:t> ve yeni bir renk bilgisi alarak, o </a:t>
            </a:r>
            <a:r>
              <a:rPr lang="tr-TR" sz="1600" i="0" u="none" strike="noStrike" cap="none" baseline="0" dirty="0" err="1">
                <a:latin typeface="Söhne"/>
              </a:rPr>
              <a:t>ID'ye</a:t>
            </a:r>
            <a:r>
              <a:rPr lang="tr-TR" sz="1600" i="0" u="none" strike="noStrike" cap="none" baseline="0" dirty="0">
                <a:latin typeface="Söhne"/>
              </a:rPr>
              <a:t> sahip arabanın rengini güncelleyin.</a:t>
            </a:r>
          </a:p>
          <a:p>
            <a:pPr marL="0" indent="0" algn="l">
              <a:buNone/>
            </a:pPr>
            <a:r>
              <a:rPr lang="tr-TR" sz="1600" b="1" i="0" u="none" strike="noStrike" cap="none" baseline="0" dirty="0">
                <a:latin typeface="Söhne"/>
              </a:rPr>
              <a:t>Silme İşlemi: </a:t>
            </a:r>
            <a:r>
              <a:rPr lang="tr-TR" sz="1600" i="0" u="none" strike="noStrike" cap="none" baseline="0" dirty="0">
                <a:latin typeface="Söhne"/>
              </a:rPr>
              <a:t>Kullanıcıdan bir </a:t>
            </a:r>
            <a:r>
              <a:rPr lang="tr-TR" sz="1600" i="0" u="none" strike="noStrike" cap="none" baseline="0" dirty="0" err="1">
                <a:latin typeface="Söhne"/>
              </a:rPr>
              <a:t>ArabaID</a:t>
            </a:r>
            <a:r>
              <a:rPr lang="tr-TR" sz="1600" i="0" u="none" strike="noStrike" cap="none" baseline="0" dirty="0">
                <a:latin typeface="Söhne"/>
              </a:rPr>
              <a:t> alarak, o </a:t>
            </a:r>
            <a:r>
              <a:rPr lang="tr-TR" sz="1600" i="0" u="none" strike="noStrike" cap="none" baseline="0" dirty="0" err="1">
                <a:latin typeface="Söhne"/>
              </a:rPr>
              <a:t>ID'ye</a:t>
            </a:r>
            <a:r>
              <a:rPr lang="tr-TR" sz="1600" i="0" u="none" strike="noStrike" cap="none" baseline="0" dirty="0">
                <a:latin typeface="Söhne"/>
              </a:rPr>
              <a:t> sahip arabanın veri tabanından silinmesini sağlayın</a:t>
            </a:r>
            <a:r>
              <a:rPr lang="tr-TR" sz="1600" b="1" i="0" u="none" strike="noStrike" cap="none" baseline="0" dirty="0">
                <a:latin typeface="Söhne"/>
              </a:rPr>
              <a:t>.</a:t>
            </a:r>
            <a:endParaRPr lang="tr-TR" sz="1600" i="0" u="none" strike="noStrike" cap="none" baseline="0" dirty="0">
              <a:latin typeface="Söhne"/>
            </a:endParaRPr>
          </a:p>
        </p:txBody>
      </p:sp>
      <p:pic>
        <p:nvPicPr>
          <p:cNvPr id="5" name="Resim 4">
            <a:extLst>
              <a:ext uri="{FF2B5EF4-FFF2-40B4-BE49-F238E27FC236}">
                <a16:creationId xmlns:a16="http://schemas.microsoft.com/office/drawing/2014/main" id="{769A2D9C-CC93-CDAD-E0B0-BE11EF34CDE5}"/>
              </a:ext>
            </a:extLst>
          </p:cNvPr>
          <p:cNvPicPr>
            <a:picLocks noChangeAspect="1"/>
          </p:cNvPicPr>
          <p:nvPr/>
        </p:nvPicPr>
        <p:blipFill>
          <a:blip r:embed="rId2">
            <a:duotone>
              <a:prstClr val="black"/>
              <a:schemeClr val="accent1">
                <a:tint val="45000"/>
                <a:satMod val="400000"/>
              </a:schemeClr>
            </a:duotone>
          </a:blip>
          <a:stretch>
            <a:fillRect/>
          </a:stretch>
        </p:blipFill>
        <p:spPr>
          <a:xfrm>
            <a:off x="2219325" y="1062324"/>
            <a:ext cx="6324600" cy="1543050"/>
          </a:xfrm>
          <a:prstGeom prst="rect">
            <a:avLst/>
          </a:prstGeom>
        </p:spPr>
      </p:pic>
    </p:spTree>
    <p:extLst>
      <p:ext uri="{BB962C8B-B14F-4D97-AF65-F5344CB8AC3E}">
        <p14:creationId xmlns:p14="http://schemas.microsoft.com/office/powerpoint/2010/main" val="29334753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156B-C2EA-6ABC-7307-6909B464554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96FCC50-4672-7C58-FFE6-B96D45CC1D21}"/>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9FBFA7E0-6CE0-5B0A-0B54-250D7ADC87E7}"/>
              </a:ext>
            </a:extLst>
          </p:cNvPr>
          <p:cNvSpPr>
            <a:spLocks noGrp="1"/>
          </p:cNvSpPr>
          <p:nvPr>
            <p:ph idx="1"/>
          </p:nvPr>
        </p:nvSpPr>
        <p:spPr>
          <a:xfrm>
            <a:off x="160698" y="1186005"/>
            <a:ext cx="10096877" cy="4246074"/>
          </a:xfrm>
        </p:spPr>
        <p:txBody>
          <a:bodyPr>
            <a:normAutofit fontScale="92500" lnSpcReduction="20000"/>
          </a:bodyPr>
          <a:lstStyle/>
          <a:p>
            <a:pPr marL="0" indent="0" algn="l">
              <a:buNone/>
            </a:pPr>
            <a:r>
              <a:rPr lang="tr-TR" sz="1600" b="1" cap="none" dirty="0">
                <a:latin typeface="Söhne"/>
              </a:rPr>
              <a:t>B</a:t>
            </a:r>
            <a:r>
              <a:rPr lang="tr-TR" sz="1600" b="1" i="0" u="none" strike="noStrike" cap="none" baseline="0" dirty="0">
                <a:latin typeface="Söhne"/>
              </a:rPr>
              <a:t>) Veri tabanı etkileşimli formlar tasarlatarak kullanıcıların arayüz üzerinden verilere erişme senaryoları</a:t>
            </a:r>
          </a:p>
          <a:p>
            <a:pPr marL="0" indent="0" algn="l">
              <a:buNone/>
            </a:pPr>
            <a:r>
              <a:rPr lang="tr-TR" sz="1600" b="1" i="0" u="none" strike="noStrike" cap="none" baseline="0" dirty="0">
                <a:latin typeface="Söhne"/>
              </a:rPr>
              <a:t>gerçekleştirilir.</a:t>
            </a:r>
          </a:p>
          <a:p>
            <a:pPr marL="0" indent="0" algn="l">
              <a:buNone/>
            </a:pPr>
            <a:r>
              <a:rPr lang="tr-TR" sz="1600" i="0" u="none" strike="noStrike" cap="none" baseline="0" dirty="0">
                <a:latin typeface="Söhne"/>
              </a:rPr>
              <a:t>C++ ve bir GUI kütüphanesi kullanarak, bir eczane yönetim sistemi için interaktif bir uygulama geliştirdiğinizi düşünün. Bu sistemde, "</a:t>
            </a:r>
            <a:r>
              <a:rPr lang="tr-TR" sz="1600" i="0" u="none" strike="noStrike" cap="none" baseline="0" dirty="0" err="1">
                <a:latin typeface="Söhne"/>
              </a:rPr>
              <a:t>Ilaclar</a:t>
            </a:r>
            <a:r>
              <a:rPr lang="tr-TR" sz="1600" i="0" u="none" strike="noStrike" cap="none" baseline="0" dirty="0">
                <a:latin typeface="Söhne"/>
              </a:rPr>
              <a:t>" adında bir tablo var ve bu tablo, her bir ilaç için </a:t>
            </a:r>
            <a:r>
              <a:rPr lang="tr-TR" sz="1600" i="0" u="none" strike="noStrike" cap="none" baseline="0" dirty="0" err="1">
                <a:latin typeface="Söhne"/>
              </a:rPr>
              <a:t>IlacID</a:t>
            </a:r>
            <a:r>
              <a:rPr lang="tr-TR" sz="1600" i="0" u="none" strike="noStrike" cap="none" baseline="0" dirty="0">
                <a:latin typeface="Söhne"/>
              </a:rPr>
              <a:t>, </a:t>
            </a:r>
            <a:r>
              <a:rPr lang="tr-TR" sz="1600" i="0" u="none" strike="noStrike" cap="none" baseline="0" dirty="0" err="1">
                <a:latin typeface="Söhne"/>
              </a:rPr>
              <a:t>IlacAdi</a:t>
            </a:r>
            <a:r>
              <a:rPr lang="tr-TR" sz="1600" i="0" u="none" strike="noStrike" cap="none" baseline="0" dirty="0">
                <a:latin typeface="Söhne"/>
              </a:rPr>
              <a:t>, Üretici, Fiyat ve </a:t>
            </a:r>
            <a:r>
              <a:rPr lang="tr-TR" sz="1600" i="0" u="none" strike="noStrike" cap="none" baseline="0" dirty="0" err="1">
                <a:latin typeface="Söhne"/>
              </a:rPr>
              <a:t>StokAdedi</a:t>
            </a:r>
            <a:r>
              <a:rPr lang="tr-TR" sz="1600" i="0" u="none" strike="noStrike" cap="none" baseline="0" dirty="0">
                <a:latin typeface="Söhne"/>
              </a:rPr>
              <a:t> gibi bilgileri içeriyor. Bu senaryoda, eczane çalışanlarının ve müşterilerin ilaçlarla ilgili verilere arayüz üzerinden erişebilmeleri ve bazı işlemler yapabilmeleri isteniyor.</a:t>
            </a:r>
          </a:p>
          <a:p>
            <a:pPr marL="0" indent="0" algn="l">
              <a:buNone/>
            </a:pPr>
            <a:r>
              <a:rPr lang="tr-TR" sz="1600" i="0" u="none" strike="noStrike" cap="none" baseline="0" dirty="0">
                <a:latin typeface="Söhne"/>
              </a:rPr>
              <a:t>Görevler</a:t>
            </a:r>
          </a:p>
          <a:p>
            <a:pPr marL="0" indent="0" algn="l">
              <a:buNone/>
            </a:pPr>
            <a:r>
              <a:rPr lang="tr-TR" sz="1600" b="1" i="0" u="none" strike="noStrike" cap="none" baseline="0" dirty="0">
                <a:latin typeface="Söhne"/>
              </a:rPr>
              <a:t>İlaç Listeleme: </a:t>
            </a:r>
            <a:r>
              <a:rPr lang="tr-TR" sz="1600" i="0" u="none" strike="noStrike" cap="none" baseline="0" dirty="0">
                <a:latin typeface="Söhne"/>
              </a:rPr>
              <a:t>Eczane çalışanlarının ve müşterilerin mevcut tüm ilaçları listeleyebileceği bir arayüz tasarlayın. Bu arayüz, ilaçların tüm detaylarını göstermelidir.</a:t>
            </a:r>
          </a:p>
          <a:p>
            <a:pPr marL="0" indent="0" algn="l">
              <a:buNone/>
            </a:pPr>
            <a:r>
              <a:rPr lang="tr-TR" sz="1600" b="1" i="0" u="none" strike="noStrike" cap="none" baseline="0" dirty="0">
                <a:latin typeface="Söhne"/>
              </a:rPr>
              <a:t>İlaç Ekleme:</a:t>
            </a:r>
            <a:r>
              <a:rPr lang="tr-TR" sz="1600" i="0" u="none" strike="noStrike" cap="none" baseline="0" dirty="0">
                <a:latin typeface="Söhne"/>
              </a:rPr>
              <a:t> Eczane çalışanlarının yeni ilaçlar ekleyebilmesi için bir form tasarlayın. Bu form, ilaç adı, üretici, fiyat ve stok adedi gibi bilgileri almalıdır.</a:t>
            </a:r>
          </a:p>
          <a:p>
            <a:pPr marL="0" indent="0" algn="l">
              <a:buNone/>
            </a:pPr>
            <a:r>
              <a:rPr lang="tr-TR" sz="1600" b="1" i="0" u="none" strike="noStrike" cap="none" baseline="0" dirty="0">
                <a:latin typeface="Söhne"/>
              </a:rPr>
              <a:t>İlaç Güncelleme: </a:t>
            </a:r>
            <a:r>
              <a:rPr lang="tr-TR" sz="1600" i="0" u="none" strike="noStrike" cap="none" baseline="0" dirty="0">
                <a:latin typeface="Söhne"/>
              </a:rPr>
              <a:t>Eczane çalışanlarının mevcut ilaçların bilgilerini güncelleyebilmesi için bir arayüz tasarlayın. Bu işlem, ilacın fiyatı veya stok adedinde değişiklik yapmayı içerebilir.</a:t>
            </a:r>
          </a:p>
          <a:p>
            <a:pPr marL="0" indent="0" algn="l">
              <a:buNone/>
            </a:pPr>
            <a:r>
              <a:rPr lang="tr-TR" sz="1600" b="1" i="0" u="none" strike="noStrike" cap="none" baseline="0" dirty="0">
                <a:latin typeface="Söhne"/>
              </a:rPr>
              <a:t>İlaç Silme:</a:t>
            </a:r>
            <a:r>
              <a:rPr lang="tr-TR" sz="1600" i="0" u="none" strike="noStrike" cap="none" baseline="0" dirty="0">
                <a:latin typeface="Söhne"/>
              </a:rPr>
              <a:t> Eczane çalışanlarının stokta kalmayan veya artık satılmayacak ilaçları sistemden kaldırabilmesi için bir özellik ekleyin</a:t>
            </a:r>
          </a:p>
        </p:txBody>
      </p:sp>
    </p:spTree>
    <p:extLst>
      <p:ext uri="{BB962C8B-B14F-4D97-AF65-F5344CB8AC3E}">
        <p14:creationId xmlns:p14="http://schemas.microsoft.com/office/powerpoint/2010/main" val="23667965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F7CB-7670-35C1-8BC9-91D82736B64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B5BC46-A39F-EDA4-12FA-B3432E2CB61A}"/>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51036E8-8C70-61E7-3739-F7F05DA3DE56}"/>
              </a:ext>
            </a:extLst>
          </p:cNvPr>
          <p:cNvSpPr>
            <a:spLocks noGrp="1"/>
          </p:cNvSpPr>
          <p:nvPr>
            <p:ph idx="1"/>
          </p:nvPr>
        </p:nvSpPr>
        <p:spPr>
          <a:xfrm>
            <a:off x="160698" y="2400300"/>
            <a:ext cx="10096877" cy="3031778"/>
          </a:xfrm>
        </p:spPr>
        <p:txBody>
          <a:bodyPr>
            <a:normAutofit fontScale="85000" lnSpcReduction="20000"/>
          </a:bodyPr>
          <a:lstStyle/>
          <a:p>
            <a:pPr marL="0" indent="0" algn="l">
              <a:buNone/>
            </a:pPr>
            <a:r>
              <a:rPr lang="tr-TR" sz="1600" b="1" i="0" u="none" strike="noStrike" cap="none" baseline="0" dirty="0">
                <a:latin typeface="Söhne"/>
              </a:rPr>
              <a:t>Soru</a:t>
            </a:r>
          </a:p>
          <a:p>
            <a:pPr marL="0" indent="0" algn="l">
              <a:buNone/>
            </a:pPr>
            <a:r>
              <a:rPr lang="tr-TR" sz="1600" i="0" u="none" strike="noStrike" cap="none" baseline="0" dirty="0">
                <a:latin typeface="Söhne"/>
              </a:rPr>
              <a:t>Bir C++ uygulaması geliştiriyorsunuz ve bu uygulama, eczane çalışanlarının ve müşterilerin "</a:t>
            </a:r>
            <a:r>
              <a:rPr lang="tr-TR" sz="1600" i="0" u="none" strike="noStrike" cap="none" baseline="0" dirty="0" err="1">
                <a:latin typeface="Söhne"/>
              </a:rPr>
              <a:t>Ilaclar</a:t>
            </a:r>
            <a:r>
              <a:rPr lang="tr-TR" sz="1600" i="0" u="none" strike="noStrike" cap="none" baseline="0" dirty="0">
                <a:latin typeface="Söhne"/>
              </a:rPr>
              <a:t>" veri tabanı tablosu üzerinde çeşitli işlemler yapmasına olanak tanıyor. </a:t>
            </a:r>
            <a:r>
              <a:rPr lang="tr-TR" sz="1600" i="0" u="none" strike="noStrike" cap="none" baseline="0" dirty="0" err="1">
                <a:latin typeface="Söhne"/>
              </a:rPr>
              <a:t>Qt</a:t>
            </a:r>
            <a:r>
              <a:rPr lang="tr-TR" sz="1600" i="0" u="none" strike="noStrike" cap="none" baseline="0" dirty="0">
                <a:latin typeface="Söhne"/>
              </a:rPr>
              <a:t>, </a:t>
            </a:r>
            <a:r>
              <a:rPr lang="tr-TR" sz="1600" i="0" u="none" strike="noStrike" cap="none" baseline="0" dirty="0" err="1">
                <a:latin typeface="Söhne"/>
              </a:rPr>
              <a:t>wxWidgets</a:t>
            </a:r>
            <a:r>
              <a:rPr lang="tr-TR" sz="1600" i="0" u="none" strike="noStrike" cap="none" baseline="0" dirty="0">
                <a:latin typeface="Söhne"/>
              </a:rPr>
              <a:t> veya başka bir C++ GUI kütüphanesi kullanarak, aşağıdaki işlevleri yerine getiren bir arayüz tasarlayın:</a:t>
            </a:r>
          </a:p>
          <a:p>
            <a:pPr marL="0" indent="0" algn="l">
              <a:buNone/>
            </a:pPr>
            <a:r>
              <a:rPr lang="tr-TR" sz="1600" b="1" i="0" u="none" strike="noStrike" cap="none" baseline="0" dirty="0">
                <a:latin typeface="Söhne"/>
              </a:rPr>
              <a:t>Listeleme İşlemi:</a:t>
            </a:r>
            <a:r>
              <a:rPr lang="tr-TR" sz="1600" i="0" u="none" strike="noStrike" cap="none" baseline="0" dirty="0">
                <a:latin typeface="Söhne"/>
              </a:rPr>
              <a:t> Kullanıcılara, sistemde kayıtlı tüm ilaçların bir listesini gösteren bir arayüz bölümü tasarlayın.</a:t>
            </a:r>
          </a:p>
          <a:p>
            <a:pPr marL="0" indent="0" algn="l">
              <a:buNone/>
            </a:pPr>
            <a:r>
              <a:rPr lang="tr-TR" sz="1600" b="1" i="0" u="none" strike="noStrike" cap="none" baseline="0" dirty="0">
                <a:latin typeface="Söhne"/>
              </a:rPr>
              <a:t>Ekleme İşlemi: </a:t>
            </a:r>
            <a:r>
              <a:rPr lang="tr-TR" sz="1600" i="0" u="none" strike="noStrike" cap="none" baseline="0" dirty="0">
                <a:latin typeface="Söhne"/>
              </a:rPr>
              <a:t>Eczane çalışanlarının yeni ilaçlar ekleyebileceği bir form tasarlayın. Form, ilgili tüm ilaç bilgilerini alacak şekilde tasarlanmalıdır.</a:t>
            </a:r>
          </a:p>
          <a:p>
            <a:pPr marL="0" indent="0" algn="l">
              <a:buNone/>
            </a:pPr>
            <a:r>
              <a:rPr lang="tr-TR" sz="1600" b="1" i="0" u="none" strike="noStrike" cap="none" baseline="0" dirty="0">
                <a:latin typeface="Söhne"/>
              </a:rPr>
              <a:t>Güncelleme İşlemi: </a:t>
            </a:r>
            <a:r>
              <a:rPr lang="tr-TR" sz="1600" i="0" u="none" strike="noStrike" cap="none" baseline="0" dirty="0">
                <a:latin typeface="Söhne"/>
              </a:rPr>
              <a:t>Eczane çalışanlarının ilaçların fiyatını veya stok adedini güncelleyebilmesi için bir arayüz tasarlayın. İlgili ilacı seçmek ve güncellemek için bir mekanizma içermelidir.</a:t>
            </a:r>
          </a:p>
          <a:p>
            <a:pPr marL="0" indent="0" algn="l">
              <a:buNone/>
            </a:pPr>
            <a:r>
              <a:rPr lang="tr-TR" sz="1600" b="1" i="0" u="none" strike="noStrike" cap="none" baseline="0" dirty="0">
                <a:latin typeface="Söhne"/>
              </a:rPr>
              <a:t>Silme İşlemi: </a:t>
            </a:r>
            <a:r>
              <a:rPr lang="tr-TR" sz="1600" i="0" u="none" strike="noStrike" cap="none" baseline="0" dirty="0">
                <a:latin typeface="Söhne"/>
              </a:rPr>
              <a:t>Eczane çalışanlarının seçili ilaçları sistemden kaldırabileceği bir işlev ekleyin. Bu işlev, seçilen ilacı veri tabanından silmelidir.</a:t>
            </a:r>
          </a:p>
        </p:txBody>
      </p:sp>
      <p:pic>
        <p:nvPicPr>
          <p:cNvPr id="6" name="Resim 5">
            <a:extLst>
              <a:ext uri="{FF2B5EF4-FFF2-40B4-BE49-F238E27FC236}">
                <a16:creationId xmlns:a16="http://schemas.microsoft.com/office/drawing/2014/main" id="{B2BF219E-D99F-ED44-2D4F-A83168408131}"/>
              </a:ext>
            </a:extLst>
          </p:cNvPr>
          <p:cNvPicPr>
            <a:picLocks noChangeAspect="1"/>
          </p:cNvPicPr>
          <p:nvPr/>
        </p:nvPicPr>
        <p:blipFill>
          <a:blip r:embed="rId2">
            <a:duotone>
              <a:prstClr val="black"/>
              <a:schemeClr val="accent1">
                <a:tint val="45000"/>
                <a:satMod val="400000"/>
              </a:schemeClr>
            </a:duotone>
          </a:blip>
          <a:stretch>
            <a:fillRect/>
          </a:stretch>
        </p:blipFill>
        <p:spPr>
          <a:xfrm>
            <a:off x="2132561" y="1062896"/>
            <a:ext cx="6153150" cy="1657350"/>
          </a:xfrm>
          <a:prstGeom prst="rect">
            <a:avLst/>
          </a:prstGeom>
        </p:spPr>
      </p:pic>
    </p:spTree>
    <p:extLst>
      <p:ext uri="{BB962C8B-B14F-4D97-AF65-F5344CB8AC3E}">
        <p14:creationId xmlns:p14="http://schemas.microsoft.com/office/powerpoint/2010/main" val="13062242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E153-C270-765B-6BB4-9EAA7766E71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BC39D97-5511-12DC-08F4-85FBA0123E4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5. ÜNİTE: VERİ TABANI İŞLEMLERİ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40867FD2-0FB8-A8D7-9719-FD128D6FA250}"/>
              </a:ext>
            </a:extLst>
          </p:cNvPr>
          <p:cNvSpPr>
            <a:spLocks noGrp="1"/>
          </p:cNvSpPr>
          <p:nvPr>
            <p:ph idx="1"/>
          </p:nvPr>
        </p:nvSpPr>
        <p:spPr>
          <a:xfrm>
            <a:off x="160698" y="2400300"/>
            <a:ext cx="10096877" cy="3031778"/>
          </a:xfrm>
        </p:spPr>
        <p:txBody>
          <a:bodyPr>
            <a:normAutofit/>
          </a:bodyPr>
          <a:lstStyle/>
          <a:p>
            <a:pPr marL="0" indent="0" algn="l">
              <a:buNone/>
            </a:pPr>
            <a:r>
              <a:rPr lang="tr-TR" sz="1600" b="1" i="0" u="none" strike="noStrike" cap="none" baseline="0" dirty="0">
                <a:latin typeface="Söhne"/>
              </a:rPr>
              <a:t>Arama İşlemi:</a:t>
            </a:r>
            <a:r>
              <a:rPr lang="tr-TR" sz="1600" i="0" u="none" strike="noStrike" cap="none" baseline="0" dirty="0">
                <a:latin typeface="Söhne"/>
              </a:rPr>
              <a:t> Kullanıcıların ilaç adına göre arama yapabilmesini sağlayan bir arama özelliği ekleyin. Kullanıcı bir ilaç adı parçası girdiğinde, sistem bu bilgiyi içeren tüm ilaçları listelemelidir. </a:t>
            </a:r>
          </a:p>
          <a:p>
            <a:pPr marL="0" indent="0" algn="l">
              <a:buNone/>
            </a:pPr>
            <a:r>
              <a:rPr lang="tr-TR" sz="1600" b="1" i="0" u="none" strike="noStrike" cap="none" baseline="0" dirty="0">
                <a:latin typeface="Söhne"/>
              </a:rPr>
              <a:t>İlaç Bilgisi Güncelleme İşlemi: </a:t>
            </a:r>
            <a:r>
              <a:rPr lang="tr-TR" sz="1600" i="0" u="none" strike="noStrike" cap="none" baseline="0" dirty="0">
                <a:latin typeface="Söhne"/>
              </a:rPr>
              <a:t>Eczane çalışanlarının bir ilacın fiyatını veya stok adedini güncelleyebilmesi, ilacın </a:t>
            </a:r>
            <a:r>
              <a:rPr lang="tr-TR" sz="1600" i="0" u="none" strike="noStrike" cap="none" baseline="0" dirty="0" err="1">
                <a:latin typeface="Söhne"/>
              </a:rPr>
              <a:t>IlacIDsi</a:t>
            </a:r>
            <a:r>
              <a:rPr lang="tr-TR" sz="1600" i="0" u="none" strike="noStrike" cap="none" baseline="0" dirty="0">
                <a:latin typeface="Söhne"/>
              </a:rPr>
              <a:t> ile belirlenen spesifik bir ilaç seçmeli ve yeni değerleri güncellenmeli</a:t>
            </a:r>
          </a:p>
          <a:p>
            <a:pPr marL="0" indent="0" algn="l">
              <a:buNone/>
            </a:pPr>
            <a:r>
              <a:rPr lang="tr-TR" sz="1600" b="1" i="0" u="none" strike="noStrike" cap="none" baseline="0" dirty="0">
                <a:latin typeface="Söhne"/>
              </a:rPr>
              <a:t>İlaç ve Üretici Bilgilerini Birleştirme  İşlemi: </a:t>
            </a:r>
            <a:r>
              <a:rPr lang="tr-TR" sz="1600" b="1" cap="none" dirty="0">
                <a:latin typeface="Söhne"/>
              </a:rPr>
              <a:t>S</a:t>
            </a:r>
            <a:r>
              <a:rPr lang="tr-TR" sz="1600" i="0" u="none" strike="noStrike" cap="none" baseline="0" dirty="0">
                <a:latin typeface="Söhne"/>
              </a:rPr>
              <a:t>istemde ilaçlar ve üreticileri arasında bir ilişki kurun kullanıcıların ilaçların detaylı bilgilerini ve bu ilaçları üreten şirketlerin bilgilerini bir arada görebilmesini sağlayın.</a:t>
            </a:r>
          </a:p>
        </p:txBody>
      </p:sp>
      <p:pic>
        <p:nvPicPr>
          <p:cNvPr id="6" name="Resim 5">
            <a:extLst>
              <a:ext uri="{FF2B5EF4-FFF2-40B4-BE49-F238E27FC236}">
                <a16:creationId xmlns:a16="http://schemas.microsoft.com/office/drawing/2014/main" id="{56BD0243-8616-A361-D13C-13609B956DFA}"/>
              </a:ext>
            </a:extLst>
          </p:cNvPr>
          <p:cNvPicPr>
            <a:picLocks noChangeAspect="1"/>
          </p:cNvPicPr>
          <p:nvPr/>
        </p:nvPicPr>
        <p:blipFill>
          <a:blip r:embed="rId2">
            <a:duotone>
              <a:prstClr val="black"/>
              <a:schemeClr val="accent1">
                <a:tint val="45000"/>
                <a:satMod val="400000"/>
              </a:schemeClr>
            </a:duotone>
          </a:blip>
          <a:stretch>
            <a:fillRect/>
          </a:stretch>
        </p:blipFill>
        <p:spPr>
          <a:xfrm>
            <a:off x="2132561" y="1062896"/>
            <a:ext cx="6153150" cy="1657350"/>
          </a:xfrm>
          <a:prstGeom prst="rect">
            <a:avLst/>
          </a:prstGeom>
        </p:spPr>
      </p:pic>
    </p:spTree>
    <p:extLst>
      <p:ext uri="{BB962C8B-B14F-4D97-AF65-F5344CB8AC3E}">
        <p14:creationId xmlns:p14="http://schemas.microsoft.com/office/powerpoint/2010/main" val="1462753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3FCAE5-712C-5D4E-8AFB-006F9247DD4C}"/>
              </a:ext>
            </a:extLst>
          </p:cNvPr>
          <p:cNvSpPr>
            <a:spLocks noGrp="1"/>
          </p:cNvSpPr>
          <p:nvPr>
            <p:ph type="title"/>
          </p:nvPr>
        </p:nvSpPr>
        <p:spPr/>
        <p:txBody>
          <a:bodyPr/>
          <a:lstStyle/>
          <a:p>
            <a:r>
              <a:rPr kumimoji="0" lang="it-IT" sz="3600" b="0" i="0" u="none" strike="noStrike" kern="1200" cap="none" spc="0" normalizeH="0" baseline="0" noProof="0" dirty="0">
                <a:ln>
                  <a:noFill/>
                </a:ln>
                <a:solidFill>
                  <a:srgbClr val="AD84C6"/>
                </a:solidFill>
                <a:effectLst/>
                <a:uLnTx/>
                <a:uFillTx/>
                <a:latin typeface="Calibri" panose="020F0502020204030204" pitchFamily="34" charset="0"/>
                <a:ea typeface="+mj-ea"/>
                <a:cs typeface="+mj-cs"/>
              </a:rPr>
              <a:t>Veri Tanıma, İşleme, Analiz Becerisi</a:t>
            </a:r>
            <a:endParaRPr lang="tr-TR" cap="none" dirty="0"/>
          </a:p>
        </p:txBody>
      </p:sp>
      <p:sp>
        <p:nvSpPr>
          <p:cNvPr id="3" name="İçerik Yer Tutucusu 2">
            <a:extLst>
              <a:ext uri="{FF2B5EF4-FFF2-40B4-BE49-F238E27FC236}">
                <a16:creationId xmlns:a16="http://schemas.microsoft.com/office/drawing/2014/main" id="{04497D84-6A16-26D3-3C9D-B10DEE2E5C54}"/>
              </a:ext>
            </a:extLst>
          </p:cNvPr>
          <p:cNvSpPr>
            <a:spLocks noGrp="1"/>
          </p:cNvSpPr>
          <p:nvPr>
            <p:ph idx="1"/>
          </p:nvPr>
        </p:nvSpPr>
        <p:spPr>
          <a:xfrm>
            <a:off x="685801" y="1837765"/>
            <a:ext cx="10396883" cy="3311189"/>
          </a:xfrm>
        </p:spPr>
        <p:txBody>
          <a:bodyPr>
            <a:normAutofit/>
          </a:bodyPr>
          <a:lstStyle/>
          <a:p>
            <a:pPr marL="0" indent="0" algn="l">
              <a:buNone/>
            </a:pPr>
            <a:r>
              <a:rPr lang="tr-TR" sz="1600" b="1" i="0" cap="none" dirty="0">
                <a:solidFill>
                  <a:srgbClr val="0D0D0D"/>
                </a:solidFill>
                <a:effectLst/>
                <a:latin typeface="Söhne"/>
              </a:rPr>
              <a:t>VERİ ANALİZİ: </a:t>
            </a:r>
            <a:r>
              <a:rPr lang="tr-TR" sz="1600" cap="none" dirty="0">
                <a:solidFill>
                  <a:srgbClr val="0D0D0D"/>
                </a:solidFill>
                <a:latin typeface="Söhne"/>
              </a:rPr>
              <a:t>V</a:t>
            </a:r>
            <a:r>
              <a:rPr lang="tr-TR" sz="1600" b="0" i="0" cap="none" dirty="0">
                <a:solidFill>
                  <a:srgbClr val="0D0D0D"/>
                </a:solidFill>
                <a:effectLst/>
                <a:latin typeface="Söhne"/>
              </a:rPr>
              <a:t>eriler üzerinde çeşitli istatistiksel, matematiksel veya makine öğrenmesi tekniklerini uygulayarak anlamlı bilgiler, trendler ve desenler çıkarma sürecidir.</a:t>
            </a:r>
          </a:p>
          <a:p>
            <a:r>
              <a:rPr lang="tr-TR" sz="1600" b="1" i="0" cap="none" dirty="0">
                <a:solidFill>
                  <a:srgbClr val="0D0D0D"/>
                </a:solidFill>
                <a:effectLst/>
                <a:latin typeface="Söhne"/>
              </a:rPr>
              <a:t>Keşifsel veri analizi: </a:t>
            </a:r>
            <a:r>
              <a:rPr lang="tr-TR" sz="1600" cap="none" dirty="0">
                <a:solidFill>
                  <a:srgbClr val="0D0D0D"/>
                </a:solidFill>
                <a:latin typeface="Söhne"/>
              </a:rPr>
              <a:t>V</a:t>
            </a:r>
            <a:r>
              <a:rPr lang="tr-TR" sz="1600" b="0" i="0" cap="none" dirty="0">
                <a:solidFill>
                  <a:srgbClr val="0D0D0D"/>
                </a:solidFill>
                <a:effectLst/>
                <a:latin typeface="Söhne"/>
              </a:rPr>
              <a:t>eri setlerinin temel özelliklerini anlamak için görselleştirme ve basit istatistikler kullanma.</a:t>
            </a:r>
          </a:p>
          <a:p>
            <a:r>
              <a:rPr lang="tr-TR" sz="1600" b="1" i="0" cap="none" dirty="0">
                <a:solidFill>
                  <a:srgbClr val="0D0D0D"/>
                </a:solidFill>
                <a:effectLst/>
                <a:latin typeface="Söhne"/>
              </a:rPr>
              <a:t>İstatistiksel testler ve modelleme: </a:t>
            </a:r>
            <a:r>
              <a:rPr lang="tr-TR" sz="1600" cap="none" dirty="0">
                <a:solidFill>
                  <a:srgbClr val="0D0D0D"/>
                </a:solidFill>
                <a:latin typeface="Söhne"/>
              </a:rPr>
              <a:t>H</a:t>
            </a:r>
            <a:r>
              <a:rPr lang="tr-TR" sz="1600" b="0" i="0" cap="none" dirty="0">
                <a:solidFill>
                  <a:srgbClr val="0D0D0D"/>
                </a:solidFill>
                <a:effectLst/>
                <a:latin typeface="Söhne"/>
              </a:rPr>
              <a:t>ipotez testleri, regresyon analizi gibi yöntemlerle veriler arasındaki ilişkileri test etme.</a:t>
            </a:r>
          </a:p>
          <a:p>
            <a:r>
              <a:rPr lang="tr-TR" sz="1600" b="1" i="0" cap="none" dirty="0">
                <a:solidFill>
                  <a:srgbClr val="0D0D0D"/>
                </a:solidFill>
                <a:effectLst/>
                <a:latin typeface="Söhne"/>
              </a:rPr>
              <a:t>Makine öğrenmesi: </a:t>
            </a:r>
            <a:r>
              <a:rPr lang="tr-TR" sz="1600" cap="none" dirty="0">
                <a:solidFill>
                  <a:srgbClr val="0D0D0D"/>
                </a:solidFill>
                <a:latin typeface="Söhne"/>
              </a:rPr>
              <a:t>S</a:t>
            </a:r>
            <a:r>
              <a:rPr lang="tr-TR" sz="1600" b="0" i="0" cap="none" dirty="0">
                <a:solidFill>
                  <a:srgbClr val="0D0D0D"/>
                </a:solidFill>
                <a:effectLst/>
                <a:latin typeface="Söhne"/>
              </a:rPr>
              <a:t>ınıflandırma, kümeleme ve tahmin gibi görevler için algoritmalar kullanma</a:t>
            </a:r>
            <a:r>
              <a:rPr lang="tr-TR" b="0" i="0" cap="none" dirty="0">
                <a:solidFill>
                  <a:srgbClr val="0D0D0D"/>
                </a:solidFill>
                <a:effectLst/>
                <a:latin typeface="Söhne"/>
              </a:rPr>
              <a:t>.</a:t>
            </a:r>
          </a:p>
          <a:p>
            <a:pPr marL="0" indent="0">
              <a:buNone/>
            </a:pPr>
            <a:endParaRPr lang="tr-TR" dirty="0"/>
          </a:p>
        </p:txBody>
      </p:sp>
    </p:spTree>
    <p:extLst>
      <p:ext uri="{BB962C8B-B14F-4D97-AF65-F5344CB8AC3E}">
        <p14:creationId xmlns:p14="http://schemas.microsoft.com/office/powerpoint/2010/main" val="342550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BB55BE-2EBA-B217-7E4B-D0FAEAA63777}"/>
              </a:ext>
            </a:extLst>
          </p:cNvPr>
          <p:cNvSpPr>
            <a:spLocks noGrp="1"/>
          </p:cNvSpPr>
          <p:nvPr>
            <p:ph type="title"/>
          </p:nvPr>
        </p:nvSpPr>
        <p:spPr/>
        <p:txBody>
          <a:bodyPr>
            <a:normAutofit/>
          </a:bodyPr>
          <a:lstStyle/>
          <a:p>
            <a:r>
              <a:rPr lang="tr-TR" sz="3200" dirty="0"/>
              <a:t>örnek</a:t>
            </a:r>
          </a:p>
        </p:txBody>
      </p:sp>
      <p:sp>
        <p:nvSpPr>
          <p:cNvPr id="3" name="İçerik Yer Tutucusu 2">
            <a:extLst>
              <a:ext uri="{FF2B5EF4-FFF2-40B4-BE49-F238E27FC236}">
                <a16:creationId xmlns:a16="http://schemas.microsoft.com/office/drawing/2014/main" id="{88BA92C8-1B2D-F84C-DE57-CCAF8F740BCC}"/>
              </a:ext>
            </a:extLst>
          </p:cNvPr>
          <p:cNvSpPr>
            <a:spLocks noGrp="1"/>
          </p:cNvSpPr>
          <p:nvPr>
            <p:ph idx="1"/>
          </p:nvPr>
        </p:nvSpPr>
        <p:spPr>
          <a:xfrm>
            <a:off x="685800" y="1709047"/>
            <a:ext cx="10396883" cy="3311189"/>
          </a:xfrm>
        </p:spPr>
        <p:txBody>
          <a:bodyPr>
            <a:normAutofit/>
          </a:bodyPr>
          <a:lstStyle/>
          <a:p>
            <a:pPr marL="0" indent="0" algn="l">
              <a:buNone/>
            </a:pPr>
            <a:r>
              <a:rPr lang="tr-TR" sz="1600" b="1" i="0" cap="none" dirty="0">
                <a:solidFill>
                  <a:srgbClr val="0D0D0D"/>
                </a:solidFill>
                <a:effectLst/>
                <a:latin typeface="Söhne"/>
              </a:rPr>
              <a:t>PROJE TANIMI: OKUL KÜTÜPHANESİ KİTAP ÖNERİ SİSTEMİ</a:t>
            </a:r>
          </a:p>
          <a:p>
            <a:pPr marL="0" indent="0" algn="l">
              <a:buNone/>
            </a:pPr>
            <a:r>
              <a:rPr lang="tr-TR" sz="1600" b="1" i="0" cap="none" dirty="0">
                <a:solidFill>
                  <a:srgbClr val="0D0D0D"/>
                </a:solidFill>
                <a:effectLst/>
                <a:latin typeface="Söhne"/>
              </a:rPr>
              <a:t>AMAÇ</a:t>
            </a:r>
            <a:r>
              <a:rPr lang="tr-TR" sz="1600" b="0" i="0" cap="none" dirty="0">
                <a:solidFill>
                  <a:srgbClr val="0D0D0D"/>
                </a:solidFill>
                <a:effectLst/>
                <a:latin typeface="Söhne"/>
              </a:rPr>
              <a:t>: Okul kütüphanesindeki kitapların ödünç alınma kayıtlarını analiz ederek, öğrencilere ilgi alanlarına uygun kitap önerileri sunan bir sistem geliştirmek.</a:t>
            </a:r>
          </a:p>
          <a:p>
            <a:pPr marL="0" indent="0" algn="l">
              <a:buNone/>
            </a:pPr>
            <a:r>
              <a:rPr lang="tr-TR" sz="1600" b="1" i="0" cap="none" dirty="0">
                <a:solidFill>
                  <a:srgbClr val="0D0D0D"/>
                </a:solidFill>
                <a:effectLst/>
                <a:latin typeface="Söhne"/>
              </a:rPr>
              <a:t>VERİ TANIMA</a:t>
            </a:r>
          </a:p>
          <a:p>
            <a:pPr algn="l">
              <a:buFont typeface="Arial" panose="020B0604020202020204" pitchFamily="34" charset="0"/>
              <a:buChar char="•"/>
            </a:pPr>
            <a:r>
              <a:rPr lang="tr-TR" sz="1600" b="1" i="0" cap="none" dirty="0">
                <a:solidFill>
                  <a:srgbClr val="0D0D0D"/>
                </a:solidFill>
                <a:effectLst/>
                <a:latin typeface="Söhne"/>
              </a:rPr>
              <a:t>Veri seti</a:t>
            </a:r>
            <a:r>
              <a:rPr lang="tr-TR" sz="1600" b="0" i="0" cap="none" dirty="0">
                <a:solidFill>
                  <a:srgbClr val="0D0D0D"/>
                </a:solidFill>
                <a:effectLst/>
                <a:latin typeface="Söhne"/>
              </a:rPr>
              <a:t>: Kitapların ödünç alınma kayıtları, kitapların kategorileri, yazar bilgileri ve öğrencilerin önceki ödünç alma geçmişi.</a:t>
            </a:r>
          </a:p>
          <a:p>
            <a:pPr algn="l">
              <a:buFont typeface="Arial" panose="020B0604020202020204" pitchFamily="34" charset="0"/>
              <a:buChar char="•"/>
            </a:pPr>
            <a:r>
              <a:rPr lang="tr-TR" sz="1600" b="1" i="0" cap="none" dirty="0">
                <a:solidFill>
                  <a:srgbClr val="0D0D0D"/>
                </a:solidFill>
                <a:effectLst/>
                <a:latin typeface="Söhne"/>
              </a:rPr>
              <a:t>Görev</a:t>
            </a:r>
            <a:r>
              <a:rPr lang="tr-TR" sz="1600" b="0" i="0" cap="none" dirty="0">
                <a:solidFill>
                  <a:srgbClr val="0D0D0D"/>
                </a:solidFill>
                <a:effectLst/>
                <a:latin typeface="Söhne"/>
              </a:rPr>
              <a:t>: Öğrenciler, veri setinin yapısını ve içeriğini anlarlar. Hangi verilerin önemli olduğunu, eksik veya hatalı verilerin olup olmadığını belirlerler.</a:t>
            </a:r>
          </a:p>
          <a:p>
            <a:pPr marL="0" indent="0">
              <a:buNone/>
            </a:pPr>
            <a:endParaRPr lang="tr-TR" dirty="0"/>
          </a:p>
        </p:txBody>
      </p:sp>
    </p:spTree>
    <p:extLst>
      <p:ext uri="{BB962C8B-B14F-4D97-AF65-F5344CB8AC3E}">
        <p14:creationId xmlns:p14="http://schemas.microsoft.com/office/powerpoint/2010/main" val="237476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A7388F-7F01-2FFE-2FE5-F6BF80F465E4}"/>
              </a:ext>
            </a:extLst>
          </p:cNvPr>
          <p:cNvSpPr>
            <a:spLocks noGrp="1"/>
          </p:cNvSpPr>
          <p:nvPr>
            <p:ph type="title"/>
          </p:nvPr>
        </p:nvSpPr>
        <p:spPr/>
        <p:txBody>
          <a:bodyPr>
            <a:normAutofit/>
          </a:bodyPr>
          <a:lstStyle/>
          <a:p>
            <a:r>
              <a:rPr lang="tr-TR" sz="3600" dirty="0"/>
              <a:t>örnek</a:t>
            </a:r>
          </a:p>
        </p:txBody>
      </p:sp>
      <p:sp>
        <p:nvSpPr>
          <p:cNvPr id="3" name="İçerik Yer Tutucusu 2">
            <a:extLst>
              <a:ext uri="{FF2B5EF4-FFF2-40B4-BE49-F238E27FC236}">
                <a16:creationId xmlns:a16="http://schemas.microsoft.com/office/drawing/2014/main" id="{151C5B59-CF6A-0654-BC0C-65F8D3597668}"/>
              </a:ext>
            </a:extLst>
          </p:cNvPr>
          <p:cNvSpPr>
            <a:spLocks noGrp="1"/>
          </p:cNvSpPr>
          <p:nvPr>
            <p:ph idx="1"/>
          </p:nvPr>
        </p:nvSpPr>
        <p:spPr>
          <a:xfrm>
            <a:off x="685800" y="1837765"/>
            <a:ext cx="10396883" cy="3311189"/>
          </a:xfrm>
        </p:spPr>
        <p:txBody>
          <a:bodyPr>
            <a:normAutofit/>
          </a:bodyPr>
          <a:lstStyle/>
          <a:p>
            <a:pPr marL="0" indent="0" algn="l">
              <a:buNone/>
            </a:pPr>
            <a:r>
              <a:rPr lang="tr-TR" sz="1700" b="1" i="0" cap="none" dirty="0">
                <a:solidFill>
                  <a:srgbClr val="0D0D0D"/>
                </a:solidFill>
                <a:effectLst/>
                <a:latin typeface="Söhne"/>
              </a:rPr>
              <a:t>VERİ İŞLEME</a:t>
            </a:r>
          </a:p>
          <a:p>
            <a:pPr algn="l">
              <a:buFont typeface="Arial" panose="020B0604020202020204" pitchFamily="34" charset="0"/>
              <a:buChar char="•"/>
            </a:pPr>
            <a:r>
              <a:rPr lang="tr-TR" sz="1700" b="1" i="0" cap="none" dirty="0">
                <a:solidFill>
                  <a:srgbClr val="0D0D0D"/>
                </a:solidFill>
                <a:effectLst/>
                <a:latin typeface="Söhne"/>
              </a:rPr>
              <a:t>Veri temizleme</a:t>
            </a:r>
            <a:r>
              <a:rPr lang="tr-TR" sz="1700" b="0" i="0" cap="none" dirty="0">
                <a:solidFill>
                  <a:srgbClr val="0D0D0D"/>
                </a:solidFill>
                <a:effectLst/>
                <a:latin typeface="Söhne"/>
              </a:rPr>
              <a:t>: Eksik verilerin doldurulması, hatalı kayıtların düzeltilmesi.</a:t>
            </a:r>
          </a:p>
          <a:p>
            <a:pPr algn="l">
              <a:buFont typeface="Arial" panose="020B0604020202020204" pitchFamily="34" charset="0"/>
              <a:buChar char="•"/>
            </a:pPr>
            <a:r>
              <a:rPr lang="tr-TR" sz="1700" b="1" i="0" cap="none" dirty="0">
                <a:solidFill>
                  <a:srgbClr val="0D0D0D"/>
                </a:solidFill>
                <a:effectLst/>
                <a:latin typeface="Söhne"/>
              </a:rPr>
              <a:t>Öznitelik mühendisliği</a:t>
            </a:r>
            <a:r>
              <a:rPr lang="tr-TR" sz="1700" b="0" i="0" cap="none" dirty="0">
                <a:solidFill>
                  <a:srgbClr val="0D0D0D"/>
                </a:solidFill>
                <a:effectLst/>
                <a:latin typeface="Söhne"/>
              </a:rPr>
              <a:t>: Kitapların popülerliğini, öğrencilerin kitap tercih trendlerini analiz edecek yeni veri sütunlarının (özniteliklerin) oluşturulması.</a:t>
            </a:r>
          </a:p>
          <a:p>
            <a:pPr marL="0" indent="0" algn="l">
              <a:buNone/>
            </a:pPr>
            <a:r>
              <a:rPr lang="tr-TR" sz="1700" b="1" i="0" cap="none" dirty="0">
                <a:solidFill>
                  <a:srgbClr val="0D0D0D"/>
                </a:solidFill>
                <a:effectLst/>
                <a:latin typeface="Söhne"/>
              </a:rPr>
              <a:t>VERİ ANALİZİ</a:t>
            </a:r>
          </a:p>
          <a:p>
            <a:pPr algn="l">
              <a:buFont typeface="Arial" panose="020B0604020202020204" pitchFamily="34" charset="0"/>
              <a:buChar char="•"/>
            </a:pPr>
            <a:r>
              <a:rPr lang="tr-TR" sz="1700" b="1" i="0" cap="none" dirty="0">
                <a:solidFill>
                  <a:srgbClr val="0D0D0D"/>
                </a:solidFill>
                <a:effectLst/>
                <a:latin typeface="Söhne"/>
              </a:rPr>
              <a:t>Keşifsel veri analizi (KVA)</a:t>
            </a:r>
            <a:r>
              <a:rPr lang="tr-TR" sz="1700" b="0" i="0" cap="none" dirty="0">
                <a:solidFill>
                  <a:srgbClr val="0D0D0D"/>
                </a:solidFill>
                <a:effectLst/>
                <a:latin typeface="Söhne"/>
              </a:rPr>
              <a:t>: Kitap ödünç alma trendlerinin, popüler kategorilerin görselleştirilmesi.</a:t>
            </a:r>
          </a:p>
          <a:p>
            <a:pPr algn="l">
              <a:buFont typeface="Arial" panose="020B0604020202020204" pitchFamily="34" charset="0"/>
              <a:buChar char="•"/>
            </a:pPr>
            <a:r>
              <a:rPr lang="tr-TR" sz="1700" b="1" i="0" cap="none" dirty="0">
                <a:solidFill>
                  <a:srgbClr val="0D0D0D"/>
                </a:solidFill>
                <a:effectLst/>
                <a:latin typeface="Söhne"/>
              </a:rPr>
              <a:t>Makine öğrenmesi</a:t>
            </a:r>
            <a:r>
              <a:rPr lang="tr-TR" sz="1700" b="0" i="0" cap="none" dirty="0">
                <a:solidFill>
                  <a:srgbClr val="0D0D0D"/>
                </a:solidFill>
                <a:effectLst/>
                <a:latin typeface="Söhne"/>
              </a:rPr>
              <a:t>: Öğrenci profillerine ve geçmiş ödünç alma verilerine dayanarak kitap önerileri yapacak basit bir makine öğrenmesi modelinin eğitilmesi</a:t>
            </a:r>
            <a:r>
              <a:rPr lang="tr-TR" sz="1700" b="0" i="0" dirty="0">
                <a:solidFill>
                  <a:srgbClr val="0D0D0D"/>
                </a:solidFill>
                <a:effectLst/>
                <a:latin typeface="Söhne"/>
              </a:rPr>
              <a:t>.</a:t>
            </a:r>
          </a:p>
          <a:p>
            <a:pPr marL="0" indent="0">
              <a:buNone/>
            </a:pPr>
            <a:endParaRPr lang="tr-TR" dirty="0"/>
          </a:p>
        </p:txBody>
      </p:sp>
    </p:spTree>
    <p:extLst>
      <p:ext uri="{BB962C8B-B14F-4D97-AF65-F5344CB8AC3E}">
        <p14:creationId xmlns:p14="http://schemas.microsoft.com/office/powerpoint/2010/main" val="209524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22F91-FB95-3FEB-43C0-EFAB008C60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8399E53-9B2E-9ABC-16FF-F15C80AD751D}"/>
              </a:ext>
            </a:extLst>
          </p:cNvPr>
          <p:cNvSpPr>
            <a:spLocks noGrp="1"/>
          </p:cNvSpPr>
          <p:nvPr>
            <p:ph type="title"/>
          </p:nvPr>
        </p:nvSpPr>
        <p:spPr>
          <a:xfrm>
            <a:off x="667694" y="314608"/>
            <a:ext cx="10396882" cy="1151965"/>
          </a:xfrm>
        </p:spPr>
        <p:txBody>
          <a:bodyPr>
            <a:normAutofit/>
          </a:bodyPr>
          <a:lstStyle/>
          <a:p>
            <a:r>
              <a:rPr lang="tr-TR" sz="3600" dirty="0"/>
              <a:t>örnek</a:t>
            </a:r>
          </a:p>
        </p:txBody>
      </p:sp>
      <p:sp>
        <p:nvSpPr>
          <p:cNvPr id="3" name="İçerik Yer Tutucusu 2">
            <a:extLst>
              <a:ext uri="{FF2B5EF4-FFF2-40B4-BE49-F238E27FC236}">
                <a16:creationId xmlns:a16="http://schemas.microsoft.com/office/drawing/2014/main" id="{6BAAA397-A76D-C914-FABA-EDABFDD1BC91}"/>
              </a:ext>
            </a:extLst>
          </p:cNvPr>
          <p:cNvSpPr>
            <a:spLocks noGrp="1"/>
          </p:cNvSpPr>
          <p:nvPr>
            <p:ph idx="1"/>
          </p:nvPr>
        </p:nvSpPr>
        <p:spPr>
          <a:xfrm>
            <a:off x="568106" y="2598461"/>
            <a:ext cx="10396883" cy="3311189"/>
          </a:xfrm>
        </p:spPr>
        <p:txBody>
          <a:bodyPr>
            <a:normAutofit fontScale="92500" lnSpcReduction="20000"/>
          </a:bodyPr>
          <a:lstStyle/>
          <a:p>
            <a:pPr marL="0" indent="0" algn="l">
              <a:buNone/>
            </a:pPr>
            <a:r>
              <a:rPr lang="tr-TR" sz="1700" b="1" i="0" cap="none" dirty="0">
                <a:solidFill>
                  <a:srgbClr val="0D0D0D"/>
                </a:solidFill>
                <a:effectLst/>
                <a:latin typeface="Söhne"/>
              </a:rPr>
              <a:t>PROJE UYGULAMASI</a:t>
            </a:r>
          </a:p>
          <a:p>
            <a:pPr marL="0" indent="0" algn="l">
              <a:buNone/>
            </a:pPr>
            <a:r>
              <a:rPr lang="tr-TR" sz="1700" b="1" i="0" cap="none" dirty="0">
                <a:solidFill>
                  <a:srgbClr val="0D0D0D"/>
                </a:solidFill>
                <a:effectLst/>
                <a:latin typeface="Söhne"/>
              </a:rPr>
              <a:t>Veri Setinin Hazırlanması: </a:t>
            </a:r>
            <a:r>
              <a:rPr lang="tr-TR" sz="1700" i="0" cap="none" dirty="0">
                <a:solidFill>
                  <a:srgbClr val="0D0D0D"/>
                </a:solidFill>
                <a:effectLst/>
                <a:latin typeface="Söhne"/>
              </a:rPr>
              <a:t>Öğrenciler, kütüphane veri tabanından kayıtları çeker ve bir veri çerçevesine dönüştürürler.</a:t>
            </a:r>
          </a:p>
          <a:p>
            <a:pPr marL="0" indent="0" algn="l">
              <a:buNone/>
            </a:pPr>
            <a:r>
              <a:rPr lang="tr-TR" sz="1700" b="1" i="0" cap="none" dirty="0">
                <a:solidFill>
                  <a:srgbClr val="0D0D0D"/>
                </a:solidFill>
                <a:effectLst/>
                <a:latin typeface="Söhne"/>
              </a:rPr>
              <a:t>Veri İşleme: </a:t>
            </a:r>
            <a:r>
              <a:rPr lang="tr-TR" sz="1700" i="0" cap="none" dirty="0">
                <a:solidFill>
                  <a:srgbClr val="0D0D0D"/>
                </a:solidFill>
                <a:effectLst/>
                <a:latin typeface="Söhne"/>
              </a:rPr>
              <a:t>Python kullanarak veri temizleme ve öznitelik mühendisliği işlemleri yapılır.</a:t>
            </a:r>
          </a:p>
          <a:p>
            <a:pPr marL="0" indent="0" algn="l">
              <a:buNone/>
            </a:pPr>
            <a:r>
              <a:rPr lang="tr-TR" sz="1700" b="1" i="0" cap="none" dirty="0">
                <a:solidFill>
                  <a:srgbClr val="0D0D0D"/>
                </a:solidFill>
                <a:effectLst/>
                <a:latin typeface="Söhne"/>
              </a:rPr>
              <a:t>Analiz ve Modelleme: </a:t>
            </a:r>
            <a:r>
              <a:rPr lang="tr-TR" sz="1700" i="0" cap="none" dirty="0">
                <a:solidFill>
                  <a:srgbClr val="0D0D0D"/>
                </a:solidFill>
                <a:effectLst/>
                <a:latin typeface="Söhne"/>
              </a:rPr>
              <a:t>Python'daki </a:t>
            </a:r>
            <a:r>
              <a:rPr lang="tr-TR" sz="1700" i="0" cap="none" dirty="0" err="1">
                <a:solidFill>
                  <a:srgbClr val="0D0D0D"/>
                </a:solidFill>
                <a:effectLst/>
                <a:latin typeface="Söhne"/>
              </a:rPr>
              <a:t>pandas</a:t>
            </a:r>
            <a:r>
              <a:rPr lang="tr-TR" sz="1700" i="0" cap="none" dirty="0">
                <a:solidFill>
                  <a:srgbClr val="0D0D0D"/>
                </a:solidFill>
                <a:effectLst/>
                <a:latin typeface="Söhne"/>
              </a:rPr>
              <a:t>, </a:t>
            </a:r>
            <a:r>
              <a:rPr lang="tr-TR" sz="1700" i="0" cap="none" dirty="0" err="1">
                <a:solidFill>
                  <a:srgbClr val="0D0D0D"/>
                </a:solidFill>
                <a:effectLst/>
                <a:latin typeface="Söhne"/>
              </a:rPr>
              <a:t>matplotlib</a:t>
            </a:r>
            <a:r>
              <a:rPr lang="tr-TR" sz="1700" i="0" cap="none" dirty="0">
                <a:solidFill>
                  <a:srgbClr val="0D0D0D"/>
                </a:solidFill>
                <a:effectLst/>
                <a:latin typeface="Söhne"/>
              </a:rPr>
              <a:t> ve </a:t>
            </a:r>
            <a:r>
              <a:rPr lang="tr-TR" sz="1700" i="0" cap="none" dirty="0" err="1">
                <a:solidFill>
                  <a:srgbClr val="0D0D0D"/>
                </a:solidFill>
                <a:effectLst/>
                <a:latin typeface="Söhne"/>
              </a:rPr>
              <a:t>scikit-learn</a:t>
            </a:r>
            <a:r>
              <a:rPr lang="tr-TR" sz="1700" i="0" cap="none" dirty="0">
                <a:solidFill>
                  <a:srgbClr val="0D0D0D"/>
                </a:solidFill>
                <a:effectLst/>
                <a:latin typeface="Söhne"/>
              </a:rPr>
              <a:t> gibi kütüphaneler kullanılarak KVA yapılır ve kitap öneri modeli eğitilir.</a:t>
            </a:r>
          </a:p>
          <a:p>
            <a:pPr marL="0" indent="0" algn="l">
              <a:buNone/>
            </a:pPr>
            <a:r>
              <a:rPr lang="tr-TR" sz="1700" b="1" i="0" cap="none" dirty="0">
                <a:solidFill>
                  <a:srgbClr val="0D0D0D"/>
                </a:solidFill>
                <a:effectLst/>
                <a:latin typeface="Söhne"/>
              </a:rPr>
              <a:t>Sonuçların Değerlendirilmesi: </a:t>
            </a:r>
            <a:r>
              <a:rPr lang="tr-TR" sz="1700" i="0" cap="none" dirty="0">
                <a:solidFill>
                  <a:srgbClr val="0D0D0D"/>
                </a:solidFill>
                <a:effectLst/>
                <a:latin typeface="Söhne"/>
              </a:rPr>
              <a:t>Modelin öneri performansı test edilir ve öğrencilere kitap önerileri sunulur.</a:t>
            </a:r>
          </a:p>
          <a:p>
            <a:pPr marL="0" indent="0" algn="l">
              <a:buNone/>
            </a:pPr>
            <a:r>
              <a:rPr lang="tr-TR" sz="1600" b="1" cap="none" dirty="0">
                <a:solidFill>
                  <a:srgbClr val="0D0D0D"/>
                </a:solidFill>
                <a:latin typeface="Söhne"/>
              </a:rPr>
              <a:t>PROJENİN EĞİTİMSEL FAYDALARI</a:t>
            </a:r>
          </a:p>
          <a:p>
            <a:pPr marL="0" indent="0" algn="l">
              <a:buNone/>
            </a:pPr>
            <a:r>
              <a:rPr lang="tr-TR" sz="1700" cap="none" dirty="0">
                <a:solidFill>
                  <a:srgbClr val="0D0D0D"/>
                </a:solidFill>
                <a:latin typeface="Söhne"/>
              </a:rPr>
              <a:t>Bu proje, öğrencilere veri bilimi ve makine öğrenmesi projelerinde gereken temel becerileri kazandırırken, aynı zamanda bilgi işlemsel düşünme, problem çözme, algoritma tasarımı ve kodlama becerilerini de geliştirir. Öğrenciler, gerçek dünya verileriyle çalışmanın yanı sıra, elde ettikleri bilgileri anlamlı ve pratik bir çözüme dönüştürmenin tatminini yaşarlar.</a:t>
            </a:r>
          </a:p>
          <a:p>
            <a:pPr marL="0" indent="0" algn="l">
              <a:buNone/>
            </a:pPr>
            <a:endParaRPr lang="tr-TR" dirty="0"/>
          </a:p>
          <a:p>
            <a:pPr marL="0" indent="0" algn="l">
              <a:buNone/>
            </a:pPr>
            <a:endParaRPr lang="tr-TR" dirty="0"/>
          </a:p>
          <a:p>
            <a:pPr marL="0" indent="0" algn="l">
              <a:buNone/>
            </a:pPr>
            <a:endParaRPr lang="tr-TR" dirty="0"/>
          </a:p>
          <a:p>
            <a:pPr marL="0" indent="0" algn="l">
              <a:buNone/>
            </a:pPr>
            <a:endParaRPr lang="tr-TR" dirty="0"/>
          </a:p>
          <a:p>
            <a:pPr marL="0" indent="0" algn="l">
              <a:buNone/>
            </a:pPr>
            <a:endParaRPr lang="tr-TR" dirty="0"/>
          </a:p>
        </p:txBody>
      </p:sp>
    </p:spTree>
    <p:extLst>
      <p:ext uri="{BB962C8B-B14F-4D97-AF65-F5344CB8AC3E}">
        <p14:creationId xmlns:p14="http://schemas.microsoft.com/office/powerpoint/2010/main" val="2764991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CB9CC6-361F-2905-9CDB-69D872CC21E9}"/>
              </a:ext>
            </a:extLst>
          </p:cNvPr>
          <p:cNvSpPr>
            <a:spLocks noGrp="1"/>
          </p:cNvSpPr>
          <p:nvPr>
            <p:ph type="title"/>
          </p:nvPr>
        </p:nvSpPr>
        <p:spPr/>
        <p:txBody>
          <a:bodyPr>
            <a:normAutofit/>
          </a:bodyPr>
          <a:lstStyle/>
          <a:p>
            <a:r>
              <a:rPr lang="tr-TR" sz="4400" cap="none" dirty="0"/>
              <a:t>21</a:t>
            </a:r>
            <a:r>
              <a:rPr lang="tr-TR" sz="3600" cap="none" dirty="0"/>
              <a:t>.Yüzyıl Becerileri</a:t>
            </a:r>
          </a:p>
        </p:txBody>
      </p:sp>
      <p:sp>
        <p:nvSpPr>
          <p:cNvPr id="3" name="İçerik Yer Tutucusu 2">
            <a:extLst>
              <a:ext uri="{FF2B5EF4-FFF2-40B4-BE49-F238E27FC236}">
                <a16:creationId xmlns:a16="http://schemas.microsoft.com/office/drawing/2014/main" id="{D4A2E5FC-100C-2388-083C-499FD04C2B25}"/>
              </a:ext>
            </a:extLst>
          </p:cNvPr>
          <p:cNvSpPr>
            <a:spLocks noGrp="1"/>
          </p:cNvSpPr>
          <p:nvPr>
            <p:ph idx="1"/>
          </p:nvPr>
        </p:nvSpPr>
        <p:spPr>
          <a:xfrm>
            <a:off x="577158" y="1509871"/>
            <a:ext cx="10396883" cy="3311189"/>
          </a:xfrm>
        </p:spPr>
        <p:txBody>
          <a:bodyPr>
            <a:normAutofit/>
          </a:bodyPr>
          <a:lstStyle/>
          <a:p>
            <a:pPr marL="0" indent="0">
              <a:buNone/>
            </a:pPr>
            <a:r>
              <a:rPr lang="tr-TR" sz="1600" b="0" i="0" cap="none" dirty="0">
                <a:solidFill>
                  <a:srgbClr val="0D0D0D"/>
                </a:solidFill>
                <a:effectLst/>
                <a:latin typeface="Söhne"/>
              </a:rPr>
              <a:t>21.Yüzyıl becerileri, bireylerin hızla değişen, teknoloji odaklı ve küreselleşen dünyada başarılı olabilmeleri için gereken yetenekler ve yeterlilikler topluluğunu ifade eder. Bu beceriler, öğrencilerin, işgücünün ve genel olarak toplumun, mevcut ve gelecekteki zorluklarla başa çıkabilmesi ve fırsatlardan yararlanabilmesi için kritik öneme sahiptir. 21. Yüzyıl becerileri genellikle üç ana kategori altında toplanır: </a:t>
            </a:r>
          </a:p>
          <a:p>
            <a:r>
              <a:rPr lang="tr-TR" sz="1600" cap="none" dirty="0">
                <a:solidFill>
                  <a:srgbClr val="0D0D0D"/>
                </a:solidFill>
                <a:latin typeface="Söhne"/>
              </a:rPr>
              <a:t>Ö</a:t>
            </a:r>
            <a:r>
              <a:rPr lang="tr-TR" sz="1600" b="0" i="0" cap="none" dirty="0">
                <a:solidFill>
                  <a:srgbClr val="0D0D0D"/>
                </a:solidFill>
                <a:effectLst/>
                <a:latin typeface="Söhne"/>
              </a:rPr>
              <a:t>ğrenme ve inovasyon becerileri, </a:t>
            </a:r>
          </a:p>
          <a:p>
            <a:r>
              <a:rPr lang="tr-TR" sz="1600" cap="none" dirty="0">
                <a:solidFill>
                  <a:srgbClr val="0D0D0D"/>
                </a:solidFill>
                <a:latin typeface="Söhne"/>
              </a:rPr>
              <a:t>D</a:t>
            </a:r>
            <a:r>
              <a:rPr lang="tr-TR" sz="1600" b="0" i="0" cap="none" dirty="0">
                <a:solidFill>
                  <a:srgbClr val="0D0D0D"/>
                </a:solidFill>
                <a:effectLst/>
                <a:latin typeface="Söhne"/>
              </a:rPr>
              <a:t>ijital okuryazarlık becerileri ,</a:t>
            </a:r>
          </a:p>
          <a:p>
            <a:r>
              <a:rPr lang="tr-TR" sz="1600" cap="none" dirty="0">
                <a:solidFill>
                  <a:srgbClr val="0D0D0D"/>
                </a:solidFill>
                <a:latin typeface="Söhne"/>
              </a:rPr>
              <a:t>Y</a:t>
            </a:r>
            <a:r>
              <a:rPr lang="tr-TR" sz="1600" b="0" i="0" cap="none" dirty="0">
                <a:solidFill>
                  <a:srgbClr val="0D0D0D"/>
                </a:solidFill>
                <a:effectLst/>
                <a:latin typeface="Söhne"/>
              </a:rPr>
              <a:t>aşam ve kariyer becerileri.</a:t>
            </a:r>
            <a:endParaRPr lang="tr-TR" sz="1600" cap="none" dirty="0"/>
          </a:p>
        </p:txBody>
      </p:sp>
    </p:spTree>
    <p:extLst>
      <p:ext uri="{BB962C8B-B14F-4D97-AF65-F5344CB8AC3E}">
        <p14:creationId xmlns:p14="http://schemas.microsoft.com/office/powerpoint/2010/main" val="245283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D324-1FF7-34D2-4D58-06F3CCE2451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4BB8F27-A808-997F-4C49-52CFDBC95895}"/>
              </a:ext>
            </a:extLst>
          </p:cNvPr>
          <p:cNvSpPr>
            <a:spLocks noGrp="1"/>
          </p:cNvSpPr>
          <p:nvPr>
            <p:ph type="title"/>
          </p:nvPr>
        </p:nvSpPr>
        <p:spPr>
          <a:xfrm>
            <a:off x="685801" y="314608"/>
            <a:ext cx="10396882" cy="1151965"/>
          </a:xfrm>
        </p:spPr>
        <p:txBody>
          <a:bodyPr>
            <a:normAutofit/>
          </a:bodyPr>
          <a:lstStyle/>
          <a:p>
            <a:r>
              <a:rPr lang="tr-TR" sz="3600" dirty="0"/>
              <a:t>DERS SEÇİM KRİTERİ</a:t>
            </a:r>
          </a:p>
        </p:txBody>
      </p:sp>
      <p:graphicFrame>
        <p:nvGraphicFramePr>
          <p:cNvPr id="5" name="İçerik Yer Tutucusu 2">
            <a:extLst>
              <a:ext uri="{FF2B5EF4-FFF2-40B4-BE49-F238E27FC236}">
                <a16:creationId xmlns:a16="http://schemas.microsoft.com/office/drawing/2014/main" id="{D1EFFB24-A600-6CCC-E950-DFEED23EAE56}"/>
              </a:ext>
            </a:extLst>
          </p:cNvPr>
          <p:cNvGraphicFramePr>
            <a:graphicFrameLocks noGrp="1"/>
          </p:cNvGraphicFramePr>
          <p:nvPr>
            <p:ph idx="1"/>
          </p:nvPr>
        </p:nvGraphicFramePr>
        <p:xfrm>
          <a:off x="1405880" y="1350103"/>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96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20EA89-5773-B656-233B-A0E60F6D4B74}"/>
              </a:ext>
            </a:extLst>
          </p:cNvPr>
          <p:cNvSpPr>
            <a:spLocks noGrp="1"/>
          </p:cNvSpPr>
          <p:nvPr>
            <p:ph type="title"/>
          </p:nvPr>
        </p:nvSpPr>
        <p:spPr/>
        <p:txBody>
          <a:bodyPr>
            <a:normAutofit/>
          </a:bodyPr>
          <a:lstStyle/>
          <a:p>
            <a:r>
              <a:rPr lang="tr-TR" sz="3600" dirty="0"/>
              <a:t>BİLİŞİM TEKNOLOJİLERİ VE YAZILIM DERSİ Amaçları</a:t>
            </a:r>
          </a:p>
        </p:txBody>
      </p:sp>
      <p:sp>
        <p:nvSpPr>
          <p:cNvPr id="3" name="İçerik Yer Tutucusu 2">
            <a:extLst>
              <a:ext uri="{FF2B5EF4-FFF2-40B4-BE49-F238E27FC236}">
                <a16:creationId xmlns:a16="http://schemas.microsoft.com/office/drawing/2014/main" id="{9BDAF41E-7FD4-EC40-1C3A-8B55F3BC8CCB}"/>
              </a:ext>
            </a:extLst>
          </p:cNvPr>
          <p:cNvSpPr>
            <a:spLocks noGrp="1"/>
          </p:cNvSpPr>
          <p:nvPr>
            <p:ph sz="quarter" idx="13"/>
          </p:nvPr>
        </p:nvSpPr>
        <p:spPr>
          <a:xfrm>
            <a:off x="687976" y="1711105"/>
            <a:ext cx="10394707" cy="2983206"/>
          </a:xfrm>
        </p:spPr>
        <p:txBody>
          <a:bodyPr>
            <a:normAutofit/>
          </a:bodyPr>
          <a:lstStyle/>
          <a:p>
            <a:pPr marL="0" indent="0">
              <a:buNone/>
            </a:pPr>
            <a:r>
              <a:rPr lang="tr-TR" sz="2800" cap="none" dirty="0">
                <a:solidFill>
                  <a:schemeClr val="tx1">
                    <a:lumMod val="95000"/>
                    <a:lumOff val="5000"/>
                  </a:schemeClr>
                </a:solidFill>
                <a:latin typeface="Söhne"/>
              </a:rPr>
              <a:t>B</a:t>
            </a:r>
            <a:r>
              <a:rPr lang="tr-TR" sz="2800" b="0" i="0" cap="none" dirty="0">
                <a:solidFill>
                  <a:schemeClr val="tx1">
                    <a:lumMod val="95000"/>
                    <a:lumOff val="5000"/>
                  </a:schemeClr>
                </a:solidFill>
                <a:effectLst/>
                <a:latin typeface="Söhne"/>
              </a:rPr>
              <a:t>u dersin amacı, öğrencilere bilişim teknolojileri ve yazılım alanında temel yeterlilikler ve beceriler kazandırarak, onları teknoloji ile etkili bir şekilde etkileşim kurabilecek, sorumluluk sahibi, üretken ve dijital vatandaşlar olarak yetiştirmektir.</a:t>
            </a:r>
            <a:endParaRPr lang="tr-TR" sz="2800" cap="none" dirty="0">
              <a:solidFill>
                <a:schemeClr val="tx1">
                  <a:lumMod val="95000"/>
                  <a:lumOff val="5000"/>
                </a:schemeClr>
              </a:solidFill>
            </a:endParaRPr>
          </a:p>
        </p:txBody>
      </p:sp>
    </p:spTree>
    <p:extLst>
      <p:ext uri="{BB962C8B-B14F-4D97-AF65-F5344CB8AC3E}">
        <p14:creationId xmlns:p14="http://schemas.microsoft.com/office/powerpoint/2010/main" val="174446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35748-3317-27C1-A0BA-ED96C749A1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2840259-5E2C-6A58-A07B-894952453580}"/>
              </a:ext>
            </a:extLst>
          </p:cNvPr>
          <p:cNvSpPr>
            <a:spLocks noGrp="1"/>
          </p:cNvSpPr>
          <p:nvPr>
            <p:ph type="title"/>
          </p:nvPr>
        </p:nvSpPr>
        <p:spPr>
          <a:xfrm>
            <a:off x="994895" y="1830945"/>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DERS SEÇİM KRİTERİ ŞEMASI</a:t>
            </a:r>
          </a:p>
        </p:txBody>
      </p:sp>
      <p:pic>
        <p:nvPicPr>
          <p:cNvPr id="4" name="İçerik Yer Tutucusu 3">
            <a:extLst>
              <a:ext uri="{FF2B5EF4-FFF2-40B4-BE49-F238E27FC236}">
                <a16:creationId xmlns:a16="http://schemas.microsoft.com/office/drawing/2014/main" id="{50DC1E8A-58E2-4723-E1B9-76754F369AF2}"/>
              </a:ext>
            </a:extLst>
          </p:cNvPr>
          <p:cNvPicPr>
            <a:picLocks noGrp="1" noChangeAspect="1"/>
          </p:cNvPicPr>
          <p:nvPr>
            <p:ph idx="1"/>
          </p:nvPr>
        </p:nvPicPr>
        <p:blipFill>
          <a:blip r:embed="rId2"/>
          <a:stretch>
            <a:fillRect/>
          </a:stretch>
        </p:blipFill>
        <p:spPr>
          <a:xfrm>
            <a:off x="4102160" y="646635"/>
            <a:ext cx="7094945" cy="4930987"/>
          </a:xfrm>
          <a:prstGeom prst="rect">
            <a:avLst/>
          </a:prstGeom>
        </p:spPr>
      </p:pic>
    </p:spTree>
    <p:extLst>
      <p:ext uri="{BB962C8B-B14F-4D97-AF65-F5344CB8AC3E}">
        <p14:creationId xmlns:p14="http://schemas.microsoft.com/office/powerpoint/2010/main" val="3432323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3ABB17-D907-0049-FDBE-07AEE8C532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solidFill>
                  <a:schemeClr val="bg1"/>
                </a:solidFill>
                <a:effectLst/>
                <a:latin typeface="+mj-lt"/>
                <a:ea typeface="+mj-ea"/>
                <a:cs typeface="+mj-cs"/>
              </a:rPr>
              <a:t>ÜNİTE, KAZANIM SAYISI VE SÜRE TABLOSU</a:t>
            </a:r>
            <a:br>
              <a:rPr lang="en-US" sz="2200" kern="1200" dirty="0">
                <a:solidFill>
                  <a:schemeClr val="bg1"/>
                </a:solidFill>
                <a:effectLst/>
                <a:latin typeface="+mj-lt"/>
                <a:ea typeface="+mj-ea"/>
                <a:cs typeface="+mj-cs"/>
              </a:rPr>
            </a:br>
            <a:endParaRPr lang="en-US" sz="2200" kern="1200" dirty="0">
              <a:solidFill>
                <a:schemeClr val="bg1"/>
              </a:solidFill>
              <a:latin typeface="+mj-lt"/>
              <a:ea typeface="+mj-ea"/>
              <a:cs typeface="+mj-cs"/>
            </a:endParaRPr>
          </a:p>
        </p:txBody>
      </p:sp>
      <p:pic>
        <p:nvPicPr>
          <p:cNvPr id="5" name="Resim 4">
            <a:extLst>
              <a:ext uri="{FF2B5EF4-FFF2-40B4-BE49-F238E27FC236}">
                <a16:creationId xmlns:a16="http://schemas.microsoft.com/office/drawing/2014/main" id="{218B3F75-D21A-E7D3-9206-D3009FD157FD}"/>
              </a:ext>
            </a:extLst>
          </p:cNvPr>
          <p:cNvPicPr>
            <a:picLocks noChangeAspect="1"/>
          </p:cNvPicPr>
          <p:nvPr/>
        </p:nvPicPr>
        <p:blipFill>
          <a:blip r:embed="rId2"/>
          <a:stretch>
            <a:fillRect/>
          </a:stretch>
        </p:blipFill>
        <p:spPr>
          <a:xfrm>
            <a:off x="556532" y="1388303"/>
            <a:ext cx="10862733" cy="767995"/>
          </a:xfrm>
          <a:prstGeom prst="rect">
            <a:avLst/>
          </a:prstGeom>
        </p:spPr>
      </p:pic>
      <p:pic>
        <p:nvPicPr>
          <p:cNvPr id="6" name="Resim 5">
            <a:extLst>
              <a:ext uri="{FF2B5EF4-FFF2-40B4-BE49-F238E27FC236}">
                <a16:creationId xmlns:a16="http://schemas.microsoft.com/office/drawing/2014/main" id="{EC2CC67B-6C0B-E46D-D4EB-631E4197ECDB}"/>
              </a:ext>
            </a:extLst>
          </p:cNvPr>
          <p:cNvPicPr>
            <a:picLocks noChangeAspect="1"/>
          </p:cNvPicPr>
          <p:nvPr/>
        </p:nvPicPr>
        <p:blipFill>
          <a:blip r:embed="rId3"/>
          <a:stretch>
            <a:fillRect/>
          </a:stretch>
        </p:blipFill>
        <p:spPr>
          <a:xfrm>
            <a:off x="556531" y="2169377"/>
            <a:ext cx="10862733" cy="1867246"/>
          </a:xfrm>
          <a:prstGeom prst="rect">
            <a:avLst/>
          </a:prstGeom>
        </p:spPr>
      </p:pic>
    </p:spTree>
    <p:extLst>
      <p:ext uri="{BB962C8B-B14F-4D97-AF65-F5344CB8AC3E}">
        <p14:creationId xmlns:p14="http://schemas.microsoft.com/office/powerpoint/2010/main" val="3400968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E739E38-36CD-4D17-594C-EF52E3249E50}"/>
              </a:ext>
            </a:extLst>
          </p:cNvPr>
          <p:cNvSpPr>
            <a:spLocks noGrp="1"/>
          </p:cNvSpPr>
          <p:nvPr>
            <p:ph idx="1"/>
          </p:nvPr>
        </p:nvSpPr>
        <p:spPr>
          <a:xfrm>
            <a:off x="703907" y="1103729"/>
            <a:ext cx="10396883" cy="3311189"/>
          </a:xfrm>
        </p:spPr>
        <p:txBody>
          <a:bodyPr/>
          <a:lstStyle/>
          <a:p>
            <a:pPr marL="0" indent="0" algn="ctr">
              <a:buNone/>
            </a:pPr>
            <a:r>
              <a:rPr kumimoji="0" lang="en-US" sz="3300" b="0" i="0" u="none" strike="noStrike" kern="1200" cap="all" spc="0" normalizeH="0" baseline="0" noProof="0" dirty="0">
                <a:ln>
                  <a:noFill/>
                </a:ln>
                <a:solidFill>
                  <a:srgbClr val="AD84C6"/>
                </a:solidFill>
                <a:effectLst/>
                <a:uLnTx/>
                <a:uFillTx/>
                <a:latin typeface="Corbel" panose="020B0503020204020204"/>
                <a:ea typeface="+mj-ea"/>
                <a:cs typeface="+mj-cs"/>
              </a:rPr>
              <a:t>ÖĞRENME KAYNAKLARI</a:t>
            </a:r>
            <a:endParaRPr lang="tr-TR" dirty="0"/>
          </a:p>
        </p:txBody>
      </p:sp>
    </p:spTree>
    <p:extLst>
      <p:ext uri="{BB962C8B-B14F-4D97-AF65-F5344CB8AC3E}">
        <p14:creationId xmlns:p14="http://schemas.microsoft.com/office/powerpoint/2010/main" val="77430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4FA65C-675C-CA1D-5BA1-988CA2975B47}"/>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pic>
        <p:nvPicPr>
          <p:cNvPr id="4" name="Resim 3">
            <a:extLst>
              <a:ext uri="{FF2B5EF4-FFF2-40B4-BE49-F238E27FC236}">
                <a16:creationId xmlns:a16="http://schemas.microsoft.com/office/drawing/2014/main" id="{0D3DCD33-5B1E-5DCE-7C6E-F82648104F8A}"/>
              </a:ext>
            </a:extLst>
          </p:cNvPr>
          <p:cNvPicPr>
            <a:picLocks noChangeAspect="1"/>
          </p:cNvPicPr>
          <p:nvPr/>
        </p:nvPicPr>
        <p:blipFill>
          <a:blip r:embed="rId2"/>
          <a:stretch>
            <a:fillRect/>
          </a:stretch>
        </p:blipFill>
        <p:spPr>
          <a:xfrm>
            <a:off x="-1" y="136437"/>
            <a:ext cx="8247707" cy="5476712"/>
          </a:xfrm>
          <a:prstGeom prst="rect">
            <a:avLst/>
          </a:prstGeom>
        </p:spPr>
      </p:pic>
      <p:sp>
        <p:nvSpPr>
          <p:cNvPr id="6" name="Metin kutusu 5">
            <a:extLst>
              <a:ext uri="{FF2B5EF4-FFF2-40B4-BE49-F238E27FC236}">
                <a16:creationId xmlns:a16="http://schemas.microsoft.com/office/drawing/2014/main" id="{3E87B401-BD98-CD43-7D79-E58D45056C68}"/>
              </a:ext>
            </a:extLst>
          </p:cNvPr>
          <p:cNvSpPr txBox="1"/>
          <p:nvPr/>
        </p:nvSpPr>
        <p:spPr>
          <a:xfrm>
            <a:off x="8365401" y="1468464"/>
            <a:ext cx="2858835" cy="2308324"/>
          </a:xfrm>
          <a:prstGeom prst="rect">
            <a:avLst/>
          </a:prstGeom>
          <a:noFill/>
        </p:spPr>
        <p:txBody>
          <a:bodyPr wrap="square">
            <a:spAutoFit/>
          </a:bodyPr>
          <a:lstStyle/>
          <a:p>
            <a:r>
              <a:rPr lang="tr-TR" b="1" i="0" dirty="0">
                <a:solidFill>
                  <a:srgbClr val="0D0D0D"/>
                </a:solidFill>
                <a:effectLst/>
                <a:latin typeface="Söhne"/>
              </a:rPr>
              <a:t>BTK Akademi</a:t>
            </a:r>
            <a:r>
              <a:rPr lang="tr-TR" b="0" i="0" dirty="0">
                <a:solidFill>
                  <a:srgbClr val="0D0D0D"/>
                </a:solidFill>
                <a:effectLst/>
                <a:latin typeface="Söhne"/>
              </a:rPr>
              <a:t>: Türkiye'de Bilgi Teknolojileri ve İletişim Kurumu tarafından sunulan ücretsiz eğitim platformudur. Programlama, siber güvenlik, veri bilimi gibi birçok alanda kurslar sunmaktadır. </a:t>
            </a:r>
            <a:endParaRPr lang="tr-TR" dirty="0"/>
          </a:p>
        </p:txBody>
      </p:sp>
    </p:spTree>
    <p:extLst>
      <p:ext uri="{BB962C8B-B14F-4D97-AF65-F5344CB8AC3E}">
        <p14:creationId xmlns:p14="http://schemas.microsoft.com/office/powerpoint/2010/main" val="142743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18792-D29B-53FD-D914-056B701CB11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1D296B7-DCAC-902D-F462-4D43CC84453C}"/>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sp>
        <p:nvSpPr>
          <p:cNvPr id="6" name="Metin kutusu 5">
            <a:extLst>
              <a:ext uri="{FF2B5EF4-FFF2-40B4-BE49-F238E27FC236}">
                <a16:creationId xmlns:a16="http://schemas.microsoft.com/office/drawing/2014/main" id="{7F7D02A6-6A19-9A36-3DE8-8656D792227B}"/>
              </a:ext>
            </a:extLst>
          </p:cNvPr>
          <p:cNvSpPr txBox="1"/>
          <p:nvPr/>
        </p:nvSpPr>
        <p:spPr>
          <a:xfrm>
            <a:off x="8464989" y="865221"/>
            <a:ext cx="2858835" cy="4524315"/>
          </a:xfrm>
          <a:prstGeom prst="rect">
            <a:avLst/>
          </a:prstGeom>
          <a:noFill/>
        </p:spPr>
        <p:txBody>
          <a:bodyPr wrap="square">
            <a:spAutoFit/>
          </a:bodyPr>
          <a:lstStyle/>
          <a:p>
            <a:r>
              <a:rPr lang="tr-TR" b="1" i="0" dirty="0" err="1">
                <a:solidFill>
                  <a:srgbClr val="0D0D0D"/>
                </a:solidFill>
                <a:effectLst/>
                <a:latin typeface="Söhne"/>
              </a:rPr>
              <a:t>Codecademy</a:t>
            </a:r>
            <a:r>
              <a:rPr lang="tr-TR" dirty="0">
                <a:solidFill>
                  <a:srgbClr val="0D0D0D"/>
                </a:solidFill>
                <a:latin typeface="Söhne"/>
              </a:rPr>
              <a:t>:</a:t>
            </a:r>
            <a:r>
              <a:rPr lang="tr-TR" b="0" i="0" dirty="0">
                <a:solidFill>
                  <a:srgbClr val="0D0D0D"/>
                </a:solidFill>
                <a:effectLst/>
                <a:latin typeface="Söhne"/>
              </a:rPr>
              <a:t> </a:t>
            </a:r>
            <a:r>
              <a:rPr lang="tr-TR" dirty="0">
                <a:solidFill>
                  <a:srgbClr val="0D0D0D"/>
                </a:solidFill>
                <a:latin typeface="Söhne"/>
              </a:rPr>
              <a:t>K</a:t>
            </a:r>
            <a:r>
              <a:rPr lang="tr-TR" b="0" i="0" dirty="0">
                <a:solidFill>
                  <a:srgbClr val="0D0D0D"/>
                </a:solidFill>
                <a:effectLst/>
                <a:latin typeface="Söhne"/>
              </a:rPr>
              <a:t>ullanıcılara çeşitli programlama dilleri ve teknoloji konularında interaktif kurslar sunan bir online öğrenme platformudur. Kullanıcılar, web geliştirme, veri bilimi, bilgisayar bilimi ve daha pek çok alanda temel ve ileri düzey becerileri geliştirebilirler. Kendi hızlarında öğrenme imkanı sunan </a:t>
            </a:r>
            <a:r>
              <a:rPr lang="tr-TR" b="0" i="0" dirty="0" err="1">
                <a:solidFill>
                  <a:srgbClr val="0D0D0D"/>
                </a:solidFill>
                <a:effectLst/>
                <a:latin typeface="Söhne"/>
              </a:rPr>
              <a:t>Codecademy</a:t>
            </a:r>
            <a:r>
              <a:rPr lang="tr-TR" b="0" i="0" dirty="0">
                <a:solidFill>
                  <a:srgbClr val="0D0D0D"/>
                </a:solidFill>
                <a:effectLst/>
                <a:latin typeface="Söhne"/>
              </a:rPr>
              <a:t>, pratik yaparak ve gerçek projeler üzerinde çalışarak öğrenmeyi teşvik eder.</a:t>
            </a:r>
            <a:endParaRPr lang="tr-TR" dirty="0"/>
          </a:p>
        </p:txBody>
      </p:sp>
      <p:pic>
        <p:nvPicPr>
          <p:cNvPr id="5" name="Resim 4">
            <a:extLst>
              <a:ext uri="{FF2B5EF4-FFF2-40B4-BE49-F238E27FC236}">
                <a16:creationId xmlns:a16="http://schemas.microsoft.com/office/drawing/2014/main" id="{FB0D2902-C579-11BD-F298-45A64FCEA681}"/>
              </a:ext>
            </a:extLst>
          </p:cNvPr>
          <p:cNvPicPr>
            <a:picLocks noChangeAspect="1"/>
          </p:cNvPicPr>
          <p:nvPr/>
        </p:nvPicPr>
        <p:blipFill>
          <a:blip r:embed="rId2"/>
          <a:stretch>
            <a:fillRect/>
          </a:stretch>
        </p:blipFill>
        <p:spPr>
          <a:xfrm>
            <a:off x="0" y="0"/>
            <a:ext cx="8365401" cy="5585988"/>
          </a:xfrm>
          <a:prstGeom prst="rect">
            <a:avLst/>
          </a:prstGeom>
        </p:spPr>
      </p:pic>
    </p:spTree>
    <p:extLst>
      <p:ext uri="{BB962C8B-B14F-4D97-AF65-F5344CB8AC3E}">
        <p14:creationId xmlns:p14="http://schemas.microsoft.com/office/powerpoint/2010/main" val="345607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FC217-D1B4-10B9-6F57-39374E052D6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6B9D07C-BD74-A121-8D5E-B41735656197}"/>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sp>
        <p:nvSpPr>
          <p:cNvPr id="6" name="Metin kutusu 5">
            <a:extLst>
              <a:ext uri="{FF2B5EF4-FFF2-40B4-BE49-F238E27FC236}">
                <a16:creationId xmlns:a16="http://schemas.microsoft.com/office/drawing/2014/main" id="{366BEA6F-2381-1CFA-C438-DD7D607D0DD9}"/>
              </a:ext>
            </a:extLst>
          </p:cNvPr>
          <p:cNvSpPr txBox="1"/>
          <p:nvPr/>
        </p:nvSpPr>
        <p:spPr>
          <a:xfrm>
            <a:off x="8519310" y="1389410"/>
            <a:ext cx="2858835" cy="2031325"/>
          </a:xfrm>
          <a:prstGeom prst="rect">
            <a:avLst/>
          </a:prstGeom>
          <a:noFill/>
        </p:spPr>
        <p:txBody>
          <a:bodyPr wrap="square">
            <a:spAutoFit/>
          </a:bodyPr>
          <a:lstStyle/>
          <a:p>
            <a:r>
              <a:rPr lang="tr-TR" b="1" dirty="0" err="1">
                <a:solidFill>
                  <a:srgbClr val="0D0D0D"/>
                </a:solidFill>
                <a:latin typeface="Söhne"/>
              </a:rPr>
              <a:t>Sololearn</a:t>
            </a:r>
            <a:r>
              <a:rPr lang="tr-TR" dirty="0">
                <a:solidFill>
                  <a:srgbClr val="0D0D0D"/>
                </a:solidFill>
                <a:latin typeface="Söhne"/>
              </a:rPr>
              <a:t>:</a:t>
            </a:r>
            <a:r>
              <a:rPr lang="tr-TR" b="0" i="0" dirty="0">
                <a:solidFill>
                  <a:srgbClr val="0D0D0D"/>
                </a:solidFill>
                <a:effectLst/>
                <a:latin typeface="Söhne"/>
              </a:rPr>
              <a:t> Mobil ve web platformunda erişilebilen </a:t>
            </a:r>
            <a:r>
              <a:rPr lang="tr-TR" b="0" i="0" dirty="0" err="1">
                <a:solidFill>
                  <a:srgbClr val="0D0D0D"/>
                </a:solidFill>
                <a:effectLst/>
                <a:latin typeface="Söhne"/>
              </a:rPr>
              <a:t>SoloLearn</a:t>
            </a:r>
            <a:r>
              <a:rPr lang="tr-TR" b="0" i="0" dirty="0">
                <a:solidFill>
                  <a:srgbClr val="0D0D0D"/>
                </a:solidFill>
                <a:effectLst/>
                <a:latin typeface="Söhne"/>
              </a:rPr>
              <a:t>, kullanıcıların kendi hızlarında öğrenebilecekleri C++ dahil birçok programlama dilini sunar.</a:t>
            </a:r>
            <a:endParaRPr lang="tr-TR" dirty="0"/>
          </a:p>
        </p:txBody>
      </p:sp>
      <p:pic>
        <p:nvPicPr>
          <p:cNvPr id="4" name="Resim 3">
            <a:extLst>
              <a:ext uri="{FF2B5EF4-FFF2-40B4-BE49-F238E27FC236}">
                <a16:creationId xmlns:a16="http://schemas.microsoft.com/office/drawing/2014/main" id="{881C8C12-2E40-F8DB-8251-B263A76B23DD}"/>
              </a:ext>
            </a:extLst>
          </p:cNvPr>
          <p:cNvPicPr>
            <a:picLocks noChangeAspect="1"/>
          </p:cNvPicPr>
          <p:nvPr/>
        </p:nvPicPr>
        <p:blipFill>
          <a:blip r:embed="rId2"/>
          <a:stretch>
            <a:fillRect/>
          </a:stretch>
        </p:blipFill>
        <p:spPr>
          <a:xfrm>
            <a:off x="0" y="-1"/>
            <a:ext cx="8356349" cy="5540721"/>
          </a:xfrm>
          <a:prstGeom prst="rect">
            <a:avLst/>
          </a:prstGeom>
        </p:spPr>
      </p:pic>
    </p:spTree>
    <p:extLst>
      <p:ext uri="{BB962C8B-B14F-4D97-AF65-F5344CB8AC3E}">
        <p14:creationId xmlns:p14="http://schemas.microsoft.com/office/powerpoint/2010/main" val="10200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14541-F550-A788-DB03-28BFF1423C1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C5B218E-4D49-C1E4-1751-BD905A247532}"/>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sp>
        <p:nvSpPr>
          <p:cNvPr id="6" name="Metin kutusu 5">
            <a:extLst>
              <a:ext uri="{FF2B5EF4-FFF2-40B4-BE49-F238E27FC236}">
                <a16:creationId xmlns:a16="http://schemas.microsoft.com/office/drawing/2014/main" id="{7D4BE26B-8220-851C-E548-A79DFC786EDD}"/>
              </a:ext>
            </a:extLst>
          </p:cNvPr>
          <p:cNvSpPr txBox="1"/>
          <p:nvPr/>
        </p:nvSpPr>
        <p:spPr>
          <a:xfrm>
            <a:off x="8519310" y="1389410"/>
            <a:ext cx="2858835" cy="2308324"/>
          </a:xfrm>
          <a:prstGeom prst="rect">
            <a:avLst/>
          </a:prstGeom>
          <a:noFill/>
        </p:spPr>
        <p:txBody>
          <a:bodyPr wrap="square">
            <a:spAutoFit/>
          </a:bodyPr>
          <a:lstStyle/>
          <a:p>
            <a:pPr algn="l"/>
            <a:r>
              <a:rPr lang="tr-TR" b="1" i="0" dirty="0">
                <a:solidFill>
                  <a:srgbClr val="0D0D0D"/>
                </a:solidFill>
                <a:effectLst/>
                <a:latin typeface="Söhne"/>
              </a:rPr>
              <a:t>LearnCpp.com</a:t>
            </a:r>
            <a:r>
              <a:rPr lang="tr-TR" dirty="0">
                <a:solidFill>
                  <a:srgbClr val="0D0D0D"/>
                </a:solidFill>
                <a:latin typeface="Söhne"/>
              </a:rPr>
              <a:t>:</a:t>
            </a:r>
            <a:r>
              <a:rPr lang="tr-TR" b="0" i="0" dirty="0">
                <a:solidFill>
                  <a:srgbClr val="0D0D0D"/>
                </a:solidFill>
                <a:effectLst/>
                <a:latin typeface="Söhne"/>
              </a:rPr>
              <a:t> C++ öğrenmek isteyenler için kapsamlı bir kaynaktır. Temelden ileri seviyeye kadar konuları kapsayan dersler sunar.</a:t>
            </a:r>
          </a:p>
          <a:p>
            <a:br>
              <a:rPr lang="tr-TR" dirty="0"/>
            </a:br>
            <a:endParaRPr lang="tr-TR" dirty="0"/>
          </a:p>
        </p:txBody>
      </p:sp>
      <p:pic>
        <p:nvPicPr>
          <p:cNvPr id="5" name="Resim 4">
            <a:extLst>
              <a:ext uri="{FF2B5EF4-FFF2-40B4-BE49-F238E27FC236}">
                <a16:creationId xmlns:a16="http://schemas.microsoft.com/office/drawing/2014/main" id="{E0A38A33-F9D3-6607-B462-3BF038AAC8C7}"/>
              </a:ext>
            </a:extLst>
          </p:cNvPr>
          <p:cNvPicPr>
            <a:picLocks noChangeAspect="1"/>
          </p:cNvPicPr>
          <p:nvPr/>
        </p:nvPicPr>
        <p:blipFill>
          <a:blip r:embed="rId2"/>
          <a:stretch>
            <a:fillRect/>
          </a:stretch>
        </p:blipFill>
        <p:spPr>
          <a:xfrm>
            <a:off x="0" y="0"/>
            <a:ext cx="8529632" cy="5567881"/>
          </a:xfrm>
          <a:prstGeom prst="rect">
            <a:avLst/>
          </a:prstGeom>
        </p:spPr>
      </p:pic>
    </p:spTree>
    <p:extLst>
      <p:ext uri="{BB962C8B-B14F-4D97-AF65-F5344CB8AC3E}">
        <p14:creationId xmlns:p14="http://schemas.microsoft.com/office/powerpoint/2010/main" val="31914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087B-6E51-30FF-D80A-316621460BF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0A1C478-09E1-8341-AC86-A788E7208E1D}"/>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sp>
        <p:nvSpPr>
          <p:cNvPr id="6" name="Metin kutusu 5">
            <a:extLst>
              <a:ext uri="{FF2B5EF4-FFF2-40B4-BE49-F238E27FC236}">
                <a16:creationId xmlns:a16="http://schemas.microsoft.com/office/drawing/2014/main" id="{4860C034-1AB9-4B23-BD66-1BB0D6FD9B6F}"/>
              </a:ext>
            </a:extLst>
          </p:cNvPr>
          <p:cNvSpPr txBox="1"/>
          <p:nvPr/>
        </p:nvSpPr>
        <p:spPr>
          <a:xfrm>
            <a:off x="8519310" y="1389410"/>
            <a:ext cx="2858835" cy="2585323"/>
          </a:xfrm>
          <a:prstGeom prst="rect">
            <a:avLst/>
          </a:prstGeom>
          <a:noFill/>
        </p:spPr>
        <p:txBody>
          <a:bodyPr wrap="square">
            <a:spAutoFit/>
          </a:bodyPr>
          <a:lstStyle/>
          <a:p>
            <a:pPr algn="l"/>
            <a:r>
              <a:rPr lang="tr-TR" b="1" i="0" dirty="0" err="1">
                <a:solidFill>
                  <a:srgbClr val="0D0D0D"/>
                </a:solidFill>
                <a:effectLst/>
                <a:latin typeface="Söhne"/>
              </a:rPr>
              <a:t>GeeksforGeeks</a:t>
            </a:r>
            <a:r>
              <a:rPr lang="tr-TR" b="0" i="0" dirty="0">
                <a:solidFill>
                  <a:srgbClr val="0D0D0D"/>
                </a:solidFill>
                <a:effectLst/>
                <a:latin typeface="Söhne"/>
              </a:rPr>
              <a:t>: Temel programlama konseptlerinden ileri seviye algoritmalar ve problem çözümlerine kadar geniş bir içerik yelpazesi sunar. C++ için özel bölümler bulunmaktadır.</a:t>
            </a:r>
            <a:br>
              <a:rPr lang="tr-TR" dirty="0"/>
            </a:br>
            <a:endParaRPr lang="tr-TR" dirty="0"/>
          </a:p>
        </p:txBody>
      </p:sp>
      <p:pic>
        <p:nvPicPr>
          <p:cNvPr id="4" name="Resim 3">
            <a:extLst>
              <a:ext uri="{FF2B5EF4-FFF2-40B4-BE49-F238E27FC236}">
                <a16:creationId xmlns:a16="http://schemas.microsoft.com/office/drawing/2014/main" id="{0AF84E7C-E429-4029-6CA5-639F1D44EC20}"/>
              </a:ext>
            </a:extLst>
          </p:cNvPr>
          <p:cNvPicPr>
            <a:picLocks noChangeAspect="1"/>
          </p:cNvPicPr>
          <p:nvPr/>
        </p:nvPicPr>
        <p:blipFill>
          <a:blip r:embed="rId2"/>
          <a:stretch>
            <a:fillRect/>
          </a:stretch>
        </p:blipFill>
        <p:spPr>
          <a:xfrm>
            <a:off x="0" y="0"/>
            <a:ext cx="8311277" cy="5631255"/>
          </a:xfrm>
          <a:prstGeom prst="rect">
            <a:avLst/>
          </a:prstGeom>
        </p:spPr>
      </p:pic>
    </p:spTree>
    <p:extLst>
      <p:ext uri="{BB962C8B-B14F-4D97-AF65-F5344CB8AC3E}">
        <p14:creationId xmlns:p14="http://schemas.microsoft.com/office/powerpoint/2010/main" val="182273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3EA1-E362-020B-A81F-07DA42AECF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AE9640-ECEB-1BFF-D386-C05D6FF3F006}"/>
              </a:ext>
            </a:extLst>
          </p:cNvPr>
          <p:cNvSpPr>
            <a:spLocks noGrp="1"/>
          </p:cNvSpPr>
          <p:nvPr>
            <p:ph type="title"/>
          </p:nvPr>
        </p:nvSpPr>
        <p:spPr>
          <a:xfrm>
            <a:off x="8673476" y="1468464"/>
            <a:ext cx="2858835" cy="1873219"/>
          </a:xfrm>
        </p:spPr>
        <p:txBody>
          <a:bodyPr vert="horz" lIns="91440" tIns="45720" rIns="91440" bIns="0" rtlCol="0" anchor="b">
            <a:normAutofit/>
          </a:bodyPr>
          <a:lstStyle/>
          <a:p>
            <a:br>
              <a:rPr lang="en-US" sz="3300" dirty="0"/>
            </a:br>
            <a:endParaRPr lang="en-US" sz="3300" dirty="0"/>
          </a:p>
        </p:txBody>
      </p:sp>
      <p:sp>
        <p:nvSpPr>
          <p:cNvPr id="6" name="Metin kutusu 5">
            <a:extLst>
              <a:ext uri="{FF2B5EF4-FFF2-40B4-BE49-F238E27FC236}">
                <a16:creationId xmlns:a16="http://schemas.microsoft.com/office/drawing/2014/main" id="{76D967D5-AF1E-8D60-9C55-B6694222C243}"/>
              </a:ext>
            </a:extLst>
          </p:cNvPr>
          <p:cNvSpPr txBox="1"/>
          <p:nvPr/>
        </p:nvSpPr>
        <p:spPr>
          <a:xfrm>
            <a:off x="8519310" y="1389410"/>
            <a:ext cx="2858835" cy="2862322"/>
          </a:xfrm>
          <a:prstGeom prst="rect">
            <a:avLst/>
          </a:prstGeom>
          <a:noFill/>
        </p:spPr>
        <p:txBody>
          <a:bodyPr wrap="square">
            <a:spAutoFit/>
          </a:bodyPr>
          <a:lstStyle/>
          <a:p>
            <a:pPr algn="l"/>
            <a:r>
              <a:rPr lang="tr-TR" b="1" i="0" dirty="0">
                <a:solidFill>
                  <a:srgbClr val="0D0D0D"/>
                </a:solidFill>
                <a:effectLst/>
                <a:latin typeface="Söhne"/>
              </a:rPr>
              <a:t>Cplusplus.com</a:t>
            </a:r>
            <a:r>
              <a:rPr lang="tr-TR" b="0" i="0" dirty="0">
                <a:solidFill>
                  <a:srgbClr val="0D0D0D"/>
                </a:solidFill>
                <a:effectLst/>
                <a:latin typeface="Söhne"/>
              </a:rPr>
              <a:t>: C++'</a:t>
            </a:r>
            <a:r>
              <a:rPr lang="tr-TR" b="0" i="0" dirty="0" err="1">
                <a:solidFill>
                  <a:srgbClr val="0D0D0D"/>
                </a:solidFill>
                <a:effectLst/>
                <a:latin typeface="Söhne"/>
              </a:rPr>
              <a:t>ın</a:t>
            </a:r>
            <a:r>
              <a:rPr lang="tr-TR" b="0" i="0" dirty="0">
                <a:solidFill>
                  <a:srgbClr val="0D0D0D"/>
                </a:solidFill>
                <a:effectLst/>
                <a:latin typeface="Söhne"/>
              </a:rPr>
              <a:t> temellerinden ileri seviye konularına kadar geniş bir </a:t>
            </a:r>
            <a:r>
              <a:rPr lang="tr-TR" b="0" i="0" dirty="0" err="1">
                <a:solidFill>
                  <a:srgbClr val="0D0D0D"/>
                </a:solidFill>
                <a:effectLst/>
                <a:latin typeface="Söhne"/>
              </a:rPr>
              <a:t>dökümantasyon</a:t>
            </a:r>
            <a:r>
              <a:rPr lang="tr-TR" b="0" i="0" dirty="0">
                <a:solidFill>
                  <a:srgbClr val="0D0D0D"/>
                </a:solidFill>
                <a:effectLst/>
                <a:latin typeface="Söhne"/>
              </a:rPr>
              <a:t> sunar. Ayrıca bir forum bölümü de bulunmaktadır, burada sorularınızı sorabilir ve diğer programcılarla etkileşimde bulunabilirsiniz.</a:t>
            </a:r>
            <a:br>
              <a:rPr lang="tr-TR" dirty="0"/>
            </a:br>
            <a:endParaRPr lang="tr-TR" dirty="0"/>
          </a:p>
        </p:txBody>
      </p:sp>
      <p:pic>
        <p:nvPicPr>
          <p:cNvPr id="5" name="Resim 4">
            <a:extLst>
              <a:ext uri="{FF2B5EF4-FFF2-40B4-BE49-F238E27FC236}">
                <a16:creationId xmlns:a16="http://schemas.microsoft.com/office/drawing/2014/main" id="{61A4F25B-1E07-C95C-FE01-B938F883C95E}"/>
              </a:ext>
            </a:extLst>
          </p:cNvPr>
          <p:cNvPicPr>
            <a:picLocks noChangeAspect="1"/>
          </p:cNvPicPr>
          <p:nvPr/>
        </p:nvPicPr>
        <p:blipFill>
          <a:blip r:embed="rId2"/>
          <a:stretch>
            <a:fillRect/>
          </a:stretch>
        </p:blipFill>
        <p:spPr>
          <a:xfrm>
            <a:off x="0" y="130588"/>
            <a:ext cx="8519310" cy="5745111"/>
          </a:xfrm>
          <a:prstGeom prst="rect">
            <a:avLst/>
          </a:prstGeom>
        </p:spPr>
      </p:pic>
    </p:spTree>
    <p:extLst>
      <p:ext uri="{BB962C8B-B14F-4D97-AF65-F5344CB8AC3E}">
        <p14:creationId xmlns:p14="http://schemas.microsoft.com/office/powerpoint/2010/main" val="25266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FC3F7F53-232A-674E-C83F-766287EE0614}"/>
              </a:ext>
            </a:extLst>
          </p:cNvPr>
          <p:cNvPicPr>
            <a:picLocks noChangeAspect="1"/>
          </p:cNvPicPr>
          <p:nvPr/>
        </p:nvPicPr>
        <p:blipFill>
          <a:blip r:embed="rId2"/>
          <a:stretch>
            <a:fillRect/>
          </a:stretch>
        </p:blipFill>
        <p:spPr>
          <a:xfrm>
            <a:off x="83371" y="1"/>
            <a:ext cx="7177508" cy="5622202"/>
          </a:xfrm>
          <a:prstGeom prst="rect">
            <a:avLst/>
          </a:prstGeom>
        </p:spPr>
      </p:pic>
      <p:sp>
        <p:nvSpPr>
          <p:cNvPr id="11" name="Metin kutusu 10">
            <a:extLst>
              <a:ext uri="{FF2B5EF4-FFF2-40B4-BE49-F238E27FC236}">
                <a16:creationId xmlns:a16="http://schemas.microsoft.com/office/drawing/2014/main" id="{2B9189D3-FD3F-BF43-1E9F-3B1BF43490E1}"/>
              </a:ext>
            </a:extLst>
          </p:cNvPr>
          <p:cNvSpPr txBox="1"/>
          <p:nvPr/>
        </p:nvSpPr>
        <p:spPr>
          <a:xfrm>
            <a:off x="7867461" y="1208341"/>
            <a:ext cx="2858835" cy="2031325"/>
          </a:xfrm>
          <a:prstGeom prst="rect">
            <a:avLst/>
          </a:prstGeom>
          <a:noFill/>
        </p:spPr>
        <p:txBody>
          <a:bodyPr wrap="square">
            <a:spAutoFit/>
          </a:bodyPr>
          <a:lstStyle/>
          <a:p>
            <a:pPr algn="l"/>
            <a:r>
              <a:rPr lang="tr-TR" b="1" i="0" dirty="0">
                <a:solidFill>
                  <a:srgbClr val="0D0D0D"/>
                </a:solidFill>
                <a:effectLst/>
                <a:latin typeface="Söhne"/>
              </a:rPr>
              <a:t>W3Schools</a:t>
            </a:r>
            <a:r>
              <a:rPr lang="tr-TR" b="0" i="0" dirty="0">
                <a:solidFill>
                  <a:srgbClr val="0D0D0D"/>
                </a:solidFill>
                <a:effectLst/>
                <a:latin typeface="Söhne"/>
              </a:rPr>
              <a:t>: Temel programlama dilleri ve web geliştirme teknolojileri üzerine odaklanan W3Schools, C++ için de temel bir giriş sağlar.</a:t>
            </a:r>
            <a:br>
              <a:rPr lang="tr-TR" dirty="0"/>
            </a:br>
            <a:endParaRPr lang="tr-TR" dirty="0"/>
          </a:p>
        </p:txBody>
      </p:sp>
    </p:spTree>
    <p:extLst>
      <p:ext uri="{BB962C8B-B14F-4D97-AF65-F5344CB8AC3E}">
        <p14:creationId xmlns:p14="http://schemas.microsoft.com/office/powerpoint/2010/main" val="710232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BD33AB-908A-32A9-67A1-042D8D954929}"/>
              </a:ext>
            </a:extLst>
          </p:cNvPr>
          <p:cNvSpPr>
            <a:spLocks noGrp="1"/>
          </p:cNvSpPr>
          <p:nvPr>
            <p:ph type="title"/>
          </p:nvPr>
        </p:nvSpPr>
        <p:spPr/>
        <p:txBody>
          <a:bodyPr/>
          <a:lstStyle/>
          <a:p>
            <a:r>
              <a:rPr kumimoji="0" lang="tr-TR" sz="3600" b="0" i="0" u="none" strike="noStrike" kern="1200" cap="all" spc="0" normalizeH="0" baseline="0" noProof="0" dirty="0">
                <a:ln>
                  <a:noFill/>
                </a:ln>
                <a:solidFill>
                  <a:srgbClr val="AD84C6"/>
                </a:solidFill>
                <a:effectLst/>
                <a:uLnTx/>
                <a:uFillTx/>
                <a:latin typeface="Corbel" panose="020B0503020204020204"/>
                <a:ea typeface="+mj-ea"/>
                <a:cs typeface="+mj-cs"/>
              </a:rPr>
              <a:t>BİLİŞİM TEKNOLOJİLERİ VE YAZILIM DERSİ Amaçları</a:t>
            </a:r>
            <a:endParaRPr lang="tr-TR" dirty="0"/>
          </a:p>
        </p:txBody>
      </p:sp>
      <p:sp>
        <p:nvSpPr>
          <p:cNvPr id="3" name="İçerik Yer Tutucusu 2">
            <a:extLst>
              <a:ext uri="{FF2B5EF4-FFF2-40B4-BE49-F238E27FC236}">
                <a16:creationId xmlns:a16="http://schemas.microsoft.com/office/drawing/2014/main" id="{58234579-1B24-D216-2FC7-5F85026D88DD}"/>
              </a:ext>
            </a:extLst>
          </p:cNvPr>
          <p:cNvSpPr>
            <a:spLocks noGrp="1"/>
          </p:cNvSpPr>
          <p:nvPr>
            <p:ph sz="quarter" idx="13"/>
          </p:nvPr>
        </p:nvSpPr>
        <p:spPr>
          <a:xfrm>
            <a:off x="687976" y="1709047"/>
            <a:ext cx="10394707" cy="3311189"/>
          </a:xfrm>
        </p:spPr>
        <p:txBody>
          <a:bodyPr>
            <a:normAutofit fontScale="70000" lnSpcReduction="20000"/>
          </a:bodyPr>
          <a:lstStyle/>
          <a:p>
            <a:pPr marL="0" indent="0">
              <a:buNone/>
            </a:pPr>
            <a:r>
              <a:rPr lang="tr-TR" sz="2800" cap="none" dirty="0">
                <a:latin typeface="Söhne"/>
              </a:rPr>
              <a:t>Bu ders kapsamında öğrencilere;</a:t>
            </a:r>
          </a:p>
          <a:p>
            <a:r>
              <a:rPr lang="tr-TR" sz="2800" cap="none" dirty="0">
                <a:latin typeface="Söhne"/>
              </a:rPr>
              <a:t>Problem çözme, </a:t>
            </a:r>
          </a:p>
          <a:p>
            <a:r>
              <a:rPr lang="tr-TR" sz="2800" cap="none" dirty="0">
                <a:latin typeface="Söhne"/>
              </a:rPr>
              <a:t>Analitik düşünme, </a:t>
            </a:r>
          </a:p>
          <a:p>
            <a:r>
              <a:rPr lang="tr-TR" sz="2800" cap="none" dirty="0">
                <a:latin typeface="Söhne"/>
              </a:rPr>
              <a:t>Proje geliştirme,</a:t>
            </a:r>
          </a:p>
          <a:p>
            <a:r>
              <a:rPr lang="tr-TR" sz="2800" cap="none" dirty="0">
                <a:latin typeface="Söhne"/>
              </a:rPr>
              <a:t>Ekip çalışması </a:t>
            </a:r>
          </a:p>
          <a:p>
            <a:pPr marL="0" indent="0">
              <a:buNone/>
            </a:pPr>
            <a:r>
              <a:rPr lang="tr-TR" sz="2800" cap="none" dirty="0">
                <a:latin typeface="Söhne"/>
              </a:rPr>
              <a:t>Gibi becerilerin edindirilmesi hedeflenmiştir. Bunun yanı sıra, yerli teknoloji üretiminin önemine dair farkındalık oluşturmak ve geleceğin teknolojilerine adapte olabilecek yetkinlikler kazandırmakta bu dersin amaçlarından biridir.</a:t>
            </a:r>
          </a:p>
        </p:txBody>
      </p:sp>
    </p:spTree>
    <p:extLst>
      <p:ext uri="{BB962C8B-B14F-4D97-AF65-F5344CB8AC3E}">
        <p14:creationId xmlns:p14="http://schemas.microsoft.com/office/powerpoint/2010/main" val="3440352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9BA794-02A9-BFA4-2DF2-AD47540B2782}"/>
              </a:ext>
            </a:extLst>
          </p:cNvPr>
          <p:cNvSpPr>
            <a:spLocks noGrp="1"/>
          </p:cNvSpPr>
          <p:nvPr>
            <p:ph type="title"/>
          </p:nvPr>
        </p:nvSpPr>
        <p:spPr/>
        <p:txBody>
          <a:bodyPr>
            <a:normAutofit/>
          </a:bodyPr>
          <a:lstStyle/>
          <a:p>
            <a:pPr algn="l"/>
            <a:r>
              <a:rPr lang="tr-TR" sz="3600" dirty="0"/>
              <a:t>Kitaplar</a:t>
            </a:r>
            <a:endParaRPr lang="tr-TR" sz="3600" b="1" i="0" dirty="0">
              <a:solidFill>
                <a:srgbClr val="0D0D0D"/>
              </a:solidFill>
              <a:effectLst/>
              <a:latin typeface="Söhne"/>
            </a:endParaRPr>
          </a:p>
        </p:txBody>
      </p:sp>
      <p:sp>
        <p:nvSpPr>
          <p:cNvPr id="3" name="İçerik Yer Tutucusu 2">
            <a:extLst>
              <a:ext uri="{FF2B5EF4-FFF2-40B4-BE49-F238E27FC236}">
                <a16:creationId xmlns:a16="http://schemas.microsoft.com/office/drawing/2014/main" id="{8B946A9D-98DC-74BE-D96A-8990AB6F34F8}"/>
              </a:ext>
            </a:extLst>
          </p:cNvPr>
          <p:cNvSpPr>
            <a:spLocks noGrp="1"/>
          </p:cNvSpPr>
          <p:nvPr>
            <p:ph idx="1"/>
          </p:nvPr>
        </p:nvSpPr>
        <p:spPr>
          <a:xfrm>
            <a:off x="685801" y="1709047"/>
            <a:ext cx="10396883" cy="3311189"/>
          </a:xfrm>
        </p:spPr>
        <p:txBody>
          <a:bodyPr>
            <a:normAutofit fontScale="92500" lnSpcReduction="20000"/>
          </a:bodyPr>
          <a:lstStyle/>
          <a:p>
            <a:pPr marL="0" indent="0" algn="l">
              <a:buNone/>
            </a:pPr>
            <a:br>
              <a:rPr lang="tr-TR" dirty="0"/>
            </a:br>
            <a:endParaRPr lang="tr-TR" b="1" i="0" dirty="0">
              <a:solidFill>
                <a:srgbClr val="0D0D0D"/>
              </a:solidFill>
              <a:effectLst/>
              <a:latin typeface="Söhne"/>
            </a:endParaRPr>
          </a:p>
          <a:p>
            <a:pPr algn="l">
              <a:buFont typeface="+mj-lt"/>
              <a:buAutoNum type="arabicPeriod"/>
            </a:pPr>
            <a:r>
              <a:rPr lang="tr-TR" b="1" i="0" cap="none" dirty="0">
                <a:solidFill>
                  <a:srgbClr val="0D0D0D"/>
                </a:solidFill>
                <a:effectLst/>
                <a:latin typeface="Söhne"/>
              </a:rPr>
              <a:t>"C++ primer" (</a:t>
            </a:r>
            <a:r>
              <a:rPr lang="tr-TR" b="1" i="0" cap="none" dirty="0" err="1">
                <a:solidFill>
                  <a:srgbClr val="0D0D0D"/>
                </a:solidFill>
                <a:effectLst/>
                <a:latin typeface="Söhne"/>
              </a:rPr>
              <a:t>stanley</a:t>
            </a:r>
            <a:r>
              <a:rPr lang="tr-TR" b="1" i="0" cap="none" dirty="0">
                <a:solidFill>
                  <a:srgbClr val="0D0D0D"/>
                </a:solidFill>
                <a:effectLst/>
                <a:latin typeface="Söhne"/>
              </a:rPr>
              <a:t> B. </a:t>
            </a:r>
            <a:r>
              <a:rPr lang="tr-TR" b="1" i="0" cap="none" dirty="0" err="1">
                <a:solidFill>
                  <a:srgbClr val="0D0D0D"/>
                </a:solidFill>
                <a:effectLst/>
                <a:latin typeface="Söhne"/>
              </a:rPr>
              <a:t>Lippman</a:t>
            </a:r>
            <a:r>
              <a:rPr lang="tr-TR" b="1" i="0" cap="none" dirty="0">
                <a:solidFill>
                  <a:srgbClr val="0D0D0D"/>
                </a:solidFill>
                <a:effectLst/>
                <a:latin typeface="Söhne"/>
              </a:rPr>
              <a:t>, </a:t>
            </a:r>
            <a:r>
              <a:rPr lang="tr-TR" b="1" i="0" cap="none" dirty="0" err="1">
                <a:solidFill>
                  <a:srgbClr val="0D0D0D"/>
                </a:solidFill>
                <a:effectLst/>
                <a:latin typeface="Söhne"/>
              </a:rPr>
              <a:t>josée</a:t>
            </a:r>
            <a:r>
              <a:rPr lang="tr-TR" b="1" i="0" cap="none" dirty="0">
                <a:solidFill>
                  <a:srgbClr val="0D0D0D"/>
                </a:solidFill>
                <a:effectLst/>
                <a:latin typeface="Söhne"/>
              </a:rPr>
              <a:t> </a:t>
            </a:r>
            <a:r>
              <a:rPr lang="tr-TR" b="1" i="0" cap="none" dirty="0" err="1">
                <a:solidFill>
                  <a:srgbClr val="0D0D0D"/>
                </a:solidFill>
                <a:effectLst/>
                <a:latin typeface="Söhne"/>
              </a:rPr>
              <a:t>lajoie</a:t>
            </a:r>
            <a:r>
              <a:rPr lang="tr-TR" b="1" i="0" cap="none" dirty="0">
                <a:solidFill>
                  <a:srgbClr val="0D0D0D"/>
                </a:solidFill>
                <a:effectLst/>
                <a:latin typeface="Söhne"/>
              </a:rPr>
              <a:t>, ve barbara E. </a:t>
            </a:r>
            <a:r>
              <a:rPr lang="tr-TR" b="1" i="0" cap="none" dirty="0" err="1">
                <a:solidFill>
                  <a:srgbClr val="0D0D0D"/>
                </a:solidFill>
                <a:effectLst/>
                <a:latin typeface="Söhne"/>
              </a:rPr>
              <a:t>Moo</a:t>
            </a:r>
            <a:r>
              <a:rPr lang="tr-TR" b="1" i="0" cap="none" dirty="0">
                <a:solidFill>
                  <a:srgbClr val="0D0D0D"/>
                </a:solidFill>
                <a:effectLst/>
                <a:latin typeface="Söhne"/>
              </a:rPr>
              <a:t>)</a:t>
            </a:r>
            <a:r>
              <a:rPr lang="tr-TR" b="0" i="0" cap="none" dirty="0">
                <a:solidFill>
                  <a:srgbClr val="0D0D0D"/>
                </a:solidFill>
                <a:effectLst/>
                <a:latin typeface="Söhne"/>
              </a:rPr>
              <a:t>: C++11 standartlarını da içerecek şekilde güncellenmiş bu kitap, yeni başlayanlar için mükemmel bir kaynaktır.</a:t>
            </a:r>
          </a:p>
          <a:p>
            <a:pPr algn="l">
              <a:buFont typeface="+mj-lt"/>
              <a:buAutoNum type="arabicPeriod"/>
            </a:pPr>
            <a:r>
              <a:rPr lang="tr-TR" b="1" i="0" cap="none" dirty="0">
                <a:solidFill>
                  <a:srgbClr val="0D0D0D"/>
                </a:solidFill>
                <a:effectLst/>
                <a:latin typeface="Söhne"/>
              </a:rPr>
              <a:t>"</a:t>
            </a:r>
            <a:r>
              <a:rPr lang="tr-TR" b="1" i="0" cap="none" dirty="0" err="1">
                <a:solidFill>
                  <a:srgbClr val="0D0D0D"/>
                </a:solidFill>
                <a:effectLst/>
                <a:latin typeface="Söhne"/>
              </a:rPr>
              <a:t>Effective</a:t>
            </a:r>
            <a:r>
              <a:rPr lang="tr-TR" b="1" i="0" cap="none" dirty="0">
                <a:solidFill>
                  <a:srgbClr val="0D0D0D"/>
                </a:solidFill>
                <a:effectLst/>
                <a:latin typeface="Söhne"/>
              </a:rPr>
              <a:t> c++" (</a:t>
            </a:r>
            <a:r>
              <a:rPr lang="tr-TR" b="1" i="0" cap="none" dirty="0" err="1">
                <a:solidFill>
                  <a:srgbClr val="0D0D0D"/>
                </a:solidFill>
                <a:effectLst/>
                <a:latin typeface="Söhne"/>
              </a:rPr>
              <a:t>scott</a:t>
            </a:r>
            <a:r>
              <a:rPr lang="tr-TR" b="1" i="0" cap="none" dirty="0">
                <a:solidFill>
                  <a:srgbClr val="0D0D0D"/>
                </a:solidFill>
                <a:effectLst/>
                <a:latin typeface="Söhne"/>
              </a:rPr>
              <a:t> </a:t>
            </a:r>
            <a:r>
              <a:rPr lang="tr-TR" b="1" i="0" cap="none" dirty="0" err="1">
                <a:solidFill>
                  <a:srgbClr val="0D0D0D"/>
                </a:solidFill>
                <a:effectLst/>
                <a:latin typeface="Söhne"/>
              </a:rPr>
              <a:t>meyers</a:t>
            </a:r>
            <a:r>
              <a:rPr lang="tr-TR" b="1" i="0" cap="none" dirty="0">
                <a:solidFill>
                  <a:srgbClr val="0D0D0D"/>
                </a:solidFill>
                <a:effectLst/>
                <a:latin typeface="Söhne"/>
              </a:rPr>
              <a:t>)</a:t>
            </a:r>
            <a:r>
              <a:rPr lang="tr-TR" b="0" i="0" cap="none" dirty="0">
                <a:solidFill>
                  <a:srgbClr val="0D0D0D"/>
                </a:solidFill>
                <a:effectLst/>
                <a:latin typeface="Söhne"/>
              </a:rPr>
              <a:t>: bu kitap, c++ programlama dilinde daha etkili programlama yapmak için 55 önemli kural sunar. Orta ve ileri seviye programcılar için uygundur.</a:t>
            </a:r>
          </a:p>
          <a:p>
            <a:pPr algn="l">
              <a:buFont typeface="+mj-lt"/>
              <a:buAutoNum type="arabicPeriod"/>
            </a:pPr>
            <a:r>
              <a:rPr lang="tr-TR" b="1" i="0" cap="none" dirty="0">
                <a:solidFill>
                  <a:srgbClr val="0D0D0D"/>
                </a:solidFill>
                <a:effectLst/>
                <a:latin typeface="Söhne"/>
              </a:rPr>
              <a:t>"</a:t>
            </a:r>
            <a:r>
              <a:rPr lang="tr-TR" b="1" i="0" cap="none" dirty="0" err="1">
                <a:solidFill>
                  <a:srgbClr val="0D0D0D"/>
                </a:solidFill>
                <a:effectLst/>
                <a:latin typeface="Söhne"/>
              </a:rPr>
              <a:t>The</a:t>
            </a:r>
            <a:r>
              <a:rPr lang="tr-TR" b="1" i="0" cap="none" dirty="0">
                <a:solidFill>
                  <a:srgbClr val="0D0D0D"/>
                </a:solidFill>
                <a:effectLst/>
                <a:latin typeface="Söhne"/>
              </a:rPr>
              <a:t> c++ </a:t>
            </a:r>
            <a:r>
              <a:rPr lang="tr-TR" b="1" i="0" cap="none" dirty="0" err="1">
                <a:solidFill>
                  <a:srgbClr val="0D0D0D"/>
                </a:solidFill>
                <a:effectLst/>
                <a:latin typeface="Söhne"/>
              </a:rPr>
              <a:t>programming</a:t>
            </a:r>
            <a:r>
              <a:rPr lang="tr-TR" b="1" i="0" cap="none" dirty="0">
                <a:solidFill>
                  <a:srgbClr val="0D0D0D"/>
                </a:solidFill>
                <a:effectLst/>
                <a:latin typeface="Söhne"/>
              </a:rPr>
              <a:t> </a:t>
            </a:r>
            <a:r>
              <a:rPr lang="tr-TR" b="1" i="0" cap="none" dirty="0" err="1">
                <a:solidFill>
                  <a:srgbClr val="0D0D0D"/>
                </a:solidFill>
                <a:effectLst/>
                <a:latin typeface="Söhne"/>
              </a:rPr>
              <a:t>language</a:t>
            </a:r>
            <a:r>
              <a:rPr lang="tr-TR" b="1" i="0" cap="none" dirty="0">
                <a:solidFill>
                  <a:srgbClr val="0D0D0D"/>
                </a:solidFill>
                <a:effectLst/>
                <a:latin typeface="Söhne"/>
              </a:rPr>
              <a:t>" (</a:t>
            </a:r>
            <a:r>
              <a:rPr lang="tr-TR" b="1" i="0" cap="none" dirty="0" err="1">
                <a:solidFill>
                  <a:srgbClr val="0D0D0D"/>
                </a:solidFill>
                <a:effectLst/>
                <a:latin typeface="Söhne"/>
              </a:rPr>
              <a:t>bjarne</a:t>
            </a:r>
            <a:r>
              <a:rPr lang="tr-TR" b="1" i="0" cap="none" dirty="0">
                <a:solidFill>
                  <a:srgbClr val="0D0D0D"/>
                </a:solidFill>
                <a:effectLst/>
                <a:latin typeface="Söhne"/>
              </a:rPr>
              <a:t> </a:t>
            </a:r>
            <a:r>
              <a:rPr lang="tr-TR" b="1" i="0" cap="none" dirty="0" err="1">
                <a:solidFill>
                  <a:srgbClr val="0D0D0D"/>
                </a:solidFill>
                <a:effectLst/>
                <a:latin typeface="Söhne"/>
              </a:rPr>
              <a:t>stroustrup</a:t>
            </a:r>
            <a:r>
              <a:rPr lang="tr-TR" b="1" i="0" cap="none" dirty="0">
                <a:solidFill>
                  <a:srgbClr val="0D0D0D"/>
                </a:solidFill>
                <a:effectLst/>
                <a:latin typeface="Söhne"/>
              </a:rPr>
              <a:t>)</a:t>
            </a:r>
            <a:r>
              <a:rPr lang="tr-TR" b="0" i="0" cap="none" dirty="0">
                <a:solidFill>
                  <a:srgbClr val="0D0D0D"/>
                </a:solidFill>
                <a:effectLst/>
                <a:latin typeface="Söhne"/>
              </a:rPr>
              <a:t>: c++'</a:t>
            </a:r>
            <a:r>
              <a:rPr lang="tr-TR" b="0" i="0" cap="none" dirty="0" err="1">
                <a:solidFill>
                  <a:srgbClr val="0D0D0D"/>
                </a:solidFill>
                <a:effectLst/>
                <a:latin typeface="Söhne"/>
              </a:rPr>
              <a:t>ın</a:t>
            </a:r>
            <a:r>
              <a:rPr lang="tr-TR" b="0" i="0" cap="none" dirty="0">
                <a:solidFill>
                  <a:srgbClr val="0D0D0D"/>
                </a:solidFill>
                <a:effectLst/>
                <a:latin typeface="Söhne"/>
              </a:rPr>
              <a:t> yaratıcısı tarafından yazılan bu kitap, dilin en kapsamlı ve ayrıntılı açıklamalarından birini sunar. İleri seviye öğrenciler ve profesyoneller için idealdir.</a:t>
            </a:r>
          </a:p>
          <a:p>
            <a:pPr marL="0" indent="0">
              <a:buNone/>
            </a:pPr>
            <a:endParaRPr lang="tr-TR" dirty="0"/>
          </a:p>
        </p:txBody>
      </p:sp>
    </p:spTree>
    <p:extLst>
      <p:ext uri="{BB962C8B-B14F-4D97-AF65-F5344CB8AC3E}">
        <p14:creationId xmlns:p14="http://schemas.microsoft.com/office/powerpoint/2010/main" val="398251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75DB5E-922E-5B10-8FDB-0FE58870BEE5}"/>
              </a:ext>
            </a:extLst>
          </p:cNvPr>
          <p:cNvSpPr>
            <a:spLocks noGrp="1"/>
          </p:cNvSpPr>
          <p:nvPr>
            <p:ph type="title"/>
          </p:nvPr>
        </p:nvSpPr>
        <p:spPr>
          <a:xfrm>
            <a:off x="1130273" y="723020"/>
            <a:ext cx="3193050" cy="4699000"/>
          </a:xfrm>
        </p:spPr>
        <p:txBody>
          <a:bodyPr anchor="ctr">
            <a:normAutofit/>
          </a:bodyPr>
          <a:lstStyle/>
          <a:p>
            <a:r>
              <a:rPr lang="tr-TR" sz="3200" dirty="0"/>
              <a:t>PROGRAMLAMA DİLLERİ C++</a:t>
            </a:r>
            <a:br>
              <a:rPr lang="tr-TR" sz="3200" dirty="0"/>
            </a:br>
            <a:r>
              <a:rPr lang="tr-TR" sz="3200" dirty="0"/>
              <a:t>dersi amacı</a:t>
            </a:r>
          </a:p>
        </p:txBody>
      </p:sp>
      <p:sp>
        <p:nvSpPr>
          <p:cNvPr id="3" name="İçerik Yer Tutucusu 2">
            <a:extLst>
              <a:ext uri="{FF2B5EF4-FFF2-40B4-BE49-F238E27FC236}">
                <a16:creationId xmlns:a16="http://schemas.microsoft.com/office/drawing/2014/main" id="{1AEB8FAA-13AF-E4EA-DE15-4F3924822EE0}"/>
              </a:ext>
            </a:extLst>
          </p:cNvPr>
          <p:cNvSpPr>
            <a:spLocks noGrp="1"/>
          </p:cNvSpPr>
          <p:nvPr>
            <p:ph idx="1"/>
          </p:nvPr>
        </p:nvSpPr>
        <p:spPr>
          <a:xfrm>
            <a:off x="4753705" y="723020"/>
            <a:ext cx="6085091" cy="4699000"/>
          </a:xfrm>
        </p:spPr>
        <p:txBody>
          <a:bodyPr anchor="ctr">
            <a:normAutofit/>
          </a:bodyPr>
          <a:lstStyle/>
          <a:p>
            <a:pPr marL="0" indent="0" algn="l">
              <a:buNone/>
            </a:pPr>
            <a:r>
              <a:rPr lang="tr-TR" sz="1800" b="0" i="0" u="none" strike="noStrike" cap="none" baseline="0" dirty="0">
                <a:latin typeface="Calibri" panose="020F0502020204030204" pitchFamily="34" charset="0"/>
              </a:rPr>
              <a:t>C++ programlama dilinde, temel çalışma ortamı, karar - döngü yapıları, fonksiyonlar, diziler ve koleksiyonlar, form oluşturma ile veri tabanı işlemleri gibi konuları içeren becerilerin kazandırılması ve ayrıntılı biçimde ele alınması amaçlanmaktadır.</a:t>
            </a:r>
            <a:endParaRPr lang="tr-TR" cap="none" dirty="0"/>
          </a:p>
        </p:txBody>
      </p:sp>
    </p:spTree>
    <p:extLst>
      <p:ext uri="{BB962C8B-B14F-4D97-AF65-F5344CB8AC3E}">
        <p14:creationId xmlns:p14="http://schemas.microsoft.com/office/powerpoint/2010/main" val="221195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0A87A6-2C90-9A9C-CF33-301924ECB7C6}"/>
              </a:ext>
            </a:extLst>
          </p:cNvPr>
          <p:cNvSpPr>
            <a:spLocks noGrp="1"/>
          </p:cNvSpPr>
          <p:nvPr>
            <p:ph type="title"/>
          </p:nvPr>
        </p:nvSpPr>
        <p:spPr/>
        <p:txBody>
          <a:bodyPr>
            <a:normAutofit/>
          </a:bodyPr>
          <a:lstStyle/>
          <a:p>
            <a:r>
              <a:rPr lang="tr-TR" b="1" dirty="0"/>
              <a:t>C++</a:t>
            </a:r>
          </a:p>
        </p:txBody>
      </p:sp>
      <p:sp>
        <p:nvSpPr>
          <p:cNvPr id="3" name="İçerik Yer Tutucusu 2">
            <a:extLst>
              <a:ext uri="{FF2B5EF4-FFF2-40B4-BE49-F238E27FC236}">
                <a16:creationId xmlns:a16="http://schemas.microsoft.com/office/drawing/2014/main" id="{500A1E70-3E5B-DE2C-42A1-1B21C781CAE9}"/>
              </a:ext>
            </a:extLst>
          </p:cNvPr>
          <p:cNvSpPr>
            <a:spLocks noGrp="1"/>
          </p:cNvSpPr>
          <p:nvPr>
            <p:ph idx="1"/>
          </p:nvPr>
        </p:nvSpPr>
        <p:spPr>
          <a:xfrm>
            <a:off x="685800" y="1773405"/>
            <a:ext cx="10396883" cy="3311189"/>
          </a:xfrm>
        </p:spPr>
        <p:txBody>
          <a:bodyPr>
            <a:normAutofit/>
          </a:bodyPr>
          <a:lstStyle/>
          <a:p>
            <a:pPr marL="0" indent="0">
              <a:buNone/>
            </a:pPr>
            <a:r>
              <a:rPr lang="tr-TR" sz="4000" dirty="0">
                <a:solidFill>
                  <a:schemeClr val="accent1">
                    <a:lumMod val="50000"/>
                  </a:schemeClr>
                </a:solidFill>
              </a:rPr>
              <a:t>ÜNİTE - KAZANIM VE AÇIKLAMALARI</a:t>
            </a:r>
          </a:p>
          <a:p>
            <a:pPr marL="0" indent="0">
              <a:buNone/>
            </a:pPr>
            <a:endParaRPr lang="tr-TR" dirty="0"/>
          </a:p>
        </p:txBody>
      </p:sp>
    </p:spTree>
    <p:extLst>
      <p:ext uri="{BB962C8B-B14F-4D97-AF65-F5344CB8AC3E}">
        <p14:creationId xmlns:p14="http://schemas.microsoft.com/office/powerpoint/2010/main" val="2462446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685801" y="468517"/>
            <a:ext cx="10396882" cy="1151965"/>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685800" y="1475716"/>
            <a:ext cx="10396883" cy="3898870"/>
          </a:xfrm>
        </p:spPr>
        <p:txBody>
          <a:bodyPr>
            <a:normAutofit/>
          </a:bodyPr>
          <a:lstStyle/>
          <a:p>
            <a:pPr marL="0" indent="0" algn="l">
              <a:buNone/>
            </a:pPr>
            <a:r>
              <a:rPr lang="it-IT" sz="1800" b="1" i="0" u="none" strike="noStrike" cap="none" baseline="0" dirty="0">
                <a:latin typeface="Calibri-Bold"/>
              </a:rPr>
              <a:t>1.1. C++ Programlama Dilini Tanır.</a:t>
            </a:r>
            <a:endParaRPr lang="tr-TR" sz="1800" b="1" i="0" u="none" strike="noStrike" cap="none" baseline="0" dirty="0">
              <a:latin typeface="Calibri-Bold"/>
            </a:endParaRPr>
          </a:p>
          <a:p>
            <a:pPr marL="0" indent="0" algn="l">
              <a:buNone/>
            </a:pPr>
            <a:r>
              <a:rPr lang="tr-TR" sz="1800" b="1" i="0" u="none" strike="noStrike" cap="none" baseline="0" dirty="0">
                <a:latin typeface="Calibri" panose="020F0502020204030204" pitchFamily="34" charset="0"/>
              </a:rPr>
              <a:t>A) C++ programlama dilinin doğuş süreci ve neden ihtiyaç duyulduğu söylenir.</a:t>
            </a:r>
            <a:endParaRPr lang="tr-TR" sz="1600" b="1" cap="none" dirty="0">
              <a:effectLst/>
              <a:latin typeface="Helvetica" pitchFamily="2" charset="0"/>
            </a:endParaRPr>
          </a:p>
          <a:p>
            <a:pPr marL="0" indent="0">
              <a:lnSpc>
                <a:spcPct val="110000"/>
              </a:lnSpc>
              <a:buNone/>
            </a:pPr>
            <a:r>
              <a:rPr lang="tr-TR" sz="1400" b="0" i="0" cap="none" dirty="0">
                <a:solidFill>
                  <a:srgbClr val="0D0D0D"/>
                </a:solidFill>
                <a:effectLst/>
                <a:latin typeface="Söhne"/>
              </a:rPr>
              <a:t>C++'</a:t>
            </a:r>
            <a:r>
              <a:rPr lang="tr-TR" sz="1400" b="0" i="0" cap="none" dirty="0" err="1">
                <a:solidFill>
                  <a:srgbClr val="0D0D0D"/>
                </a:solidFill>
                <a:effectLst/>
                <a:latin typeface="Söhne"/>
              </a:rPr>
              <a:t>ın</a:t>
            </a:r>
            <a:r>
              <a:rPr lang="tr-TR" sz="1400" b="0" i="0" cap="none" dirty="0">
                <a:solidFill>
                  <a:srgbClr val="0D0D0D"/>
                </a:solidFill>
                <a:effectLst/>
                <a:latin typeface="Söhne"/>
              </a:rPr>
              <a:t> önemli olmasının ana nedenlerinden birkaç tanesi şunlardır:</a:t>
            </a:r>
            <a:endParaRPr lang="tr-TR" sz="1600" cap="none" dirty="0">
              <a:effectLst/>
              <a:latin typeface="Helvetica" pitchFamily="2" charset="0"/>
            </a:endParaRPr>
          </a:p>
          <a:p>
            <a:pPr algn="l"/>
            <a:r>
              <a:rPr lang="tr-TR" sz="1400" b="1" i="0" cap="none" dirty="0">
                <a:solidFill>
                  <a:srgbClr val="0D0D0D"/>
                </a:solidFill>
                <a:effectLst/>
                <a:latin typeface="Söhne"/>
              </a:rPr>
              <a:t>Yüksek performans</a:t>
            </a:r>
            <a:r>
              <a:rPr lang="tr-TR" sz="1400" b="0" i="0" cap="none" dirty="0">
                <a:solidFill>
                  <a:srgbClr val="0D0D0D"/>
                </a:solidFill>
                <a:effectLst/>
                <a:latin typeface="Söhne"/>
              </a:rPr>
              <a:t>: C++, derlenmiş bir dil olması nedeniyle, özellikle hızın kritik olduğu sistemlerde (işletim sistemleri, gömülü sistemler) tercih edilir.</a:t>
            </a:r>
          </a:p>
          <a:p>
            <a:pPr algn="l"/>
            <a:r>
              <a:rPr lang="tr-TR" sz="1400" b="1" i="0" cap="none" dirty="0">
                <a:solidFill>
                  <a:srgbClr val="0D0D0D"/>
                </a:solidFill>
                <a:effectLst/>
                <a:latin typeface="Söhne"/>
              </a:rPr>
              <a:t>Nesne yönelimli programlama (</a:t>
            </a:r>
            <a:r>
              <a:rPr lang="tr-TR" sz="1400" b="1" i="0" cap="none" dirty="0" err="1">
                <a:solidFill>
                  <a:srgbClr val="0D0D0D"/>
                </a:solidFill>
                <a:effectLst/>
                <a:latin typeface="Söhne"/>
              </a:rPr>
              <a:t>oop</a:t>
            </a:r>
            <a:r>
              <a:rPr lang="tr-TR" sz="1400" b="1" i="0" cap="none" dirty="0">
                <a:solidFill>
                  <a:srgbClr val="0D0D0D"/>
                </a:solidFill>
                <a:effectLst/>
                <a:latin typeface="Söhne"/>
              </a:rPr>
              <a:t>) desteği</a:t>
            </a:r>
            <a:r>
              <a:rPr lang="tr-TR" sz="1400" b="0" i="0" cap="none" dirty="0">
                <a:solidFill>
                  <a:srgbClr val="0D0D0D"/>
                </a:solidFill>
                <a:effectLst/>
                <a:latin typeface="Söhne"/>
              </a:rPr>
              <a:t>: Kodun yeniden kullanılabilirliğini, organizasyonunu ve bakımını kolaylaştırır.</a:t>
            </a:r>
          </a:p>
          <a:p>
            <a:pPr algn="l"/>
            <a:r>
              <a:rPr lang="tr-TR" sz="1400" b="1" i="0" cap="none" dirty="0">
                <a:solidFill>
                  <a:srgbClr val="0D0D0D"/>
                </a:solidFill>
                <a:effectLst/>
                <a:latin typeface="Söhne"/>
              </a:rPr>
              <a:t>Geniş kullanım alanları</a:t>
            </a:r>
            <a:r>
              <a:rPr lang="tr-TR" sz="1400" b="0" i="0" cap="none" dirty="0">
                <a:solidFill>
                  <a:srgbClr val="0D0D0D"/>
                </a:solidFill>
                <a:effectLst/>
                <a:latin typeface="Söhne"/>
              </a:rPr>
              <a:t>: Masaüstü uygulamaları, sunucu (</a:t>
            </a:r>
            <a:r>
              <a:rPr lang="tr-TR" sz="1400" b="0" i="0" cap="none" dirty="0" err="1">
                <a:solidFill>
                  <a:srgbClr val="0D0D0D"/>
                </a:solidFill>
                <a:effectLst/>
                <a:latin typeface="Söhne"/>
              </a:rPr>
              <a:t>backend</a:t>
            </a:r>
            <a:r>
              <a:rPr lang="tr-TR" sz="1400" b="0" i="0" cap="none" dirty="0">
                <a:solidFill>
                  <a:srgbClr val="0D0D0D"/>
                </a:solidFill>
                <a:effectLst/>
                <a:latin typeface="Söhne"/>
              </a:rPr>
              <a:t>) uygulamaları, oyun geliştirme, ve daha birçok alanda kullanılır.</a:t>
            </a:r>
          </a:p>
          <a:p>
            <a:pPr algn="l"/>
            <a:r>
              <a:rPr lang="tr-TR" sz="1400" b="1" i="0" cap="none" dirty="0">
                <a:solidFill>
                  <a:srgbClr val="0D0D0D"/>
                </a:solidFill>
                <a:effectLst/>
                <a:latin typeface="Söhne"/>
              </a:rPr>
              <a:t>Büyük standart kütüphane</a:t>
            </a:r>
            <a:r>
              <a:rPr lang="tr-TR" sz="1400" b="0" i="0" cap="none" dirty="0">
                <a:solidFill>
                  <a:srgbClr val="0D0D0D"/>
                </a:solidFill>
                <a:effectLst/>
                <a:latin typeface="Söhne"/>
              </a:rPr>
              <a:t>: Standart kütüphanesi, birçok işlevsel ve kullanışlı kütüphane ve aracı içerir, bu da geliştirme sürecini hızlandırır.</a:t>
            </a:r>
          </a:p>
          <a:p>
            <a:pPr marL="0" indent="0">
              <a:lnSpc>
                <a:spcPct val="110000"/>
              </a:lnSpc>
              <a:buNone/>
            </a:pPr>
            <a:endParaRPr lang="tr-TR" sz="1600" dirty="0"/>
          </a:p>
        </p:txBody>
      </p:sp>
    </p:spTree>
    <p:extLst>
      <p:ext uri="{BB962C8B-B14F-4D97-AF65-F5344CB8AC3E}">
        <p14:creationId xmlns:p14="http://schemas.microsoft.com/office/powerpoint/2010/main" val="2864865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22D5D-7DDE-53C3-6F7F-3380D3609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841A84-F19E-7A5C-E4EA-C06B4126CA4B}"/>
              </a:ext>
            </a:extLst>
          </p:cNvPr>
          <p:cNvSpPr>
            <a:spLocks noGrp="1"/>
          </p:cNvSpPr>
          <p:nvPr>
            <p:ph type="title"/>
          </p:nvPr>
        </p:nvSpPr>
        <p:spPr>
          <a:xfrm>
            <a:off x="685801" y="88273"/>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391B090-50A3-699E-EE18-B413BBF09C9D}"/>
              </a:ext>
            </a:extLst>
          </p:cNvPr>
          <p:cNvSpPr>
            <a:spLocks noGrp="1"/>
          </p:cNvSpPr>
          <p:nvPr>
            <p:ph idx="1"/>
          </p:nvPr>
        </p:nvSpPr>
        <p:spPr>
          <a:xfrm>
            <a:off x="685800" y="1213164"/>
            <a:ext cx="10396883" cy="4161422"/>
          </a:xfrm>
        </p:spPr>
        <p:txBody>
          <a:bodyPr>
            <a:normAutofit fontScale="92500" lnSpcReduction="20000"/>
          </a:bodyPr>
          <a:lstStyle/>
          <a:p>
            <a:pPr marL="0" indent="0" algn="l">
              <a:buNone/>
            </a:pPr>
            <a:r>
              <a:rPr lang="tr-TR" sz="2100" b="1" i="0" cap="none" dirty="0">
                <a:solidFill>
                  <a:srgbClr val="0D0D0D"/>
                </a:solidFill>
                <a:effectLst/>
                <a:latin typeface="Söhne"/>
              </a:rPr>
              <a:t>Günlük Hayatta Kullanıldığı Dünya Çapındaki Projeler</a:t>
            </a:r>
          </a:p>
          <a:p>
            <a:pPr marL="0" indent="0" algn="l">
              <a:buNone/>
            </a:pPr>
            <a:r>
              <a:rPr lang="tr-TR" sz="1600" b="0" i="0" cap="none" dirty="0">
                <a:solidFill>
                  <a:srgbClr val="0D0D0D"/>
                </a:solidFill>
                <a:effectLst/>
                <a:latin typeface="Söhne"/>
              </a:rPr>
              <a:t>C++, birçok önemli ve büyük ölçekli projede kullanılmaktadır. İşte bazı örnekler:</a:t>
            </a:r>
          </a:p>
          <a:p>
            <a:pPr marL="0" indent="0" algn="l">
              <a:buNone/>
            </a:pPr>
            <a:r>
              <a:rPr lang="tr-TR" sz="1600" b="1" i="0" cap="none" dirty="0">
                <a:solidFill>
                  <a:srgbClr val="0D0D0D"/>
                </a:solidFill>
                <a:effectLst/>
                <a:latin typeface="Söhne"/>
              </a:rPr>
              <a:t>İşletim sistemleri</a:t>
            </a:r>
            <a:r>
              <a:rPr lang="tr-TR" sz="1600" b="0" i="0" cap="none" dirty="0">
                <a:solidFill>
                  <a:srgbClr val="0D0D0D"/>
                </a:solidFill>
                <a:effectLst/>
                <a:latin typeface="Söhne"/>
              </a:rPr>
              <a:t>: </a:t>
            </a:r>
            <a:r>
              <a:rPr lang="tr-TR" sz="1600" cap="none" dirty="0">
                <a:solidFill>
                  <a:srgbClr val="0D0D0D"/>
                </a:solidFill>
                <a:latin typeface="Söhne"/>
              </a:rPr>
              <a:t>M</a:t>
            </a:r>
            <a:r>
              <a:rPr lang="tr-TR" sz="1600" b="0" i="0" cap="none" dirty="0">
                <a:solidFill>
                  <a:srgbClr val="0D0D0D"/>
                </a:solidFill>
                <a:effectLst/>
                <a:latin typeface="Söhne"/>
              </a:rPr>
              <a:t>icrosoft </a:t>
            </a:r>
            <a:r>
              <a:rPr lang="tr-TR" sz="1600" b="0" i="0" cap="none" dirty="0" err="1">
                <a:solidFill>
                  <a:srgbClr val="0D0D0D"/>
                </a:solidFill>
                <a:effectLst/>
                <a:latin typeface="Söhne"/>
              </a:rPr>
              <a:t>windows'un</a:t>
            </a:r>
            <a:r>
              <a:rPr lang="tr-TR" sz="1600" b="0" i="0" cap="none" dirty="0">
                <a:solidFill>
                  <a:srgbClr val="0D0D0D"/>
                </a:solidFill>
                <a:effectLst/>
                <a:latin typeface="Söhne"/>
              </a:rPr>
              <a:t> çekirdek bileşenleri, </a:t>
            </a:r>
            <a:r>
              <a:rPr lang="tr-TR" sz="1600" b="0" i="0" cap="none" dirty="0" err="1">
                <a:solidFill>
                  <a:srgbClr val="0D0D0D"/>
                </a:solidFill>
                <a:effectLst/>
                <a:latin typeface="Söhne"/>
              </a:rPr>
              <a:t>linux'un</a:t>
            </a:r>
            <a:r>
              <a:rPr lang="tr-TR" sz="1600" b="0" i="0" cap="none" dirty="0">
                <a:solidFill>
                  <a:srgbClr val="0D0D0D"/>
                </a:solidFill>
                <a:effectLst/>
                <a:latin typeface="Söhne"/>
              </a:rPr>
              <a:t> bazı parçaları ve </a:t>
            </a:r>
            <a:r>
              <a:rPr lang="tr-TR" sz="1600" b="0" i="0" cap="none" dirty="0" err="1">
                <a:solidFill>
                  <a:srgbClr val="0D0D0D"/>
                </a:solidFill>
                <a:effectLst/>
                <a:latin typeface="Söhne"/>
              </a:rPr>
              <a:t>macos'un</a:t>
            </a:r>
            <a:r>
              <a:rPr lang="tr-TR" sz="1600" b="0" i="0" cap="none" dirty="0">
                <a:solidFill>
                  <a:srgbClr val="0D0D0D"/>
                </a:solidFill>
                <a:effectLst/>
                <a:latin typeface="Söhne"/>
              </a:rPr>
              <a:t> çekirdek bileşenleri C++ kullanılarak geliştirilmiştir.</a:t>
            </a:r>
          </a:p>
          <a:p>
            <a:pPr marL="0" indent="0" algn="l">
              <a:buNone/>
            </a:pPr>
            <a:r>
              <a:rPr lang="tr-TR" sz="1600" b="1" i="0" cap="none" dirty="0">
                <a:solidFill>
                  <a:srgbClr val="0D0D0D"/>
                </a:solidFill>
                <a:effectLst/>
                <a:latin typeface="Söhne"/>
              </a:rPr>
              <a:t>Tarayıcılar</a:t>
            </a:r>
            <a:r>
              <a:rPr lang="tr-TR" sz="1600" b="0" i="0" cap="none" dirty="0">
                <a:solidFill>
                  <a:srgbClr val="0D0D0D"/>
                </a:solidFill>
                <a:effectLst/>
                <a:latin typeface="Söhne"/>
              </a:rPr>
              <a:t>: </a:t>
            </a:r>
            <a:r>
              <a:rPr lang="tr-TR" sz="1600" cap="none" dirty="0">
                <a:solidFill>
                  <a:srgbClr val="0D0D0D"/>
                </a:solidFill>
                <a:latin typeface="Söhne"/>
              </a:rPr>
              <a:t>G</a:t>
            </a:r>
            <a:r>
              <a:rPr lang="tr-TR" sz="1600" b="0" i="0" cap="none" dirty="0">
                <a:solidFill>
                  <a:srgbClr val="0D0D0D"/>
                </a:solidFill>
                <a:effectLst/>
                <a:latin typeface="Söhne"/>
              </a:rPr>
              <a:t>oogle </a:t>
            </a:r>
            <a:r>
              <a:rPr lang="tr-TR" sz="1600" b="0" i="0" cap="none" dirty="0" err="1">
                <a:solidFill>
                  <a:srgbClr val="0D0D0D"/>
                </a:solidFill>
                <a:effectLst/>
                <a:latin typeface="Söhne"/>
              </a:rPr>
              <a:t>chrome'un</a:t>
            </a:r>
            <a:r>
              <a:rPr lang="tr-TR" sz="1600" b="0" i="0" cap="none" dirty="0">
                <a:solidFill>
                  <a:srgbClr val="0D0D0D"/>
                </a:solidFill>
                <a:effectLst/>
                <a:latin typeface="Söhne"/>
              </a:rPr>
              <a:t> tarayıcı motoru olan </a:t>
            </a:r>
            <a:r>
              <a:rPr lang="tr-TR" sz="1600" b="0" i="0" cap="none" dirty="0" err="1">
                <a:solidFill>
                  <a:srgbClr val="0D0D0D"/>
                </a:solidFill>
                <a:effectLst/>
                <a:latin typeface="Söhne"/>
              </a:rPr>
              <a:t>chromium</a:t>
            </a:r>
            <a:r>
              <a:rPr lang="tr-TR" sz="1600" b="0" i="0" cap="none" dirty="0">
                <a:solidFill>
                  <a:srgbClr val="0D0D0D"/>
                </a:solidFill>
                <a:effectLst/>
                <a:latin typeface="Söhne"/>
              </a:rPr>
              <a:t>, </a:t>
            </a:r>
            <a:r>
              <a:rPr lang="tr-TR" sz="1600" b="0" i="0" cap="none" dirty="0" err="1">
                <a:solidFill>
                  <a:srgbClr val="0D0D0D"/>
                </a:solidFill>
                <a:effectLst/>
                <a:latin typeface="Söhne"/>
              </a:rPr>
              <a:t>mozilla</a:t>
            </a:r>
            <a:r>
              <a:rPr lang="tr-TR" sz="1600" b="0" i="0" cap="none" dirty="0">
                <a:solidFill>
                  <a:srgbClr val="0D0D0D"/>
                </a:solidFill>
                <a:effectLst/>
                <a:latin typeface="Söhne"/>
              </a:rPr>
              <a:t> </a:t>
            </a:r>
            <a:r>
              <a:rPr lang="tr-TR" sz="1600" b="0" i="0" cap="none" dirty="0" err="1">
                <a:solidFill>
                  <a:srgbClr val="0D0D0D"/>
                </a:solidFill>
                <a:effectLst/>
                <a:latin typeface="Söhne"/>
              </a:rPr>
              <a:t>firefox</a:t>
            </a:r>
            <a:r>
              <a:rPr lang="tr-TR" sz="1600" b="0" i="0" cap="none" dirty="0">
                <a:solidFill>
                  <a:srgbClr val="0D0D0D"/>
                </a:solidFill>
                <a:effectLst/>
                <a:latin typeface="Söhne"/>
              </a:rPr>
              <a:t> ve </a:t>
            </a:r>
            <a:r>
              <a:rPr lang="tr-TR" sz="1600" b="0" i="0" cap="none" dirty="0" err="1">
                <a:solidFill>
                  <a:srgbClr val="0D0D0D"/>
                </a:solidFill>
                <a:effectLst/>
                <a:latin typeface="Söhne"/>
              </a:rPr>
              <a:t>microsoft</a:t>
            </a:r>
            <a:r>
              <a:rPr lang="tr-TR" sz="1600" b="0" i="0" cap="none" dirty="0">
                <a:solidFill>
                  <a:srgbClr val="0D0D0D"/>
                </a:solidFill>
                <a:effectLst/>
                <a:latin typeface="Söhne"/>
              </a:rPr>
              <a:t> </a:t>
            </a:r>
            <a:r>
              <a:rPr lang="tr-TR" sz="1600" b="0" i="0" cap="none" dirty="0" err="1">
                <a:solidFill>
                  <a:srgbClr val="0D0D0D"/>
                </a:solidFill>
                <a:effectLst/>
                <a:latin typeface="Söhne"/>
              </a:rPr>
              <a:t>edge</a:t>
            </a:r>
            <a:r>
              <a:rPr lang="tr-TR" sz="1600" b="0" i="0" cap="none" dirty="0">
                <a:solidFill>
                  <a:srgbClr val="0D0D0D"/>
                </a:solidFill>
                <a:effectLst/>
                <a:latin typeface="Söhne"/>
              </a:rPr>
              <a:t> gibi popüler web tarayıcılarının önemli parçaları c++ ile yazılmıştır.</a:t>
            </a:r>
          </a:p>
          <a:p>
            <a:pPr marL="0" indent="0" algn="l">
              <a:buNone/>
            </a:pPr>
            <a:r>
              <a:rPr lang="tr-TR" sz="1600" b="1" i="0" cap="none" dirty="0">
                <a:solidFill>
                  <a:srgbClr val="0D0D0D"/>
                </a:solidFill>
                <a:effectLst/>
                <a:latin typeface="Söhne"/>
              </a:rPr>
              <a:t>Oyun geliştirme</a:t>
            </a:r>
            <a:r>
              <a:rPr lang="tr-TR" sz="1600" b="0" i="0" cap="none" dirty="0">
                <a:solidFill>
                  <a:srgbClr val="0D0D0D"/>
                </a:solidFill>
                <a:effectLst/>
                <a:latin typeface="Söhne"/>
              </a:rPr>
              <a:t>: C++, </a:t>
            </a:r>
            <a:r>
              <a:rPr lang="tr-TR" sz="1600" b="0" i="0" cap="none" dirty="0" err="1">
                <a:solidFill>
                  <a:srgbClr val="0D0D0D"/>
                </a:solidFill>
                <a:effectLst/>
                <a:latin typeface="Söhne"/>
              </a:rPr>
              <a:t>unreal</a:t>
            </a:r>
            <a:r>
              <a:rPr lang="tr-TR" sz="1600" b="0" i="0" cap="none" dirty="0">
                <a:solidFill>
                  <a:srgbClr val="0D0D0D"/>
                </a:solidFill>
                <a:effectLst/>
                <a:latin typeface="Söhne"/>
              </a:rPr>
              <a:t> engine ve </a:t>
            </a:r>
            <a:r>
              <a:rPr lang="tr-TR" sz="1600" b="0" i="0" cap="none" dirty="0" err="1">
                <a:solidFill>
                  <a:srgbClr val="0D0D0D"/>
                </a:solidFill>
                <a:effectLst/>
                <a:latin typeface="Söhne"/>
              </a:rPr>
              <a:t>cryengine</a:t>
            </a:r>
            <a:r>
              <a:rPr lang="tr-TR" sz="1600" b="0" i="0" cap="none" dirty="0">
                <a:solidFill>
                  <a:srgbClr val="0D0D0D"/>
                </a:solidFill>
                <a:effectLst/>
                <a:latin typeface="Söhne"/>
              </a:rPr>
              <a:t> gibi oyun motorlarında kullanılmakta ve bu motorlar, dünya çapında popüler birçok video oyununun geliştirilmesinde kullanılmaktadır (örneğin, </a:t>
            </a:r>
            <a:r>
              <a:rPr lang="tr-TR" sz="1600" b="0" i="0" cap="none" dirty="0" err="1">
                <a:solidFill>
                  <a:srgbClr val="0D0D0D"/>
                </a:solidFill>
                <a:effectLst/>
                <a:latin typeface="Söhne"/>
              </a:rPr>
              <a:t>fortnite</a:t>
            </a:r>
            <a:r>
              <a:rPr lang="tr-TR" sz="1600" b="0" i="0" cap="none" dirty="0">
                <a:solidFill>
                  <a:srgbClr val="0D0D0D"/>
                </a:solidFill>
                <a:effectLst/>
                <a:latin typeface="Söhne"/>
              </a:rPr>
              <a:t>, </a:t>
            </a:r>
            <a:r>
              <a:rPr lang="tr-TR" sz="1600" b="0" i="0" cap="none" dirty="0" err="1">
                <a:solidFill>
                  <a:srgbClr val="0D0D0D"/>
                </a:solidFill>
                <a:effectLst/>
                <a:latin typeface="Söhne"/>
              </a:rPr>
              <a:t>counter-strike</a:t>
            </a:r>
            <a:r>
              <a:rPr lang="tr-TR" sz="1600" b="0" i="0" cap="none" dirty="0">
                <a:solidFill>
                  <a:srgbClr val="0D0D0D"/>
                </a:solidFill>
                <a:effectLst/>
                <a:latin typeface="Söhne"/>
              </a:rPr>
              <a:t>).</a:t>
            </a:r>
          </a:p>
          <a:p>
            <a:pPr marL="0" indent="0" algn="l">
              <a:buNone/>
            </a:pPr>
            <a:r>
              <a:rPr lang="tr-TR" sz="1600" b="1" i="0" cap="none" dirty="0">
                <a:solidFill>
                  <a:srgbClr val="0D0D0D"/>
                </a:solidFill>
                <a:effectLst/>
                <a:latin typeface="Söhne"/>
              </a:rPr>
              <a:t>Finans sektörü</a:t>
            </a:r>
            <a:r>
              <a:rPr lang="tr-TR" sz="1600" b="0" i="0" cap="none" dirty="0">
                <a:solidFill>
                  <a:srgbClr val="0D0D0D"/>
                </a:solidFill>
                <a:effectLst/>
                <a:latin typeface="Söhne"/>
              </a:rPr>
              <a:t>: Yüksek frekanslı ticaret sistemleri gibi finansal işlemlerin hızının kritik önem taşıdığı sistemlerde c++ tercih edilir.</a:t>
            </a:r>
          </a:p>
          <a:p>
            <a:pPr marL="0" indent="0" algn="l">
              <a:buNone/>
            </a:pPr>
            <a:r>
              <a:rPr lang="tr-TR" sz="1600" b="1" i="0" cap="none" dirty="0" err="1">
                <a:solidFill>
                  <a:srgbClr val="0D0D0D"/>
                </a:solidFill>
                <a:effectLst/>
                <a:latin typeface="Söhne"/>
              </a:rPr>
              <a:t>Veritabanları</a:t>
            </a:r>
            <a:r>
              <a:rPr lang="tr-TR" sz="1600" b="0" i="0" cap="none" dirty="0">
                <a:solidFill>
                  <a:srgbClr val="0D0D0D"/>
                </a:solidFill>
                <a:effectLst/>
                <a:latin typeface="Söhne"/>
              </a:rPr>
              <a:t>: </a:t>
            </a:r>
            <a:r>
              <a:rPr lang="tr-TR" sz="1600" b="0" i="0" cap="none" dirty="0" err="1">
                <a:solidFill>
                  <a:srgbClr val="0D0D0D"/>
                </a:solidFill>
                <a:effectLst/>
                <a:latin typeface="Söhne"/>
              </a:rPr>
              <a:t>Mysql</a:t>
            </a:r>
            <a:r>
              <a:rPr lang="tr-TR" sz="1600" b="0" i="0" cap="none" dirty="0">
                <a:solidFill>
                  <a:srgbClr val="0D0D0D"/>
                </a:solidFill>
                <a:effectLst/>
                <a:latin typeface="Söhne"/>
              </a:rPr>
              <a:t>, </a:t>
            </a:r>
            <a:r>
              <a:rPr lang="tr-TR" sz="1600" b="0" i="0" cap="none" dirty="0" err="1">
                <a:solidFill>
                  <a:srgbClr val="0D0D0D"/>
                </a:solidFill>
                <a:effectLst/>
                <a:latin typeface="Söhne"/>
              </a:rPr>
              <a:t>mongodb</a:t>
            </a:r>
            <a:r>
              <a:rPr lang="tr-TR" sz="1600" b="0" i="0" cap="none" dirty="0">
                <a:solidFill>
                  <a:srgbClr val="0D0D0D"/>
                </a:solidFill>
                <a:effectLst/>
                <a:latin typeface="Söhne"/>
              </a:rPr>
              <a:t> ve birçok önemli </a:t>
            </a:r>
            <a:r>
              <a:rPr lang="tr-TR" sz="1600" b="0" i="0" cap="none" dirty="0" err="1">
                <a:solidFill>
                  <a:srgbClr val="0D0D0D"/>
                </a:solidFill>
                <a:effectLst/>
                <a:latin typeface="Söhne"/>
              </a:rPr>
              <a:t>veritabanı</a:t>
            </a:r>
            <a:r>
              <a:rPr lang="tr-TR" sz="1600" b="0" i="0" cap="none" dirty="0">
                <a:solidFill>
                  <a:srgbClr val="0D0D0D"/>
                </a:solidFill>
                <a:effectLst/>
                <a:latin typeface="Söhne"/>
              </a:rPr>
              <a:t> yönetim sistemi, performansı artırmak için c++ kullanılarak geliştirilmiştir.</a:t>
            </a:r>
          </a:p>
          <a:p>
            <a:pPr marL="0" indent="0" algn="l">
              <a:buNone/>
            </a:pPr>
            <a:r>
              <a:rPr lang="tr-TR" sz="1600" b="1" i="0" cap="none" dirty="0">
                <a:solidFill>
                  <a:srgbClr val="0D0D0D"/>
                </a:solidFill>
                <a:effectLst/>
                <a:latin typeface="Söhne"/>
              </a:rPr>
              <a:t>Yapay zeka ve makine öğrenmesi</a:t>
            </a:r>
            <a:r>
              <a:rPr lang="tr-TR" sz="1600" b="0" i="0" cap="none" dirty="0">
                <a:solidFill>
                  <a:srgbClr val="0D0D0D"/>
                </a:solidFill>
                <a:effectLst/>
                <a:latin typeface="Söhne"/>
              </a:rPr>
              <a:t>: </a:t>
            </a:r>
            <a:r>
              <a:rPr lang="tr-TR" sz="1600" cap="none" dirty="0" err="1">
                <a:solidFill>
                  <a:srgbClr val="0D0D0D"/>
                </a:solidFill>
                <a:latin typeface="Söhne"/>
              </a:rPr>
              <a:t>T</a:t>
            </a:r>
            <a:r>
              <a:rPr lang="tr-TR" sz="1600" b="0" i="0" cap="none" dirty="0" err="1">
                <a:solidFill>
                  <a:srgbClr val="0D0D0D"/>
                </a:solidFill>
                <a:effectLst/>
                <a:latin typeface="Söhne"/>
              </a:rPr>
              <a:t>ensorflow</a:t>
            </a:r>
            <a:r>
              <a:rPr lang="tr-TR" sz="1600" b="0" i="0" cap="none" dirty="0">
                <a:solidFill>
                  <a:srgbClr val="0D0D0D"/>
                </a:solidFill>
                <a:effectLst/>
                <a:latin typeface="Söhne"/>
              </a:rPr>
              <a:t> gibi bazı makine öğrenmesi kütüphaneleri, performans kritik bileşenlerinde c++ kullanır.</a:t>
            </a:r>
          </a:p>
          <a:p>
            <a:pPr marL="0" indent="0">
              <a:lnSpc>
                <a:spcPct val="110000"/>
              </a:lnSpc>
              <a:buNone/>
            </a:pPr>
            <a:endParaRPr lang="tr-TR" sz="1600" dirty="0"/>
          </a:p>
        </p:txBody>
      </p:sp>
    </p:spTree>
    <p:extLst>
      <p:ext uri="{BB962C8B-B14F-4D97-AF65-F5344CB8AC3E}">
        <p14:creationId xmlns:p14="http://schemas.microsoft.com/office/powerpoint/2010/main" val="3674313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6A6F-77D0-E65C-38F9-001B46177D0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D9CBCCF-E610-48CC-D960-4A23ABFCDCD4}"/>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0088DB6-E7A3-9B47-2E63-FFC01D6EA54B}"/>
              </a:ext>
            </a:extLst>
          </p:cNvPr>
          <p:cNvSpPr>
            <a:spLocks noGrp="1"/>
          </p:cNvSpPr>
          <p:nvPr>
            <p:ph idx="1"/>
          </p:nvPr>
        </p:nvSpPr>
        <p:spPr>
          <a:xfrm>
            <a:off x="685800" y="1213164"/>
            <a:ext cx="10396883" cy="4161422"/>
          </a:xfrm>
        </p:spPr>
        <p:txBody>
          <a:bodyPr>
            <a:normAutofit/>
          </a:bodyPr>
          <a:lstStyle/>
          <a:p>
            <a:pPr marL="0" indent="0" algn="l">
              <a:buNone/>
            </a:pPr>
            <a:r>
              <a:rPr lang="tr-TR" sz="1800" b="1" i="0" u="none" strike="noStrike" cap="none" baseline="0" dirty="0">
                <a:latin typeface="Calibri" panose="020F0502020204030204" pitchFamily="34" charset="0"/>
              </a:rPr>
              <a:t>B) Genel C++ programlama dili kavramları ve söz dizimi anlatılır.</a:t>
            </a:r>
          </a:p>
          <a:p>
            <a:pPr marL="0" indent="0" algn="l">
              <a:buNone/>
            </a:pPr>
            <a:r>
              <a:rPr lang="tr-TR" sz="1500" cap="none" dirty="0">
                <a:solidFill>
                  <a:srgbClr val="0D0D0D"/>
                </a:solidFill>
                <a:latin typeface="Söhne"/>
              </a:rPr>
              <a:t>Temel söz dizimi, veri tipleri, operatörler, kontrol ifadeleri, fonksiyonlar ve nesne yönelimli programlama kavramları gibi temel konulara değinilmesi önemlidir. </a:t>
            </a:r>
          </a:p>
          <a:p>
            <a:pPr marL="0" indent="0" algn="l">
              <a:buNone/>
            </a:pPr>
            <a:r>
              <a:rPr lang="tr-TR" sz="1800" b="1" cap="none" dirty="0">
                <a:latin typeface="Calibri" panose="020F0502020204030204" pitchFamily="34" charset="0"/>
              </a:rPr>
              <a:t>Temel Söz Dizimi ve Veri Tipleri</a:t>
            </a:r>
          </a:p>
          <a:p>
            <a:pPr marL="0" indent="0" algn="l">
              <a:buNone/>
            </a:pPr>
            <a:r>
              <a:rPr lang="tr-TR" sz="1500" b="1" cap="none" dirty="0">
                <a:solidFill>
                  <a:srgbClr val="0D0D0D"/>
                </a:solidFill>
                <a:latin typeface="Söhne"/>
              </a:rPr>
              <a:t>Örnek: </a:t>
            </a:r>
            <a:r>
              <a:rPr lang="tr-TR" sz="1500" cap="none" dirty="0">
                <a:solidFill>
                  <a:srgbClr val="0D0D0D"/>
                </a:solidFill>
                <a:latin typeface="Söhne"/>
              </a:rPr>
              <a:t>C++'ta bir değişken tanımlamak, günlük hayatta bir kutuya etiket yapıştırmak gibidir. Örneğin, bir kutuya "kitaplar" etiketi yapıştırırsınız ve bu kutu artık sadece kitapları içerebilir. C++'ta </a:t>
            </a:r>
            <a:r>
              <a:rPr lang="tr-TR" sz="1500" b="1" cap="none" dirty="0" err="1">
                <a:solidFill>
                  <a:srgbClr val="0D0D0D"/>
                </a:solidFill>
                <a:latin typeface="Söhne"/>
              </a:rPr>
              <a:t>int</a:t>
            </a:r>
            <a:r>
              <a:rPr lang="tr-TR" sz="1500" b="1" cap="none" dirty="0">
                <a:solidFill>
                  <a:srgbClr val="0D0D0D"/>
                </a:solidFill>
                <a:latin typeface="Söhne"/>
              </a:rPr>
              <a:t> </a:t>
            </a:r>
            <a:r>
              <a:rPr lang="tr-TR" sz="1500" b="1" cap="none" dirty="0" err="1">
                <a:solidFill>
                  <a:srgbClr val="0D0D0D"/>
                </a:solidFill>
                <a:latin typeface="Söhne"/>
              </a:rPr>
              <a:t>kitapSayisi</a:t>
            </a:r>
            <a:r>
              <a:rPr lang="tr-TR" sz="1500" b="1" cap="none" dirty="0">
                <a:solidFill>
                  <a:srgbClr val="0D0D0D"/>
                </a:solidFill>
                <a:latin typeface="Söhne"/>
              </a:rPr>
              <a:t> = 5; </a:t>
            </a:r>
            <a:r>
              <a:rPr lang="tr-TR" sz="1500" cap="none" dirty="0">
                <a:solidFill>
                  <a:srgbClr val="0D0D0D"/>
                </a:solidFill>
                <a:latin typeface="Söhne"/>
              </a:rPr>
              <a:t>ifadesi, </a:t>
            </a:r>
            <a:r>
              <a:rPr lang="tr-TR" sz="1500" b="1" cap="none" dirty="0">
                <a:solidFill>
                  <a:srgbClr val="0D0D0D"/>
                </a:solidFill>
                <a:latin typeface="Söhne"/>
              </a:rPr>
              <a:t>"</a:t>
            </a:r>
            <a:r>
              <a:rPr lang="tr-TR" sz="1500" b="1" cap="none" dirty="0" err="1">
                <a:solidFill>
                  <a:srgbClr val="0D0D0D"/>
                </a:solidFill>
                <a:latin typeface="Söhne"/>
              </a:rPr>
              <a:t>kitapSayisi</a:t>
            </a:r>
            <a:r>
              <a:rPr lang="tr-TR" sz="1500" b="1" cap="none" dirty="0">
                <a:solidFill>
                  <a:srgbClr val="0D0D0D"/>
                </a:solidFill>
                <a:latin typeface="Söhne"/>
              </a:rPr>
              <a:t>" </a:t>
            </a:r>
            <a:r>
              <a:rPr lang="tr-TR" sz="1500" cap="none" dirty="0">
                <a:solidFill>
                  <a:srgbClr val="0D0D0D"/>
                </a:solidFill>
                <a:latin typeface="Söhne"/>
              </a:rPr>
              <a:t>adında bir kutuya 5 değerini atar ve bu kutu sadece tam sayı (</a:t>
            </a:r>
            <a:r>
              <a:rPr lang="tr-TR" sz="1500" cap="none" dirty="0" err="1">
                <a:solidFill>
                  <a:srgbClr val="0D0D0D"/>
                </a:solidFill>
                <a:latin typeface="Söhne"/>
              </a:rPr>
              <a:t>int</a:t>
            </a:r>
            <a:r>
              <a:rPr lang="tr-TR" sz="1500" cap="none" dirty="0">
                <a:solidFill>
                  <a:srgbClr val="0D0D0D"/>
                </a:solidFill>
                <a:latin typeface="Söhne"/>
              </a:rPr>
              <a:t>) türünde değerler içerebilir.</a:t>
            </a:r>
          </a:p>
        </p:txBody>
      </p:sp>
    </p:spTree>
    <p:extLst>
      <p:ext uri="{BB962C8B-B14F-4D97-AF65-F5344CB8AC3E}">
        <p14:creationId xmlns:p14="http://schemas.microsoft.com/office/powerpoint/2010/main" val="1319612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5B08-EEE7-5A81-F2B6-DC966BC257B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4A55E4C-F4BB-52E7-74BC-6FE4473E7023}"/>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48A7685-AE15-8576-736A-51FEB74FEE30}"/>
              </a:ext>
            </a:extLst>
          </p:cNvPr>
          <p:cNvSpPr>
            <a:spLocks noGrp="1"/>
          </p:cNvSpPr>
          <p:nvPr>
            <p:ph idx="1"/>
          </p:nvPr>
        </p:nvSpPr>
        <p:spPr>
          <a:xfrm>
            <a:off x="685800" y="1213164"/>
            <a:ext cx="10396883" cy="4161422"/>
          </a:xfrm>
        </p:spPr>
        <p:txBody>
          <a:bodyPr>
            <a:normAutofit/>
          </a:bodyPr>
          <a:lstStyle/>
          <a:p>
            <a:pPr marL="0" indent="0" algn="l">
              <a:buNone/>
            </a:pPr>
            <a:r>
              <a:rPr lang="tr-TR" sz="1800" b="1" cap="none" dirty="0">
                <a:latin typeface="Calibri" panose="020F0502020204030204" pitchFamily="34" charset="0"/>
              </a:rPr>
              <a:t>Operatörler ve Kontrol İfadeleri</a:t>
            </a:r>
          </a:p>
          <a:p>
            <a:pPr marL="0" indent="0" algn="l">
              <a:buNone/>
            </a:pPr>
            <a:r>
              <a:rPr lang="tr-TR" sz="1500" b="1" cap="none" dirty="0">
                <a:solidFill>
                  <a:srgbClr val="0D0D0D"/>
                </a:solidFill>
                <a:latin typeface="Söhne"/>
              </a:rPr>
              <a:t>Örnek: </a:t>
            </a:r>
            <a:r>
              <a:rPr lang="tr-TR" sz="1500" cap="none" dirty="0">
                <a:solidFill>
                  <a:srgbClr val="0D0D0D"/>
                </a:solidFill>
                <a:latin typeface="Söhne"/>
              </a:rPr>
              <a:t>Bir karar vermek gerektiğinde kullanılır. "Eğer yağmur yağıyorsa, şemsiyemi alacağım." gibi.. C++'ta bu, </a:t>
            </a:r>
            <a:r>
              <a:rPr lang="tr-TR" sz="1500" b="1" cap="none" dirty="0" err="1">
                <a:solidFill>
                  <a:srgbClr val="0D0D0D"/>
                </a:solidFill>
                <a:latin typeface="Söhne"/>
              </a:rPr>
              <a:t>if</a:t>
            </a:r>
            <a:r>
              <a:rPr lang="tr-TR" sz="1500" b="1" cap="none" dirty="0">
                <a:solidFill>
                  <a:srgbClr val="0D0D0D"/>
                </a:solidFill>
                <a:latin typeface="Söhne"/>
              </a:rPr>
              <a:t>(</a:t>
            </a:r>
            <a:r>
              <a:rPr lang="tr-TR" sz="1500" b="1" cap="none" dirty="0" err="1">
                <a:solidFill>
                  <a:srgbClr val="0D0D0D"/>
                </a:solidFill>
                <a:latin typeface="Söhne"/>
              </a:rPr>
              <a:t>yagmurYagiyor</a:t>
            </a:r>
            <a:r>
              <a:rPr lang="tr-TR" sz="1500" b="1" cap="none" dirty="0">
                <a:solidFill>
                  <a:srgbClr val="0D0D0D"/>
                </a:solidFill>
                <a:latin typeface="Söhne"/>
              </a:rPr>
              <a:t>) { </a:t>
            </a:r>
            <a:r>
              <a:rPr lang="tr-TR" sz="1500" b="1" cap="none" dirty="0" err="1">
                <a:solidFill>
                  <a:srgbClr val="0D0D0D"/>
                </a:solidFill>
                <a:latin typeface="Söhne"/>
              </a:rPr>
              <a:t>semsiyeAl</a:t>
            </a:r>
            <a:r>
              <a:rPr lang="tr-TR" sz="1500" b="1" cap="none" dirty="0">
                <a:solidFill>
                  <a:srgbClr val="0D0D0D"/>
                </a:solidFill>
                <a:latin typeface="Söhne"/>
              </a:rPr>
              <a:t>(); } </a:t>
            </a:r>
            <a:r>
              <a:rPr lang="tr-TR" sz="1500" cap="none" dirty="0">
                <a:solidFill>
                  <a:srgbClr val="0D0D0D"/>
                </a:solidFill>
                <a:latin typeface="Söhne"/>
              </a:rPr>
              <a:t>şeklinde yazılır. Bu, günlük karar verme süreçlerinin kodla ifade etmenin bir yoludur.</a:t>
            </a:r>
          </a:p>
          <a:p>
            <a:pPr marL="0" indent="0">
              <a:buNone/>
            </a:pPr>
            <a:r>
              <a:rPr lang="tr-TR" sz="1800" b="1" cap="none" dirty="0">
                <a:latin typeface="Calibri" panose="020F0502020204030204" pitchFamily="34" charset="0"/>
              </a:rPr>
              <a:t>Fonksiyonlar</a:t>
            </a:r>
          </a:p>
          <a:p>
            <a:pPr marL="0" indent="0" algn="l">
              <a:buNone/>
            </a:pPr>
            <a:r>
              <a:rPr lang="tr-TR" sz="1500" b="1" cap="none" dirty="0">
                <a:solidFill>
                  <a:srgbClr val="0D0D0D"/>
                </a:solidFill>
                <a:latin typeface="Söhne"/>
              </a:rPr>
              <a:t>Örnek: </a:t>
            </a:r>
            <a:r>
              <a:rPr lang="tr-TR" sz="1500" cap="none" dirty="0">
                <a:solidFill>
                  <a:srgbClr val="0D0D0D"/>
                </a:solidFill>
                <a:latin typeface="Söhne"/>
              </a:rPr>
              <a:t>Bir yemek tarifi düşünün. Belli adımları takip ederek bir sonuç (yemek) elde edilir. C++'ta fonksiyonlar da benzer şekilde çalışır; belirli bir görevi yerine getiren kod bloklarıdır. </a:t>
            </a:r>
            <a:r>
              <a:rPr lang="tr-TR" sz="1500" b="1" cap="none" dirty="0" err="1">
                <a:solidFill>
                  <a:srgbClr val="0D0D0D"/>
                </a:solidFill>
                <a:latin typeface="Söhne"/>
              </a:rPr>
              <a:t>void</a:t>
            </a:r>
            <a:r>
              <a:rPr lang="tr-TR" sz="1500" b="1" cap="none" dirty="0">
                <a:solidFill>
                  <a:srgbClr val="0D0D0D"/>
                </a:solidFill>
                <a:latin typeface="Söhne"/>
              </a:rPr>
              <a:t> </a:t>
            </a:r>
            <a:r>
              <a:rPr lang="tr-TR" sz="1500" b="1" cap="none" dirty="0" err="1">
                <a:solidFill>
                  <a:srgbClr val="0D0D0D"/>
                </a:solidFill>
                <a:latin typeface="Söhne"/>
              </a:rPr>
              <a:t>yapYemek</a:t>
            </a:r>
            <a:r>
              <a:rPr lang="tr-TR" sz="1500" b="1" cap="none" dirty="0">
                <a:solidFill>
                  <a:srgbClr val="0D0D0D"/>
                </a:solidFill>
                <a:latin typeface="Söhne"/>
              </a:rPr>
              <a:t>() { /* yemek yapma adımları */ } </a:t>
            </a:r>
            <a:r>
              <a:rPr lang="tr-TR" sz="1500" cap="none" dirty="0">
                <a:solidFill>
                  <a:srgbClr val="0D0D0D"/>
                </a:solidFill>
                <a:latin typeface="Söhne"/>
              </a:rPr>
              <a:t>fonksiyonu, bir yemek yapma "tarifi" gibi düşünülebilir.</a:t>
            </a:r>
          </a:p>
        </p:txBody>
      </p:sp>
    </p:spTree>
    <p:extLst>
      <p:ext uri="{BB962C8B-B14F-4D97-AF65-F5344CB8AC3E}">
        <p14:creationId xmlns:p14="http://schemas.microsoft.com/office/powerpoint/2010/main" val="1234570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8FC64-9347-E408-0A37-E72D9442E99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DB12B80-E6D5-2A0A-7C9D-AF70E825ECBE}"/>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633FDAE-AB18-1D4C-4519-CFA05AB86A44}"/>
              </a:ext>
            </a:extLst>
          </p:cNvPr>
          <p:cNvSpPr>
            <a:spLocks noGrp="1"/>
          </p:cNvSpPr>
          <p:nvPr>
            <p:ph idx="1"/>
          </p:nvPr>
        </p:nvSpPr>
        <p:spPr>
          <a:xfrm>
            <a:off x="685800" y="1213164"/>
            <a:ext cx="10396883" cy="4161422"/>
          </a:xfrm>
        </p:spPr>
        <p:txBody>
          <a:bodyPr>
            <a:normAutofit/>
          </a:bodyPr>
          <a:lstStyle/>
          <a:p>
            <a:pPr marL="0" indent="0">
              <a:buNone/>
            </a:pPr>
            <a:r>
              <a:rPr lang="tr-TR" sz="1800" b="1" cap="none" dirty="0">
                <a:latin typeface="Calibri" panose="020F0502020204030204" pitchFamily="34" charset="0"/>
              </a:rPr>
              <a:t>1.2. Kod düzenleyici arayüzünde temel işlemleri gerçekleştirir.</a:t>
            </a:r>
          </a:p>
          <a:p>
            <a:pPr marL="0" indent="0">
              <a:buNone/>
            </a:pPr>
            <a:r>
              <a:rPr lang="tr-TR" sz="1500" b="1" cap="none" dirty="0">
                <a:solidFill>
                  <a:srgbClr val="0D0D0D"/>
                </a:solidFill>
                <a:latin typeface="Söhne"/>
              </a:rPr>
              <a:t>A) C++ programlama dili arayüzünde kod yazma sürecinde hata ayıklama, otomatik tamamlama ve belge yönetimi araçları incelenir.</a:t>
            </a:r>
          </a:p>
          <a:p>
            <a:pPr marL="0" indent="0" algn="l">
              <a:buNone/>
            </a:pPr>
            <a:r>
              <a:rPr lang="tr-TR" sz="1400" b="1" i="0" cap="none" dirty="0">
                <a:solidFill>
                  <a:srgbClr val="0D0D0D"/>
                </a:solidFill>
                <a:effectLst/>
                <a:latin typeface="Söhne"/>
              </a:rPr>
              <a:t>Hata ayıklama</a:t>
            </a:r>
          </a:p>
          <a:p>
            <a:pPr algn="l">
              <a:buFont typeface="Arial" panose="020B0604020202020204" pitchFamily="34" charset="0"/>
              <a:buChar char="•"/>
            </a:pPr>
            <a:r>
              <a:rPr lang="tr-TR" sz="1400" b="0" i="0" cap="none" dirty="0">
                <a:solidFill>
                  <a:srgbClr val="0D0D0D"/>
                </a:solidFill>
                <a:effectLst/>
                <a:latin typeface="Söhne"/>
              </a:rPr>
              <a:t>Hata ayıklamanın, kodda meydana gelen hataları (</a:t>
            </a:r>
            <a:r>
              <a:rPr lang="tr-TR" sz="1400" b="0" i="0" cap="none" dirty="0" err="1">
                <a:solidFill>
                  <a:srgbClr val="0D0D0D"/>
                </a:solidFill>
                <a:effectLst/>
                <a:latin typeface="Söhne"/>
              </a:rPr>
              <a:t>bug'ları</a:t>
            </a:r>
            <a:r>
              <a:rPr lang="tr-TR" sz="1400" b="0" i="0" cap="none" dirty="0">
                <a:solidFill>
                  <a:srgbClr val="0D0D0D"/>
                </a:solidFill>
                <a:effectLst/>
                <a:latin typeface="Söhne"/>
              </a:rPr>
              <a:t>) bulma, tanımlama ve düzeltme süreci olduğunu açıklanabilir.</a:t>
            </a:r>
          </a:p>
          <a:p>
            <a:pPr algn="l">
              <a:buFont typeface="Arial" panose="020B0604020202020204" pitchFamily="34" charset="0"/>
              <a:buChar char="•"/>
            </a:pPr>
            <a:r>
              <a:rPr lang="tr-TR" sz="1400" b="0" i="0" cap="none" dirty="0">
                <a:solidFill>
                  <a:srgbClr val="0D0D0D"/>
                </a:solidFill>
                <a:effectLst/>
                <a:latin typeface="Söhne"/>
              </a:rPr>
              <a:t>Sentez hataları (</a:t>
            </a:r>
            <a:r>
              <a:rPr lang="tr-TR" sz="1400" b="0" i="0" cap="none" dirty="0" err="1">
                <a:solidFill>
                  <a:srgbClr val="0D0D0D"/>
                </a:solidFill>
                <a:effectLst/>
                <a:latin typeface="Söhne"/>
              </a:rPr>
              <a:t>syntax</a:t>
            </a:r>
            <a:r>
              <a:rPr lang="tr-TR" sz="1400" b="0" i="0" cap="none" dirty="0">
                <a:solidFill>
                  <a:srgbClr val="0D0D0D"/>
                </a:solidFill>
                <a:effectLst/>
                <a:latin typeface="Söhne"/>
              </a:rPr>
              <a:t> </a:t>
            </a:r>
            <a:r>
              <a:rPr lang="tr-TR" sz="1400" b="0" i="0" cap="none" dirty="0" err="1">
                <a:solidFill>
                  <a:srgbClr val="0D0D0D"/>
                </a:solidFill>
                <a:effectLst/>
                <a:latin typeface="Söhne"/>
              </a:rPr>
              <a:t>errors</a:t>
            </a:r>
            <a:r>
              <a:rPr lang="tr-TR" sz="1400" b="0" i="0" cap="none" dirty="0">
                <a:solidFill>
                  <a:srgbClr val="0D0D0D"/>
                </a:solidFill>
                <a:effectLst/>
                <a:latin typeface="Söhne"/>
              </a:rPr>
              <a:t>), mantık hataları (</a:t>
            </a:r>
            <a:r>
              <a:rPr lang="tr-TR" sz="1400" b="0" i="0" cap="none" dirty="0" err="1">
                <a:solidFill>
                  <a:srgbClr val="0D0D0D"/>
                </a:solidFill>
                <a:effectLst/>
                <a:latin typeface="Söhne"/>
              </a:rPr>
              <a:t>logical</a:t>
            </a:r>
            <a:r>
              <a:rPr lang="tr-TR" sz="1400" b="0" i="0" cap="none" dirty="0">
                <a:solidFill>
                  <a:srgbClr val="0D0D0D"/>
                </a:solidFill>
                <a:effectLst/>
                <a:latin typeface="Söhne"/>
              </a:rPr>
              <a:t> </a:t>
            </a:r>
            <a:r>
              <a:rPr lang="tr-TR" sz="1400" b="0" i="0" cap="none" dirty="0" err="1">
                <a:solidFill>
                  <a:srgbClr val="0D0D0D"/>
                </a:solidFill>
                <a:effectLst/>
                <a:latin typeface="Söhne"/>
              </a:rPr>
              <a:t>errors</a:t>
            </a:r>
            <a:r>
              <a:rPr lang="tr-TR" sz="1400" b="0" i="0" cap="none" dirty="0">
                <a:solidFill>
                  <a:srgbClr val="0D0D0D"/>
                </a:solidFill>
                <a:effectLst/>
                <a:latin typeface="Söhne"/>
              </a:rPr>
              <a:t>) ve çalışma zamanı hataları (</a:t>
            </a:r>
            <a:r>
              <a:rPr lang="tr-TR" sz="1400" b="0" i="0" cap="none" dirty="0" err="1">
                <a:solidFill>
                  <a:srgbClr val="0D0D0D"/>
                </a:solidFill>
                <a:effectLst/>
                <a:latin typeface="Söhne"/>
              </a:rPr>
              <a:t>runtime</a:t>
            </a:r>
            <a:r>
              <a:rPr lang="tr-TR" sz="1400" b="0" i="0" cap="none" dirty="0">
                <a:solidFill>
                  <a:srgbClr val="0D0D0D"/>
                </a:solidFill>
                <a:effectLst/>
                <a:latin typeface="Söhne"/>
              </a:rPr>
              <a:t> </a:t>
            </a:r>
            <a:r>
              <a:rPr lang="tr-TR" sz="1400" b="0" i="0" cap="none" dirty="0" err="1">
                <a:solidFill>
                  <a:srgbClr val="0D0D0D"/>
                </a:solidFill>
                <a:effectLst/>
                <a:latin typeface="Söhne"/>
              </a:rPr>
              <a:t>errors</a:t>
            </a:r>
            <a:r>
              <a:rPr lang="tr-TR" sz="1400" b="0" i="0" cap="none" dirty="0">
                <a:solidFill>
                  <a:srgbClr val="0D0D0D"/>
                </a:solidFill>
                <a:effectLst/>
                <a:latin typeface="Söhne"/>
              </a:rPr>
              <a:t>) arasındaki farklara değinilir.</a:t>
            </a:r>
          </a:p>
          <a:p>
            <a:pPr marL="0" indent="0">
              <a:buNone/>
            </a:pPr>
            <a:r>
              <a:rPr lang="tr-TR" sz="1500" b="1" cap="none" dirty="0">
                <a:solidFill>
                  <a:srgbClr val="0D0D0D"/>
                </a:solidFill>
                <a:latin typeface="Söhne"/>
              </a:rPr>
              <a:t>Örnek: </a:t>
            </a:r>
            <a:r>
              <a:rPr lang="tr-TR" sz="1400" cap="none" dirty="0">
                <a:solidFill>
                  <a:srgbClr val="0D0D0D"/>
                </a:solidFill>
                <a:latin typeface="Söhne"/>
              </a:rPr>
              <a:t>Bir tarifteki adımları takip ederken yapılan bir hata gibi düşünülebilir. Eğer tarifin adımları doğru izlenmezse, sonuç beklenenin dışında olur. Hata ayıklama süreci, tarifteki hangi adımın yanlış yapıldığını bulup düzeltmeye benzer.</a:t>
            </a:r>
          </a:p>
        </p:txBody>
      </p:sp>
    </p:spTree>
    <p:extLst>
      <p:ext uri="{BB962C8B-B14F-4D97-AF65-F5344CB8AC3E}">
        <p14:creationId xmlns:p14="http://schemas.microsoft.com/office/powerpoint/2010/main" val="2885700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DC368-DBEB-F0B7-6CD8-A0295E668C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9A3DA1-997E-ACA4-A683-0DCB857842B4}"/>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9AE6CEB-E523-F0C1-A80A-514B3CE640D5}"/>
              </a:ext>
            </a:extLst>
          </p:cNvPr>
          <p:cNvSpPr>
            <a:spLocks noGrp="1"/>
          </p:cNvSpPr>
          <p:nvPr>
            <p:ph idx="1"/>
          </p:nvPr>
        </p:nvSpPr>
        <p:spPr>
          <a:xfrm>
            <a:off x="685800" y="1213164"/>
            <a:ext cx="10396883" cy="4161422"/>
          </a:xfrm>
        </p:spPr>
        <p:txBody>
          <a:bodyPr>
            <a:normAutofit/>
          </a:bodyPr>
          <a:lstStyle/>
          <a:p>
            <a:pPr marL="0" indent="0">
              <a:buNone/>
            </a:pPr>
            <a:r>
              <a:rPr lang="tr-TR" sz="1800" b="1" cap="none" dirty="0">
                <a:latin typeface="Calibri" panose="020F0502020204030204" pitchFamily="34" charset="0"/>
              </a:rPr>
              <a:t>Otomatik Tamamlama</a:t>
            </a:r>
          </a:p>
          <a:p>
            <a:r>
              <a:rPr lang="tr-TR" sz="1600" cap="none" dirty="0">
                <a:solidFill>
                  <a:srgbClr val="0D0D0D"/>
                </a:solidFill>
                <a:latin typeface="Söhne"/>
              </a:rPr>
              <a:t>Otomatik tamamlamanın, programcının daha hızlı kod yazmasını sağlayan ve potansiyel hataları azaltan bir araç olduğu açıklanabilir.</a:t>
            </a:r>
          </a:p>
          <a:p>
            <a:r>
              <a:rPr lang="tr-TR" sz="1600" cap="none" dirty="0">
                <a:solidFill>
                  <a:srgbClr val="0D0D0D"/>
                </a:solidFill>
                <a:latin typeface="Söhne"/>
              </a:rPr>
              <a:t>Bu özelliğin, kullanılan kod editörleri veya Geliştirme Ortamları (IDE) tarafından nasıl sağlandığını örneklerle gösterilebilir.</a:t>
            </a:r>
          </a:p>
          <a:p>
            <a:pPr marL="0" indent="0">
              <a:buNone/>
            </a:pPr>
            <a:r>
              <a:rPr lang="tr-TR" sz="1600" b="1" cap="none" dirty="0">
                <a:latin typeface="Söhne"/>
              </a:rPr>
              <a:t>Örnek: </a:t>
            </a:r>
            <a:r>
              <a:rPr lang="tr-TR" sz="1600" cap="none" dirty="0">
                <a:solidFill>
                  <a:srgbClr val="0D0D0D"/>
                </a:solidFill>
                <a:latin typeface="Söhne"/>
              </a:rPr>
              <a:t>Bir akıllı telefonun klavyesindeki kelime önerme özelliğine benzetilebilir. Nasıl ki telefonunuz yazmakta olduğunuz kelimenin tamamını tahmin edip öneride bulunuyorsa, otomatik tamamlama da programlama dillerinde benzer bir işlev görür.</a:t>
            </a:r>
          </a:p>
        </p:txBody>
      </p:sp>
    </p:spTree>
    <p:extLst>
      <p:ext uri="{BB962C8B-B14F-4D97-AF65-F5344CB8AC3E}">
        <p14:creationId xmlns:p14="http://schemas.microsoft.com/office/powerpoint/2010/main" val="2357374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F7DD0-12FB-A952-D515-3C10BE84439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E1339D4-BAC2-AF9B-49F8-6D61427E6093}"/>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639916E-C932-A949-B9B0-F1C89C7AC659}"/>
              </a:ext>
            </a:extLst>
          </p:cNvPr>
          <p:cNvSpPr>
            <a:spLocks noGrp="1"/>
          </p:cNvSpPr>
          <p:nvPr>
            <p:ph idx="1"/>
          </p:nvPr>
        </p:nvSpPr>
        <p:spPr>
          <a:xfrm>
            <a:off x="685800" y="1213164"/>
            <a:ext cx="10396883" cy="4161422"/>
          </a:xfrm>
        </p:spPr>
        <p:txBody>
          <a:bodyPr>
            <a:normAutofit/>
          </a:bodyPr>
          <a:lstStyle/>
          <a:p>
            <a:pPr marL="0" indent="0">
              <a:buNone/>
            </a:pPr>
            <a:r>
              <a:rPr lang="tr-TR" sz="1800" b="1" cap="none" dirty="0">
                <a:latin typeface="Calibri" panose="020F0502020204030204" pitchFamily="34" charset="0"/>
              </a:rPr>
              <a:t>Belge Yönetimi</a:t>
            </a:r>
          </a:p>
          <a:p>
            <a:r>
              <a:rPr lang="tr-TR" sz="1800" cap="none" dirty="0">
                <a:latin typeface="Söhne"/>
              </a:rPr>
              <a:t>Kodun, yorum satırları eklenerek ve belgelendirme araçları kullanılarak nasıl daha anlaşılır hale getirilebileceğine değinilir.</a:t>
            </a:r>
          </a:p>
          <a:p>
            <a:r>
              <a:rPr lang="tr-TR" sz="1800" cap="none" dirty="0">
                <a:latin typeface="Söhne"/>
              </a:rPr>
              <a:t>İyi bir belge yönetiminin, hem kişisel projelerde hem de takım projelerinde neden önemli olduğunu vurgulayın.</a:t>
            </a:r>
          </a:p>
          <a:p>
            <a:pPr marL="0" indent="0">
              <a:buNone/>
            </a:pPr>
            <a:r>
              <a:rPr lang="tr-TR" sz="1800" b="1" cap="none" dirty="0">
                <a:latin typeface="Calibri" panose="020F0502020204030204" pitchFamily="34" charset="0"/>
              </a:rPr>
              <a:t>Örnek: </a:t>
            </a:r>
            <a:r>
              <a:rPr lang="tr-TR" sz="1800" cap="none" dirty="0">
                <a:latin typeface="Söhne"/>
              </a:rPr>
              <a:t>Bir kullanma kılavuzunun bir ürünün nasıl kullanılacağını adım adım açıklamasına benzer. Kodunuzun 'kullanma </a:t>
            </a:r>
            <a:r>
              <a:rPr lang="tr-TR" sz="1800" cap="none" dirty="0" err="1">
                <a:latin typeface="Söhne"/>
              </a:rPr>
              <a:t>kılavuzu'nu</a:t>
            </a:r>
            <a:r>
              <a:rPr lang="tr-TR" sz="1800" cap="none" dirty="0">
                <a:latin typeface="Söhne"/>
              </a:rPr>
              <a:t> oluşturmak, sizin ve başkalarının kodu gelecekte daha kolay anlamasını ve kullanmasını sağlar.</a:t>
            </a:r>
          </a:p>
        </p:txBody>
      </p:sp>
    </p:spTree>
    <p:extLst>
      <p:ext uri="{BB962C8B-B14F-4D97-AF65-F5344CB8AC3E}">
        <p14:creationId xmlns:p14="http://schemas.microsoft.com/office/powerpoint/2010/main" val="334636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D12E-8438-9DDB-D2E2-7E8D1D23F25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E464BEA-4EB1-4893-2F74-23BF758D4A44}"/>
              </a:ext>
            </a:extLst>
          </p:cNvPr>
          <p:cNvSpPr>
            <a:spLocks noGrp="1"/>
          </p:cNvSpPr>
          <p:nvPr>
            <p:ph type="title"/>
          </p:nvPr>
        </p:nvSpPr>
        <p:spPr>
          <a:xfrm>
            <a:off x="712962" y="355498"/>
            <a:ext cx="10396882" cy="1151965"/>
          </a:xfrm>
        </p:spPr>
        <p:txBody>
          <a:bodyPr>
            <a:normAutofit/>
          </a:bodyPr>
          <a:lstStyle/>
          <a:p>
            <a:r>
              <a:rPr kumimoji="0" lang="tr-TR" sz="3600" b="0" i="0" u="none" strike="noStrike" kern="1200" cap="all" spc="0" normalizeH="0" baseline="0" noProof="0" dirty="0">
                <a:ln>
                  <a:noFill/>
                </a:ln>
                <a:solidFill>
                  <a:srgbClr val="AD84C6"/>
                </a:solidFill>
                <a:effectLst/>
                <a:uLnTx/>
                <a:uFillTx/>
                <a:latin typeface="Corbel" panose="020B0503020204020204"/>
                <a:ea typeface="+mj-ea"/>
                <a:cs typeface="+mj-cs"/>
              </a:rPr>
              <a:t>BİLİŞİM TEKNOLOJİLERİ VE YAZILIM DERSİ Alan becerileri</a:t>
            </a:r>
            <a:endParaRPr lang="tr-TR" sz="3600" dirty="0"/>
          </a:p>
        </p:txBody>
      </p:sp>
      <p:pic>
        <p:nvPicPr>
          <p:cNvPr id="5" name="İçerik Yer Tutucusu 4">
            <a:extLst>
              <a:ext uri="{FF2B5EF4-FFF2-40B4-BE49-F238E27FC236}">
                <a16:creationId xmlns:a16="http://schemas.microsoft.com/office/drawing/2014/main" id="{DCF21D6D-736E-5E8C-CBDA-4BA1A195EF7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3945" b="96844" l="9933" r="89933">
                        <a14:foregroundMark x1="31275" y1="9862" x2="40134" y2="9467"/>
                        <a14:foregroundMark x1="40134" y1="9467" x2="40537" y2="9467"/>
                        <a14:foregroundMark x1="43624" y1="12623" x2="43624" y2="12623"/>
                        <a14:foregroundMark x1="37450" y1="4339" x2="37450" y2="4339"/>
                        <a14:foregroundMark x1="36913" y1="4734" x2="36913" y2="4734"/>
                        <a14:foregroundMark x1="61208" y1="91124" x2="61208" y2="91124"/>
                        <a14:foregroundMark x1="59195" y1="94280" x2="59195" y2="94280"/>
                        <a14:foregroundMark x1="60000" y1="96844" x2="60000" y2="96844"/>
                        <a14:foregroundMark x1="37584" y1="96450" x2="37584" y2="96450"/>
                        <a14:foregroundMark x1="12617" y1="46548" x2="12617" y2="46548"/>
                        <a14:foregroundMark x1="83490" y1="52860" x2="83490" y2="52860"/>
                        <a14:foregroundMark x1="38389" y1="4931" x2="38792" y2="4931"/>
                        <a14:foregroundMark x1="37181" y1="6509" x2="37181" y2="6509"/>
                      </a14:backgroundRemoval>
                    </a14:imgEffect>
                  </a14:imgLayer>
                </a14:imgProps>
              </a:ext>
            </a:extLst>
          </a:blip>
          <a:stretch>
            <a:fillRect/>
          </a:stretch>
        </p:blipFill>
        <p:spPr>
          <a:xfrm>
            <a:off x="2572860" y="1167457"/>
            <a:ext cx="6199948" cy="4219294"/>
          </a:xfrm>
        </p:spPr>
      </p:pic>
    </p:spTree>
    <p:extLst>
      <p:ext uri="{BB962C8B-B14F-4D97-AF65-F5344CB8AC3E}">
        <p14:creationId xmlns:p14="http://schemas.microsoft.com/office/powerpoint/2010/main" val="3197400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6DAF-2E94-D2BC-D4E5-5E89582C6E9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EAD1CAB-D850-A0D4-4B32-FC7DA8F56DF3}"/>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80BC90BB-F9A0-EAE6-5F58-2A1E4B60ADE8}"/>
              </a:ext>
            </a:extLst>
          </p:cNvPr>
          <p:cNvSpPr>
            <a:spLocks noGrp="1"/>
          </p:cNvSpPr>
          <p:nvPr>
            <p:ph idx="1"/>
          </p:nvPr>
        </p:nvSpPr>
        <p:spPr>
          <a:xfrm>
            <a:off x="685800" y="1213164"/>
            <a:ext cx="10396883" cy="4161422"/>
          </a:xfrm>
        </p:spPr>
        <p:txBody>
          <a:bodyPr>
            <a:normAutofit/>
          </a:bodyPr>
          <a:lstStyle/>
          <a:p>
            <a:pPr marL="0" indent="0">
              <a:buNone/>
            </a:pPr>
            <a:r>
              <a:rPr lang="tr-TR" sz="1800" b="1" cap="none" dirty="0">
                <a:latin typeface="Calibri" panose="020F0502020204030204" pitchFamily="34" charset="0"/>
              </a:rPr>
              <a:t>B) </a:t>
            </a:r>
            <a:r>
              <a:rPr lang="tr-TR" sz="1600" b="1" cap="none" dirty="0">
                <a:latin typeface="Söhne"/>
              </a:rPr>
              <a:t>Yeni bir C++ arayüzü projesi açar, proje dosyalarını düzenler, projenin yapılandırması, dosyaların eklenmesi ve düzenlenmesi işlemleri uygulatılır.</a:t>
            </a:r>
          </a:p>
          <a:p>
            <a:pPr marL="0" indent="0">
              <a:buNone/>
            </a:pPr>
            <a:r>
              <a:rPr lang="tr-TR" sz="1600" cap="none" dirty="0">
                <a:latin typeface="Söhne"/>
              </a:rPr>
              <a:t>Bu kazanım anlatırken, projenin yapılandırılması, dosyaların eklenmesi ve düzenlenmesi gibi temel konseptlere değinmelidir. </a:t>
            </a:r>
          </a:p>
          <a:p>
            <a:pPr marL="0" indent="0">
              <a:buNone/>
            </a:pPr>
            <a:r>
              <a:rPr lang="tr-TR" sz="1600" b="1" cap="none" dirty="0">
                <a:latin typeface="Söhne"/>
              </a:rPr>
              <a:t>Proje Yapılandırması</a:t>
            </a:r>
          </a:p>
          <a:p>
            <a:pPr marL="0" indent="0">
              <a:buNone/>
            </a:pPr>
            <a:r>
              <a:rPr lang="tr-TR" sz="1600" cap="none" dirty="0">
                <a:latin typeface="Söhne"/>
              </a:rPr>
              <a:t>Bir C++ projesinin temel yapı taşlarını ve bir projenin nasıl organize edildiğini açıklanabilir. Projelerin, kaynak dosyaları (.</a:t>
            </a:r>
            <a:r>
              <a:rPr lang="tr-TR" sz="1600" cap="none" dirty="0" err="1">
                <a:latin typeface="Söhne"/>
              </a:rPr>
              <a:t>cpp</a:t>
            </a:r>
            <a:r>
              <a:rPr lang="tr-TR" sz="1600" cap="none" dirty="0">
                <a:latin typeface="Söhne"/>
              </a:rPr>
              <a:t>), başlık dosyaları (.h) ve yapılandırma dosyalarından oluştuğunu belirtin.</a:t>
            </a:r>
          </a:p>
          <a:p>
            <a:pPr marL="0" indent="0">
              <a:buNone/>
            </a:pPr>
            <a:r>
              <a:rPr lang="tr-TR" sz="1600" cap="none" dirty="0">
                <a:latin typeface="Söhne"/>
              </a:rPr>
              <a:t>Bir projenin derleme ayarlarının, bağımlılıklarının ve hedef platformunun nasıl yapılandırılacağı öğretilir.</a:t>
            </a:r>
          </a:p>
          <a:p>
            <a:pPr marL="0" indent="0">
              <a:buNone/>
            </a:pPr>
            <a:r>
              <a:rPr lang="tr-TR" sz="1600" b="1" cap="none" dirty="0">
                <a:latin typeface="Söhne"/>
              </a:rPr>
              <a:t>Örnek: </a:t>
            </a:r>
            <a:r>
              <a:rPr lang="tr-TR" sz="1600" cap="none" dirty="0">
                <a:latin typeface="Söhne"/>
              </a:rPr>
              <a:t>Bir ev inşa etmeye benzetilebilir. Ev inşa etmek için önce bir plana (proje yapılandırması) ihtiyacınız var, ardından temel yapı taşlarını (dosyaları) yerleştirir ve son olarak evi istediğiniz gibi düzenlersiniz (proje ayarları ve bağımlılıklar).</a:t>
            </a:r>
          </a:p>
        </p:txBody>
      </p:sp>
    </p:spTree>
    <p:extLst>
      <p:ext uri="{BB962C8B-B14F-4D97-AF65-F5344CB8AC3E}">
        <p14:creationId xmlns:p14="http://schemas.microsoft.com/office/powerpoint/2010/main" val="4183473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274F0-9F75-F2E2-CDF1-2ED825C7228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57953A5-0BAB-45CA-8073-22479CC3D747}"/>
              </a:ext>
            </a:extLst>
          </p:cNvPr>
          <p:cNvSpPr>
            <a:spLocks noGrp="1"/>
          </p:cNvSpPr>
          <p:nvPr>
            <p:ph type="title"/>
          </p:nvPr>
        </p:nvSpPr>
        <p:spPr>
          <a:xfrm>
            <a:off x="685801" y="387037"/>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9B148C7-C2AF-0666-10DF-911A05F15822}"/>
              </a:ext>
            </a:extLst>
          </p:cNvPr>
          <p:cNvSpPr>
            <a:spLocks noGrp="1"/>
          </p:cNvSpPr>
          <p:nvPr>
            <p:ph idx="1"/>
          </p:nvPr>
        </p:nvSpPr>
        <p:spPr>
          <a:xfrm>
            <a:off x="685800" y="1213164"/>
            <a:ext cx="10396883" cy="4161422"/>
          </a:xfrm>
        </p:spPr>
        <p:txBody>
          <a:bodyPr>
            <a:normAutofit fontScale="92500" lnSpcReduction="20000"/>
          </a:bodyPr>
          <a:lstStyle/>
          <a:p>
            <a:pPr marL="0" indent="0">
              <a:buNone/>
            </a:pPr>
            <a:r>
              <a:rPr lang="tr-TR" sz="1800" b="1" cap="none" dirty="0">
                <a:latin typeface="Söhne"/>
              </a:rPr>
              <a:t>Dosyaların Eklenmesi ve Düzenlenmesi</a:t>
            </a:r>
          </a:p>
          <a:p>
            <a:r>
              <a:rPr lang="tr-TR" sz="1700" cap="none" dirty="0">
                <a:latin typeface="Söhne"/>
              </a:rPr>
              <a:t>Projeye yeni dosyalar eklemenin ve mevcut dosyaları düzenlemenin önemini vurgulanabilir. Dosyaların projeye nasıl dahil edileceği ve organizasyonunun projenin okunabilirliği ve yönetilebilirliği üzerindeki etkisini anlatılabilir.</a:t>
            </a:r>
          </a:p>
          <a:p>
            <a:r>
              <a:rPr lang="tr-TR" sz="1700" cap="none" dirty="0">
                <a:latin typeface="Söhne"/>
              </a:rPr>
              <a:t>Kaynak kodun ve başlık dosyalarının ayrılmasının neden gerekli olduğunu ve bu ayrımın projelerde nasıl yapılacağını açıklanabilir.</a:t>
            </a:r>
          </a:p>
          <a:p>
            <a:pPr marL="0" indent="0">
              <a:buNone/>
            </a:pPr>
            <a:r>
              <a:rPr lang="tr-TR" sz="1700" b="1" cap="none" dirty="0">
                <a:latin typeface="Söhne"/>
              </a:rPr>
              <a:t>Örnek</a:t>
            </a:r>
            <a:r>
              <a:rPr lang="tr-TR" sz="1700" cap="none" dirty="0">
                <a:latin typeface="Söhne"/>
              </a:rPr>
              <a:t>: Bir projeyi, büyük bir okul projesi veya takım çalışması olarak düşünebilirsiniz. Her dosya, projenin bir parçasıdır (örneğin, bir raporun bölümleri). Dosyaları doğru şekilde eklemek ve düzenlemek, takım üyelerinin çalışmayı daha kolay anlamasını ve üzerinde çalışmasını sağlar, tıpkı herkesin projenin hangi bölümü üzerinde çalışacağını bilmeleri gibi.</a:t>
            </a:r>
          </a:p>
          <a:p>
            <a:pPr marL="0" indent="0" algn="l">
              <a:buNone/>
            </a:pPr>
            <a:r>
              <a:rPr lang="tr-TR" sz="1600" b="1" i="0" cap="none" dirty="0">
                <a:solidFill>
                  <a:srgbClr val="0D0D0D"/>
                </a:solidFill>
                <a:effectLst/>
                <a:latin typeface="Söhne"/>
              </a:rPr>
              <a:t>Pratik Uygulama</a:t>
            </a:r>
          </a:p>
          <a:p>
            <a:pPr marL="0" indent="0" algn="l">
              <a:buNone/>
            </a:pPr>
            <a:r>
              <a:rPr lang="tr-TR" sz="1600" b="0" i="0" cap="none" dirty="0">
                <a:solidFill>
                  <a:srgbClr val="0D0D0D"/>
                </a:solidFill>
                <a:effectLst/>
                <a:latin typeface="Söhne"/>
              </a:rPr>
              <a:t>Öğrencilere, basit bir "merhaba dünya" C++ projesi oluşturup, bu projeye birkaç dosya ekleyip düzenleme görevi verin. Bu, öğrencilere teorik bilgileri pratikle pekiştirme fırsatı tanır.</a:t>
            </a:r>
          </a:p>
          <a:p>
            <a:pPr marL="0" indent="0" algn="l">
              <a:buNone/>
            </a:pPr>
            <a:r>
              <a:rPr lang="tr-TR" sz="1600" b="0" i="0" cap="none" dirty="0">
                <a:solidFill>
                  <a:srgbClr val="0D0D0D"/>
                </a:solidFill>
                <a:effectLst/>
                <a:latin typeface="Söhne"/>
              </a:rPr>
              <a:t>Öğrencilere, proje dosyalarının nasıl düzenleneceğini ve proje yapılandırmasının nasıl yapılandırılacağını adım adım gösteren bir rehber veya video sağlayın.</a:t>
            </a:r>
          </a:p>
          <a:p>
            <a:pPr marL="0" indent="0">
              <a:buNone/>
            </a:pPr>
            <a:endParaRPr lang="tr-TR" sz="1700" cap="none" dirty="0">
              <a:latin typeface="Söhne"/>
            </a:endParaRPr>
          </a:p>
        </p:txBody>
      </p:sp>
    </p:spTree>
    <p:extLst>
      <p:ext uri="{BB962C8B-B14F-4D97-AF65-F5344CB8AC3E}">
        <p14:creationId xmlns:p14="http://schemas.microsoft.com/office/powerpoint/2010/main" val="3014564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DF2F-D4A7-E107-8796-21F4B32A85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2857E2-A13D-7077-9625-222212F4B639}"/>
              </a:ext>
            </a:extLst>
          </p:cNvPr>
          <p:cNvSpPr>
            <a:spLocks noGrp="1"/>
          </p:cNvSpPr>
          <p:nvPr>
            <p:ph type="title"/>
          </p:nvPr>
        </p:nvSpPr>
        <p:spPr>
          <a:xfrm>
            <a:off x="685800" y="18786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62E133B-ECDB-D49E-A751-86FA3137AA4E}"/>
              </a:ext>
            </a:extLst>
          </p:cNvPr>
          <p:cNvSpPr>
            <a:spLocks noGrp="1"/>
          </p:cNvSpPr>
          <p:nvPr>
            <p:ph idx="1"/>
          </p:nvPr>
        </p:nvSpPr>
        <p:spPr>
          <a:xfrm>
            <a:off x="685800" y="1213164"/>
            <a:ext cx="10396883" cy="4161422"/>
          </a:xfrm>
        </p:spPr>
        <p:txBody>
          <a:bodyPr>
            <a:normAutofit fontScale="85000" lnSpcReduction="10000"/>
          </a:bodyPr>
          <a:lstStyle/>
          <a:p>
            <a:pPr marL="0" indent="0" algn="l">
              <a:buNone/>
            </a:pPr>
            <a:r>
              <a:rPr lang="tr-TR" sz="1800" b="1" i="0" u="none" strike="noStrike" cap="none" baseline="0" dirty="0">
                <a:latin typeface="Söhne"/>
              </a:rPr>
              <a:t>C) Yazdığı kodları düzenli bir şekilde yönetmesi, değişiklikleri kaydetmesi ve ardından derleyerek çalışan bir uygulama yapması anlatılır. </a:t>
            </a:r>
          </a:p>
          <a:p>
            <a:pPr marL="0" indent="0" algn="l">
              <a:buNone/>
            </a:pPr>
            <a:r>
              <a:rPr lang="tr-TR" sz="1700" b="1" cap="none" dirty="0">
                <a:latin typeface="Söhne"/>
              </a:rPr>
              <a:t>Bu kazanımı anlatırken aşağıdaki noktalara değinilebilir:</a:t>
            </a:r>
          </a:p>
          <a:p>
            <a:pPr marL="0" indent="0" algn="l">
              <a:buNone/>
            </a:pPr>
            <a:r>
              <a:rPr lang="tr-TR" sz="1700" b="1" cap="none" dirty="0">
                <a:latin typeface="Söhne"/>
              </a:rPr>
              <a:t>Kod Yönetimi</a:t>
            </a:r>
          </a:p>
          <a:p>
            <a:pPr marL="0" indent="0" algn="l">
              <a:buNone/>
            </a:pPr>
            <a:r>
              <a:rPr lang="tr-TR" sz="1700" cap="none" dirty="0">
                <a:latin typeface="Söhne"/>
              </a:rPr>
              <a:t>Kodların düzenli ve anlaşılır olması gerektiğini vurgulayın. Bu, yorum satırları eklemeyi, kodu mantıklı bölümlere ayırmayı ve anlamlı değişken adları kullanmayı içerir.</a:t>
            </a:r>
          </a:p>
          <a:p>
            <a:pPr marL="0" indent="0" algn="l">
              <a:buNone/>
            </a:pPr>
            <a:r>
              <a:rPr lang="tr-TR" sz="1700" b="1" cap="none" dirty="0">
                <a:latin typeface="Söhne"/>
              </a:rPr>
              <a:t>Örnek</a:t>
            </a:r>
            <a:r>
              <a:rPr lang="tr-TR" sz="1700" cap="none" dirty="0">
                <a:latin typeface="Söhne"/>
              </a:rPr>
              <a:t>: Kod yönetimini, bir kitabın bölümlerini düzenlemeye benzetebilirsiniz. Tıpkı her bölümün belirli bir konuyu ele alması gibi, kodunuzun da belirli görevleri yerine getiren bölümlere (fonksiyonlara/modüllere) ayrılması gerekir.</a:t>
            </a:r>
          </a:p>
          <a:p>
            <a:pPr marL="0" indent="0" algn="l">
              <a:buNone/>
            </a:pPr>
            <a:r>
              <a:rPr lang="tr-TR" sz="1700" b="1" cap="none" dirty="0">
                <a:latin typeface="Söhne"/>
              </a:rPr>
              <a:t>Değişikliklerin Kaydedilmesi</a:t>
            </a:r>
          </a:p>
          <a:p>
            <a:pPr marL="0" indent="0" algn="l">
              <a:buNone/>
            </a:pPr>
            <a:r>
              <a:rPr lang="tr-TR" sz="1700" cap="none" dirty="0">
                <a:latin typeface="Söhne"/>
              </a:rPr>
              <a:t>Versiyon kontrol sistemlerinin (örneğin, Git) önemini açıklayın. Bu sistemler, kod üzerinde yapılan değişikliklerin kaydedilmesini, geri alınmasını ve farklı versiyonlar arasında geçiş yapılmasını sağlar.</a:t>
            </a:r>
          </a:p>
          <a:p>
            <a:pPr marL="0" indent="0" algn="l">
              <a:buNone/>
            </a:pPr>
            <a:r>
              <a:rPr lang="tr-TR" sz="1700" b="1" cap="none" dirty="0">
                <a:latin typeface="Söhne"/>
              </a:rPr>
              <a:t>Örnek</a:t>
            </a:r>
            <a:r>
              <a:rPr lang="tr-TR" sz="1700" cap="none" dirty="0">
                <a:latin typeface="Söhne"/>
              </a:rPr>
              <a:t>: Bir belge üzerinde çalışırken "kaydet" ve "farklı kaydet" seçeneklerini kullanmanız, yazdığınız her bölümü veya değişikliği kaydetmenize olanak tanır. Versiyon kontrolü, bu işlemin çok daha gelişmiş bir versiyonudur ve işbirliği yaparken de büyük kolaylık sağlar.</a:t>
            </a:r>
          </a:p>
        </p:txBody>
      </p:sp>
    </p:spTree>
    <p:extLst>
      <p:ext uri="{BB962C8B-B14F-4D97-AF65-F5344CB8AC3E}">
        <p14:creationId xmlns:p14="http://schemas.microsoft.com/office/powerpoint/2010/main" val="944062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E4B45-0133-CB6D-E724-D502ACB5BDB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D230B87-C66F-B99B-3564-69C587EA5A7A}"/>
              </a:ext>
            </a:extLst>
          </p:cNvPr>
          <p:cNvSpPr>
            <a:spLocks noGrp="1"/>
          </p:cNvSpPr>
          <p:nvPr>
            <p:ph type="title"/>
          </p:nvPr>
        </p:nvSpPr>
        <p:spPr>
          <a:xfrm>
            <a:off x="685800" y="18786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2869A82-22B7-87C9-69EB-C742A23B4A89}"/>
              </a:ext>
            </a:extLst>
          </p:cNvPr>
          <p:cNvSpPr>
            <a:spLocks noGrp="1"/>
          </p:cNvSpPr>
          <p:nvPr>
            <p:ph idx="1"/>
          </p:nvPr>
        </p:nvSpPr>
        <p:spPr>
          <a:xfrm>
            <a:off x="685800" y="1213164"/>
            <a:ext cx="10396883" cy="4161422"/>
          </a:xfrm>
        </p:spPr>
        <p:txBody>
          <a:bodyPr>
            <a:normAutofit/>
          </a:bodyPr>
          <a:lstStyle/>
          <a:p>
            <a:pPr marL="0" indent="0" algn="l">
              <a:buNone/>
            </a:pPr>
            <a:r>
              <a:rPr lang="tr-TR" sz="1600" b="1" cap="none" dirty="0">
                <a:latin typeface="Söhne"/>
              </a:rPr>
              <a:t>Derleme ve Uygulama Yapımı</a:t>
            </a:r>
          </a:p>
          <a:p>
            <a:pPr marL="0" indent="0" algn="l">
              <a:buNone/>
            </a:pPr>
            <a:r>
              <a:rPr lang="tr-TR" sz="1600" cap="none" dirty="0">
                <a:latin typeface="Söhne"/>
              </a:rPr>
              <a:t>Kodun nasıl derleneceği ve çalışan bir uygulamaya nasıl dönüştürüleceği konusunda bilgi verin. Derleme sürecinin, yazılan kodun bilgisayarın anlayabileceği bir formata çevrilmesi işlemi olduğunu açıklayın.</a:t>
            </a:r>
          </a:p>
          <a:p>
            <a:pPr marL="0" indent="0" algn="l">
              <a:buNone/>
            </a:pPr>
            <a:r>
              <a:rPr lang="tr-TR" sz="1600" b="1" cap="none" dirty="0">
                <a:latin typeface="Söhne"/>
              </a:rPr>
              <a:t>Örnek: </a:t>
            </a:r>
            <a:r>
              <a:rPr lang="tr-TR" sz="1600" cap="none" dirty="0">
                <a:latin typeface="Söhne"/>
              </a:rPr>
              <a:t>Bir yemek tarifini takip edip, malzemeleri bir araya getirerek ve belirli adımları uygulayarak bir yemeği hazırlamaya benzetebilirsiniz. Tıpkı tarifteki adımların sonucunda yemeğin ortaya çıkması gibi, derleme süreci de kodunuzun çalışır bir program haline gelmesini sağlar.</a:t>
            </a:r>
          </a:p>
          <a:p>
            <a:pPr marL="0" indent="0" algn="l">
              <a:buNone/>
            </a:pPr>
            <a:endParaRPr lang="tr-TR" sz="1700" cap="none" dirty="0">
              <a:latin typeface="Söhne"/>
            </a:endParaRPr>
          </a:p>
        </p:txBody>
      </p:sp>
    </p:spTree>
    <p:extLst>
      <p:ext uri="{BB962C8B-B14F-4D97-AF65-F5344CB8AC3E}">
        <p14:creationId xmlns:p14="http://schemas.microsoft.com/office/powerpoint/2010/main" val="3715301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BC105-78AE-10CC-1CEE-821C578DFA9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D1E0CF9-622C-BACE-D181-EA6D3F224930}"/>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89A7F007-E3AF-FC67-308F-398BB66CAE86}"/>
              </a:ext>
            </a:extLst>
          </p:cNvPr>
          <p:cNvSpPr>
            <a:spLocks noGrp="1"/>
          </p:cNvSpPr>
          <p:nvPr>
            <p:ph idx="1"/>
          </p:nvPr>
        </p:nvSpPr>
        <p:spPr>
          <a:xfrm>
            <a:off x="685800" y="1213164"/>
            <a:ext cx="10396883" cy="4161422"/>
          </a:xfrm>
        </p:spPr>
        <p:txBody>
          <a:bodyPr>
            <a:normAutofit/>
          </a:bodyPr>
          <a:lstStyle/>
          <a:p>
            <a:pPr marL="0" indent="0" algn="l">
              <a:buNone/>
            </a:pPr>
            <a:r>
              <a:rPr lang="tr-TR" sz="1600" b="1" i="0" u="none" strike="noStrike" cap="none" baseline="0" dirty="0">
                <a:latin typeface="Calibri-Bold"/>
              </a:rPr>
              <a:t>1.3. Temel veri türlerini ve değişken işlemlerini açıklar.</a:t>
            </a:r>
          </a:p>
          <a:p>
            <a:pPr marL="0" indent="0" algn="l">
              <a:buNone/>
            </a:pPr>
            <a:r>
              <a:rPr lang="tr-TR" sz="1600" b="1" cap="none" dirty="0">
                <a:latin typeface="Söhne"/>
              </a:rPr>
              <a:t>A) Temel veri türleri (</a:t>
            </a:r>
            <a:r>
              <a:rPr lang="tr-TR" sz="1600" b="1" cap="none" dirty="0" err="1">
                <a:latin typeface="Söhne"/>
              </a:rPr>
              <a:t>int</a:t>
            </a:r>
            <a:r>
              <a:rPr lang="tr-TR" sz="1600" b="1" cap="none" dirty="0">
                <a:latin typeface="Söhne"/>
              </a:rPr>
              <a:t>, </a:t>
            </a:r>
            <a:r>
              <a:rPr lang="tr-TR" sz="1600" b="1" cap="none" dirty="0" err="1">
                <a:latin typeface="Söhne"/>
              </a:rPr>
              <a:t>string</a:t>
            </a:r>
            <a:r>
              <a:rPr lang="tr-TR" sz="1600" b="1" cap="none" dirty="0">
                <a:latin typeface="Söhne"/>
              </a:rPr>
              <a:t>, </a:t>
            </a:r>
            <a:r>
              <a:rPr lang="tr-TR" sz="1600" b="1" cap="none" dirty="0" err="1">
                <a:latin typeface="Söhne"/>
              </a:rPr>
              <a:t>double</a:t>
            </a:r>
            <a:r>
              <a:rPr lang="tr-TR" sz="1600" b="1" cap="none" dirty="0">
                <a:latin typeface="Söhne"/>
              </a:rPr>
              <a:t> vb.) ve farklı tipteki veriler (tam sayılar, metin, ondalık sayılar vb.) incelenir.</a:t>
            </a:r>
          </a:p>
          <a:p>
            <a:pPr marL="0" indent="0" algn="l">
              <a:buNone/>
            </a:pPr>
            <a:r>
              <a:rPr lang="tr-TR" sz="1600" b="1" cap="none" dirty="0">
                <a:latin typeface="Söhne"/>
              </a:rPr>
              <a:t>Temel Veri Türleri</a:t>
            </a:r>
          </a:p>
          <a:p>
            <a:r>
              <a:rPr lang="tr-TR" sz="1600" b="1" cap="none" dirty="0" err="1">
                <a:latin typeface="Söhne"/>
              </a:rPr>
              <a:t>int</a:t>
            </a:r>
            <a:r>
              <a:rPr lang="tr-TR" sz="1600" b="1" cap="none" dirty="0">
                <a:latin typeface="Söhne"/>
              </a:rPr>
              <a:t> (Tamsayılar): </a:t>
            </a:r>
            <a:r>
              <a:rPr lang="tr-TR" sz="1600" cap="none" dirty="0">
                <a:latin typeface="Söhne"/>
              </a:rPr>
              <a:t>Yaş, sınıf mevcudu, bir kitaptaki sayfa sayısı gibi sayılabilir değerler.</a:t>
            </a:r>
          </a:p>
          <a:p>
            <a:pPr marL="0" indent="0" algn="l">
              <a:buNone/>
            </a:pPr>
            <a:r>
              <a:rPr lang="tr-TR" sz="1600" b="1" cap="none" dirty="0">
                <a:latin typeface="Söhne"/>
              </a:rPr>
              <a:t>Örnek: </a:t>
            </a:r>
            <a:r>
              <a:rPr lang="tr-TR" sz="1600" cap="none" dirty="0">
                <a:latin typeface="Söhne"/>
              </a:rPr>
              <a:t>Bir sınıftaki öğrenci sayısı. Öğrenci sayısı kesirli olamaz, yani tam sayıdır.</a:t>
            </a:r>
          </a:p>
          <a:p>
            <a:r>
              <a:rPr lang="tr-TR" sz="1600" b="1" cap="none" dirty="0" err="1">
                <a:latin typeface="Söhne"/>
              </a:rPr>
              <a:t>string</a:t>
            </a:r>
            <a:r>
              <a:rPr lang="tr-TR" sz="1600" b="1" cap="none" dirty="0">
                <a:latin typeface="Söhne"/>
              </a:rPr>
              <a:t> (Metin): </a:t>
            </a:r>
            <a:r>
              <a:rPr lang="tr-TR" sz="1600" cap="none" dirty="0">
                <a:latin typeface="Söhne"/>
              </a:rPr>
              <a:t>İsimler, adresler, herhangi bir metin veya kelime grubu.</a:t>
            </a:r>
          </a:p>
          <a:p>
            <a:pPr marL="0" indent="0" algn="l">
              <a:buNone/>
            </a:pPr>
            <a:r>
              <a:rPr lang="tr-TR" sz="1600" b="1" cap="none" dirty="0">
                <a:latin typeface="Söhne"/>
              </a:rPr>
              <a:t>Örnek: </a:t>
            </a:r>
            <a:r>
              <a:rPr lang="tr-TR" sz="1600" cap="none" dirty="0">
                <a:latin typeface="Söhne"/>
              </a:rPr>
              <a:t>Bir kişinin adı. Örneğin, "Ahmet" veya "Zeynep" birer metin verisidir.</a:t>
            </a:r>
          </a:p>
          <a:p>
            <a:r>
              <a:rPr lang="tr-TR" sz="1600" b="1" cap="none" dirty="0" err="1">
                <a:latin typeface="Söhne"/>
              </a:rPr>
              <a:t>double</a:t>
            </a:r>
            <a:r>
              <a:rPr lang="tr-TR" sz="1600" b="1" cap="none" dirty="0">
                <a:latin typeface="Söhne"/>
              </a:rPr>
              <a:t> (Ondalık Sayılar): </a:t>
            </a:r>
            <a:r>
              <a:rPr lang="tr-TR" sz="1600" cap="none" dirty="0">
                <a:latin typeface="Söhne"/>
              </a:rPr>
              <a:t>Ağırlık, boy, para miktarı gibi kesirli değerler.</a:t>
            </a:r>
          </a:p>
          <a:p>
            <a:pPr marL="0" indent="0" algn="l">
              <a:buNone/>
            </a:pPr>
            <a:r>
              <a:rPr lang="tr-TR" sz="1600" b="1" cap="none" dirty="0">
                <a:latin typeface="Söhne"/>
              </a:rPr>
              <a:t>Örnek: </a:t>
            </a:r>
            <a:r>
              <a:rPr lang="tr-TR" sz="1600" cap="none" dirty="0">
                <a:latin typeface="Söhne"/>
              </a:rPr>
              <a:t>Bir ürünün kilogram cinsinden ağırlığı. Örneğin, 1.5 kg elma.</a:t>
            </a:r>
          </a:p>
        </p:txBody>
      </p:sp>
    </p:spTree>
    <p:extLst>
      <p:ext uri="{BB962C8B-B14F-4D97-AF65-F5344CB8AC3E}">
        <p14:creationId xmlns:p14="http://schemas.microsoft.com/office/powerpoint/2010/main" val="3337111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D5B9-F10C-CEEF-53F8-AAB9B997E5D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32A2907-D800-560B-F903-FAD892565816}"/>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DFF674D4-EBF5-4D52-562D-8D1420F8FE03}"/>
              </a:ext>
            </a:extLst>
          </p:cNvPr>
          <p:cNvSpPr>
            <a:spLocks noGrp="1"/>
          </p:cNvSpPr>
          <p:nvPr>
            <p:ph idx="1"/>
          </p:nvPr>
        </p:nvSpPr>
        <p:spPr>
          <a:xfrm>
            <a:off x="685800" y="1213164"/>
            <a:ext cx="10396883" cy="4161422"/>
          </a:xfrm>
        </p:spPr>
        <p:txBody>
          <a:bodyPr>
            <a:normAutofit fontScale="85000" lnSpcReduction="10000"/>
          </a:bodyPr>
          <a:lstStyle/>
          <a:p>
            <a:pPr marL="0" indent="0" algn="l">
              <a:buNone/>
            </a:pPr>
            <a:r>
              <a:rPr lang="tr-TR" sz="1600" b="1" i="0" u="none" strike="noStrike" cap="none" baseline="0" dirty="0">
                <a:latin typeface="Calibri-Bold"/>
              </a:rPr>
              <a:t>Farklı Tipteki Veriler</a:t>
            </a:r>
          </a:p>
          <a:p>
            <a:pPr marL="0" indent="0" algn="l">
              <a:buNone/>
            </a:pPr>
            <a:r>
              <a:rPr lang="tr-TR" sz="1600" b="1" i="0" u="none" strike="noStrike" cap="none" baseline="0" dirty="0">
                <a:latin typeface="Calibri-Bold"/>
              </a:rPr>
              <a:t>Tam Sayılar ve Ondalık Sayılar Arasındaki Fark: </a:t>
            </a:r>
            <a:r>
              <a:rPr lang="tr-TR" sz="1600" i="0" u="none" strike="noStrike" cap="none" baseline="0" dirty="0">
                <a:latin typeface="Calibri-Bold"/>
              </a:rPr>
              <a:t>Tam sayılar kesir içermezken, ondalık sayılar virgülden sonra değerler taşıyabilir.</a:t>
            </a:r>
          </a:p>
          <a:p>
            <a:pPr marL="0" indent="0" algn="l">
              <a:buNone/>
            </a:pPr>
            <a:r>
              <a:rPr lang="tr-TR" sz="1600" b="1" i="0" u="none" strike="noStrike" cap="none" baseline="0" dirty="0">
                <a:latin typeface="Calibri-Bold"/>
              </a:rPr>
              <a:t>Örnek: </a:t>
            </a:r>
            <a:r>
              <a:rPr lang="tr-TR" sz="1600" i="0" u="none" strike="noStrike" cap="none" baseline="0" dirty="0">
                <a:latin typeface="Calibri-Bold"/>
              </a:rPr>
              <a:t>Bir pizza 8 dilime bölündüğünde, her bir dilim pizza 1/8 oranında bir kesir değerine karşılık gelir. Ancak, bir sınıftaki öğrenci sayısı gibi tam sayılarla ifade edilir.</a:t>
            </a:r>
          </a:p>
          <a:p>
            <a:pPr marL="0" indent="0" algn="l">
              <a:buNone/>
            </a:pPr>
            <a:r>
              <a:rPr lang="tr-TR" sz="1600" b="1" i="0" u="none" strike="noStrike" cap="none" baseline="0" dirty="0">
                <a:latin typeface="Calibri-Bold"/>
              </a:rPr>
              <a:t>Metin ve Sayısal Veriler Arasındaki Fark: </a:t>
            </a:r>
            <a:r>
              <a:rPr lang="tr-TR" sz="1600" i="0" u="none" strike="noStrike" cap="none" baseline="0" dirty="0">
                <a:latin typeface="Calibri-Bold"/>
              </a:rPr>
              <a:t>Metin verileri harf, rakam ve diğer karakterlerden oluşurken, sayısal veriler matematiksel işlemler için kullanılır.</a:t>
            </a:r>
          </a:p>
          <a:p>
            <a:pPr marL="0" indent="0" algn="l">
              <a:buNone/>
            </a:pPr>
            <a:r>
              <a:rPr lang="tr-TR" sz="1600" b="1" i="0" u="none" strike="noStrike" cap="none" baseline="0" dirty="0">
                <a:latin typeface="Calibri-Bold"/>
              </a:rPr>
              <a:t>Örnek: </a:t>
            </a:r>
            <a:r>
              <a:rPr lang="tr-TR" sz="1600" i="0" u="none" strike="noStrike" cap="none" baseline="0" dirty="0">
                <a:latin typeface="Calibri-Bold"/>
              </a:rPr>
              <a:t>Bir telefon numarası metin olarak saklanabilir çünkü genellikle matematiksel bir işlem yapılmaz. Ancak, iki sayının toplamı gibi işlemler için sayısal veri türleri kullanılır.</a:t>
            </a:r>
          </a:p>
          <a:p>
            <a:pPr marL="0" indent="0" algn="l">
              <a:buNone/>
            </a:pPr>
            <a:r>
              <a:rPr lang="tr-TR" sz="1600" b="1" i="0" u="none" strike="noStrike" cap="none" baseline="0" dirty="0">
                <a:latin typeface="Calibri-Bold"/>
              </a:rPr>
              <a:t>Öğretim Stratejileri</a:t>
            </a:r>
          </a:p>
          <a:p>
            <a:pPr marL="0" indent="0" algn="l">
              <a:buNone/>
            </a:pPr>
            <a:r>
              <a:rPr lang="tr-TR" sz="1600" b="1" i="0" u="none" strike="noStrike" cap="none" baseline="0" dirty="0">
                <a:latin typeface="Calibri-Bold"/>
              </a:rPr>
              <a:t>Karşılaştırmalı Öğrenme: </a:t>
            </a:r>
            <a:r>
              <a:rPr lang="tr-TR" sz="1600" i="0" u="none" strike="noStrike" cap="none" baseline="0" dirty="0">
                <a:latin typeface="Calibri-Bold"/>
              </a:rPr>
              <a:t>Farklı veri türlerinin kullanıldığı örnekler üzerinden karşılaştırmalar yaparak öğrencilere somut farkları gösterin.</a:t>
            </a:r>
          </a:p>
          <a:p>
            <a:pPr marL="0" indent="0" algn="l">
              <a:buNone/>
            </a:pPr>
            <a:r>
              <a:rPr lang="tr-TR" sz="1600" b="1" i="0" u="none" strike="noStrike" cap="none" baseline="0" dirty="0">
                <a:latin typeface="Calibri-Bold"/>
              </a:rPr>
              <a:t>İnteraktif Uygulamalar: </a:t>
            </a:r>
            <a:r>
              <a:rPr lang="tr-TR" sz="1600" i="0" u="none" strike="noStrike" cap="none" baseline="0" dirty="0">
                <a:latin typeface="Calibri-Bold"/>
              </a:rPr>
              <a:t>Öğrencilere çeşitli veri türleriyle basit kod parçacıkları yazdırarak uygulamalı öğrenme fırsatı sunun.</a:t>
            </a:r>
          </a:p>
          <a:p>
            <a:pPr marL="0" indent="0" algn="l">
              <a:buNone/>
            </a:pPr>
            <a:r>
              <a:rPr lang="tr-TR" sz="1600" b="1" i="0" u="none" strike="noStrike" cap="none" baseline="0" dirty="0">
                <a:latin typeface="Calibri-Bold"/>
              </a:rPr>
              <a:t>Günlük Nesnelerle İlişkilendirme: </a:t>
            </a:r>
            <a:r>
              <a:rPr lang="tr-TR" sz="1600" i="0" u="none" strike="noStrike" cap="none" baseline="0" dirty="0">
                <a:latin typeface="Calibri-Bold"/>
              </a:rPr>
              <a:t>Veri türlerini öğrencilerin günlük hayatta karşılaştıkları nesne ve durumlarla ilişkilendirerek anlatın. Bu, konseptleri daha anlaşılır kılar.</a:t>
            </a:r>
            <a:endParaRPr lang="tr-TR" sz="1600" cap="none" dirty="0">
              <a:latin typeface="Söhne"/>
            </a:endParaRPr>
          </a:p>
        </p:txBody>
      </p:sp>
    </p:spTree>
    <p:extLst>
      <p:ext uri="{BB962C8B-B14F-4D97-AF65-F5344CB8AC3E}">
        <p14:creationId xmlns:p14="http://schemas.microsoft.com/office/powerpoint/2010/main" val="3362595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B84C-5066-B19A-D3F5-43D38895E19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282BC95-5D5E-5E86-36D5-B268DA9EA68A}"/>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5547C3F-E486-4198-3C6A-E4BDECD9612C}"/>
              </a:ext>
            </a:extLst>
          </p:cNvPr>
          <p:cNvSpPr>
            <a:spLocks noGrp="1"/>
          </p:cNvSpPr>
          <p:nvPr>
            <p:ph idx="1"/>
          </p:nvPr>
        </p:nvSpPr>
        <p:spPr>
          <a:xfrm>
            <a:off x="685800" y="874363"/>
            <a:ext cx="10396883" cy="4161422"/>
          </a:xfrm>
        </p:spPr>
        <p:txBody>
          <a:bodyPr>
            <a:normAutofit/>
          </a:bodyPr>
          <a:lstStyle/>
          <a:p>
            <a:pPr marL="0" indent="0" algn="l">
              <a:buNone/>
            </a:pPr>
            <a:r>
              <a:rPr lang="tr-TR" sz="1800" b="1" i="0" u="none" strike="noStrike" cap="none" baseline="0" dirty="0">
                <a:latin typeface="Söhne"/>
              </a:rPr>
              <a:t>B) Program Arayüzünde Değişkenler Oluşturulur, Değerlerle İlişkilendirilir Ve Bu Değerler Güncellenir</a:t>
            </a:r>
            <a:r>
              <a:rPr lang="tr-TR" sz="1800" b="0" i="0" u="none" strike="noStrike" baseline="0" dirty="0">
                <a:latin typeface="Calibri" panose="020F0502020204030204" pitchFamily="34" charset="0"/>
              </a:rPr>
              <a:t>.</a:t>
            </a:r>
            <a:endParaRPr lang="tr-TR" sz="1600" b="1" i="0" u="none" strike="noStrike" cap="none" baseline="0" dirty="0">
              <a:latin typeface="Calibri-Bold"/>
            </a:endParaRPr>
          </a:p>
          <a:p>
            <a:pPr marL="0" indent="0" algn="l">
              <a:buNone/>
            </a:pPr>
            <a:r>
              <a:rPr lang="tr-TR" sz="1800" b="1" cap="none" dirty="0">
                <a:latin typeface="Söhne"/>
              </a:rPr>
              <a:t>Değişkenlerin Oluşturulması</a:t>
            </a:r>
          </a:p>
          <a:p>
            <a:pPr marL="0" indent="0" algn="l">
              <a:buNone/>
            </a:pPr>
            <a:r>
              <a:rPr lang="tr-TR" sz="1800" cap="none" dirty="0">
                <a:latin typeface="Söhne"/>
              </a:rPr>
              <a:t>Değişkenlerin, verileri saklamak için kullanılan isimlendirilmiş yerler olduğunu açıklanabilir. C++'da bir değişken tanımlarken türünün (</a:t>
            </a:r>
            <a:r>
              <a:rPr lang="tr-TR" sz="1800" cap="none" dirty="0" err="1">
                <a:latin typeface="Söhne"/>
              </a:rPr>
              <a:t>int</a:t>
            </a:r>
            <a:r>
              <a:rPr lang="tr-TR" sz="1800" cap="none" dirty="0">
                <a:latin typeface="Söhne"/>
              </a:rPr>
              <a:t>, </a:t>
            </a:r>
            <a:r>
              <a:rPr lang="tr-TR" sz="1800" cap="none" dirty="0" err="1">
                <a:latin typeface="Söhne"/>
              </a:rPr>
              <a:t>double</a:t>
            </a:r>
            <a:r>
              <a:rPr lang="tr-TR" sz="1800" cap="none" dirty="0">
                <a:latin typeface="Söhne"/>
              </a:rPr>
              <a:t>, </a:t>
            </a:r>
            <a:r>
              <a:rPr lang="tr-TR" sz="1800" cap="none" dirty="0" err="1">
                <a:latin typeface="Söhne"/>
              </a:rPr>
              <a:t>string</a:t>
            </a:r>
            <a:r>
              <a:rPr lang="tr-TR" sz="1800" cap="none" dirty="0">
                <a:latin typeface="Söhne"/>
              </a:rPr>
              <a:t> vb.) belirtilmesi gerektiğini vurgulanır.</a:t>
            </a:r>
          </a:p>
          <a:p>
            <a:pPr marL="0" indent="0" algn="l">
              <a:buNone/>
            </a:pPr>
            <a:r>
              <a:rPr lang="tr-TR" sz="1600" b="1" i="0" u="none" strike="noStrike" cap="none" baseline="0" dirty="0">
                <a:latin typeface="Calibri-Bold"/>
              </a:rPr>
              <a:t>Örnek:</a:t>
            </a:r>
          </a:p>
          <a:p>
            <a:pPr marL="0" indent="0" algn="l">
              <a:buNone/>
            </a:pPr>
            <a:endParaRPr lang="tr-TR" sz="1600" cap="none" dirty="0">
              <a:latin typeface="Söhne"/>
            </a:endParaRPr>
          </a:p>
        </p:txBody>
      </p:sp>
      <p:pic>
        <p:nvPicPr>
          <p:cNvPr id="5" name="Resim 4">
            <a:extLst>
              <a:ext uri="{FF2B5EF4-FFF2-40B4-BE49-F238E27FC236}">
                <a16:creationId xmlns:a16="http://schemas.microsoft.com/office/drawing/2014/main" id="{8549C2A5-D999-1C04-84F1-02D5B86A105D}"/>
              </a:ext>
            </a:extLst>
          </p:cNvPr>
          <p:cNvPicPr>
            <a:picLocks noChangeAspect="1"/>
          </p:cNvPicPr>
          <p:nvPr/>
        </p:nvPicPr>
        <p:blipFill>
          <a:blip r:embed="rId2"/>
          <a:stretch>
            <a:fillRect/>
          </a:stretch>
        </p:blipFill>
        <p:spPr>
          <a:xfrm>
            <a:off x="1925512" y="3902926"/>
            <a:ext cx="6638925" cy="1381125"/>
          </a:xfrm>
          <a:prstGeom prst="rect">
            <a:avLst/>
          </a:prstGeom>
        </p:spPr>
      </p:pic>
    </p:spTree>
    <p:extLst>
      <p:ext uri="{BB962C8B-B14F-4D97-AF65-F5344CB8AC3E}">
        <p14:creationId xmlns:p14="http://schemas.microsoft.com/office/powerpoint/2010/main" val="238528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A0605-7253-9D87-0109-958184945FC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63BE53-2F5B-4EC5-125A-7442CF7AF8BE}"/>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842A045-3ED6-F7C1-BC28-79E8A1395C8D}"/>
              </a:ext>
            </a:extLst>
          </p:cNvPr>
          <p:cNvSpPr>
            <a:spLocks noGrp="1"/>
          </p:cNvSpPr>
          <p:nvPr>
            <p:ph idx="1"/>
          </p:nvPr>
        </p:nvSpPr>
        <p:spPr>
          <a:xfrm>
            <a:off x="685800" y="874363"/>
            <a:ext cx="10396883" cy="4161422"/>
          </a:xfrm>
        </p:spPr>
        <p:txBody>
          <a:bodyPr>
            <a:normAutofit/>
          </a:bodyPr>
          <a:lstStyle/>
          <a:p>
            <a:pPr marL="0" indent="0" algn="l">
              <a:buNone/>
            </a:pPr>
            <a:r>
              <a:rPr lang="tr-TR" sz="1800" b="1" cap="none" dirty="0">
                <a:latin typeface="Söhne"/>
              </a:rPr>
              <a:t>Değerlerle İlişkilendirme</a:t>
            </a:r>
          </a:p>
          <a:p>
            <a:pPr marL="0" indent="0" algn="l">
              <a:buNone/>
            </a:pPr>
            <a:r>
              <a:rPr lang="tr-TR" sz="1800" cap="none" dirty="0">
                <a:latin typeface="Söhne"/>
              </a:rPr>
              <a:t>Değişkenlere başlangıç değeri atamanın, değişkenin oluşturulduğu anda yapılabilen bir işlem olduğunu belirtin. Ayrıca, değişkenlere daha sonra da değer atamanın mümkün olduğunu açıklayın.</a:t>
            </a:r>
          </a:p>
          <a:p>
            <a:pPr marL="0" indent="0" algn="l">
              <a:buNone/>
            </a:pPr>
            <a:r>
              <a:rPr lang="tr-TR" sz="1600" b="1" i="0" u="none" strike="noStrike" cap="none" baseline="0" dirty="0">
                <a:latin typeface="Calibri-Bold"/>
              </a:rPr>
              <a:t>Örnek:</a:t>
            </a:r>
          </a:p>
          <a:p>
            <a:pPr marL="0" indent="0" algn="l">
              <a:buNone/>
            </a:pPr>
            <a:endParaRPr lang="tr-TR" sz="1600" cap="none" dirty="0">
              <a:latin typeface="Söhne"/>
            </a:endParaRPr>
          </a:p>
        </p:txBody>
      </p:sp>
      <p:pic>
        <p:nvPicPr>
          <p:cNvPr id="6" name="Resim 5">
            <a:extLst>
              <a:ext uri="{FF2B5EF4-FFF2-40B4-BE49-F238E27FC236}">
                <a16:creationId xmlns:a16="http://schemas.microsoft.com/office/drawing/2014/main" id="{3F3C4818-CF2C-944B-6721-90D5EF12C03A}"/>
              </a:ext>
            </a:extLst>
          </p:cNvPr>
          <p:cNvPicPr>
            <a:picLocks noChangeAspect="1"/>
          </p:cNvPicPr>
          <p:nvPr/>
        </p:nvPicPr>
        <p:blipFill>
          <a:blip r:embed="rId2"/>
          <a:stretch>
            <a:fillRect/>
          </a:stretch>
        </p:blipFill>
        <p:spPr>
          <a:xfrm>
            <a:off x="2087530" y="3785198"/>
            <a:ext cx="6677025" cy="971550"/>
          </a:xfrm>
          <a:prstGeom prst="rect">
            <a:avLst/>
          </a:prstGeom>
        </p:spPr>
      </p:pic>
    </p:spTree>
    <p:extLst>
      <p:ext uri="{BB962C8B-B14F-4D97-AF65-F5344CB8AC3E}">
        <p14:creationId xmlns:p14="http://schemas.microsoft.com/office/powerpoint/2010/main" val="1925912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6247-D520-0397-47C4-AF53B822EDA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105D9B3-C15F-8694-E422-2A46AE003DF4}"/>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6728A57A-0E8D-DADC-1829-0B1534CB2B5D}"/>
              </a:ext>
            </a:extLst>
          </p:cNvPr>
          <p:cNvSpPr>
            <a:spLocks noGrp="1"/>
          </p:cNvSpPr>
          <p:nvPr>
            <p:ph idx="1"/>
          </p:nvPr>
        </p:nvSpPr>
        <p:spPr>
          <a:xfrm>
            <a:off x="685800" y="874363"/>
            <a:ext cx="10396883" cy="4161422"/>
          </a:xfrm>
        </p:spPr>
        <p:txBody>
          <a:bodyPr>
            <a:normAutofit fontScale="92500"/>
          </a:bodyPr>
          <a:lstStyle/>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r>
              <a:rPr lang="tr-TR" sz="1600" b="1" cap="none" dirty="0">
                <a:latin typeface="Söhne"/>
              </a:rPr>
              <a:t>Değerlerin Güncellenmesi</a:t>
            </a:r>
          </a:p>
          <a:p>
            <a:pPr marL="0" indent="0" algn="l">
              <a:buNone/>
            </a:pPr>
            <a:r>
              <a:rPr lang="tr-TR" sz="1600" cap="none" dirty="0">
                <a:latin typeface="Söhne"/>
              </a:rPr>
              <a:t>Değişkenlerin değerlerinin programın çalışması sırasında güncellenebileceğini, bu işlemin değişkenin sakladığı bilgiyi değiştirdiğini anlatın.</a:t>
            </a:r>
          </a:p>
          <a:p>
            <a:pPr marL="0" indent="0" algn="l">
              <a:buNone/>
            </a:pPr>
            <a:r>
              <a:rPr lang="tr-TR" sz="1600" b="1" i="0" u="none" strike="noStrike" cap="none" baseline="0" dirty="0">
                <a:latin typeface="Calibri-Bold"/>
              </a:rPr>
              <a:t>Örnek:</a:t>
            </a:r>
          </a:p>
          <a:p>
            <a:pPr marL="0" indent="0" algn="l">
              <a:buNone/>
            </a:pPr>
            <a:endParaRPr lang="tr-TR" sz="1600" b="1" cap="none" dirty="0">
              <a:latin typeface="Calibri-Bold"/>
            </a:endParaRPr>
          </a:p>
          <a:p>
            <a:pPr marL="0" indent="0" algn="l">
              <a:buNone/>
            </a:pPr>
            <a:endParaRPr lang="tr-TR" sz="1600" b="1" i="0" u="none" strike="noStrike" cap="none" baseline="0" dirty="0">
              <a:latin typeface="Calibri-Bold"/>
            </a:endParaRPr>
          </a:p>
          <a:p>
            <a:pPr marL="0" indent="0" algn="l">
              <a:buNone/>
            </a:pPr>
            <a:r>
              <a:rPr lang="tr-TR" sz="1600" cap="none" dirty="0">
                <a:latin typeface="Söhne"/>
              </a:rPr>
              <a:t>Günlük hayattan bir örnek verilecek oluşa; Bir kişinin banka hesabını düşünün. Hesapta saklanan para miktarı (</a:t>
            </a:r>
            <a:r>
              <a:rPr lang="tr-TR" sz="1600" cap="none" dirty="0" err="1">
                <a:latin typeface="Söhne"/>
              </a:rPr>
              <a:t>balance</a:t>
            </a:r>
            <a:r>
              <a:rPr lang="tr-TR" sz="1600" cap="none" dirty="0">
                <a:latin typeface="Söhne"/>
              </a:rPr>
              <a:t>), bir değişkendir. Para yatırma işlemi, bu değişkene değer ekler (</a:t>
            </a:r>
            <a:r>
              <a:rPr lang="tr-TR" sz="1600" cap="none" dirty="0" err="1">
                <a:latin typeface="Söhne"/>
              </a:rPr>
              <a:t>balance</a:t>
            </a:r>
            <a:r>
              <a:rPr lang="tr-TR" sz="1600" cap="none" dirty="0">
                <a:latin typeface="Söhne"/>
              </a:rPr>
              <a:t> = </a:t>
            </a:r>
            <a:r>
              <a:rPr lang="tr-TR" sz="1600" cap="none" dirty="0" err="1">
                <a:latin typeface="Söhne"/>
              </a:rPr>
              <a:t>balance</a:t>
            </a:r>
            <a:r>
              <a:rPr lang="tr-TR" sz="1600" cap="none" dirty="0">
                <a:latin typeface="Söhne"/>
              </a:rPr>
              <a:t> + </a:t>
            </a:r>
            <a:r>
              <a:rPr lang="tr-TR" sz="1600" cap="none" dirty="0" err="1">
                <a:latin typeface="Söhne"/>
              </a:rPr>
              <a:t>yatirilanPara</a:t>
            </a:r>
            <a:r>
              <a:rPr lang="tr-TR" sz="1600" cap="none" dirty="0">
                <a:latin typeface="Söhne"/>
              </a:rPr>
              <a:t>;); para çekme işlemi ise değişkenden değer çıkarır (</a:t>
            </a:r>
            <a:r>
              <a:rPr lang="tr-TR" sz="1600" cap="none" dirty="0" err="1">
                <a:latin typeface="Söhne"/>
              </a:rPr>
              <a:t>balance</a:t>
            </a:r>
            <a:r>
              <a:rPr lang="tr-TR" sz="1600" cap="none" dirty="0">
                <a:latin typeface="Söhne"/>
              </a:rPr>
              <a:t> = </a:t>
            </a:r>
            <a:r>
              <a:rPr lang="tr-TR" sz="1600" cap="none" dirty="0" err="1">
                <a:latin typeface="Söhne"/>
              </a:rPr>
              <a:t>balance</a:t>
            </a:r>
            <a:r>
              <a:rPr lang="tr-TR" sz="1600" cap="none" dirty="0">
                <a:latin typeface="Söhne"/>
              </a:rPr>
              <a:t> - </a:t>
            </a:r>
            <a:r>
              <a:rPr lang="tr-TR" sz="1600" cap="none" dirty="0" err="1">
                <a:latin typeface="Söhne"/>
              </a:rPr>
              <a:t>cekilenPara</a:t>
            </a:r>
            <a:r>
              <a:rPr lang="tr-TR" sz="1600" cap="none" dirty="0">
                <a:latin typeface="Söhne"/>
              </a:rPr>
              <a:t>;). Bu, değişkenlerin nasıl güncellendiğini anlamak için somut bir örnektir.</a:t>
            </a:r>
          </a:p>
          <a:p>
            <a:pPr marL="0" indent="0" algn="l">
              <a:buNone/>
            </a:pPr>
            <a:endParaRPr lang="tr-TR" sz="1600" cap="none" dirty="0">
              <a:latin typeface="Söhne"/>
            </a:endParaRPr>
          </a:p>
        </p:txBody>
      </p:sp>
      <p:pic>
        <p:nvPicPr>
          <p:cNvPr id="5" name="Resim 4">
            <a:extLst>
              <a:ext uri="{FF2B5EF4-FFF2-40B4-BE49-F238E27FC236}">
                <a16:creationId xmlns:a16="http://schemas.microsoft.com/office/drawing/2014/main" id="{9289BCBC-A699-7606-0709-0302A5EBE6F1}"/>
              </a:ext>
            </a:extLst>
          </p:cNvPr>
          <p:cNvPicPr>
            <a:picLocks noChangeAspect="1"/>
          </p:cNvPicPr>
          <p:nvPr/>
        </p:nvPicPr>
        <p:blipFill>
          <a:blip r:embed="rId2"/>
          <a:stretch>
            <a:fillRect/>
          </a:stretch>
        </p:blipFill>
        <p:spPr>
          <a:xfrm>
            <a:off x="2014632" y="2750012"/>
            <a:ext cx="6696075" cy="1019175"/>
          </a:xfrm>
          <a:prstGeom prst="rect">
            <a:avLst/>
          </a:prstGeom>
        </p:spPr>
      </p:pic>
    </p:spTree>
    <p:extLst>
      <p:ext uri="{BB962C8B-B14F-4D97-AF65-F5344CB8AC3E}">
        <p14:creationId xmlns:p14="http://schemas.microsoft.com/office/powerpoint/2010/main" val="2205793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08990-4E68-46E3-B369-647F963BBA8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E6F433D-05CF-73EC-57D6-389BBD172866}"/>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DFFB49C-8EA6-0CAA-B6C2-7F4ECDE31DEF}"/>
              </a:ext>
            </a:extLst>
          </p:cNvPr>
          <p:cNvSpPr>
            <a:spLocks noGrp="1"/>
          </p:cNvSpPr>
          <p:nvPr>
            <p:ph idx="1"/>
          </p:nvPr>
        </p:nvSpPr>
        <p:spPr>
          <a:xfrm>
            <a:off x="685800" y="874363"/>
            <a:ext cx="10396883" cy="4161422"/>
          </a:xfrm>
        </p:spPr>
        <p:txBody>
          <a:bodyPr>
            <a:normAutofit fontScale="92500" lnSpcReduction="20000"/>
          </a:bodyPr>
          <a:lstStyle/>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r>
              <a:rPr lang="tr-TR" sz="1600" b="1" cap="none" dirty="0">
                <a:latin typeface="Söhne"/>
              </a:rPr>
              <a:t>C) Matematiksel operatörler (+, -, *, / vb.) ile mantıksal operatörler (==, !=, &lt;, &gt; vb.) kullanılarak temel aritmetik ve karşılaştırma işlemleri gerçekleştirilir.</a:t>
            </a:r>
          </a:p>
          <a:p>
            <a:pPr marL="0" indent="0" algn="l">
              <a:buNone/>
            </a:pPr>
            <a:r>
              <a:rPr lang="tr-TR" sz="1400" b="1" i="0" dirty="0">
                <a:solidFill>
                  <a:srgbClr val="0D0D0D"/>
                </a:solidFill>
                <a:effectLst/>
                <a:latin typeface="Söhne"/>
              </a:rPr>
              <a:t>Matematiksel Operatörler</a:t>
            </a:r>
          </a:p>
          <a:p>
            <a:pPr algn="l">
              <a:buFont typeface="Arial" panose="020B0604020202020204" pitchFamily="34" charset="0"/>
              <a:buChar char="•"/>
            </a:pPr>
            <a:r>
              <a:rPr lang="tr-TR" sz="1400" b="0" i="0" cap="none" dirty="0">
                <a:solidFill>
                  <a:srgbClr val="0D0D0D"/>
                </a:solidFill>
                <a:effectLst/>
                <a:latin typeface="Söhne"/>
              </a:rPr>
              <a:t>Matematiksel operatörlerin (+, -, *, /) temel aritmetik işlemleri gerçekleştirmek için kullanıldığını açıklayın. Ayrıca, bölme işlemi sırasında tam sayı bölmesi ve ondalık sayı bölmesi arasındaki farklara değinin.</a:t>
            </a:r>
          </a:p>
          <a:p>
            <a:pPr marL="0" indent="0" algn="l">
              <a:buNone/>
            </a:pPr>
            <a:r>
              <a:rPr lang="tr-TR" sz="1400" b="1" cap="none" dirty="0">
                <a:solidFill>
                  <a:srgbClr val="0D0D0D"/>
                </a:solidFill>
                <a:latin typeface="Söhne"/>
              </a:rPr>
              <a:t>Örnek: </a:t>
            </a:r>
            <a:r>
              <a:rPr lang="tr-TR" sz="1400" cap="none" dirty="0">
                <a:solidFill>
                  <a:srgbClr val="0D0D0D"/>
                </a:solidFill>
                <a:latin typeface="Söhne"/>
              </a:rPr>
              <a:t>Alışveriş yaparken toplam tutarı hesaplama (toplama), indirim uygulandığında fiyattan düşme (çıkarma), bir ürünün birden fazla alındığında toplam fiyatı (çarpma), bir hesaptan kişi başı payı bölme (bölme).</a:t>
            </a:r>
            <a:endParaRPr lang="tr-TR" sz="1400" i="0" cap="none" dirty="0">
              <a:solidFill>
                <a:srgbClr val="0D0D0D"/>
              </a:solidFill>
              <a:effectLst/>
              <a:latin typeface="Söhne"/>
            </a:endParaRPr>
          </a:p>
          <a:p>
            <a:pPr marL="0" indent="0" algn="l">
              <a:buNone/>
            </a:pPr>
            <a:r>
              <a:rPr lang="tr-TR" sz="1400" b="1" i="0" dirty="0">
                <a:solidFill>
                  <a:srgbClr val="0D0D0D"/>
                </a:solidFill>
                <a:effectLst/>
                <a:latin typeface="Söhne"/>
              </a:rPr>
              <a:t>Mantıksal Operatörler</a:t>
            </a:r>
          </a:p>
          <a:p>
            <a:pPr algn="l">
              <a:buFont typeface="Arial" panose="020B0604020202020204" pitchFamily="34" charset="0"/>
              <a:buChar char="•"/>
            </a:pPr>
            <a:r>
              <a:rPr lang="tr-TR" sz="1400" b="0" i="0" cap="none" dirty="0">
                <a:solidFill>
                  <a:srgbClr val="0D0D0D"/>
                </a:solidFill>
                <a:effectLst/>
                <a:latin typeface="Söhne"/>
              </a:rPr>
              <a:t>Mantıksal operatörlerin (==, !=, &lt;, &gt;, &lt;=, &gt;=) iki değeri veya ifadeyi karşılaştırmak için kullanıldığını açıklayın. Bu operatörlerin genellikle koşullu ifadeler (</a:t>
            </a:r>
            <a:r>
              <a:rPr lang="tr-TR" sz="1400" b="0" i="0" cap="none" dirty="0" err="1">
                <a:solidFill>
                  <a:srgbClr val="0D0D0D"/>
                </a:solidFill>
                <a:effectLst/>
                <a:latin typeface="Söhne"/>
              </a:rPr>
              <a:t>if</a:t>
            </a:r>
            <a:r>
              <a:rPr lang="tr-TR" sz="1400" b="0" i="0" cap="none" dirty="0">
                <a:solidFill>
                  <a:srgbClr val="0D0D0D"/>
                </a:solidFill>
                <a:effectLst/>
                <a:latin typeface="Söhne"/>
              </a:rPr>
              <a:t>-else yapıları) içinde kullanıldığını vurgulayın.</a:t>
            </a:r>
          </a:p>
          <a:p>
            <a:pPr marL="0" indent="0" algn="l">
              <a:buNone/>
            </a:pPr>
            <a:r>
              <a:rPr lang="tr-TR" sz="1400" b="1" cap="none" dirty="0">
                <a:solidFill>
                  <a:srgbClr val="0D0D0D"/>
                </a:solidFill>
                <a:latin typeface="Söhne"/>
              </a:rPr>
              <a:t>Örnek: </a:t>
            </a:r>
            <a:r>
              <a:rPr lang="tr-TR" sz="1400" cap="none" dirty="0">
                <a:solidFill>
                  <a:srgbClr val="0D0D0D"/>
                </a:solidFill>
                <a:latin typeface="Söhne"/>
              </a:rPr>
              <a:t>Bir filmi izlemek için yaşınızın yeterli olup olmadığını kontrol etme (&gt;, &lt;), bir ürünün stokta olup olmadığını kontrol etme (== veya !=).</a:t>
            </a:r>
            <a:endParaRPr lang="tr-TR" sz="1400" i="0" cap="none" dirty="0">
              <a:solidFill>
                <a:srgbClr val="0D0D0D"/>
              </a:solidFill>
              <a:effectLst/>
              <a:latin typeface="Söhne"/>
            </a:endParaRPr>
          </a:p>
          <a:p>
            <a:pPr marL="0" indent="0" algn="l">
              <a:buNone/>
            </a:pPr>
            <a:endParaRPr lang="tr-TR" sz="1400" b="0" i="0" cap="none" dirty="0">
              <a:solidFill>
                <a:srgbClr val="0D0D0D"/>
              </a:solidFill>
              <a:effectLst/>
              <a:latin typeface="Söhne"/>
            </a:endParaRPr>
          </a:p>
          <a:p>
            <a:pPr marL="0" indent="0" algn="l">
              <a:buNone/>
            </a:pPr>
            <a:endParaRPr lang="tr-TR" sz="1600" cap="none" dirty="0">
              <a:latin typeface="Söhne"/>
            </a:endParaRPr>
          </a:p>
        </p:txBody>
      </p:sp>
    </p:spTree>
    <p:extLst>
      <p:ext uri="{BB962C8B-B14F-4D97-AF65-F5344CB8AC3E}">
        <p14:creationId xmlns:p14="http://schemas.microsoft.com/office/powerpoint/2010/main" val="382250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14429F-42E9-B792-A31D-8D8DBBAB62E4}"/>
              </a:ext>
            </a:extLst>
          </p:cNvPr>
          <p:cNvSpPr>
            <a:spLocks noGrp="1"/>
          </p:cNvSpPr>
          <p:nvPr>
            <p:ph type="title"/>
          </p:nvPr>
        </p:nvSpPr>
        <p:spPr>
          <a:xfrm>
            <a:off x="604320" y="414197"/>
            <a:ext cx="10396882" cy="980038"/>
          </a:xfrm>
        </p:spPr>
        <p:txBody>
          <a:bodyPr>
            <a:normAutofit/>
          </a:bodyPr>
          <a:lstStyle/>
          <a:p>
            <a:r>
              <a:rPr lang="tr-TR" sz="3600" cap="none" dirty="0"/>
              <a:t>Bilgiyi İşlemsel Düşünme Becerisi</a:t>
            </a:r>
          </a:p>
        </p:txBody>
      </p:sp>
      <p:sp>
        <p:nvSpPr>
          <p:cNvPr id="3" name="İçerik Yer Tutucusu 2">
            <a:extLst>
              <a:ext uri="{FF2B5EF4-FFF2-40B4-BE49-F238E27FC236}">
                <a16:creationId xmlns:a16="http://schemas.microsoft.com/office/drawing/2014/main" id="{83EF96DB-8AAC-9D3B-FD60-EDF905DD7AE1}"/>
              </a:ext>
            </a:extLst>
          </p:cNvPr>
          <p:cNvSpPr>
            <a:spLocks noGrp="1"/>
          </p:cNvSpPr>
          <p:nvPr>
            <p:ph idx="1"/>
          </p:nvPr>
        </p:nvSpPr>
        <p:spPr>
          <a:xfrm>
            <a:off x="604320" y="1484679"/>
            <a:ext cx="10396883" cy="3702956"/>
          </a:xfrm>
        </p:spPr>
        <p:txBody>
          <a:bodyPr>
            <a:normAutofit/>
          </a:bodyPr>
          <a:lstStyle/>
          <a:p>
            <a:pPr marL="0" indent="0">
              <a:buNone/>
            </a:pPr>
            <a:r>
              <a:rPr lang="tr-TR" sz="1600" cap="none" dirty="0">
                <a:solidFill>
                  <a:srgbClr val="0D0D0D"/>
                </a:solidFill>
                <a:latin typeface="Söhne"/>
              </a:rPr>
              <a:t>B</a:t>
            </a:r>
            <a:r>
              <a:rPr lang="tr-TR" sz="1600" b="0" i="0" cap="none" dirty="0">
                <a:solidFill>
                  <a:srgbClr val="0D0D0D"/>
                </a:solidFill>
                <a:effectLst/>
                <a:latin typeface="Söhne"/>
              </a:rPr>
              <a:t>ilgi işlemsel düşünme becerisi, problemleri çözme, sistemleri tasarlama ve insan davranışını anlamada kullanılan bir yaklaşımdır. </a:t>
            </a:r>
          </a:p>
          <a:p>
            <a:pPr marL="0" indent="0">
              <a:buNone/>
            </a:pPr>
            <a:r>
              <a:rPr lang="tr-TR" sz="1600" cap="none" dirty="0">
                <a:solidFill>
                  <a:srgbClr val="0D0D0D"/>
                </a:solidFill>
                <a:latin typeface="Söhne"/>
              </a:rPr>
              <a:t>B</a:t>
            </a:r>
            <a:r>
              <a:rPr lang="tr-TR" sz="1600" b="0" i="0" cap="none" dirty="0">
                <a:solidFill>
                  <a:srgbClr val="0D0D0D"/>
                </a:solidFill>
                <a:effectLst/>
                <a:latin typeface="Söhne"/>
              </a:rPr>
              <a:t>ilgi işlemsel düşünme, aşağıdaki temel unsurlardan oluşur:</a:t>
            </a:r>
          </a:p>
          <a:p>
            <a:r>
              <a:rPr lang="tr-TR" sz="1600" b="1" i="0" dirty="0">
                <a:solidFill>
                  <a:srgbClr val="0D0D0D"/>
                </a:solidFill>
                <a:effectLst/>
                <a:latin typeface="Söhne"/>
              </a:rPr>
              <a:t>Algoritmik Düşünme</a:t>
            </a:r>
            <a:r>
              <a:rPr lang="tr-TR" sz="1600" b="0" i="0" dirty="0">
                <a:solidFill>
                  <a:srgbClr val="0D0D0D"/>
                </a:solidFill>
                <a:effectLst/>
                <a:latin typeface="Söhne"/>
              </a:rPr>
              <a:t>: </a:t>
            </a:r>
            <a:r>
              <a:rPr lang="tr-TR" sz="1600" cap="none" dirty="0">
                <a:solidFill>
                  <a:srgbClr val="0D0D0D"/>
                </a:solidFill>
                <a:latin typeface="Söhne"/>
              </a:rPr>
              <a:t>Bir problemi çözmek için adım adım talimatlar (algoritmalar) geliştirebilme yeteneği. Bu, problemi daha küçük parçalara ayırma (dekompozisyon), benzer problemleri tanıma (desen tanıma), ve genel çözümler geliştirme (soyutlama) süreçlerini içerir.</a:t>
            </a:r>
          </a:p>
          <a:p>
            <a:r>
              <a:rPr lang="tr-TR" sz="1600" b="1" i="0" dirty="0">
                <a:solidFill>
                  <a:srgbClr val="0D0D0D"/>
                </a:solidFill>
                <a:effectLst/>
                <a:latin typeface="Söhne"/>
              </a:rPr>
              <a:t>Soyutlama</a:t>
            </a:r>
            <a:r>
              <a:rPr lang="tr-TR" sz="1600" b="0" i="0" dirty="0">
                <a:solidFill>
                  <a:srgbClr val="0D0D0D"/>
                </a:solidFill>
                <a:effectLst/>
                <a:latin typeface="Söhne"/>
              </a:rPr>
              <a:t>: </a:t>
            </a:r>
            <a:r>
              <a:rPr lang="tr-TR" sz="1600" cap="none" dirty="0">
                <a:solidFill>
                  <a:srgbClr val="0D0D0D"/>
                </a:solidFill>
                <a:latin typeface="Söhne"/>
              </a:rPr>
              <a:t>Karmaşık bir sistemi veya problemi, üzerinde çalışılabilir hale getirmek için daha basit veya daha genel bir formda ifade etme yeteneği. Bu, önemsiz detaylardan arındırarak ve temel prensiplere odaklanarak problemleri genellemeyi içerir.</a:t>
            </a:r>
          </a:p>
        </p:txBody>
      </p:sp>
    </p:spTree>
    <p:extLst>
      <p:ext uri="{BB962C8B-B14F-4D97-AF65-F5344CB8AC3E}">
        <p14:creationId xmlns:p14="http://schemas.microsoft.com/office/powerpoint/2010/main" val="2608815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DA11-8FED-C2D4-BDEE-79AA2E1A5A5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0E87B0-ADA8-BBBF-0BD3-9CB75DC4F11C}"/>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D1E6F0F-4DEC-43B5-C92C-F5B79FBB71CE}"/>
              </a:ext>
            </a:extLst>
          </p:cNvPr>
          <p:cNvSpPr>
            <a:spLocks noGrp="1"/>
          </p:cNvSpPr>
          <p:nvPr>
            <p:ph idx="1"/>
          </p:nvPr>
        </p:nvSpPr>
        <p:spPr>
          <a:xfrm>
            <a:off x="685800" y="874363"/>
            <a:ext cx="10396883" cy="4161422"/>
          </a:xfrm>
        </p:spPr>
        <p:txBody>
          <a:bodyPr>
            <a:normAutofit fontScale="92500" lnSpcReduction="10000"/>
          </a:bodyPr>
          <a:lstStyle/>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r>
              <a:rPr lang="tr-TR" sz="1600" b="1" cap="none" dirty="0">
                <a:latin typeface="Söhne"/>
              </a:rPr>
              <a:t>Ç) Bir değişkenin değeri diğer bir değişkene atanarak veya aralarında matematiksel işlemler yapılarak veri aktarımı ve dönüşümü gerçekleştirilir.</a:t>
            </a:r>
          </a:p>
          <a:p>
            <a:pPr marL="0" indent="0" algn="l">
              <a:buNone/>
            </a:pPr>
            <a:r>
              <a:rPr lang="tr-TR" sz="1600" b="1" cap="none" dirty="0">
                <a:latin typeface="Söhne"/>
              </a:rPr>
              <a:t>Değer Ataması ve Matematiksel İşlemler</a:t>
            </a:r>
          </a:p>
          <a:p>
            <a:r>
              <a:rPr lang="tr-TR" sz="1600" cap="none" dirty="0">
                <a:latin typeface="Söhne"/>
              </a:rPr>
              <a:t>Bir değişkenin değerinin, başka bir değişkene nasıl atandığını gösterin. Bu, temel bir atama işlemidir (= operatörü kullanılır).</a:t>
            </a:r>
          </a:p>
          <a:p>
            <a:pPr marL="0" indent="0" algn="l">
              <a:buNone/>
            </a:pPr>
            <a:r>
              <a:rPr lang="tr-TR" sz="1600" b="1" cap="none" dirty="0">
                <a:latin typeface="Söhne"/>
              </a:rPr>
              <a:t>Örnek: </a:t>
            </a:r>
            <a:r>
              <a:rPr lang="tr-TR" sz="1600" cap="none" dirty="0">
                <a:latin typeface="Söhne"/>
              </a:rPr>
              <a:t>Bir kumbaradaki para miktarını düşünün. Eğer 10 TL'niz varsa ve bunu kumbaraya koyarsanız, artık kumbaradaki toplam para miktarı (değişken) bu yeni değere "atanmış" olur. </a:t>
            </a:r>
          </a:p>
          <a:p>
            <a:r>
              <a:rPr lang="tr-TR" sz="1600" cap="none" dirty="0">
                <a:latin typeface="Söhne"/>
              </a:rPr>
              <a:t>İki değişken arasında temel matematiksel işlemler (+, -, *, /) yapılabilir ve sonuç başka bir değişkene atanabilir.</a:t>
            </a:r>
          </a:p>
          <a:p>
            <a:pPr marL="0" indent="0" algn="l">
              <a:buNone/>
            </a:pPr>
            <a:r>
              <a:rPr lang="tr-TR" sz="1600" b="1" cap="none" dirty="0">
                <a:latin typeface="Söhne"/>
              </a:rPr>
              <a:t>Örnek: </a:t>
            </a:r>
            <a:r>
              <a:rPr lang="tr-TR" sz="1600" cap="none" dirty="0">
                <a:latin typeface="Söhne"/>
              </a:rPr>
              <a:t>Bir pastayı arkadaşlarınızla paylaşmak istiyorsunuz. Sizin elinizdeki (bir değişken) ve arkadaşınızın elindeki (diğer değişken) pasta miktarlarını toplayarak, toplamda kaç parça pasta olduğunu (sonucun atanacağı bir başka değişken) hesaplayabilirsiniz.</a:t>
            </a:r>
          </a:p>
          <a:p>
            <a:pPr marL="0" indent="0" algn="l">
              <a:buNone/>
            </a:pPr>
            <a:endParaRPr lang="tr-TR" sz="1600" cap="none" dirty="0">
              <a:latin typeface="Söhne"/>
            </a:endParaRPr>
          </a:p>
          <a:p>
            <a:pPr marL="0" indent="0" algn="l">
              <a:buNone/>
            </a:pPr>
            <a:endParaRPr lang="tr-TR" sz="1600" cap="none" dirty="0">
              <a:latin typeface="Söhne"/>
            </a:endParaRPr>
          </a:p>
        </p:txBody>
      </p:sp>
    </p:spTree>
    <p:extLst>
      <p:ext uri="{BB962C8B-B14F-4D97-AF65-F5344CB8AC3E}">
        <p14:creationId xmlns:p14="http://schemas.microsoft.com/office/powerpoint/2010/main" val="39363477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B690B-F9C6-06D7-6FC5-D032C5F2A18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65DD730-7655-34E8-F9B4-567A1910DCF1}"/>
              </a:ext>
            </a:extLst>
          </p:cNvPr>
          <p:cNvSpPr>
            <a:spLocks noGrp="1"/>
          </p:cNvSpPr>
          <p:nvPr>
            <p:ph type="title"/>
          </p:nvPr>
        </p:nvSpPr>
        <p:spPr>
          <a:xfrm>
            <a:off x="685800" y="458110"/>
            <a:ext cx="10396882" cy="1025304"/>
          </a:xfrm>
        </p:spPr>
        <p:txBody>
          <a:bodyPr>
            <a:normAutofit/>
          </a:bodyPr>
          <a:lstStyle/>
          <a:p>
            <a:r>
              <a:rPr lang="tr-TR" sz="3200" b="1" i="0" u="none" strike="noStrike" baseline="0" dirty="0">
                <a:solidFill>
                  <a:srgbClr val="9A3063"/>
                </a:solidFill>
                <a:latin typeface="Calibri-Bold"/>
              </a:rPr>
              <a:t>1. ÜNİTE: C++ ÇALIŞMA ORTAMI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102D347-B6D8-BD08-8E2F-99C4D692E77E}"/>
              </a:ext>
            </a:extLst>
          </p:cNvPr>
          <p:cNvSpPr>
            <a:spLocks noGrp="1"/>
          </p:cNvSpPr>
          <p:nvPr>
            <p:ph idx="1"/>
          </p:nvPr>
        </p:nvSpPr>
        <p:spPr>
          <a:xfrm>
            <a:off x="685800" y="874363"/>
            <a:ext cx="10396883" cy="4161422"/>
          </a:xfrm>
        </p:spPr>
        <p:txBody>
          <a:bodyPr>
            <a:normAutofit/>
          </a:bodyPr>
          <a:lstStyle/>
          <a:p>
            <a:pPr marL="0" indent="0" algn="l">
              <a:buNone/>
            </a:pPr>
            <a:endParaRPr lang="tr-TR" sz="1600" b="1" cap="none" dirty="0">
              <a:latin typeface="Söhne"/>
            </a:endParaRPr>
          </a:p>
          <a:p>
            <a:pPr marL="0" indent="0" algn="l">
              <a:buNone/>
            </a:pPr>
            <a:endParaRPr lang="tr-TR" sz="1600" b="1" cap="none" dirty="0">
              <a:latin typeface="Söhne"/>
            </a:endParaRPr>
          </a:p>
          <a:p>
            <a:pPr marL="0" indent="0" algn="l">
              <a:buNone/>
            </a:pPr>
            <a:r>
              <a:rPr lang="tr-TR" sz="1600" b="1" cap="none" dirty="0">
                <a:latin typeface="Söhne"/>
              </a:rPr>
              <a:t>Anlatım Teknikleri</a:t>
            </a:r>
          </a:p>
          <a:p>
            <a:pPr marL="0" indent="0" algn="l">
              <a:buNone/>
            </a:pPr>
            <a:r>
              <a:rPr lang="tr-TR" sz="1600" b="1" cap="none" dirty="0">
                <a:latin typeface="Söhne"/>
              </a:rPr>
              <a:t>Somutlaştırma: </a:t>
            </a:r>
            <a:r>
              <a:rPr lang="tr-TR" sz="1600" cap="none" dirty="0">
                <a:latin typeface="Söhne"/>
              </a:rPr>
              <a:t>Matematiksel işlemleri ve değer atamasını, öğrencilerin günlük hayatta karşılaşabileceği somut durumlarla ilişkilendirerek açıklayın. Bu, kavramların daha kalıcı öğrenilmesini sağlar.</a:t>
            </a:r>
          </a:p>
          <a:p>
            <a:pPr marL="0" indent="0" algn="l">
              <a:buNone/>
            </a:pPr>
            <a:r>
              <a:rPr lang="tr-TR" sz="1600" b="1" cap="none" dirty="0">
                <a:latin typeface="Söhne"/>
              </a:rPr>
              <a:t>Görselleştirme: </a:t>
            </a:r>
            <a:r>
              <a:rPr lang="tr-TR" sz="1600" cap="none" dirty="0">
                <a:latin typeface="Söhne"/>
              </a:rPr>
              <a:t>Değişkenler arasındaki veri akışını gösteren diyagramlar veya akış şemaları kullanın. Bu, öğrencilerin süreci görsel olarak anlamalarına yardımcı olur.</a:t>
            </a:r>
          </a:p>
          <a:p>
            <a:pPr marL="0" indent="0" algn="l">
              <a:buNone/>
            </a:pPr>
            <a:r>
              <a:rPr lang="tr-TR" sz="1600" b="1" cap="none" dirty="0">
                <a:latin typeface="Söhne"/>
              </a:rPr>
              <a:t>Pratik Uygulama: </a:t>
            </a:r>
            <a:r>
              <a:rPr lang="tr-TR" sz="1600" cap="none" dirty="0">
                <a:latin typeface="Söhne"/>
              </a:rPr>
              <a:t>Öğrencilere, öğrendikleri kavramları kullanarak basit C++ programları yazma görevleri verin. Örneğin, iki sayıyı toplayıp sonucu başka bir değişkene atayan bir program yazmalarını isteyin.</a:t>
            </a:r>
          </a:p>
          <a:p>
            <a:pPr marL="0" indent="0" algn="l">
              <a:buNone/>
            </a:pPr>
            <a:endParaRPr lang="tr-TR" sz="1600" cap="none" dirty="0">
              <a:latin typeface="Söhne"/>
            </a:endParaRPr>
          </a:p>
        </p:txBody>
      </p:sp>
    </p:spTree>
    <p:extLst>
      <p:ext uri="{BB962C8B-B14F-4D97-AF65-F5344CB8AC3E}">
        <p14:creationId xmlns:p14="http://schemas.microsoft.com/office/powerpoint/2010/main" val="1098855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B616C-8641-6D47-F34A-67AA5B2D663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16CF019-68A2-EBD1-E43B-023204F714F9}"/>
              </a:ext>
            </a:extLst>
          </p:cNvPr>
          <p:cNvSpPr>
            <a:spLocks noGrp="1"/>
          </p:cNvSpPr>
          <p:nvPr>
            <p:ph type="title"/>
          </p:nvPr>
        </p:nvSpPr>
        <p:spPr>
          <a:xfrm>
            <a:off x="685801" y="4685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EFA9130-A697-56B0-5904-473A57897F2E}"/>
              </a:ext>
            </a:extLst>
          </p:cNvPr>
          <p:cNvSpPr>
            <a:spLocks noGrp="1"/>
          </p:cNvSpPr>
          <p:nvPr>
            <p:ph idx="1"/>
          </p:nvPr>
        </p:nvSpPr>
        <p:spPr>
          <a:xfrm>
            <a:off x="685800" y="1475716"/>
            <a:ext cx="10396883" cy="4074058"/>
          </a:xfrm>
        </p:spPr>
        <p:txBody>
          <a:bodyPr>
            <a:normAutofit lnSpcReduction="10000"/>
          </a:bodyPr>
          <a:lstStyle/>
          <a:p>
            <a:pPr marL="0" indent="0" algn="l">
              <a:buNone/>
            </a:pPr>
            <a:r>
              <a:rPr lang="it-IT" sz="1800" b="1" i="0" u="none" strike="noStrike" cap="none" baseline="0" dirty="0">
                <a:latin typeface="Calibri-Bold"/>
              </a:rPr>
              <a:t>2.1. Karar </a:t>
            </a:r>
            <a:r>
              <a:rPr lang="tr-TR" sz="1800" b="1" i="0" u="none" strike="noStrike" cap="none" baseline="0" dirty="0">
                <a:latin typeface="Calibri-Bold"/>
              </a:rPr>
              <a:t>İ</a:t>
            </a:r>
            <a:r>
              <a:rPr lang="it-IT" sz="1800" b="1" i="0" u="none" strike="noStrike" cap="none" baseline="0" dirty="0">
                <a:latin typeface="Calibri-Bold"/>
              </a:rPr>
              <a:t>fadelerini Örneklerle Açıklar.</a:t>
            </a:r>
            <a:endParaRPr lang="tr-TR" sz="1800" b="1" i="0" u="none" strike="noStrike" cap="none" baseline="0" dirty="0">
              <a:latin typeface="Calibri-Bold"/>
            </a:endParaRPr>
          </a:p>
          <a:p>
            <a:pPr marL="0" indent="0" algn="l">
              <a:buNone/>
            </a:pPr>
            <a:r>
              <a:rPr lang="tr-TR" sz="1500" b="1" cap="none" dirty="0">
                <a:solidFill>
                  <a:srgbClr val="0D0D0D"/>
                </a:solidFill>
                <a:latin typeface="Söhne"/>
              </a:rPr>
              <a:t>A) Programın belirli koşullara göre farklı davranışlar sergilemesini sağlayan karar ifadelerini farklı durumlar altında kontrol edip programlarında belirli şartlara göre yönlendirmesi anlatılır.</a:t>
            </a:r>
          </a:p>
          <a:p>
            <a:pPr marL="0" indent="0">
              <a:lnSpc>
                <a:spcPct val="110000"/>
              </a:lnSpc>
              <a:buNone/>
            </a:pPr>
            <a:r>
              <a:rPr lang="tr-TR" sz="1600" b="1" cap="none" dirty="0">
                <a:latin typeface="Söhne"/>
              </a:rPr>
              <a:t>Karar İfadelerinin Anlatılması</a:t>
            </a:r>
          </a:p>
          <a:p>
            <a:pPr marL="0" indent="0">
              <a:lnSpc>
                <a:spcPct val="110000"/>
              </a:lnSpc>
              <a:buNone/>
            </a:pPr>
            <a:r>
              <a:rPr lang="tr-TR" sz="1600" cap="none" dirty="0" err="1">
                <a:latin typeface="Söhne"/>
              </a:rPr>
              <a:t>İf</a:t>
            </a:r>
            <a:r>
              <a:rPr lang="tr-TR" sz="1600" cap="none" dirty="0">
                <a:latin typeface="Söhne"/>
              </a:rPr>
              <a:t> ifadesinin, belirli bir koşulun doğru (</a:t>
            </a:r>
            <a:r>
              <a:rPr lang="tr-TR" sz="1600" cap="none" dirty="0" err="1">
                <a:latin typeface="Söhne"/>
              </a:rPr>
              <a:t>true</a:t>
            </a:r>
            <a:r>
              <a:rPr lang="tr-TR" sz="1600" cap="none" dirty="0">
                <a:latin typeface="Söhne"/>
              </a:rPr>
              <a:t>) olup olmadığını kontrol etmek için nasıl kullanıldığını açıklayın.</a:t>
            </a:r>
          </a:p>
          <a:p>
            <a:pPr marL="0" indent="0">
              <a:lnSpc>
                <a:spcPct val="110000"/>
              </a:lnSpc>
              <a:buNone/>
            </a:pPr>
            <a:r>
              <a:rPr lang="tr-TR" sz="1600" cap="none" dirty="0">
                <a:latin typeface="Söhne"/>
              </a:rPr>
              <a:t>Else ve else </a:t>
            </a:r>
            <a:r>
              <a:rPr lang="tr-TR" sz="1600" cap="none" dirty="0" err="1">
                <a:latin typeface="Söhne"/>
              </a:rPr>
              <a:t>if</a:t>
            </a:r>
            <a:r>
              <a:rPr lang="tr-TR" sz="1600" cap="none" dirty="0">
                <a:latin typeface="Söhne"/>
              </a:rPr>
              <a:t> ifadelerinin, </a:t>
            </a:r>
            <a:r>
              <a:rPr lang="tr-TR" sz="1600" cap="none" dirty="0" err="1">
                <a:latin typeface="Söhne"/>
              </a:rPr>
              <a:t>if</a:t>
            </a:r>
            <a:r>
              <a:rPr lang="tr-TR" sz="1600" cap="none" dirty="0">
                <a:latin typeface="Söhne"/>
              </a:rPr>
              <a:t> koşulu yanlış (</a:t>
            </a:r>
            <a:r>
              <a:rPr lang="tr-TR" sz="1600" cap="none" dirty="0" err="1">
                <a:latin typeface="Söhne"/>
              </a:rPr>
              <a:t>false</a:t>
            </a:r>
            <a:r>
              <a:rPr lang="tr-TR" sz="1600" cap="none" dirty="0">
                <a:latin typeface="Söhne"/>
              </a:rPr>
              <a:t>) olduğunda alternatif yollar sunmak için nasıl kullanıldığını anlatın.</a:t>
            </a:r>
          </a:p>
          <a:p>
            <a:pPr marL="0" indent="0">
              <a:lnSpc>
                <a:spcPct val="110000"/>
              </a:lnSpc>
              <a:buNone/>
            </a:pPr>
            <a:r>
              <a:rPr lang="tr-TR" sz="1600" cap="none" dirty="0">
                <a:latin typeface="Söhne"/>
              </a:rPr>
              <a:t>Switch ifadesinin, bir değişkenin birden fazla olası değerini kontrol etmek için nasıl kullanıldığını gösterin.</a:t>
            </a:r>
          </a:p>
          <a:p>
            <a:pPr marL="0" indent="0">
              <a:lnSpc>
                <a:spcPct val="110000"/>
              </a:lnSpc>
              <a:buNone/>
            </a:pPr>
            <a:r>
              <a:rPr lang="tr-TR" sz="1600" b="1" cap="none" dirty="0">
                <a:latin typeface="Söhne"/>
              </a:rPr>
              <a:t>Karar Alma Örneği: </a:t>
            </a:r>
            <a:r>
              <a:rPr lang="tr-TR" sz="1600" cap="none" dirty="0">
                <a:latin typeface="Söhne"/>
              </a:rPr>
              <a:t>Eğer hava yağmurluysa (koşul), o gün okula giderken şemsiye alır (</a:t>
            </a:r>
            <a:r>
              <a:rPr lang="tr-TR" sz="1600" cap="none" dirty="0" err="1">
                <a:latin typeface="Söhne"/>
              </a:rPr>
              <a:t>if</a:t>
            </a:r>
            <a:r>
              <a:rPr lang="tr-TR" sz="1600" cap="none" dirty="0">
                <a:latin typeface="Söhne"/>
              </a:rPr>
              <a:t>). Eğer hava güneşliyse, şemsiye almadan çıkar (else).</a:t>
            </a:r>
          </a:p>
          <a:p>
            <a:pPr marL="0" indent="0">
              <a:lnSpc>
                <a:spcPct val="110000"/>
              </a:lnSpc>
              <a:buNone/>
            </a:pPr>
            <a:r>
              <a:rPr lang="tr-TR" sz="1600" b="1" cap="none" dirty="0">
                <a:latin typeface="Söhne"/>
              </a:rPr>
              <a:t>Birden Fazla Seçenek Örneği: </a:t>
            </a:r>
            <a:r>
              <a:rPr lang="tr-TR" sz="1600" cap="none" dirty="0">
                <a:latin typeface="Söhne"/>
              </a:rPr>
              <a:t>Bir restoranda yemek seçimi yapmak gibi düşünebilirsiniz. Menüdeki yemekler (</a:t>
            </a:r>
            <a:r>
              <a:rPr lang="tr-TR" sz="1600" cap="none" dirty="0" err="1">
                <a:latin typeface="Söhne"/>
              </a:rPr>
              <a:t>switch</a:t>
            </a:r>
            <a:r>
              <a:rPr lang="tr-TR" sz="1600" cap="none" dirty="0">
                <a:latin typeface="Söhne"/>
              </a:rPr>
              <a:t> durumu), sipariş verirken numaralarına göre seçilir. Eğer 1 numarayı seçerseniz pizza, 2 numarayı seçerseniz hamburger alırsınız (</a:t>
            </a:r>
            <a:r>
              <a:rPr lang="tr-TR" sz="1600" cap="none" dirty="0" err="1">
                <a:latin typeface="Söhne"/>
              </a:rPr>
              <a:t>case</a:t>
            </a:r>
            <a:r>
              <a:rPr lang="tr-TR" sz="1600" cap="none" dirty="0">
                <a:latin typeface="Söhne"/>
              </a:rPr>
              <a:t> durumları). Seçim yapılmazsa, "Lütfen geçerli bir seçim yapın" (</a:t>
            </a:r>
            <a:r>
              <a:rPr lang="tr-TR" sz="1600" cap="none" dirty="0" err="1">
                <a:latin typeface="Söhne"/>
              </a:rPr>
              <a:t>default</a:t>
            </a:r>
            <a:r>
              <a:rPr lang="tr-TR" sz="1600" cap="none" dirty="0">
                <a:latin typeface="Söhne"/>
              </a:rPr>
              <a:t> durumu) uyarısı verilir.</a:t>
            </a:r>
          </a:p>
          <a:p>
            <a:pPr marL="0" indent="0">
              <a:lnSpc>
                <a:spcPct val="110000"/>
              </a:lnSpc>
              <a:buNone/>
            </a:pPr>
            <a:endParaRPr lang="tr-TR" sz="1600" dirty="0"/>
          </a:p>
        </p:txBody>
      </p:sp>
    </p:spTree>
    <p:extLst>
      <p:ext uri="{BB962C8B-B14F-4D97-AF65-F5344CB8AC3E}">
        <p14:creationId xmlns:p14="http://schemas.microsoft.com/office/powerpoint/2010/main" val="3247042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201B-4F96-12EF-B24C-AAA58C40039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52DBFC-2988-8FC3-9F94-CA75F66156E4}"/>
              </a:ext>
            </a:extLst>
          </p:cNvPr>
          <p:cNvSpPr>
            <a:spLocks noGrp="1"/>
          </p:cNvSpPr>
          <p:nvPr>
            <p:ph type="title"/>
          </p:nvPr>
        </p:nvSpPr>
        <p:spPr>
          <a:xfrm>
            <a:off x="685801" y="4685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547C393-B197-4C44-741F-8C4C29341C44}"/>
              </a:ext>
            </a:extLst>
          </p:cNvPr>
          <p:cNvSpPr>
            <a:spLocks noGrp="1"/>
          </p:cNvSpPr>
          <p:nvPr>
            <p:ph idx="1"/>
          </p:nvPr>
        </p:nvSpPr>
        <p:spPr>
          <a:xfrm>
            <a:off x="685800" y="1391971"/>
            <a:ext cx="10396883" cy="4074058"/>
          </a:xfrm>
        </p:spPr>
        <p:txBody>
          <a:bodyPr>
            <a:normAutofit/>
          </a:bodyPr>
          <a:lstStyle/>
          <a:p>
            <a:pPr marL="0" indent="0" algn="l">
              <a:buNone/>
            </a:pPr>
            <a:r>
              <a:rPr lang="tr-TR" sz="1500" b="1" cap="none" dirty="0">
                <a:solidFill>
                  <a:srgbClr val="0D0D0D"/>
                </a:solidFill>
                <a:latin typeface="Söhne"/>
              </a:rPr>
              <a:t>B) Karar ifadeleriyle ilgili karşılaştırmanın mantıksal operatörlerle (eşitlik, büyüklük-küçüklük kontrolü vb.) tanımlanması ve karşılaştırılması örneklendirilir. </a:t>
            </a:r>
          </a:p>
          <a:p>
            <a:pPr marL="0" indent="0">
              <a:lnSpc>
                <a:spcPct val="110000"/>
              </a:lnSpc>
              <a:buNone/>
            </a:pPr>
            <a:r>
              <a:rPr lang="tr-TR" sz="1600" b="1" cap="none" dirty="0"/>
              <a:t>Karar İfadeleri</a:t>
            </a:r>
          </a:p>
          <a:p>
            <a:pPr marL="0" indent="0">
              <a:lnSpc>
                <a:spcPct val="110000"/>
              </a:lnSpc>
              <a:buNone/>
            </a:pPr>
            <a:r>
              <a:rPr lang="tr-TR" sz="1600" cap="none" dirty="0" err="1">
                <a:latin typeface="Söhne"/>
              </a:rPr>
              <a:t>İf</a:t>
            </a:r>
            <a:r>
              <a:rPr lang="tr-TR" sz="1600" cap="none" dirty="0">
                <a:latin typeface="Söhne"/>
              </a:rPr>
              <a:t> ifadesi, belirli bir koşulun doğru (</a:t>
            </a:r>
            <a:r>
              <a:rPr lang="tr-TR" sz="1600" cap="none" dirty="0" err="1">
                <a:latin typeface="Söhne"/>
              </a:rPr>
              <a:t>true</a:t>
            </a:r>
            <a:r>
              <a:rPr lang="tr-TR" sz="1600" cap="none" dirty="0">
                <a:latin typeface="Söhne"/>
              </a:rPr>
              <a:t>) olup olmadığını kontrol eder. Eğer koşul doğruysa, </a:t>
            </a:r>
            <a:r>
              <a:rPr lang="tr-TR" sz="1600" cap="none" dirty="0" err="1">
                <a:latin typeface="Söhne"/>
              </a:rPr>
              <a:t>if</a:t>
            </a:r>
            <a:r>
              <a:rPr lang="tr-TR" sz="1600" cap="none" dirty="0">
                <a:latin typeface="Söhne"/>
              </a:rPr>
              <a:t> bloğu içindeki kodlar çalıştırılır.</a:t>
            </a:r>
          </a:p>
          <a:p>
            <a:pPr marL="0" indent="0">
              <a:lnSpc>
                <a:spcPct val="110000"/>
              </a:lnSpc>
              <a:buNone/>
            </a:pPr>
            <a:r>
              <a:rPr lang="tr-TR" sz="1600" cap="none" dirty="0">
                <a:latin typeface="Söhne"/>
              </a:rPr>
              <a:t>Else ifadesi, </a:t>
            </a:r>
            <a:r>
              <a:rPr lang="tr-TR" sz="1600" cap="none" dirty="0" err="1">
                <a:latin typeface="Söhne"/>
              </a:rPr>
              <a:t>if</a:t>
            </a:r>
            <a:r>
              <a:rPr lang="tr-TR" sz="1600" cap="none" dirty="0">
                <a:latin typeface="Söhne"/>
              </a:rPr>
              <a:t> koşulu yanlış (</a:t>
            </a:r>
            <a:r>
              <a:rPr lang="tr-TR" sz="1600" cap="none" dirty="0" err="1">
                <a:latin typeface="Söhne"/>
              </a:rPr>
              <a:t>false</a:t>
            </a:r>
            <a:r>
              <a:rPr lang="tr-TR" sz="1600" cap="none" dirty="0">
                <a:latin typeface="Söhne"/>
              </a:rPr>
              <a:t>) olduğunda çalışacak kod bloğunu belirtir.</a:t>
            </a:r>
          </a:p>
          <a:p>
            <a:pPr marL="0" indent="0">
              <a:lnSpc>
                <a:spcPct val="110000"/>
              </a:lnSpc>
              <a:buNone/>
            </a:pPr>
            <a:r>
              <a:rPr lang="tr-TR" sz="1600" cap="none" dirty="0">
                <a:latin typeface="Söhne"/>
              </a:rPr>
              <a:t>Else </a:t>
            </a:r>
            <a:r>
              <a:rPr lang="tr-TR" sz="1600" cap="none" dirty="0" err="1">
                <a:latin typeface="Söhne"/>
              </a:rPr>
              <a:t>if</a:t>
            </a:r>
            <a:r>
              <a:rPr lang="tr-TR" sz="1600" cap="none" dirty="0">
                <a:latin typeface="Söhne"/>
              </a:rPr>
              <a:t> ile birden fazla koşul sırayla kontrol edilebilir.</a:t>
            </a:r>
          </a:p>
          <a:p>
            <a:pPr marL="0" indent="0">
              <a:lnSpc>
                <a:spcPct val="110000"/>
              </a:lnSpc>
              <a:buNone/>
            </a:pPr>
            <a:r>
              <a:rPr lang="tr-TR" sz="1600" cap="none" dirty="0">
                <a:latin typeface="Söhne"/>
              </a:rPr>
              <a:t>Switch ifadesi, bir değişkenin alabileceği çeşitli değerlere göre farklı kod bloklarını çalıştırmak için kullanılır</a:t>
            </a:r>
            <a:r>
              <a:rPr lang="tr-TR" sz="1600" dirty="0">
                <a:latin typeface="Söhne"/>
              </a:rPr>
              <a:t>.</a:t>
            </a:r>
          </a:p>
          <a:p>
            <a:pPr marL="0" indent="0">
              <a:lnSpc>
                <a:spcPct val="110000"/>
              </a:lnSpc>
              <a:buNone/>
            </a:pPr>
            <a:r>
              <a:rPr lang="tr-TR" sz="1600" b="1" cap="none" dirty="0">
                <a:latin typeface="Söhne"/>
              </a:rPr>
              <a:t>Örnek: </a:t>
            </a:r>
            <a:r>
              <a:rPr lang="tr-TR" sz="1600" b="0" i="0" cap="none" dirty="0">
                <a:solidFill>
                  <a:srgbClr val="0D0D0D"/>
                </a:solidFill>
                <a:effectLst/>
                <a:latin typeface="Söhne"/>
              </a:rPr>
              <a:t>Eğer yağmur yağıyorsa (koşul), şemsiye alırız (</a:t>
            </a:r>
            <a:r>
              <a:rPr lang="tr-TR" sz="1600" b="0" i="0" cap="none" dirty="0" err="1">
                <a:solidFill>
                  <a:srgbClr val="0D0D0D"/>
                </a:solidFill>
                <a:effectLst/>
                <a:latin typeface="Söhne"/>
              </a:rPr>
              <a:t>if</a:t>
            </a:r>
            <a:r>
              <a:rPr lang="tr-TR" sz="1600" b="0" i="0" cap="none" dirty="0">
                <a:solidFill>
                  <a:srgbClr val="0D0D0D"/>
                </a:solidFill>
                <a:effectLst/>
                <a:latin typeface="Söhne"/>
              </a:rPr>
              <a:t> bloğu içindeki eylem); yağmur yağmıyorsa (koşul yanlışsa), şemsiye almaya gerek yoktur (else bloğu içindeki eylem).</a:t>
            </a:r>
            <a:endParaRPr lang="tr-TR" sz="1600" dirty="0">
              <a:latin typeface="Söhne"/>
            </a:endParaRPr>
          </a:p>
        </p:txBody>
      </p:sp>
    </p:spTree>
    <p:extLst>
      <p:ext uri="{BB962C8B-B14F-4D97-AF65-F5344CB8AC3E}">
        <p14:creationId xmlns:p14="http://schemas.microsoft.com/office/powerpoint/2010/main" val="1287952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CBA01-1CB0-B56C-1473-E9624FB6A71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46299CA-A71A-6FDA-8DB4-8E249D59D37D}"/>
              </a:ext>
            </a:extLst>
          </p:cNvPr>
          <p:cNvSpPr>
            <a:spLocks noGrp="1"/>
          </p:cNvSpPr>
          <p:nvPr>
            <p:ph type="title"/>
          </p:nvPr>
        </p:nvSpPr>
        <p:spPr>
          <a:xfrm>
            <a:off x="685801" y="4685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EEBD786-70C1-C409-49DE-CF9046BB5BC7}"/>
              </a:ext>
            </a:extLst>
          </p:cNvPr>
          <p:cNvSpPr>
            <a:spLocks noGrp="1"/>
          </p:cNvSpPr>
          <p:nvPr>
            <p:ph idx="1"/>
          </p:nvPr>
        </p:nvSpPr>
        <p:spPr>
          <a:xfrm>
            <a:off x="685801" y="1138474"/>
            <a:ext cx="10396883" cy="4074058"/>
          </a:xfrm>
        </p:spPr>
        <p:txBody>
          <a:bodyPr>
            <a:normAutofit/>
          </a:bodyPr>
          <a:lstStyle/>
          <a:p>
            <a:pPr marL="0" indent="0" algn="l">
              <a:buNone/>
            </a:pPr>
            <a:r>
              <a:rPr lang="tr-TR" sz="1500" b="1" cap="none" dirty="0">
                <a:solidFill>
                  <a:srgbClr val="0D0D0D"/>
                </a:solidFill>
                <a:latin typeface="Söhne"/>
              </a:rPr>
              <a:t>Mantıksal Operatörlerle Karşılaştırma</a:t>
            </a:r>
          </a:p>
          <a:p>
            <a:r>
              <a:rPr lang="tr-TR" sz="1500" cap="none" dirty="0">
                <a:solidFill>
                  <a:srgbClr val="0D0D0D"/>
                </a:solidFill>
                <a:latin typeface="Söhne"/>
              </a:rPr>
              <a:t>Mantıksal operatörler, koşulların tanımlanmasında kullanılır. Eşitlik (==), eşitsizlik (!=), büyüklük (&gt;), küçüklük (&lt;), büyük eşit (&gt;=), küçük eşit (&lt;=) gibi operatörler, değişkenlerin değerlerini karşılaştırmak için kullanılır.</a:t>
            </a:r>
          </a:p>
          <a:p>
            <a:r>
              <a:rPr lang="tr-TR" sz="1500" cap="none" dirty="0">
                <a:solidFill>
                  <a:srgbClr val="0D0D0D"/>
                </a:solidFill>
                <a:latin typeface="Söhne"/>
              </a:rPr>
              <a:t>Bu operatörler, </a:t>
            </a:r>
            <a:r>
              <a:rPr lang="tr-TR" sz="1500" cap="none" dirty="0" err="1">
                <a:solidFill>
                  <a:srgbClr val="0D0D0D"/>
                </a:solidFill>
                <a:latin typeface="Söhne"/>
              </a:rPr>
              <a:t>if</a:t>
            </a:r>
            <a:r>
              <a:rPr lang="tr-TR" sz="1500" cap="none" dirty="0">
                <a:solidFill>
                  <a:srgbClr val="0D0D0D"/>
                </a:solidFill>
                <a:latin typeface="Söhne"/>
              </a:rPr>
              <a:t> ve else </a:t>
            </a:r>
            <a:r>
              <a:rPr lang="tr-TR" sz="1500" cap="none" dirty="0" err="1">
                <a:solidFill>
                  <a:srgbClr val="0D0D0D"/>
                </a:solidFill>
                <a:latin typeface="Söhne"/>
              </a:rPr>
              <a:t>if</a:t>
            </a:r>
            <a:r>
              <a:rPr lang="tr-TR" sz="1500" cap="none" dirty="0">
                <a:solidFill>
                  <a:srgbClr val="0D0D0D"/>
                </a:solidFill>
                <a:latin typeface="Söhne"/>
              </a:rPr>
              <a:t> ifadelerindeki koşulları tanımlamak için kullanılır. Karar ifadeleriyle ilgili karşılaştırmanın mantıksal operatörlerle (eşitlik, büyüklük-küçüklük kontrolü vb.) tanımlanması ve karşılaştırılması örneklendirilir. </a:t>
            </a:r>
          </a:p>
          <a:p>
            <a:pPr marL="0" indent="0">
              <a:buNone/>
            </a:pPr>
            <a:r>
              <a:rPr lang="tr-TR" sz="1500" b="1" cap="none" dirty="0">
                <a:solidFill>
                  <a:srgbClr val="0D0D0D"/>
                </a:solidFill>
                <a:latin typeface="Söhne"/>
              </a:rPr>
              <a:t>Örnek: </a:t>
            </a:r>
            <a:r>
              <a:rPr lang="tr-TR" sz="1500" cap="none" dirty="0">
                <a:solidFill>
                  <a:srgbClr val="0D0D0D"/>
                </a:solidFill>
                <a:latin typeface="Söhne"/>
              </a:rPr>
              <a:t>Bir lunaparkta, bir oyuna binmek için yaş sınırı 12'dir. Eğer çocuğun yaşı 12 veya daha büyükse (yas &gt;= 12), oyuna binebilir. Aksi takdirde, oyuna binemez.</a:t>
            </a:r>
          </a:p>
        </p:txBody>
      </p:sp>
    </p:spTree>
    <p:extLst>
      <p:ext uri="{BB962C8B-B14F-4D97-AF65-F5344CB8AC3E}">
        <p14:creationId xmlns:p14="http://schemas.microsoft.com/office/powerpoint/2010/main" val="2874111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8E12-B183-8B34-6958-746F9136CAC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9BC942F-6D80-D3FF-CCF7-82C9D2FBD650}"/>
              </a:ext>
            </a:extLst>
          </p:cNvPr>
          <p:cNvSpPr>
            <a:spLocks noGrp="1"/>
          </p:cNvSpPr>
          <p:nvPr>
            <p:ph type="title"/>
          </p:nvPr>
        </p:nvSpPr>
        <p:spPr>
          <a:xfrm>
            <a:off x="685801" y="4685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37EA094-43CD-6271-4FA2-58217805DC66}"/>
              </a:ext>
            </a:extLst>
          </p:cNvPr>
          <p:cNvSpPr>
            <a:spLocks noGrp="1"/>
          </p:cNvSpPr>
          <p:nvPr>
            <p:ph idx="1"/>
          </p:nvPr>
        </p:nvSpPr>
        <p:spPr>
          <a:xfrm>
            <a:off x="685801" y="1138474"/>
            <a:ext cx="10396883" cy="4074058"/>
          </a:xfrm>
        </p:spPr>
        <p:txBody>
          <a:bodyPr>
            <a:normAutofit/>
          </a:bodyPr>
          <a:lstStyle/>
          <a:p>
            <a:pPr marL="0" indent="0" algn="l">
              <a:buNone/>
            </a:pPr>
            <a:r>
              <a:rPr lang="tr-TR" sz="1600" b="1" i="0" u="none" strike="noStrike" cap="none" baseline="0" dirty="0">
                <a:latin typeface="Söhne"/>
              </a:rPr>
              <a:t>C) Programlamanın temel yapı taşı olan karar ifadelerini, kullanıcıdan alınan girdilere veya belirli şartlara bağlı olarak kullanacağı örnek uygulamalar yaptırılır.</a:t>
            </a:r>
          </a:p>
          <a:p>
            <a:pPr marL="0" indent="0" algn="l">
              <a:buNone/>
            </a:pPr>
            <a:r>
              <a:rPr lang="tr-TR" sz="1600" b="1" cap="none" dirty="0">
                <a:latin typeface="Söhne"/>
              </a:rPr>
              <a:t>Kullanıcı Girdisi: </a:t>
            </a:r>
            <a:r>
              <a:rPr lang="tr-TR" sz="1600" cap="none" dirty="0">
                <a:latin typeface="Söhne"/>
              </a:rPr>
              <a:t>C++ programlama dilinde, kullanıcıdan bilgi almak için genellikle</a:t>
            </a:r>
            <a:r>
              <a:rPr lang="tr-TR" sz="1600" b="1" cap="none" dirty="0">
                <a:latin typeface="Söhne"/>
              </a:rPr>
              <a:t> cin </a:t>
            </a:r>
            <a:r>
              <a:rPr lang="tr-TR" sz="1600" cap="none" dirty="0">
                <a:latin typeface="Söhne"/>
              </a:rPr>
              <a:t>kullanılır ve karar ifadeleri (</a:t>
            </a:r>
            <a:r>
              <a:rPr lang="tr-TR" sz="1600" b="1" cap="none" dirty="0" err="1">
                <a:latin typeface="Söhne"/>
              </a:rPr>
              <a:t>if</a:t>
            </a:r>
            <a:r>
              <a:rPr lang="tr-TR" sz="1600" b="1" cap="none" dirty="0">
                <a:latin typeface="Söhne"/>
              </a:rPr>
              <a:t>, else </a:t>
            </a:r>
            <a:r>
              <a:rPr lang="tr-TR" sz="1600" b="1" cap="none" dirty="0" err="1">
                <a:latin typeface="Söhne"/>
              </a:rPr>
              <a:t>if</a:t>
            </a:r>
            <a:r>
              <a:rPr lang="tr-TR" sz="1600" b="1" cap="none" dirty="0">
                <a:latin typeface="Söhne"/>
              </a:rPr>
              <a:t>, else</a:t>
            </a:r>
            <a:r>
              <a:rPr lang="tr-TR" sz="1600" cap="none" dirty="0">
                <a:latin typeface="Söhne"/>
              </a:rPr>
              <a:t>) bu girdilere bağlı olarak çeşitli akışlar oluşturmak için kullanılır. </a:t>
            </a:r>
          </a:p>
          <a:p>
            <a:pPr marL="0" indent="0" algn="l">
              <a:buNone/>
            </a:pPr>
            <a:r>
              <a:rPr lang="tr-TR" sz="1600" b="1" cap="none" dirty="0">
                <a:latin typeface="Söhne"/>
              </a:rPr>
              <a:t>Örnek: </a:t>
            </a:r>
            <a:r>
              <a:rPr lang="tr-TR" sz="1600" cap="none" dirty="0">
                <a:latin typeface="Söhne"/>
              </a:rPr>
              <a:t>Bir eğlence parkı uygulaması düşünün, kullanıcının yaşı ve boyuna göre hangi oyunlara binebileceğini söylüyoruz. Eğer kullanıcı gençse ve boyu kısa ise, sadece çocuk oyunlarına binebilir. Eğer genç fakat boyu uzunsa, tüm oyunlara binebilir. Eğer kullanıcı yetişkinse, yaşından dolayı korku evine giremez.</a:t>
            </a:r>
          </a:p>
        </p:txBody>
      </p:sp>
    </p:spTree>
    <p:extLst>
      <p:ext uri="{BB962C8B-B14F-4D97-AF65-F5344CB8AC3E}">
        <p14:creationId xmlns:p14="http://schemas.microsoft.com/office/powerpoint/2010/main" val="2542575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589-7367-8FE9-10AE-2D1AE4BBCEB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2639953-6564-B869-18AA-5DA509E968F0}"/>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9C2B799-0D37-813E-36FC-BDED7226D0CE}"/>
              </a:ext>
            </a:extLst>
          </p:cNvPr>
          <p:cNvSpPr>
            <a:spLocks noGrp="1"/>
          </p:cNvSpPr>
          <p:nvPr>
            <p:ph idx="1"/>
          </p:nvPr>
        </p:nvSpPr>
        <p:spPr>
          <a:xfrm>
            <a:off x="685801" y="1138474"/>
            <a:ext cx="10396883" cy="4074058"/>
          </a:xfrm>
        </p:spPr>
        <p:txBody>
          <a:bodyPr>
            <a:normAutofit/>
          </a:bodyPr>
          <a:lstStyle/>
          <a:p>
            <a:pPr marL="0" indent="0" algn="l">
              <a:buNone/>
            </a:pPr>
            <a:r>
              <a:rPr lang="tr-TR" sz="1600" b="1" i="0" u="none" strike="noStrike" cap="none" baseline="0" dirty="0">
                <a:latin typeface="Söhne"/>
              </a:rPr>
              <a:t>2.2. Mantıksal operatörleri kullanarak koşullar oluşturur.</a:t>
            </a:r>
          </a:p>
          <a:p>
            <a:pPr marL="0" indent="0" algn="l">
              <a:buNone/>
            </a:pPr>
            <a:r>
              <a:rPr lang="tr-TR" sz="1600" b="1" cap="none" dirty="0">
                <a:latin typeface="Söhne"/>
              </a:rPr>
              <a:t>A</a:t>
            </a:r>
            <a:r>
              <a:rPr lang="tr-TR" sz="1600" b="1" i="0" u="none" strike="noStrike" cap="none" baseline="0" dirty="0">
                <a:latin typeface="Söhne"/>
              </a:rPr>
              <a:t>) Mantıksal operatörler (AND, OR, NOT) anlatılır.</a:t>
            </a:r>
          </a:p>
          <a:p>
            <a:pPr marL="0" indent="0" algn="l">
              <a:buNone/>
            </a:pPr>
            <a:r>
              <a:rPr lang="tr-TR" sz="1600" b="1" i="0" u="none" strike="noStrike" cap="none" baseline="0" dirty="0">
                <a:latin typeface="Söhne"/>
              </a:rPr>
              <a:t>AND Operatörü (&amp;&amp;)</a:t>
            </a:r>
          </a:p>
          <a:p>
            <a:pPr marL="0" indent="0" algn="l">
              <a:buNone/>
            </a:pPr>
            <a:r>
              <a:rPr lang="tr-TR" sz="1600" i="0" u="none" strike="noStrike" cap="none" baseline="0" dirty="0">
                <a:latin typeface="Söhne"/>
              </a:rPr>
              <a:t>AND operatörü, iki koşulun da doğru olması durumunda </a:t>
            </a:r>
            <a:r>
              <a:rPr lang="tr-TR" sz="1600" i="0" u="none" strike="noStrike" cap="none" baseline="0" dirty="0" err="1">
                <a:latin typeface="Söhne"/>
              </a:rPr>
              <a:t>true</a:t>
            </a:r>
            <a:r>
              <a:rPr lang="tr-TR" sz="1600" i="0" u="none" strike="noStrike" cap="none" baseline="0" dirty="0">
                <a:latin typeface="Söhne"/>
              </a:rPr>
              <a:t> (doğru) bir sonuç verir.</a:t>
            </a:r>
          </a:p>
          <a:p>
            <a:pPr marL="0" indent="0" algn="l">
              <a:buNone/>
            </a:pPr>
            <a:r>
              <a:rPr lang="tr-TR" sz="1600" b="1" cap="none" dirty="0">
                <a:latin typeface="Söhne"/>
              </a:rPr>
              <a:t>OR Operatörü (||)</a:t>
            </a:r>
          </a:p>
          <a:p>
            <a:pPr marL="0" indent="0" algn="l">
              <a:buNone/>
            </a:pPr>
            <a:r>
              <a:rPr lang="tr-TR" sz="1600" cap="none" dirty="0">
                <a:latin typeface="Söhne"/>
              </a:rPr>
              <a:t>OR operatörü, iki koşuldan en az birinin doğru olması durumunda </a:t>
            </a:r>
            <a:r>
              <a:rPr lang="tr-TR" sz="1600" cap="none" dirty="0" err="1">
                <a:latin typeface="Söhne"/>
              </a:rPr>
              <a:t>true</a:t>
            </a:r>
            <a:r>
              <a:rPr lang="tr-TR" sz="1600" cap="none" dirty="0">
                <a:latin typeface="Söhne"/>
              </a:rPr>
              <a:t> (doğru) bir sonuç verir.</a:t>
            </a:r>
          </a:p>
          <a:p>
            <a:pPr marL="0" indent="0" algn="l">
              <a:buNone/>
            </a:pPr>
            <a:r>
              <a:rPr lang="tr-TR" sz="1600" b="1" cap="none" dirty="0">
                <a:latin typeface="Söhne"/>
              </a:rPr>
              <a:t>NOT Operatörü (!)</a:t>
            </a:r>
          </a:p>
          <a:p>
            <a:pPr marL="0" indent="0" algn="l">
              <a:buNone/>
            </a:pPr>
            <a:r>
              <a:rPr lang="tr-TR" sz="1600" cap="none" dirty="0">
                <a:latin typeface="Söhne"/>
              </a:rPr>
              <a:t>NOT operatörü, bir koşulun tersini almak için kullanılır; eğer koşul </a:t>
            </a:r>
            <a:r>
              <a:rPr lang="tr-TR" sz="1600" cap="none" dirty="0" err="1">
                <a:latin typeface="Söhne"/>
              </a:rPr>
              <a:t>false</a:t>
            </a:r>
            <a:r>
              <a:rPr lang="tr-TR" sz="1600" cap="none" dirty="0">
                <a:latin typeface="Söhne"/>
              </a:rPr>
              <a:t> (yanlış) ise, </a:t>
            </a:r>
            <a:r>
              <a:rPr lang="tr-TR" sz="1600" cap="none" dirty="0" err="1">
                <a:latin typeface="Söhne"/>
              </a:rPr>
              <a:t>true</a:t>
            </a:r>
            <a:r>
              <a:rPr lang="tr-TR" sz="1600" cap="none" dirty="0">
                <a:latin typeface="Söhne"/>
              </a:rPr>
              <a:t> (doğru) sonucu verir.</a:t>
            </a:r>
          </a:p>
        </p:txBody>
      </p:sp>
    </p:spTree>
    <p:extLst>
      <p:ext uri="{BB962C8B-B14F-4D97-AF65-F5344CB8AC3E}">
        <p14:creationId xmlns:p14="http://schemas.microsoft.com/office/powerpoint/2010/main" val="3934951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25566-8C26-4787-2979-299A08CFBFF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BA0D219-E291-CD77-C02B-FE1B6422B3A5}"/>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04FCC99-C869-CF65-7F29-0E328CB45F1C}"/>
              </a:ext>
            </a:extLst>
          </p:cNvPr>
          <p:cNvSpPr>
            <a:spLocks noGrp="1"/>
          </p:cNvSpPr>
          <p:nvPr>
            <p:ph idx="1"/>
          </p:nvPr>
        </p:nvSpPr>
        <p:spPr>
          <a:xfrm>
            <a:off x="685801" y="1138474"/>
            <a:ext cx="10396883" cy="4074058"/>
          </a:xfrm>
        </p:spPr>
        <p:txBody>
          <a:bodyPr>
            <a:normAutofit/>
          </a:bodyPr>
          <a:lstStyle/>
          <a:p>
            <a:pPr marL="0" indent="0" algn="l">
              <a:buNone/>
            </a:pPr>
            <a:r>
              <a:rPr lang="tr-TR" sz="1600" b="1" cap="none" dirty="0">
                <a:latin typeface="Söhne"/>
              </a:rPr>
              <a:t>B</a:t>
            </a:r>
            <a:r>
              <a:rPr lang="tr-TR" sz="1600" b="1" i="0" u="none" strike="noStrike" cap="none" baseline="0" dirty="0">
                <a:latin typeface="Söhne"/>
              </a:rPr>
              <a:t>) İki veya daha fazla koşulun aynı anda doğru olması gerektiği durumlarda mantıksal operatörleri (AND, OR, NOT) birleştirerek kullanması sağlanır.</a:t>
            </a:r>
          </a:p>
          <a:p>
            <a:pPr marL="0" indent="0" algn="l">
              <a:buNone/>
            </a:pPr>
            <a:r>
              <a:rPr lang="tr-TR" sz="1600" b="1" i="0" u="none" strike="noStrike" cap="none" baseline="0" dirty="0">
                <a:latin typeface="Söhne"/>
              </a:rPr>
              <a:t>AND ve OR Operatörlerinin Birleştirilmesi:</a:t>
            </a:r>
          </a:p>
          <a:p>
            <a:pPr marL="0" indent="0" algn="l">
              <a:buNone/>
            </a:pPr>
            <a:r>
              <a:rPr lang="tr-TR" sz="1600" i="0" u="none" strike="noStrike" cap="none" baseline="0" dirty="0">
                <a:latin typeface="Söhne"/>
              </a:rPr>
              <a:t>Bir sinema salonuna giriş için, bir biletinizin olması VEYA sinema salonu çalışanı olmanız gerekirken, aynı zamanda salonun açık olması (VE) gerektiğini düşünün.</a:t>
            </a:r>
          </a:p>
          <a:p>
            <a:pPr marL="0" indent="0" algn="l">
              <a:buNone/>
            </a:pPr>
            <a:r>
              <a:rPr lang="tr-TR" sz="1600" b="1" cap="none" dirty="0">
                <a:latin typeface="Söhne"/>
              </a:rPr>
              <a:t>NOT Operatörü ile Birleştirme:</a:t>
            </a:r>
          </a:p>
          <a:p>
            <a:pPr marL="0" indent="0" algn="l">
              <a:buNone/>
            </a:pPr>
            <a:r>
              <a:rPr lang="tr-TR" sz="1600" cap="none" dirty="0">
                <a:latin typeface="Söhne"/>
              </a:rPr>
              <a:t>Bir görevin tamamlanması için, görevin bitirilmemiş olması (NOT) VE verilen sürenin dolmamış olması gerektiğini düşünün.</a:t>
            </a:r>
          </a:p>
        </p:txBody>
      </p:sp>
    </p:spTree>
    <p:extLst>
      <p:ext uri="{BB962C8B-B14F-4D97-AF65-F5344CB8AC3E}">
        <p14:creationId xmlns:p14="http://schemas.microsoft.com/office/powerpoint/2010/main" val="1754766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FE4F-9B1B-4EB9-7DC6-7E19F149E0E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056B1BF-15A6-505E-4ECE-26E0E3D476A6}"/>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6C9AD3D-9740-C845-28D7-A8D06AA3E69E}"/>
              </a:ext>
            </a:extLst>
          </p:cNvPr>
          <p:cNvSpPr>
            <a:spLocks noGrp="1"/>
          </p:cNvSpPr>
          <p:nvPr>
            <p:ph idx="1"/>
          </p:nvPr>
        </p:nvSpPr>
        <p:spPr>
          <a:xfrm>
            <a:off x="685801" y="1138474"/>
            <a:ext cx="10396883" cy="4074058"/>
          </a:xfrm>
        </p:spPr>
        <p:txBody>
          <a:bodyPr>
            <a:normAutofit/>
          </a:bodyPr>
          <a:lstStyle/>
          <a:p>
            <a:pPr marL="0" indent="0" algn="l">
              <a:buNone/>
            </a:pPr>
            <a:r>
              <a:rPr lang="tr-TR" sz="1600" b="1" cap="none" dirty="0">
                <a:latin typeface="Söhne"/>
              </a:rPr>
              <a:t>B</a:t>
            </a:r>
            <a:r>
              <a:rPr lang="tr-TR" sz="1600" b="1" i="0" u="none" strike="noStrike" cap="none" baseline="0" dirty="0">
                <a:latin typeface="Söhne"/>
              </a:rPr>
              <a:t>) Mantıksal operatörler karmaşık koşulların analizi için farklı örneklerde çalışılır.</a:t>
            </a:r>
          </a:p>
          <a:p>
            <a:pPr marL="0" indent="0" algn="l">
              <a:buNone/>
            </a:pPr>
            <a:r>
              <a:rPr lang="tr-TR" sz="1600" b="1" i="0" u="none" strike="noStrike" cap="none" baseline="0" dirty="0">
                <a:latin typeface="Söhne"/>
              </a:rPr>
              <a:t>Senaryo: Oyun Karakteri Yükseltme Sistemi</a:t>
            </a:r>
          </a:p>
          <a:p>
            <a:pPr marL="0" indent="0" algn="l">
              <a:buNone/>
            </a:pPr>
            <a:r>
              <a:rPr lang="tr-TR" sz="1600" i="0" u="none" strike="noStrike" cap="none" baseline="0" dirty="0">
                <a:latin typeface="Söhne"/>
              </a:rPr>
              <a:t>Bir oyun karakterinin yükseltme yapabilmesi için belirli koşulların sağlanması gerektiğini varsayalım. Karakter, yeterli deneyim puanına (XP), yeterli altına ve özel bir nesneye sahip olmalıdır. Ayrıca karakterin sağlık durumunun tam olması ve belirli bir seviyenin üzerinde olması gerekmektedir. Karakterin bu yükseltmeyi yapabilmesi için tüm koşulların sağlanması gerekmektedir.</a:t>
            </a:r>
          </a:p>
          <a:p>
            <a:pPr marL="0" indent="0" algn="l">
              <a:buNone/>
            </a:pPr>
            <a:endParaRPr lang="tr-TR" sz="1600" cap="none" dirty="0">
              <a:latin typeface="Söhne"/>
            </a:endParaRPr>
          </a:p>
        </p:txBody>
      </p:sp>
    </p:spTree>
    <p:extLst>
      <p:ext uri="{BB962C8B-B14F-4D97-AF65-F5344CB8AC3E}">
        <p14:creationId xmlns:p14="http://schemas.microsoft.com/office/powerpoint/2010/main" val="740667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3B917A5-B803-94EC-F4DB-067286532343}"/>
              </a:ext>
            </a:extLst>
          </p:cNvPr>
          <p:cNvPicPr>
            <a:picLocks noChangeAspect="1"/>
          </p:cNvPicPr>
          <p:nvPr/>
        </p:nvPicPr>
        <p:blipFill>
          <a:blip r:embed="rId2"/>
          <a:stretch>
            <a:fillRect/>
          </a:stretch>
        </p:blipFill>
        <p:spPr>
          <a:xfrm>
            <a:off x="3160744" y="132878"/>
            <a:ext cx="4797252" cy="5525576"/>
          </a:xfrm>
          <a:prstGeom prst="rect">
            <a:avLst/>
          </a:prstGeom>
        </p:spPr>
      </p:pic>
    </p:spTree>
    <p:extLst>
      <p:ext uri="{BB962C8B-B14F-4D97-AF65-F5344CB8AC3E}">
        <p14:creationId xmlns:p14="http://schemas.microsoft.com/office/powerpoint/2010/main" val="1558112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EDDD56-3FE6-1CC5-4288-89629B5B77F3}"/>
              </a:ext>
            </a:extLst>
          </p:cNvPr>
          <p:cNvSpPr>
            <a:spLocks noGrp="1"/>
          </p:cNvSpPr>
          <p:nvPr>
            <p:ph type="title"/>
          </p:nvPr>
        </p:nvSpPr>
        <p:spPr>
          <a:xfrm>
            <a:off x="785389" y="331450"/>
            <a:ext cx="10396882" cy="1151965"/>
          </a:xfrm>
        </p:spPr>
        <p:txBody>
          <a:bodyPr/>
          <a:lstStyle/>
          <a:p>
            <a:r>
              <a:rPr kumimoji="0" lang="tr-TR" sz="3600" b="0" i="0" u="none" strike="noStrike" kern="1200" cap="none" spc="0" normalizeH="0" baseline="0" noProof="0" dirty="0">
                <a:ln>
                  <a:noFill/>
                </a:ln>
                <a:solidFill>
                  <a:srgbClr val="AD84C6"/>
                </a:solidFill>
                <a:effectLst/>
                <a:uLnTx/>
                <a:uFillTx/>
                <a:latin typeface="Corbel" panose="020B0503020204020204"/>
                <a:ea typeface="+mj-ea"/>
                <a:cs typeface="+mj-cs"/>
              </a:rPr>
              <a:t>Bilgiyi İşlemsel Düşünme Becerisi</a:t>
            </a:r>
            <a:endParaRPr lang="tr-TR" dirty="0"/>
          </a:p>
        </p:txBody>
      </p:sp>
      <p:sp>
        <p:nvSpPr>
          <p:cNvPr id="3" name="İçerik Yer Tutucusu 2">
            <a:extLst>
              <a:ext uri="{FF2B5EF4-FFF2-40B4-BE49-F238E27FC236}">
                <a16:creationId xmlns:a16="http://schemas.microsoft.com/office/drawing/2014/main" id="{6D2BA381-DE89-EFC9-ABC1-6D2B4EEDB20D}"/>
              </a:ext>
            </a:extLst>
          </p:cNvPr>
          <p:cNvSpPr>
            <a:spLocks noGrp="1"/>
          </p:cNvSpPr>
          <p:nvPr>
            <p:ph idx="1"/>
          </p:nvPr>
        </p:nvSpPr>
        <p:spPr>
          <a:xfrm>
            <a:off x="694855" y="1483415"/>
            <a:ext cx="10396883" cy="3473357"/>
          </a:xfrm>
        </p:spPr>
        <p:txBody>
          <a:bodyPr>
            <a:normAutofit fontScale="92500"/>
          </a:bodyPr>
          <a:lstStyle/>
          <a:p>
            <a:r>
              <a:rPr lang="tr-TR" sz="1700" b="1" i="0" dirty="0">
                <a:solidFill>
                  <a:srgbClr val="0D0D0D"/>
                </a:solidFill>
                <a:effectLst/>
                <a:latin typeface="Söhne"/>
              </a:rPr>
              <a:t>Otomasyon</a:t>
            </a:r>
            <a:r>
              <a:rPr lang="tr-TR" sz="1700" b="0" i="0" dirty="0">
                <a:solidFill>
                  <a:srgbClr val="0D0D0D"/>
                </a:solidFill>
                <a:effectLst/>
                <a:latin typeface="Söhne"/>
              </a:rPr>
              <a:t>: </a:t>
            </a:r>
            <a:r>
              <a:rPr lang="tr-TR" sz="1700" cap="none" dirty="0">
                <a:solidFill>
                  <a:srgbClr val="0D0D0D"/>
                </a:solidFill>
                <a:latin typeface="Söhne"/>
              </a:rPr>
              <a:t>P</a:t>
            </a:r>
            <a:r>
              <a:rPr lang="tr-TR" sz="1700" b="0" i="0" cap="none" dirty="0">
                <a:solidFill>
                  <a:srgbClr val="0D0D0D"/>
                </a:solidFill>
                <a:effectLst/>
                <a:latin typeface="Söhne"/>
              </a:rPr>
              <a:t>roblemleri çözmek veya görevleri tamamlamak için bilgisayar veya başka araçları kullanma. Bu, algoritmaları ve soyutlamaları kullanarak görevleri otomatikleştirmeyi ve böylece verimliliği artırmayı amaçlar</a:t>
            </a:r>
            <a:r>
              <a:rPr lang="tr-TR" sz="1700" b="0" i="0" dirty="0">
                <a:solidFill>
                  <a:srgbClr val="0D0D0D"/>
                </a:solidFill>
                <a:effectLst/>
                <a:latin typeface="Söhne"/>
              </a:rPr>
              <a:t>.</a:t>
            </a:r>
          </a:p>
          <a:p>
            <a:r>
              <a:rPr lang="tr-TR" sz="1700" b="1" i="0" dirty="0">
                <a:solidFill>
                  <a:srgbClr val="0D0D0D"/>
                </a:solidFill>
                <a:effectLst/>
                <a:latin typeface="Söhne"/>
              </a:rPr>
              <a:t>Hata Ayıklama ve Test Etme</a:t>
            </a:r>
            <a:r>
              <a:rPr lang="tr-TR" sz="1700" b="0" i="0" dirty="0">
                <a:solidFill>
                  <a:srgbClr val="0D0D0D"/>
                </a:solidFill>
                <a:effectLst/>
                <a:latin typeface="Söhne"/>
              </a:rPr>
              <a:t>: </a:t>
            </a:r>
            <a:r>
              <a:rPr lang="tr-TR" sz="1700" cap="none" dirty="0">
                <a:solidFill>
                  <a:srgbClr val="0D0D0D"/>
                </a:solidFill>
                <a:latin typeface="Söhne"/>
              </a:rPr>
              <a:t>B</a:t>
            </a:r>
            <a:r>
              <a:rPr lang="tr-TR" sz="1700" b="0" i="0" cap="none" dirty="0">
                <a:solidFill>
                  <a:srgbClr val="0D0D0D"/>
                </a:solidFill>
                <a:effectLst/>
                <a:latin typeface="Söhne"/>
              </a:rPr>
              <a:t>ir sistemin veya algoritmanın istenilen şekilde çalışıp çalışmadığını kontrol etme ve hataları (</a:t>
            </a:r>
            <a:r>
              <a:rPr lang="tr-TR" sz="1700" b="0" i="0" cap="none" dirty="0" err="1">
                <a:solidFill>
                  <a:srgbClr val="0D0D0D"/>
                </a:solidFill>
                <a:effectLst/>
                <a:latin typeface="Söhne"/>
              </a:rPr>
              <a:t>bugluar</a:t>
            </a:r>
            <a:r>
              <a:rPr lang="tr-TR" sz="1700" b="0" i="0" cap="none" dirty="0">
                <a:solidFill>
                  <a:srgbClr val="0D0D0D"/>
                </a:solidFill>
                <a:effectLst/>
                <a:latin typeface="Söhne"/>
              </a:rPr>
              <a:t>) bulup düzeltme süreci. Bu, sistemli bir yaklaşımla sorunların kökenini belirleyip çözüm yolları geliştirmeyi içerir</a:t>
            </a:r>
            <a:r>
              <a:rPr lang="tr-TR" sz="1700" b="0" i="0" dirty="0">
                <a:solidFill>
                  <a:srgbClr val="0D0D0D"/>
                </a:solidFill>
                <a:effectLst/>
                <a:latin typeface="Söhne"/>
              </a:rPr>
              <a:t>.</a:t>
            </a:r>
          </a:p>
          <a:p>
            <a:r>
              <a:rPr lang="tr-TR" sz="1700" b="1" i="0" dirty="0">
                <a:solidFill>
                  <a:srgbClr val="0D0D0D"/>
                </a:solidFill>
                <a:effectLst/>
                <a:latin typeface="Söhne"/>
              </a:rPr>
              <a:t>Yineleme</a:t>
            </a:r>
            <a:r>
              <a:rPr lang="tr-TR" sz="1700" b="0" i="0">
                <a:solidFill>
                  <a:srgbClr val="0D0D0D"/>
                </a:solidFill>
                <a:effectLst/>
                <a:latin typeface="Söhne"/>
              </a:rPr>
              <a:t>: </a:t>
            </a:r>
            <a:r>
              <a:rPr lang="tr-TR" sz="1700" cap="none" dirty="0">
                <a:solidFill>
                  <a:srgbClr val="0D0D0D"/>
                </a:solidFill>
                <a:latin typeface="Söhne"/>
              </a:rPr>
              <a:t>B</a:t>
            </a:r>
            <a:r>
              <a:rPr lang="tr-TR" sz="1700" b="0" i="0" cap="none">
                <a:solidFill>
                  <a:srgbClr val="0D0D0D"/>
                </a:solidFill>
                <a:effectLst/>
                <a:latin typeface="Söhne"/>
              </a:rPr>
              <a:t>ir </a:t>
            </a:r>
            <a:r>
              <a:rPr lang="tr-TR" sz="1700" b="0" i="0" cap="none" dirty="0">
                <a:solidFill>
                  <a:srgbClr val="0D0D0D"/>
                </a:solidFill>
                <a:effectLst/>
                <a:latin typeface="Söhne"/>
              </a:rPr>
              <a:t>çözümü veya süreci sürekli olarak geliştirme. Bu, bir problem üzerinde çalışırken, elde edilen sonuçları değerlendirme ve bu sonuçları kullanarak süreci veya ürünü iyileştirme çabasını ifade eder</a:t>
            </a:r>
            <a:r>
              <a:rPr lang="tr-TR" sz="1700" b="0" i="0" dirty="0">
                <a:solidFill>
                  <a:srgbClr val="0D0D0D"/>
                </a:solidFill>
                <a:effectLst/>
                <a:latin typeface="Söhne"/>
              </a:rPr>
              <a:t>.</a:t>
            </a:r>
          </a:p>
          <a:p>
            <a:pPr marL="0" indent="0">
              <a:buNone/>
            </a:pPr>
            <a:r>
              <a:rPr lang="tr-TR" sz="1700" cap="none" dirty="0">
                <a:solidFill>
                  <a:srgbClr val="0D0D0D"/>
                </a:solidFill>
                <a:latin typeface="Söhne"/>
              </a:rPr>
              <a:t>Bilgi işlemsel düşünme becerisi, öğrencilere ve profesyonellere yalnızca teknolojiyle ilgili sorunları değil, aynı zamanda günlük yaşamın çeşitli yönleriyle ilgili problemleri de çözme konusunda yardımcı olabilir. Eğitimde, bu becerinin öğrencilere öğretilmesi, onların analitik düşünme, problem çözme ve yaratıcı düşünme yeteneklerini geliştirmelerine yardımcı olur.</a:t>
            </a:r>
          </a:p>
          <a:p>
            <a:pPr marL="0" indent="0">
              <a:buNone/>
            </a:pPr>
            <a:endParaRPr lang="tr-TR" dirty="0"/>
          </a:p>
        </p:txBody>
      </p:sp>
    </p:spTree>
    <p:extLst>
      <p:ext uri="{BB962C8B-B14F-4D97-AF65-F5344CB8AC3E}">
        <p14:creationId xmlns:p14="http://schemas.microsoft.com/office/powerpoint/2010/main" val="3641082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0FC29-D6A9-E6D3-19FD-2743B4ABA0A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154B04-B1BB-45E0-42AE-71C18BB813C5}"/>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E3DEC15-2059-9E27-8901-34FB27D70768}"/>
              </a:ext>
            </a:extLst>
          </p:cNvPr>
          <p:cNvSpPr>
            <a:spLocks noGrp="1"/>
          </p:cNvSpPr>
          <p:nvPr>
            <p:ph idx="1"/>
          </p:nvPr>
        </p:nvSpPr>
        <p:spPr>
          <a:xfrm>
            <a:off x="685801" y="1138474"/>
            <a:ext cx="10396883" cy="4074058"/>
          </a:xfrm>
        </p:spPr>
        <p:txBody>
          <a:bodyPr>
            <a:normAutofit/>
          </a:bodyPr>
          <a:lstStyle/>
          <a:p>
            <a:pPr marL="0" indent="0" algn="l">
              <a:buNone/>
            </a:pPr>
            <a:r>
              <a:rPr lang="tr-TR" sz="1600" b="1" i="0" u="none" strike="noStrike" cap="none" baseline="0" dirty="0">
                <a:latin typeface="Söhne"/>
              </a:rPr>
              <a:t>2.3. Döngü yapılarını kullanarak tekrarlayan işlemler gerçekleştirir.</a:t>
            </a:r>
          </a:p>
          <a:p>
            <a:pPr marL="0" indent="0" algn="l">
              <a:buNone/>
            </a:pPr>
            <a:r>
              <a:rPr lang="tr-TR" sz="1600" b="1" cap="none" dirty="0">
                <a:latin typeface="Söhne"/>
              </a:rPr>
              <a:t>A</a:t>
            </a:r>
            <a:r>
              <a:rPr lang="tr-TR" sz="1600" b="1" i="0" u="none" strike="noStrike" cap="none" baseline="0" dirty="0">
                <a:latin typeface="Söhne"/>
              </a:rPr>
              <a:t>) Döngü yapıları ile belirli işlemlerin tekrarlanması öğretilir. </a:t>
            </a:r>
          </a:p>
          <a:p>
            <a:pPr marL="0" indent="0" algn="l">
              <a:buNone/>
            </a:pPr>
            <a:r>
              <a:rPr lang="tr-TR" sz="1600" b="1" cap="none" dirty="0">
                <a:latin typeface="Söhne"/>
              </a:rPr>
              <a:t>Döngünün Tanımı</a:t>
            </a:r>
            <a:r>
              <a:rPr lang="tr-TR" sz="1600" cap="none" dirty="0">
                <a:latin typeface="Söhne"/>
              </a:rPr>
              <a:t>: Bir döngü, belirli bir koşul sağlandığı sürece bir dizi komutun veya işlemin sürekli olarak tekrar edilmesidir. Programlamada, bu genellikle bir dizideki öğeler üzerinden geçmek, bir sayıyı belirli bir değere ulaşana kadar artırmak veya azaltmak veya bir koşul doğru olduğu sürece bir işlemi yapmak için kullanılır.</a:t>
            </a:r>
          </a:p>
          <a:p>
            <a:pPr marL="0" indent="0" algn="l">
              <a:buNone/>
            </a:pPr>
            <a:r>
              <a:rPr lang="tr-TR" sz="1600" b="1" cap="none" dirty="0">
                <a:latin typeface="Söhne"/>
              </a:rPr>
              <a:t>Alarm Saati: </a:t>
            </a:r>
            <a:r>
              <a:rPr lang="tr-TR" sz="1600" cap="none" dirty="0">
                <a:latin typeface="Söhne"/>
              </a:rPr>
              <a:t>Her sabah alarmınızın çalması gibi düşünebilirsiniz. Alarm çaldığında, bir dizi eylemi (yataktan kalkmak, dişlerinizi fırçalamak vb.) tekrar edersiniz. Bu eylemler, güne başlamanız için gerekli rutindir ve her sabah tekrar eder.</a:t>
            </a:r>
          </a:p>
          <a:p>
            <a:pPr marL="0" indent="0" algn="l">
              <a:buNone/>
            </a:pPr>
            <a:r>
              <a:rPr lang="tr-TR" sz="1600" b="1" cap="none" dirty="0">
                <a:latin typeface="Söhne"/>
              </a:rPr>
              <a:t>Sosyal Medya Akışı: </a:t>
            </a:r>
            <a:r>
              <a:rPr lang="tr-TR" sz="1600" cap="none" dirty="0">
                <a:latin typeface="Söhne"/>
              </a:rPr>
              <a:t>Sosyal medyada arkadaşlarınızın yeni gönderilerini görmek için sayfayı sürekli yenilemek, bir döngünün günlük hayattaki bir örneğidir. Yeni içerik olup olmadığını kontrol etmek için bu işlemi belirli aralıklarla tekrarlarsınız.</a:t>
            </a:r>
          </a:p>
        </p:txBody>
      </p:sp>
    </p:spTree>
    <p:extLst>
      <p:ext uri="{BB962C8B-B14F-4D97-AF65-F5344CB8AC3E}">
        <p14:creationId xmlns:p14="http://schemas.microsoft.com/office/powerpoint/2010/main" val="2999203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F04B8-9E39-A777-9C3F-7DF0D21278E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3F7DA45-3526-9E66-B05F-A99A88A35DE6}"/>
              </a:ext>
            </a:extLst>
          </p:cNvPr>
          <p:cNvSpPr>
            <a:spLocks noGrp="1"/>
          </p:cNvSpPr>
          <p:nvPr>
            <p:ph type="title"/>
          </p:nvPr>
        </p:nvSpPr>
        <p:spPr>
          <a:xfrm>
            <a:off x="758229" y="0"/>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AD350C2-5C83-46C3-80B7-B09E3B89639F}"/>
              </a:ext>
            </a:extLst>
          </p:cNvPr>
          <p:cNvSpPr>
            <a:spLocks noGrp="1"/>
          </p:cNvSpPr>
          <p:nvPr>
            <p:ph idx="1"/>
          </p:nvPr>
        </p:nvSpPr>
        <p:spPr>
          <a:xfrm>
            <a:off x="6889687" y="894031"/>
            <a:ext cx="4265424" cy="4074058"/>
          </a:xfrm>
        </p:spPr>
        <p:txBody>
          <a:bodyPr>
            <a:normAutofit/>
          </a:bodyPr>
          <a:lstStyle/>
          <a:p>
            <a:r>
              <a:rPr lang="tr-TR" sz="1400" b="0" i="0" cap="none" dirty="0">
                <a:solidFill>
                  <a:srgbClr val="0D0D0D"/>
                </a:solidFill>
                <a:effectLst/>
                <a:latin typeface="Söhne"/>
              </a:rPr>
              <a:t>Bu görsel ile belirli koşullar altında aynı eylemlerin birden çok kez tekrarlanması anlatılabilir. </a:t>
            </a:r>
            <a:endParaRPr lang="tr-TR" sz="1600" b="1" i="0" u="none" strike="noStrike" cap="none" baseline="0" dirty="0">
              <a:latin typeface="Söhne"/>
            </a:endParaRPr>
          </a:p>
        </p:txBody>
      </p:sp>
      <p:pic>
        <p:nvPicPr>
          <p:cNvPr id="5" name="Resim 4">
            <a:extLst>
              <a:ext uri="{FF2B5EF4-FFF2-40B4-BE49-F238E27FC236}">
                <a16:creationId xmlns:a16="http://schemas.microsoft.com/office/drawing/2014/main" id="{F655652A-2564-D4BB-9965-F3A0E8A83AC6}"/>
              </a:ext>
            </a:extLst>
          </p:cNvPr>
          <p:cNvPicPr>
            <a:picLocks noChangeAspect="1"/>
          </p:cNvPicPr>
          <p:nvPr/>
        </p:nvPicPr>
        <p:blipFill>
          <a:blip r:embed="rId2"/>
          <a:stretch>
            <a:fillRect/>
          </a:stretch>
        </p:blipFill>
        <p:spPr>
          <a:xfrm>
            <a:off x="758229" y="770893"/>
            <a:ext cx="5045042" cy="4806298"/>
          </a:xfrm>
          <a:prstGeom prst="rect">
            <a:avLst/>
          </a:prstGeom>
        </p:spPr>
      </p:pic>
    </p:spTree>
    <p:extLst>
      <p:ext uri="{BB962C8B-B14F-4D97-AF65-F5344CB8AC3E}">
        <p14:creationId xmlns:p14="http://schemas.microsoft.com/office/powerpoint/2010/main" val="1721311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3428B-76EA-E6E1-85F0-DEBBE48713A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FF8C16A-D247-F935-0697-071FE16B11E6}"/>
              </a:ext>
            </a:extLst>
          </p:cNvPr>
          <p:cNvSpPr>
            <a:spLocks noGrp="1"/>
          </p:cNvSpPr>
          <p:nvPr>
            <p:ph type="title"/>
          </p:nvPr>
        </p:nvSpPr>
        <p:spPr>
          <a:xfrm>
            <a:off x="685801" y="792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65647221-461E-9982-F181-3CA13CC2B56F}"/>
              </a:ext>
            </a:extLst>
          </p:cNvPr>
          <p:cNvSpPr>
            <a:spLocks noGrp="1"/>
          </p:cNvSpPr>
          <p:nvPr>
            <p:ph idx="1"/>
          </p:nvPr>
        </p:nvSpPr>
        <p:spPr>
          <a:xfrm>
            <a:off x="685802" y="1138474"/>
            <a:ext cx="5289486" cy="4074058"/>
          </a:xfrm>
        </p:spPr>
        <p:txBody>
          <a:bodyPr>
            <a:normAutofit/>
          </a:bodyPr>
          <a:lstStyle/>
          <a:p>
            <a:pPr marL="0" indent="0" algn="l">
              <a:buNone/>
            </a:pPr>
            <a:r>
              <a:rPr lang="tr-TR" sz="1600" b="1" cap="none" dirty="0">
                <a:latin typeface="Söhne"/>
              </a:rPr>
              <a:t>B) Farklı türdeki döngü yapılarının (</a:t>
            </a:r>
            <a:r>
              <a:rPr lang="tr-TR" sz="1600" b="1" cap="none" dirty="0" err="1">
                <a:latin typeface="Söhne"/>
              </a:rPr>
              <a:t>for</a:t>
            </a:r>
            <a:r>
              <a:rPr lang="tr-TR" sz="1600" b="1" cap="none" dirty="0">
                <a:latin typeface="Söhne"/>
              </a:rPr>
              <a:t>, while, do-while) çalışma prensibi açıklanır.</a:t>
            </a:r>
          </a:p>
          <a:p>
            <a:pPr marL="0" indent="0" algn="l">
              <a:buNone/>
            </a:pPr>
            <a:r>
              <a:rPr lang="tr-TR" sz="1400" b="1" i="0" u="none" strike="noStrike" cap="none" baseline="0" dirty="0" err="1">
                <a:latin typeface="Söhne"/>
              </a:rPr>
              <a:t>For</a:t>
            </a:r>
            <a:r>
              <a:rPr lang="tr-TR" sz="1400" b="1" i="0" u="none" strike="noStrike" cap="none" baseline="0" dirty="0">
                <a:latin typeface="Söhne"/>
              </a:rPr>
              <a:t> Döngüsü: </a:t>
            </a:r>
            <a:r>
              <a:rPr lang="tr-TR" sz="1400" u="none" strike="noStrike" cap="none" baseline="0" dirty="0">
                <a:latin typeface="Söhne"/>
              </a:rPr>
              <a:t>programlamada kullanılan bir kontrol yapısıdır ve belirli bir kod bloğunu belirli bir sayıda veya bir koleksiyon üzerindeki her öğe için tekrar tekrar çalıştırmak amacıyla kullanılır. </a:t>
            </a:r>
            <a:r>
              <a:rPr lang="tr-TR" sz="1400" u="none" strike="noStrike" cap="none" baseline="0" dirty="0" err="1">
                <a:latin typeface="Söhne"/>
              </a:rPr>
              <a:t>for</a:t>
            </a:r>
            <a:r>
              <a:rPr lang="tr-TR" sz="1400" u="none" strike="noStrike" cap="none" baseline="0" dirty="0">
                <a:latin typeface="Söhne"/>
              </a:rPr>
              <a:t> döngüsü, genellikle sayılabilir veya yinelemeye açık nesneler üzerinde işlem yaparken kullanılır</a:t>
            </a:r>
            <a:r>
              <a:rPr lang="tr-TR" sz="1600" u="none" strike="noStrike" cap="none" baseline="0" dirty="0">
                <a:latin typeface="Söhne"/>
              </a:rPr>
              <a:t>.</a:t>
            </a:r>
          </a:p>
          <a:p>
            <a:pPr marL="0" indent="0" algn="l">
              <a:buNone/>
            </a:pPr>
            <a:r>
              <a:rPr lang="tr-TR" sz="1400" b="0" i="0" cap="none" dirty="0">
                <a:solidFill>
                  <a:srgbClr val="0D0D0D"/>
                </a:solidFill>
                <a:effectLst/>
                <a:latin typeface="Söhne"/>
              </a:rPr>
              <a:t>Takvimdeki günler sırayla numaralandırılmış ve her günü sırasıyla gösteren bir ok veya el, '</a:t>
            </a:r>
            <a:r>
              <a:rPr lang="tr-TR" sz="1400" b="0" i="0" cap="none" dirty="0" err="1">
                <a:solidFill>
                  <a:srgbClr val="0D0D0D"/>
                </a:solidFill>
                <a:effectLst/>
                <a:latin typeface="Söhne"/>
              </a:rPr>
              <a:t>for</a:t>
            </a:r>
            <a:r>
              <a:rPr lang="tr-TR" sz="1400" b="0" i="0" cap="none" dirty="0">
                <a:solidFill>
                  <a:srgbClr val="0D0D0D"/>
                </a:solidFill>
                <a:effectLst/>
                <a:latin typeface="Söhne"/>
              </a:rPr>
              <a:t>' döngüsünün ilerleyişini simgelemektedir. Bu, bir dizi üzerinde iterasyon yapma kavramını açıkça göstermektedir.</a:t>
            </a:r>
            <a:endParaRPr lang="tr-TR" sz="1600" u="none" strike="noStrike" cap="none" baseline="0" dirty="0">
              <a:latin typeface="Söhne"/>
            </a:endParaRPr>
          </a:p>
        </p:txBody>
      </p:sp>
      <p:pic>
        <p:nvPicPr>
          <p:cNvPr id="5" name="Resim 4">
            <a:extLst>
              <a:ext uri="{FF2B5EF4-FFF2-40B4-BE49-F238E27FC236}">
                <a16:creationId xmlns:a16="http://schemas.microsoft.com/office/drawing/2014/main" id="{AEC45CAE-2707-6E4D-6092-2E4FE052EFAB}"/>
              </a:ext>
            </a:extLst>
          </p:cNvPr>
          <p:cNvPicPr>
            <a:picLocks noChangeAspect="1"/>
          </p:cNvPicPr>
          <p:nvPr/>
        </p:nvPicPr>
        <p:blipFill>
          <a:blip r:embed="rId2"/>
          <a:stretch>
            <a:fillRect/>
          </a:stretch>
        </p:blipFill>
        <p:spPr>
          <a:xfrm>
            <a:off x="6538928" y="896362"/>
            <a:ext cx="4705476" cy="4676749"/>
          </a:xfrm>
          <a:prstGeom prst="rect">
            <a:avLst/>
          </a:prstGeom>
        </p:spPr>
      </p:pic>
    </p:spTree>
    <p:extLst>
      <p:ext uri="{BB962C8B-B14F-4D97-AF65-F5344CB8AC3E}">
        <p14:creationId xmlns:p14="http://schemas.microsoft.com/office/powerpoint/2010/main" val="41299195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3634E-4619-1812-98D3-B7992CE741E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118ECC7-77AA-E6F6-F042-64B5262B6A12}"/>
              </a:ext>
            </a:extLst>
          </p:cNvPr>
          <p:cNvSpPr>
            <a:spLocks noGrp="1"/>
          </p:cNvSpPr>
          <p:nvPr>
            <p:ph type="title"/>
          </p:nvPr>
        </p:nvSpPr>
        <p:spPr>
          <a:xfrm>
            <a:off x="685801" y="792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B4803E8-3716-2404-309F-620133EE2DC2}"/>
              </a:ext>
            </a:extLst>
          </p:cNvPr>
          <p:cNvSpPr>
            <a:spLocks noGrp="1"/>
          </p:cNvSpPr>
          <p:nvPr>
            <p:ph idx="1"/>
          </p:nvPr>
        </p:nvSpPr>
        <p:spPr>
          <a:xfrm>
            <a:off x="685801" y="1020779"/>
            <a:ext cx="4510676" cy="4074058"/>
          </a:xfrm>
        </p:spPr>
        <p:txBody>
          <a:bodyPr>
            <a:normAutofit/>
          </a:bodyPr>
          <a:lstStyle/>
          <a:p>
            <a:pPr marL="0" indent="0" algn="l">
              <a:buNone/>
            </a:pPr>
            <a:endParaRPr lang="tr-TR" sz="1600" b="1" cap="none" dirty="0">
              <a:latin typeface="Söhne"/>
            </a:endParaRPr>
          </a:p>
          <a:p>
            <a:pPr marL="0" indent="0" algn="l">
              <a:buNone/>
            </a:pPr>
            <a:r>
              <a:rPr lang="tr-TR" sz="1400" b="1" i="0" u="none" strike="noStrike" cap="none" baseline="0" dirty="0">
                <a:latin typeface="Söhne"/>
              </a:rPr>
              <a:t>While Döngüsü: </a:t>
            </a:r>
            <a:r>
              <a:rPr lang="tr-TR" sz="1400" i="0" cap="none" dirty="0">
                <a:latin typeface="Söhne"/>
              </a:rPr>
              <a:t>K</a:t>
            </a:r>
            <a:r>
              <a:rPr lang="tr-TR" sz="1400" u="none" strike="noStrike" cap="none" baseline="0" dirty="0">
                <a:latin typeface="Söhne"/>
              </a:rPr>
              <a:t>oşul doğru (</a:t>
            </a:r>
            <a:r>
              <a:rPr lang="tr-TR" sz="1400" u="none" strike="noStrike" cap="none" baseline="0" dirty="0" err="1">
                <a:latin typeface="Söhne"/>
              </a:rPr>
              <a:t>true</a:t>
            </a:r>
            <a:r>
              <a:rPr lang="tr-TR" sz="1400" u="none" strike="noStrike" cap="none" baseline="0" dirty="0">
                <a:latin typeface="Söhne"/>
              </a:rPr>
              <a:t>) olduğu sürece yürütülür. Döngünün her bir yinelemesi başlamadan önce koşul kontrol edilir.</a:t>
            </a:r>
            <a:endParaRPr lang="tr-TR" sz="1600" u="none" strike="noStrike" cap="none" baseline="0" dirty="0">
              <a:latin typeface="Söhne"/>
            </a:endParaRPr>
          </a:p>
          <a:p>
            <a:pPr marL="0" indent="0" algn="l">
              <a:buNone/>
            </a:pPr>
            <a:r>
              <a:rPr lang="tr-TR" sz="1400" b="1" i="0" u="none" strike="noStrike" cap="none" baseline="0" dirty="0">
                <a:latin typeface="Söhne"/>
              </a:rPr>
              <a:t>Do While Döngüsü: </a:t>
            </a:r>
            <a:r>
              <a:rPr lang="tr-TR" sz="1400" u="none" strike="noStrike" cap="none" baseline="0" dirty="0">
                <a:solidFill>
                  <a:srgbClr val="0D0D0D"/>
                </a:solidFill>
                <a:latin typeface="Söhne"/>
              </a:rPr>
              <a:t>K</a:t>
            </a:r>
            <a:r>
              <a:rPr lang="tr-TR" sz="1400" b="0" i="0" cap="none" dirty="0">
                <a:solidFill>
                  <a:srgbClr val="0D0D0D"/>
                </a:solidFill>
                <a:effectLst/>
                <a:latin typeface="Söhne"/>
              </a:rPr>
              <a:t>oşul ne olursa olsun en az bir kez çalıştırılır, çünkü koşul yinelemenin sonunda kontrol edilir.  </a:t>
            </a:r>
            <a:endParaRPr lang="tr-TR" sz="1600" u="none" strike="noStrike" cap="none" baseline="0" dirty="0">
              <a:latin typeface="Söhne"/>
            </a:endParaRPr>
          </a:p>
        </p:txBody>
      </p:sp>
      <p:pic>
        <p:nvPicPr>
          <p:cNvPr id="6" name="Resim 5">
            <a:extLst>
              <a:ext uri="{FF2B5EF4-FFF2-40B4-BE49-F238E27FC236}">
                <a16:creationId xmlns:a16="http://schemas.microsoft.com/office/drawing/2014/main" id="{1445A431-590A-5FA1-032B-8B644EF109E8}"/>
              </a:ext>
            </a:extLst>
          </p:cNvPr>
          <p:cNvPicPr>
            <a:picLocks noChangeAspect="1"/>
          </p:cNvPicPr>
          <p:nvPr/>
        </p:nvPicPr>
        <p:blipFill>
          <a:blip r:embed="rId2"/>
          <a:stretch>
            <a:fillRect/>
          </a:stretch>
        </p:blipFill>
        <p:spPr>
          <a:xfrm>
            <a:off x="6412115" y="834515"/>
            <a:ext cx="5202725" cy="4681976"/>
          </a:xfrm>
          <a:prstGeom prst="rect">
            <a:avLst/>
          </a:prstGeom>
        </p:spPr>
      </p:pic>
      <p:sp>
        <p:nvSpPr>
          <p:cNvPr id="8" name="Rectangle 2">
            <a:extLst>
              <a:ext uri="{FF2B5EF4-FFF2-40B4-BE49-F238E27FC236}">
                <a16:creationId xmlns:a16="http://schemas.microsoft.com/office/drawing/2014/main" id="{ABD9AD8E-22C4-6AD8-F2A0-59A9E0CAE33B}"/>
              </a:ext>
            </a:extLst>
          </p:cNvPr>
          <p:cNvSpPr>
            <a:spLocks noChangeArrowheads="1"/>
          </p:cNvSpPr>
          <p:nvPr/>
        </p:nvSpPr>
        <p:spPr bwMode="auto">
          <a:xfrm>
            <a:off x="152400" y="1963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24686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5CE29-0CF5-7729-CC79-5EC1997345A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A6D20A8-2FC0-CB44-EB7C-114D5C0F70B2}"/>
              </a:ext>
            </a:extLst>
          </p:cNvPr>
          <p:cNvSpPr>
            <a:spLocks noGrp="1"/>
          </p:cNvSpPr>
          <p:nvPr>
            <p:ph type="title"/>
          </p:nvPr>
        </p:nvSpPr>
        <p:spPr>
          <a:xfrm>
            <a:off x="685801" y="792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6A4B9B9-9711-E41A-A83C-E836DDEBF4EC}"/>
              </a:ext>
            </a:extLst>
          </p:cNvPr>
          <p:cNvSpPr>
            <a:spLocks noGrp="1"/>
          </p:cNvSpPr>
          <p:nvPr>
            <p:ph idx="1"/>
          </p:nvPr>
        </p:nvSpPr>
        <p:spPr>
          <a:xfrm>
            <a:off x="685802" y="1138474"/>
            <a:ext cx="4510676" cy="4074058"/>
          </a:xfrm>
        </p:spPr>
        <p:txBody>
          <a:bodyPr>
            <a:normAutofit/>
          </a:bodyPr>
          <a:lstStyle/>
          <a:p>
            <a:pPr marL="0" indent="0" algn="l">
              <a:buNone/>
            </a:pPr>
            <a:r>
              <a:rPr lang="tr-TR" sz="1400" b="1" cap="none" dirty="0">
                <a:latin typeface="Söhne"/>
              </a:rPr>
              <a:t>C) Veri koleksiyonları üzerinde dolaşma, belirli bir aşamaya kadar işlem yapma, işlemi devam ettirme ve tekrar eden görevleri otomatikleştirme işlemlerinde döngüleri kullanma durumları örneklendirilir.</a:t>
            </a:r>
          </a:p>
          <a:p>
            <a:r>
              <a:rPr lang="tr-TR" sz="1400" b="1" cap="none" dirty="0">
                <a:latin typeface="Söhne"/>
              </a:rPr>
              <a:t>Alışveriş Listesi Örneği: </a:t>
            </a:r>
            <a:r>
              <a:rPr lang="tr-TR" sz="1400" cap="none" dirty="0">
                <a:latin typeface="Söhne"/>
              </a:rPr>
              <a:t>Alışveriş listesindeki her bir ürünü kontrol etmek ve markette bu ürünleri tek tek bulup sepete koymak. Bir </a:t>
            </a:r>
            <a:r>
              <a:rPr lang="tr-TR" sz="1400" cap="none" dirty="0" err="1">
                <a:latin typeface="Söhne"/>
              </a:rPr>
              <a:t>for</a:t>
            </a:r>
            <a:r>
              <a:rPr lang="tr-TR" sz="1400" cap="none" dirty="0">
                <a:latin typeface="Söhne"/>
              </a:rPr>
              <a:t> veya while döngüsü, listemizdeki her bir madde için tekrarlanabilir ve her maddenin sepete eklenip eklenmediğini </a:t>
            </a:r>
            <a:r>
              <a:rPr lang="tr-TR" sz="1400" cap="none">
                <a:latin typeface="Söhne"/>
              </a:rPr>
              <a:t>kontrol edilir.</a:t>
            </a:r>
            <a:endParaRPr lang="tr-TR" sz="1400" cap="none" dirty="0">
              <a:latin typeface="Söhne"/>
            </a:endParaRPr>
          </a:p>
          <a:p>
            <a:pPr marL="0" indent="0" algn="l">
              <a:buNone/>
            </a:pPr>
            <a:endParaRPr lang="tr-TR" sz="1400" u="none" strike="noStrike" cap="none" baseline="0" dirty="0">
              <a:latin typeface="Söhne"/>
            </a:endParaRPr>
          </a:p>
        </p:txBody>
      </p:sp>
      <p:sp>
        <p:nvSpPr>
          <p:cNvPr id="8" name="Rectangle 2">
            <a:extLst>
              <a:ext uri="{FF2B5EF4-FFF2-40B4-BE49-F238E27FC236}">
                <a16:creationId xmlns:a16="http://schemas.microsoft.com/office/drawing/2014/main" id="{36EA3BD4-E90D-3A1D-5494-A522D3B6FD6E}"/>
              </a:ext>
            </a:extLst>
          </p:cNvPr>
          <p:cNvSpPr>
            <a:spLocks noChangeArrowheads="1"/>
          </p:cNvSpPr>
          <p:nvPr/>
        </p:nvSpPr>
        <p:spPr bwMode="auto">
          <a:xfrm>
            <a:off x="152400" y="1963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5" name="Resim 4">
            <a:extLst>
              <a:ext uri="{FF2B5EF4-FFF2-40B4-BE49-F238E27FC236}">
                <a16:creationId xmlns:a16="http://schemas.microsoft.com/office/drawing/2014/main" id="{F6A32E84-97CC-04D9-35B8-194E5816848B}"/>
              </a:ext>
            </a:extLst>
          </p:cNvPr>
          <p:cNvPicPr>
            <a:picLocks noChangeAspect="1"/>
          </p:cNvPicPr>
          <p:nvPr/>
        </p:nvPicPr>
        <p:blipFill>
          <a:blip r:embed="rId2"/>
          <a:stretch>
            <a:fillRect/>
          </a:stretch>
        </p:blipFill>
        <p:spPr>
          <a:xfrm>
            <a:off x="6385711" y="782370"/>
            <a:ext cx="4786265" cy="4786265"/>
          </a:xfrm>
          <a:prstGeom prst="rect">
            <a:avLst/>
          </a:prstGeom>
        </p:spPr>
      </p:pic>
    </p:spTree>
    <p:extLst>
      <p:ext uri="{BB962C8B-B14F-4D97-AF65-F5344CB8AC3E}">
        <p14:creationId xmlns:p14="http://schemas.microsoft.com/office/powerpoint/2010/main" val="2172033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4E188-09A0-F5E6-DFFE-192451352A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080E58E-38AD-4D64-6025-72600A2B124A}"/>
              </a:ext>
            </a:extLst>
          </p:cNvPr>
          <p:cNvSpPr>
            <a:spLocks noGrp="1"/>
          </p:cNvSpPr>
          <p:nvPr>
            <p:ph type="title"/>
          </p:nvPr>
        </p:nvSpPr>
        <p:spPr>
          <a:xfrm>
            <a:off x="685801" y="79217"/>
            <a:ext cx="10396882" cy="1151965"/>
          </a:xfrm>
        </p:spPr>
        <p:txBody>
          <a:bodyPr>
            <a:normAutofit/>
          </a:bodyPr>
          <a:lstStyle/>
          <a:p>
            <a:r>
              <a:rPr lang="tr-TR" sz="3200" b="1" i="0" u="none" strike="noStrike" baseline="0" dirty="0">
                <a:solidFill>
                  <a:srgbClr val="9A3063"/>
                </a:solidFill>
                <a:latin typeface="Calibri-Bold"/>
              </a:rPr>
              <a:t>2. ÜNİTE: KARAR VE DÖNGÜ YAPILARI</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972B7954-A6D3-E8FB-65D6-E540E15A10C6}"/>
              </a:ext>
            </a:extLst>
          </p:cNvPr>
          <p:cNvSpPr>
            <a:spLocks noGrp="1"/>
          </p:cNvSpPr>
          <p:nvPr>
            <p:ph idx="1"/>
          </p:nvPr>
        </p:nvSpPr>
        <p:spPr>
          <a:xfrm>
            <a:off x="685802" y="1138474"/>
            <a:ext cx="4510676" cy="4074058"/>
          </a:xfrm>
        </p:spPr>
        <p:txBody>
          <a:bodyPr>
            <a:normAutofit/>
          </a:bodyPr>
          <a:lstStyle/>
          <a:p>
            <a:r>
              <a:rPr lang="tr-TR" sz="1400" b="1" cap="none" dirty="0">
                <a:latin typeface="Söhne"/>
              </a:rPr>
              <a:t>Spor Salonu Antrenmanı Örneği: </a:t>
            </a:r>
            <a:r>
              <a:rPr lang="tr-TR" sz="1400" cap="none" dirty="0">
                <a:latin typeface="Söhne"/>
              </a:rPr>
              <a:t>Spor salonunda belirli sayıda set ve tekrar yapma. Örneğin, 3 set 10 tekrar şınav çekmek. Bir </a:t>
            </a:r>
            <a:r>
              <a:rPr lang="tr-TR" sz="1400" cap="none" dirty="0" err="1">
                <a:latin typeface="Söhne"/>
              </a:rPr>
              <a:t>for</a:t>
            </a:r>
            <a:r>
              <a:rPr lang="tr-TR" sz="1400" cap="none" dirty="0">
                <a:latin typeface="Söhne"/>
              </a:rPr>
              <a:t> döngüsü, her set için 10 şınav çekmemizi ve sonra bir sonraki sete geçmemizi sağlar.</a:t>
            </a:r>
            <a:endParaRPr lang="tr-TR" sz="1400" u="none" strike="noStrike" cap="none" baseline="0" dirty="0">
              <a:latin typeface="Söhne"/>
            </a:endParaRPr>
          </a:p>
        </p:txBody>
      </p:sp>
      <p:sp>
        <p:nvSpPr>
          <p:cNvPr id="8" name="Rectangle 2">
            <a:extLst>
              <a:ext uri="{FF2B5EF4-FFF2-40B4-BE49-F238E27FC236}">
                <a16:creationId xmlns:a16="http://schemas.microsoft.com/office/drawing/2014/main" id="{D2359C31-CC18-F054-E4A8-3AF441D02576}"/>
              </a:ext>
            </a:extLst>
          </p:cNvPr>
          <p:cNvSpPr>
            <a:spLocks noChangeArrowheads="1"/>
          </p:cNvSpPr>
          <p:nvPr/>
        </p:nvSpPr>
        <p:spPr bwMode="auto">
          <a:xfrm>
            <a:off x="152400" y="1963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pic>
        <p:nvPicPr>
          <p:cNvPr id="6" name="Resim 5">
            <a:extLst>
              <a:ext uri="{FF2B5EF4-FFF2-40B4-BE49-F238E27FC236}">
                <a16:creationId xmlns:a16="http://schemas.microsoft.com/office/drawing/2014/main" id="{EEF3EEA2-1658-721F-1E4D-D68D645193F1}"/>
              </a:ext>
            </a:extLst>
          </p:cNvPr>
          <p:cNvPicPr>
            <a:picLocks noChangeAspect="1"/>
          </p:cNvPicPr>
          <p:nvPr/>
        </p:nvPicPr>
        <p:blipFill rotWithShape="1">
          <a:blip r:embed="rId2"/>
          <a:srcRect l="3749" t="3415" r="3321" b="1329"/>
          <a:stretch/>
        </p:blipFill>
        <p:spPr>
          <a:xfrm>
            <a:off x="5441133" y="932507"/>
            <a:ext cx="6065065" cy="4544839"/>
          </a:xfrm>
          <a:prstGeom prst="rect">
            <a:avLst/>
          </a:prstGeom>
        </p:spPr>
      </p:pic>
    </p:spTree>
    <p:extLst>
      <p:ext uri="{BB962C8B-B14F-4D97-AF65-F5344CB8AC3E}">
        <p14:creationId xmlns:p14="http://schemas.microsoft.com/office/powerpoint/2010/main" val="1504980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70E4B-2AD4-0F04-083D-F961D8EF37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14BF51C-9B01-1B10-B7C7-543B2A2FD544}"/>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56070A6-9CC2-4C68-F2CF-33D9882CF0B8}"/>
              </a:ext>
            </a:extLst>
          </p:cNvPr>
          <p:cNvSpPr>
            <a:spLocks noGrp="1"/>
          </p:cNvSpPr>
          <p:nvPr>
            <p:ph idx="1"/>
          </p:nvPr>
        </p:nvSpPr>
        <p:spPr>
          <a:xfrm>
            <a:off x="613373" y="712961"/>
            <a:ext cx="10396883" cy="4074058"/>
          </a:xfrm>
        </p:spPr>
        <p:txBody>
          <a:bodyPr>
            <a:normAutofit/>
          </a:bodyPr>
          <a:lstStyle/>
          <a:p>
            <a:pPr marL="0" indent="0" algn="l">
              <a:buNone/>
            </a:pPr>
            <a:r>
              <a:rPr lang="tr-TR" sz="1600" b="1" i="0" u="none" strike="noStrike" cap="none" baseline="0" dirty="0">
                <a:latin typeface="Söhne"/>
              </a:rPr>
              <a:t>3.1. C++ programlama dilinde kullanılan fonksiyonları tanır.</a:t>
            </a:r>
          </a:p>
          <a:p>
            <a:pPr marL="0" indent="0" algn="l">
              <a:buNone/>
            </a:pPr>
            <a:r>
              <a:rPr lang="tr-TR" sz="1600" b="1" cap="none" dirty="0">
                <a:latin typeface="Söhne"/>
              </a:rPr>
              <a:t>A) C++ programlama dilinde fonksiyonların nasıl tanımlandığı ve çağrıldığı anlatılır.</a:t>
            </a:r>
          </a:p>
          <a:p>
            <a:pPr marL="0" indent="0" algn="l">
              <a:buNone/>
            </a:pPr>
            <a:r>
              <a:rPr lang="tr-TR" sz="1600" cap="none" dirty="0">
                <a:latin typeface="Söhne"/>
              </a:rPr>
              <a:t>C++ programlama dilinde fonksiyonların tanımlanması ve çağrılması, belirli bir görevi yerine getirmek için kod parçacıklarını organize etme yöntemidir. Fonksiyonlar, belirli bir işi yapmak için gereken kodu gruplandırır ve programın başka yerlerinden bu fonksiyonları çağırarak kod tekrarını azaltır ve programı daha okunabilir hale getirir.</a:t>
            </a:r>
          </a:p>
          <a:p>
            <a:pPr marL="0" indent="0" algn="l">
              <a:buNone/>
            </a:pPr>
            <a:r>
              <a:rPr lang="tr-TR" sz="1600" b="1" cap="none" dirty="0">
                <a:latin typeface="Söhne"/>
              </a:rPr>
              <a:t>Fonksiyon Tanımlama</a:t>
            </a:r>
          </a:p>
          <a:p>
            <a:pPr marL="0" indent="0" algn="l">
              <a:buNone/>
            </a:pPr>
            <a:r>
              <a:rPr lang="tr-TR" sz="1600" cap="none" dirty="0">
                <a:latin typeface="Söhne"/>
              </a:rPr>
              <a:t>Fonksiyonlar, bir işi gerçekleştiren ve isteğe bağlı olarak bazı verileri alan ve bazı sonuçlar döndüren kod bloklarıdır.</a:t>
            </a:r>
          </a:p>
          <a:p>
            <a:pPr marL="0" indent="0" algn="l">
              <a:buNone/>
            </a:pPr>
            <a:endParaRPr lang="tr-TR" sz="1600" cap="none" dirty="0">
              <a:latin typeface="Söhne"/>
            </a:endParaRPr>
          </a:p>
        </p:txBody>
      </p:sp>
      <p:pic>
        <p:nvPicPr>
          <p:cNvPr id="5" name="Resim 4">
            <a:extLst>
              <a:ext uri="{FF2B5EF4-FFF2-40B4-BE49-F238E27FC236}">
                <a16:creationId xmlns:a16="http://schemas.microsoft.com/office/drawing/2014/main" id="{084B245C-6119-9BB0-35B5-80F534E56884}"/>
              </a:ext>
            </a:extLst>
          </p:cNvPr>
          <p:cNvPicPr>
            <a:picLocks noChangeAspect="1"/>
          </p:cNvPicPr>
          <p:nvPr/>
        </p:nvPicPr>
        <p:blipFill>
          <a:blip r:embed="rId2"/>
          <a:stretch>
            <a:fillRect/>
          </a:stretch>
        </p:blipFill>
        <p:spPr>
          <a:xfrm>
            <a:off x="649587" y="3962541"/>
            <a:ext cx="5686425" cy="1304925"/>
          </a:xfrm>
          <a:prstGeom prst="rect">
            <a:avLst/>
          </a:prstGeom>
        </p:spPr>
      </p:pic>
    </p:spTree>
    <p:extLst>
      <p:ext uri="{BB962C8B-B14F-4D97-AF65-F5344CB8AC3E}">
        <p14:creationId xmlns:p14="http://schemas.microsoft.com/office/powerpoint/2010/main" val="256781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7869-1C25-0F59-1A4B-C1304EF9443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07631AE-34C3-413F-1426-AFB845527205}"/>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78F8555-CC3A-B653-588D-49E4DF2C0B53}"/>
              </a:ext>
            </a:extLst>
          </p:cNvPr>
          <p:cNvSpPr>
            <a:spLocks noGrp="1"/>
          </p:cNvSpPr>
          <p:nvPr>
            <p:ph idx="1"/>
          </p:nvPr>
        </p:nvSpPr>
        <p:spPr>
          <a:xfrm>
            <a:off x="613373" y="135802"/>
            <a:ext cx="10396883" cy="4651217"/>
          </a:xfrm>
        </p:spPr>
        <p:txBody>
          <a:bodyPr>
            <a:normAutofit/>
          </a:bodyPr>
          <a:lstStyle/>
          <a:p>
            <a:pPr marL="0" indent="0" algn="l">
              <a:buNone/>
            </a:pPr>
            <a:r>
              <a:rPr lang="tr-TR" sz="1600" b="1" cap="none" dirty="0">
                <a:latin typeface="Söhne"/>
              </a:rPr>
              <a:t>Fonksiyon Çağrılması</a:t>
            </a:r>
          </a:p>
          <a:p>
            <a:pPr marL="0" indent="0" algn="l">
              <a:buNone/>
            </a:pPr>
            <a:r>
              <a:rPr lang="tr-TR" sz="1600" cap="none" dirty="0">
                <a:latin typeface="Söhne"/>
              </a:rPr>
              <a:t>Bir fonksiyon tanımlandıktan sonra, onu kullanmak için çağırmak gerekir. Bu, fonksiyonun adını ve parantez içinde gerekli argümanları yazarak yapılır</a:t>
            </a:r>
            <a:r>
              <a:rPr lang="tr-TR" sz="1600" b="1" cap="none" dirty="0">
                <a:latin typeface="Söhne"/>
              </a:rPr>
              <a:t>.</a:t>
            </a:r>
            <a:endParaRPr lang="tr-TR" sz="1600" cap="none" dirty="0">
              <a:latin typeface="Söhne"/>
            </a:endParaRPr>
          </a:p>
        </p:txBody>
      </p:sp>
      <p:pic>
        <p:nvPicPr>
          <p:cNvPr id="6" name="Resim 5">
            <a:extLst>
              <a:ext uri="{FF2B5EF4-FFF2-40B4-BE49-F238E27FC236}">
                <a16:creationId xmlns:a16="http://schemas.microsoft.com/office/drawing/2014/main" id="{8C3E4B8A-2A29-A25A-1690-E2DF45B958FB}"/>
              </a:ext>
            </a:extLst>
          </p:cNvPr>
          <p:cNvPicPr>
            <a:picLocks noChangeAspect="1"/>
          </p:cNvPicPr>
          <p:nvPr/>
        </p:nvPicPr>
        <p:blipFill>
          <a:blip r:embed="rId2"/>
          <a:stretch>
            <a:fillRect/>
          </a:stretch>
        </p:blipFill>
        <p:spPr>
          <a:xfrm>
            <a:off x="1181744" y="3317718"/>
            <a:ext cx="8360376" cy="1218068"/>
          </a:xfrm>
          <a:prstGeom prst="rect">
            <a:avLst/>
          </a:prstGeom>
        </p:spPr>
      </p:pic>
    </p:spTree>
    <p:extLst>
      <p:ext uri="{BB962C8B-B14F-4D97-AF65-F5344CB8AC3E}">
        <p14:creationId xmlns:p14="http://schemas.microsoft.com/office/powerpoint/2010/main" val="3916510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C9CE4-EDDD-AD73-9B87-C35BFF9F123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EB33C61-C768-1729-DB5A-13274F350B0C}"/>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64A2666-3AC0-5FE4-A4BC-F1362566957A}"/>
              </a:ext>
            </a:extLst>
          </p:cNvPr>
          <p:cNvSpPr>
            <a:spLocks noGrp="1"/>
          </p:cNvSpPr>
          <p:nvPr>
            <p:ph idx="1"/>
          </p:nvPr>
        </p:nvSpPr>
        <p:spPr>
          <a:xfrm>
            <a:off x="151648" y="1258430"/>
            <a:ext cx="4384138" cy="4336612"/>
          </a:xfrm>
        </p:spPr>
        <p:txBody>
          <a:bodyPr>
            <a:normAutofit fontScale="77500" lnSpcReduction="20000"/>
          </a:bodyPr>
          <a:lstStyle/>
          <a:p>
            <a:pPr marL="0" indent="0" algn="l">
              <a:buNone/>
            </a:pPr>
            <a:r>
              <a:rPr lang="tr-TR" sz="1800" b="1" cap="none" dirty="0">
                <a:latin typeface="Söhne"/>
              </a:rPr>
              <a:t>B) Fonksiyonların parametreleri iletme ve değer döndürme işlemleri gösterilir.</a:t>
            </a:r>
          </a:p>
          <a:p>
            <a:pPr marL="0" indent="0" algn="l">
              <a:buNone/>
            </a:pPr>
            <a:r>
              <a:rPr lang="tr-TR" sz="1800" cap="none" dirty="0">
                <a:latin typeface="Söhne"/>
              </a:rPr>
              <a:t>Bu kavramlar günlük hayattan bir örnekle öğrencilere açıklanabilir:</a:t>
            </a:r>
          </a:p>
          <a:p>
            <a:pPr marL="0" indent="0" algn="l">
              <a:buNone/>
            </a:pPr>
            <a:r>
              <a:rPr lang="tr-TR" sz="1800" cap="none" dirty="0">
                <a:latin typeface="Söhne"/>
              </a:rPr>
              <a:t>Bir restoranda sipariş vermek, fonksiyonların parametre almasına ve değer döndürmesine benzetilebilir. Müşteri olarak siz (program), garsona (fonksiyon) ne yemek istediğinizi (parametreler) söylersiniz ve garson size istediğiniz yemeği (değer döndürme) getirir.</a:t>
            </a:r>
          </a:p>
          <a:p>
            <a:pPr marL="0" indent="0" algn="l">
              <a:buNone/>
            </a:pPr>
            <a:r>
              <a:rPr lang="tr-TR" sz="1800" b="1" cap="none" dirty="0">
                <a:latin typeface="Söhne"/>
              </a:rPr>
              <a:t>Sipariş Verme: </a:t>
            </a:r>
            <a:r>
              <a:rPr lang="tr-TR" sz="1800" cap="none" dirty="0">
                <a:latin typeface="Söhne"/>
              </a:rPr>
              <a:t>Bir müşterinin menüyü incelediği ve ardından garsona yemek siparişi verdiği bir sahne. Menüdeki seçenekler fonksiyon parametrelerini temsil eder ve müşterinin yaptığı seçim fonksiyona geçirilen argümanları temsil eder.</a:t>
            </a:r>
          </a:p>
          <a:p>
            <a:pPr marL="0" indent="0" algn="l">
              <a:buNone/>
            </a:pPr>
            <a:r>
              <a:rPr lang="tr-TR" sz="1800" b="1" cap="none" dirty="0">
                <a:latin typeface="Söhne"/>
              </a:rPr>
              <a:t>Yemek Servisi: </a:t>
            </a:r>
            <a:r>
              <a:rPr lang="tr-TR" sz="1800" cap="none" dirty="0">
                <a:latin typeface="Söhne"/>
              </a:rPr>
              <a:t>Garsonun müşteriye yemeği getirdiği sahne. Bu, fonksiyonun işlemi tamamladıktan sonra bir değer döndürmesine benzetilir.</a:t>
            </a:r>
          </a:p>
        </p:txBody>
      </p:sp>
      <p:pic>
        <p:nvPicPr>
          <p:cNvPr id="8" name="Resim 7">
            <a:extLst>
              <a:ext uri="{FF2B5EF4-FFF2-40B4-BE49-F238E27FC236}">
                <a16:creationId xmlns:a16="http://schemas.microsoft.com/office/drawing/2014/main" id="{221AFFA9-37F4-219B-27B1-4BCA49543529}"/>
              </a:ext>
            </a:extLst>
          </p:cNvPr>
          <p:cNvPicPr>
            <a:picLocks noChangeAspect="1"/>
          </p:cNvPicPr>
          <p:nvPr/>
        </p:nvPicPr>
        <p:blipFill rotWithShape="1">
          <a:blip r:embed="rId2"/>
          <a:srcRect r="2907"/>
          <a:stretch/>
        </p:blipFill>
        <p:spPr>
          <a:xfrm>
            <a:off x="4689517" y="1348965"/>
            <a:ext cx="6998507" cy="4246077"/>
          </a:xfrm>
          <a:prstGeom prst="rect">
            <a:avLst/>
          </a:prstGeom>
        </p:spPr>
      </p:pic>
    </p:spTree>
    <p:extLst>
      <p:ext uri="{BB962C8B-B14F-4D97-AF65-F5344CB8AC3E}">
        <p14:creationId xmlns:p14="http://schemas.microsoft.com/office/powerpoint/2010/main" val="29432998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168A4-5A3C-16C1-2C84-2F9F6D63D94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054B0D-CA93-E6C5-F2E5-90B3B9825C4F}"/>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48729220-FA75-B756-FAEC-026D522D7DB8}"/>
              </a:ext>
            </a:extLst>
          </p:cNvPr>
          <p:cNvSpPr>
            <a:spLocks noGrp="1"/>
          </p:cNvSpPr>
          <p:nvPr>
            <p:ph idx="1"/>
          </p:nvPr>
        </p:nvSpPr>
        <p:spPr>
          <a:xfrm>
            <a:off x="678305" y="862342"/>
            <a:ext cx="9517453" cy="2822419"/>
          </a:xfrm>
        </p:spPr>
        <p:txBody>
          <a:bodyPr>
            <a:normAutofit/>
          </a:bodyPr>
          <a:lstStyle/>
          <a:p>
            <a:pPr marL="0" indent="0" algn="l">
              <a:buNone/>
            </a:pPr>
            <a:r>
              <a:rPr lang="tr-TR" sz="1800" cap="none" dirty="0">
                <a:latin typeface="Söhne"/>
              </a:rPr>
              <a:t>Bu sahneleri C++ koduyla ilişkilendirmek için, fonksiyon parametrelerinin fonksiyonun alabileceği argümanlar olduğunu ve fonksiyonun geri döndürdüğü değerin ise işlem sonucunda elde edilen sonuç olduğunu anlatabilir.</a:t>
            </a:r>
          </a:p>
        </p:txBody>
      </p:sp>
      <p:pic>
        <p:nvPicPr>
          <p:cNvPr id="5" name="Resim 4">
            <a:extLst>
              <a:ext uri="{FF2B5EF4-FFF2-40B4-BE49-F238E27FC236}">
                <a16:creationId xmlns:a16="http://schemas.microsoft.com/office/drawing/2014/main" id="{F3E8B7C8-A3D2-C8BA-1BB2-5DCED595551D}"/>
              </a:ext>
            </a:extLst>
          </p:cNvPr>
          <p:cNvPicPr>
            <a:picLocks noChangeAspect="1"/>
          </p:cNvPicPr>
          <p:nvPr/>
        </p:nvPicPr>
        <p:blipFill>
          <a:blip r:embed="rId2"/>
          <a:stretch>
            <a:fillRect/>
          </a:stretch>
        </p:blipFill>
        <p:spPr>
          <a:xfrm>
            <a:off x="2177312" y="3239319"/>
            <a:ext cx="6133770" cy="2072360"/>
          </a:xfrm>
          <a:prstGeom prst="rect">
            <a:avLst/>
          </a:prstGeom>
        </p:spPr>
      </p:pic>
    </p:spTree>
    <p:extLst>
      <p:ext uri="{BB962C8B-B14F-4D97-AF65-F5344CB8AC3E}">
        <p14:creationId xmlns:p14="http://schemas.microsoft.com/office/powerpoint/2010/main" val="117905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FE54EB-1C86-4581-29F0-B2D469FFAC49}"/>
              </a:ext>
            </a:extLst>
          </p:cNvPr>
          <p:cNvSpPr>
            <a:spLocks noGrp="1"/>
          </p:cNvSpPr>
          <p:nvPr>
            <p:ph type="title"/>
          </p:nvPr>
        </p:nvSpPr>
        <p:spPr>
          <a:xfrm>
            <a:off x="685801" y="423250"/>
            <a:ext cx="10396882" cy="1151965"/>
          </a:xfrm>
        </p:spPr>
        <p:txBody>
          <a:bodyPr>
            <a:normAutofit/>
          </a:bodyPr>
          <a:lstStyle/>
          <a:p>
            <a:r>
              <a:rPr kumimoji="0" lang="tr-TR" sz="3600" b="0" i="0" u="none" strike="noStrike" kern="1200" cap="none" spc="0" normalizeH="0" baseline="0" noProof="0" dirty="0">
                <a:ln>
                  <a:noFill/>
                </a:ln>
                <a:solidFill>
                  <a:srgbClr val="AD84C6"/>
                </a:solidFill>
                <a:effectLst/>
                <a:uLnTx/>
                <a:uFillTx/>
                <a:latin typeface="Corbel" panose="020B0503020204020204"/>
                <a:ea typeface="+mj-ea"/>
                <a:cs typeface="+mj-cs"/>
              </a:rPr>
              <a:t>Bilimsel Süreç Becerisi</a:t>
            </a:r>
            <a:endParaRPr lang="tr-TR" sz="3600" dirty="0"/>
          </a:p>
        </p:txBody>
      </p:sp>
      <p:sp>
        <p:nvSpPr>
          <p:cNvPr id="3" name="İçerik Yer Tutucusu 2">
            <a:extLst>
              <a:ext uri="{FF2B5EF4-FFF2-40B4-BE49-F238E27FC236}">
                <a16:creationId xmlns:a16="http://schemas.microsoft.com/office/drawing/2014/main" id="{97EDBBD9-40D6-D5FD-D3C4-DE683CB1C60E}"/>
              </a:ext>
            </a:extLst>
          </p:cNvPr>
          <p:cNvSpPr>
            <a:spLocks noGrp="1"/>
          </p:cNvSpPr>
          <p:nvPr>
            <p:ph idx="1"/>
          </p:nvPr>
        </p:nvSpPr>
        <p:spPr>
          <a:xfrm>
            <a:off x="685801" y="1646936"/>
            <a:ext cx="10396883" cy="3413951"/>
          </a:xfrm>
        </p:spPr>
        <p:txBody>
          <a:bodyPr>
            <a:normAutofit fontScale="92500"/>
          </a:bodyPr>
          <a:lstStyle/>
          <a:p>
            <a:pPr marL="0" indent="0" algn="l">
              <a:buNone/>
            </a:pPr>
            <a:r>
              <a:rPr lang="tr-TR" sz="2300" cap="none" dirty="0">
                <a:solidFill>
                  <a:srgbClr val="0D0D0D"/>
                </a:solidFill>
                <a:latin typeface="Söhne"/>
              </a:rPr>
              <a:t>B</a:t>
            </a:r>
            <a:r>
              <a:rPr lang="tr-TR" sz="2300" b="0" i="0" cap="none" dirty="0">
                <a:solidFill>
                  <a:srgbClr val="0D0D0D"/>
                </a:solidFill>
                <a:effectLst/>
                <a:latin typeface="Söhne"/>
              </a:rPr>
              <a:t>ilimsel süreç becerisi, bilimsel yöntemleri kullanarak soruları yanıtlama ve problemleri çözme yeteneğidir. bu beceriler, bilim insanlarının doğayı ve evreni anlamak için kullandıkları süreçlerin bir parçasıdır ve öğrencilerin bilimsel düşünme yeteneklerini geliştirmek için eğitimde de önemlidir. bilimsel süreç becerileri şunları içerir:</a:t>
            </a:r>
          </a:p>
          <a:p>
            <a:r>
              <a:rPr lang="tr-TR" sz="1700" b="1" i="0" dirty="0">
                <a:solidFill>
                  <a:srgbClr val="0D0D0D"/>
                </a:solidFill>
                <a:effectLst/>
                <a:latin typeface="Söhne"/>
              </a:rPr>
              <a:t>Gözlem Yapma</a:t>
            </a:r>
            <a:r>
              <a:rPr lang="tr-TR" sz="1700" b="0" i="0" dirty="0">
                <a:solidFill>
                  <a:srgbClr val="0D0D0D"/>
                </a:solidFill>
                <a:effectLst/>
                <a:latin typeface="Söhne"/>
              </a:rPr>
              <a:t>: </a:t>
            </a:r>
            <a:r>
              <a:rPr lang="tr-TR" sz="1700" cap="none" dirty="0">
                <a:solidFill>
                  <a:srgbClr val="0D0D0D"/>
                </a:solidFill>
                <a:latin typeface="Söhne"/>
              </a:rPr>
              <a:t>D</a:t>
            </a:r>
            <a:r>
              <a:rPr lang="tr-TR" sz="1700" b="0" i="0" cap="none" dirty="0">
                <a:solidFill>
                  <a:srgbClr val="0D0D0D"/>
                </a:solidFill>
                <a:effectLst/>
                <a:latin typeface="Söhne"/>
              </a:rPr>
              <a:t>oğal dünyayı dikkatli bir şekilde inceleme ve hakkında notlar alma.</a:t>
            </a:r>
          </a:p>
          <a:p>
            <a:r>
              <a:rPr lang="tr-TR" sz="1700" b="1" i="0" dirty="0">
                <a:solidFill>
                  <a:srgbClr val="0D0D0D"/>
                </a:solidFill>
                <a:effectLst/>
                <a:latin typeface="Söhne"/>
              </a:rPr>
              <a:t>Sınıflandırma</a:t>
            </a:r>
            <a:r>
              <a:rPr lang="tr-TR" sz="1700" b="0" i="0" dirty="0">
                <a:solidFill>
                  <a:srgbClr val="0D0D0D"/>
                </a:solidFill>
                <a:effectLst/>
                <a:latin typeface="Söhne"/>
              </a:rPr>
              <a:t>: </a:t>
            </a:r>
            <a:r>
              <a:rPr lang="tr-TR" sz="1700" cap="none" dirty="0">
                <a:solidFill>
                  <a:srgbClr val="0D0D0D"/>
                </a:solidFill>
                <a:latin typeface="Söhne"/>
              </a:rPr>
              <a:t>N</a:t>
            </a:r>
            <a:r>
              <a:rPr lang="tr-TR" sz="1700" b="0" i="0" cap="none" dirty="0">
                <a:solidFill>
                  <a:srgbClr val="0D0D0D"/>
                </a:solidFill>
                <a:effectLst/>
                <a:latin typeface="Söhne"/>
              </a:rPr>
              <a:t>esneleri veya olayları gruplara ayırma ve düzenleme</a:t>
            </a:r>
            <a:r>
              <a:rPr lang="tr-TR" sz="1700" b="0" i="0" dirty="0">
                <a:solidFill>
                  <a:srgbClr val="0D0D0D"/>
                </a:solidFill>
                <a:effectLst/>
                <a:latin typeface="Söhne"/>
              </a:rPr>
              <a:t>.</a:t>
            </a:r>
          </a:p>
          <a:p>
            <a:r>
              <a:rPr lang="tr-TR" sz="1700" b="1" i="0" dirty="0">
                <a:solidFill>
                  <a:srgbClr val="0D0D0D"/>
                </a:solidFill>
                <a:effectLst/>
                <a:latin typeface="Söhne"/>
              </a:rPr>
              <a:t>Ölçme</a:t>
            </a:r>
            <a:r>
              <a:rPr lang="tr-TR" sz="1700" b="0" i="0" dirty="0">
                <a:solidFill>
                  <a:srgbClr val="0D0D0D"/>
                </a:solidFill>
                <a:effectLst/>
                <a:latin typeface="Söhne"/>
              </a:rPr>
              <a:t>: </a:t>
            </a:r>
            <a:r>
              <a:rPr lang="tr-TR" sz="1700" cap="none" dirty="0">
                <a:solidFill>
                  <a:srgbClr val="0D0D0D"/>
                </a:solidFill>
                <a:latin typeface="Söhne"/>
              </a:rPr>
              <a:t>N</a:t>
            </a:r>
            <a:r>
              <a:rPr lang="tr-TR" sz="1700" b="0" i="0" cap="none" dirty="0">
                <a:solidFill>
                  <a:srgbClr val="0D0D0D"/>
                </a:solidFill>
                <a:effectLst/>
                <a:latin typeface="Söhne"/>
              </a:rPr>
              <a:t>esnelerin veya olayların miktarını belirleme ve karşılaştırma</a:t>
            </a:r>
            <a:r>
              <a:rPr lang="tr-TR" sz="1700" b="0" i="0" dirty="0">
                <a:solidFill>
                  <a:srgbClr val="0D0D0D"/>
                </a:solidFill>
                <a:effectLst/>
                <a:latin typeface="Söhne"/>
              </a:rPr>
              <a:t>.</a:t>
            </a:r>
          </a:p>
          <a:p>
            <a:r>
              <a:rPr lang="tr-TR" sz="1700" b="1" i="0" dirty="0">
                <a:solidFill>
                  <a:srgbClr val="0D0D0D"/>
                </a:solidFill>
                <a:effectLst/>
                <a:latin typeface="Söhne"/>
              </a:rPr>
              <a:t>Tahmin Yapma</a:t>
            </a:r>
            <a:r>
              <a:rPr lang="tr-TR" sz="1700" b="0" i="0" dirty="0">
                <a:solidFill>
                  <a:srgbClr val="0D0D0D"/>
                </a:solidFill>
                <a:effectLst/>
                <a:latin typeface="Söhne"/>
              </a:rPr>
              <a:t>: </a:t>
            </a:r>
            <a:r>
              <a:rPr lang="tr-TR" sz="1700" cap="none" dirty="0">
                <a:solidFill>
                  <a:srgbClr val="0D0D0D"/>
                </a:solidFill>
                <a:latin typeface="Söhne"/>
              </a:rPr>
              <a:t>G</a:t>
            </a:r>
            <a:r>
              <a:rPr lang="tr-TR" sz="1700" b="0" i="0" cap="none" dirty="0">
                <a:solidFill>
                  <a:srgbClr val="0D0D0D"/>
                </a:solidFill>
                <a:effectLst/>
                <a:latin typeface="Söhne"/>
              </a:rPr>
              <a:t>elecekteki olaylar hakkında bilgiye dayalı tahminlerde bulunma</a:t>
            </a:r>
            <a:r>
              <a:rPr lang="tr-TR" b="0" i="0" dirty="0">
                <a:solidFill>
                  <a:srgbClr val="0D0D0D"/>
                </a:solidFill>
                <a:effectLst/>
                <a:latin typeface="Söhne"/>
              </a:rPr>
              <a:t>.</a:t>
            </a:r>
          </a:p>
          <a:p>
            <a:pPr marL="0" indent="0">
              <a:buNone/>
            </a:pPr>
            <a:endParaRPr lang="tr-TR" dirty="0"/>
          </a:p>
        </p:txBody>
      </p:sp>
    </p:spTree>
    <p:extLst>
      <p:ext uri="{BB962C8B-B14F-4D97-AF65-F5344CB8AC3E}">
        <p14:creationId xmlns:p14="http://schemas.microsoft.com/office/powerpoint/2010/main" val="852446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DEB01-1D5F-B985-57FD-129D00B48F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11EA4C0-80AA-0ACD-7100-905F0235AD89}"/>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7A5E453-0CD1-01D2-EFA6-2EF0623AE82A}"/>
              </a:ext>
            </a:extLst>
          </p:cNvPr>
          <p:cNvSpPr>
            <a:spLocks noGrp="1"/>
          </p:cNvSpPr>
          <p:nvPr>
            <p:ph idx="1"/>
          </p:nvPr>
        </p:nvSpPr>
        <p:spPr>
          <a:xfrm>
            <a:off x="604319" y="1238062"/>
            <a:ext cx="10396883" cy="4311711"/>
          </a:xfrm>
        </p:spPr>
        <p:txBody>
          <a:bodyPr>
            <a:normAutofit fontScale="85000" lnSpcReduction="20000"/>
          </a:bodyPr>
          <a:lstStyle/>
          <a:p>
            <a:pPr marL="0" indent="0" algn="l">
              <a:buNone/>
            </a:pPr>
            <a:r>
              <a:rPr lang="tr-TR" sz="1600" b="1" i="0" u="none" strike="noStrike" cap="none" baseline="0" dirty="0">
                <a:latin typeface="Söhne"/>
              </a:rPr>
              <a:t>3.2. Nesne tabanlı programlamayı anlar ve C++ programlama arayüzü içerisinde nasıl uygulandığını öğrenir.</a:t>
            </a:r>
          </a:p>
          <a:p>
            <a:pPr marL="0" indent="0" algn="l">
              <a:buNone/>
            </a:pPr>
            <a:r>
              <a:rPr lang="tr-TR" sz="1600" b="1" cap="none" dirty="0">
                <a:latin typeface="Söhne"/>
              </a:rPr>
              <a:t>A) Nesne tabanlı programlamanın temel kavramları (sınıflar, nesneler, kalıtım, çok biçimlilik) açıklanır ve nesne tabanlı programlamanın avantajları anlatılır.</a:t>
            </a:r>
          </a:p>
          <a:p>
            <a:pPr marL="0" indent="0" algn="l">
              <a:buNone/>
            </a:pPr>
            <a:r>
              <a:rPr lang="tr-TR" sz="1600" cap="none" dirty="0">
                <a:latin typeface="Söhne"/>
              </a:rPr>
              <a:t>C++ programlamada nesne tabanlı programlamanın (NTP) temel kavramlarını öğrencilere anlatmak için günlük hayattan alınan örnekler ve metaforlar kullanmak etkilidir. </a:t>
            </a:r>
          </a:p>
          <a:p>
            <a:pPr marL="0" indent="0" algn="l">
              <a:buNone/>
            </a:pPr>
            <a:r>
              <a:rPr lang="tr-TR" sz="1600" b="1" cap="none" dirty="0">
                <a:latin typeface="Söhne"/>
              </a:rPr>
              <a:t>Sınıflar ve Nesneler</a:t>
            </a:r>
          </a:p>
          <a:p>
            <a:pPr marL="0" indent="0" algn="l">
              <a:buNone/>
            </a:pPr>
            <a:r>
              <a:rPr lang="tr-TR" sz="1600" cap="none" dirty="0">
                <a:latin typeface="Söhne"/>
              </a:rPr>
              <a:t>Bir sınıf, bir yemek tarifi gibidir; yani bir kek yapmak için gerekli malzemeleri ve yapılış aşamalarını içeren bir reçete. Bir nesne ise bu tariften yapılan gerçek kektir.</a:t>
            </a:r>
          </a:p>
          <a:p>
            <a:pPr marL="0" indent="0" algn="l">
              <a:buNone/>
            </a:pPr>
            <a:r>
              <a:rPr lang="tr-TR" sz="1600" b="1" cap="none" dirty="0">
                <a:latin typeface="Söhne"/>
              </a:rPr>
              <a:t>Kalıtım</a:t>
            </a:r>
          </a:p>
          <a:p>
            <a:pPr marL="0" indent="0" algn="l">
              <a:buNone/>
            </a:pPr>
            <a:r>
              <a:rPr lang="tr-TR" sz="1600" cap="none" dirty="0">
                <a:latin typeface="Söhne"/>
              </a:rPr>
              <a:t>Bir ailenin çocuklarına özelliklerini (saç rengi, göz rengi vs.) aktarması gibi düşünülebilir. Ana sınıf (ebeveyn), alt sınıflara (çocuklar) bazı özelliklerini ve davranışlarını aktarır.</a:t>
            </a:r>
          </a:p>
          <a:p>
            <a:pPr marL="0" indent="0" algn="l">
              <a:buNone/>
            </a:pPr>
            <a:r>
              <a:rPr lang="tr-TR" sz="1600" b="1" cap="none" dirty="0">
                <a:latin typeface="Söhne"/>
              </a:rPr>
              <a:t>Çok Biçimlilik</a:t>
            </a:r>
          </a:p>
          <a:p>
            <a:pPr marL="0" indent="0" algn="l">
              <a:buNone/>
            </a:pPr>
            <a:r>
              <a:rPr lang="tr-TR" sz="1600" cap="none" dirty="0">
                <a:latin typeface="Söhne"/>
              </a:rPr>
              <a:t>Farklı tip telefonların aynı şarj cihazı ile şarj olması gibi düşünülebilir. Her telefon farklı özelliklere sahip olsa da, hepsi aynı arayüzü (şarj portunu) kullanarak enerjilerini doldurabilirler.</a:t>
            </a:r>
          </a:p>
        </p:txBody>
      </p:sp>
    </p:spTree>
    <p:extLst>
      <p:ext uri="{BB962C8B-B14F-4D97-AF65-F5344CB8AC3E}">
        <p14:creationId xmlns:p14="http://schemas.microsoft.com/office/powerpoint/2010/main" val="1957047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4A2B-F202-3E35-3979-9C2249AF7DC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F221866-56FF-5337-FE1A-79E5A6A8F17D}"/>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9419F1F-9489-8686-2F2E-2E4CAE61B997}"/>
              </a:ext>
            </a:extLst>
          </p:cNvPr>
          <p:cNvSpPr>
            <a:spLocks noGrp="1"/>
          </p:cNvSpPr>
          <p:nvPr>
            <p:ph idx="1"/>
          </p:nvPr>
        </p:nvSpPr>
        <p:spPr>
          <a:xfrm>
            <a:off x="667694" y="744647"/>
            <a:ext cx="10194907" cy="4624058"/>
          </a:xfrm>
        </p:spPr>
        <p:txBody>
          <a:bodyPr>
            <a:normAutofit/>
          </a:bodyPr>
          <a:lstStyle/>
          <a:p>
            <a:pPr marL="0" indent="0" algn="l">
              <a:buNone/>
            </a:pPr>
            <a:r>
              <a:rPr lang="tr-TR" sz="1800" b="1" cap="none" dirty="0">
                <a:latin typeface="Söhne"/>
              </a:rPr>
              <a:t>Nesne Tabanlı Programlamanın Avantajları</a:t>
            </a:r>
          </a:p>
          <a:p>
            <a:pPr marL="0" indent="0" algn="l">
              <a:buNone/>
            </a:pPr>
            <a:r>
              <a:rPr lang="tr-TR" sz="1800" b="1" cap="none" dirty="0">
                <a:latin typeface="Söhne"/>
              </a:rPr>
              <a:t>Kodun Yeniden Kullanılabilirliği: </a:t>
            </a:r>
            <a:r>
              <a:rPr lang="tr-TR" sz="1800" cap="none" dirty="0">
                <a:latin typeface="Söhne"/>
              </a:rPr>
              <a:t>Bir kez yazılan sınıf başka programlarda da kullanılabilir.</a:t>
            </a:r>
          </a:p>
          <a:p>
            <a:pPr marL="0" indent="0" algn="l">
              <a:buNone/>
            </a:pPr>
            <a:r>
              <a:rPr lang="tr-TR" sz="1800" b="1" cap="none" dirty="0">
                <a:latin typeface="Söhne"/>
              </a:rPr>
              <a:t>Düzen ve Okunabilirlik: </a:t>
            </a:r>
            <a:r>
              <a:rPr lang="tr-TR" sz="1800" cap="none" dirty="0">
                <a:latin typeface="Söhne"/>
              </a:rPr>
              <a:t>Program, modüllere ayrılarak daha anlaşılır hale gelir.</a:t>
            </a:r>
          </a:p>
          <a:p>
            <a:pPr marL="0" indent="0" algn="l">
              <a:buNone/>
            </a:pPr>
            <a:r>
              <a:rPr lang="tr-TR" sz="1800" b="1" cap="none" dirty="0">
                <a:latin typeface="Söhne"/>
              </a:rPr>
              <a:t>Bakımın Kolaylığı: </a:t>
            </a:r>
            <a:r>
              <a:rPr lang="tr-TR" sz="1800" cap="none" dirty="0">
                <a:latin typeface="Söhne"/>
              </a:rPr>
              <a:t>Sınıf kodu değiştiğinde, bu sınıfı kullanan tüm nesneler otomatik olarak güncellenir.</a:t>
            </a:r>
          </a:p>
          <a:p>
            <a:pPr marL="0" indent="0" algn="l">
              <a:buNone/>
            </a:pPr>
            <a:r>
              <a:rPr lang="tr-TR" sz="1800" b="1" cap="none" dirty="0">
                <a:latin typeface="Söhne"/>
              </a:rPr>
              <a:t>Güvenlik: </a:t>
            </a:r>
            <a:r>
              <a:rPr lang="tr-TR" sz="1800" cap="none" dirty="0">
                <a:latin typeface="Söhne"/>
              </a:rPr>
              <a:t>Sınıflar, verileri ve fonksiyonları </a:t>
            </a:r>
            <a:r>
              <a:rPr lang="tr-TR" sz="1800" cap="none" dirty="0" err="1">
                <a:latin typeface="Söhne"/>
              </a:rPr>
              <a:t>kapsülleyerek</a:t>
            </a:r>
            <a:r>
              <a:rPr lang="tr-TR" sz="1800" cap="none" dirty="0">
                <a:latin typeface="Söhne"/>
              </a:rPr>
              <a:t> dış etkilere karşı korur.</a:t>
            </a:r>
          </a:p>
        </p:txBody>
      </p:sp>
    </p:spTree>
    <p:extLst>
      <p:ext uri="{BB962C8B-B14F-4D97-AF65-F5344CB8AC3E}">
        <p14:creationId xmlns:p14="http://schemas.microsoft.com/office/powerpoint/2010/main" val="3533608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1E32C-1706-0D1A-3469-C9B9A0A7C92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EDD96CE-105A-0873-AC23-E4F39E3218EC}"/>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31C1B487-86EF-054D-B8BE-7124070E5F59}"/>
              </a:ext>
            </a:extLst>
          </p:cNvPr>
          <p:cNvSpPr>
            <a:spLocks noGrp="1"/>
          </p:cNvSpPr>
          <p:nvPr>
            <p:ph idx="1"/>
          </p:nvPr>
        </p:nvSpPr>
        <p:spPr>
          <a:xfrm>
            <a:off x="604320" y="1496085"/>
            <a:ext cx="4375086" cy="2822419"/>
          </a:xfrm>
        </p:spPr>
        <p:txBody>
          <a:bodyPr>
            <a:normAutofit/>
          </a:bodyPr>
          <a:lstStyle/>
          <a:p>
            <a:pPr marL="0" indent="0" algn="l">
              <a:buNone/>
            </a:pPr>
            <a:r>
              <a:rPr lang="tr-TR" sz="1800" cap="none" dirty="0">
                <a:latin typeface="Söhne"/>
              </a:rPr>
              <a:t>Örneğin, bir "Araba" sınıfı oluşturalım. Bu sınıf, arabaların genel özelliklerini tanımlar. Daha sonra "</a:t>
            </a:r>
            <a:r>
              <a:rPr lang="tr-TR" sz="1800" cap="none" dirty="0" err="1">
                <a:latin typeface="Söhne"/>
              </a:rPr>
              <a:t>SporAraba</a:t>
            </a:r>
            <a:r>
              <a:rPr lang="tr-TR" sz="1800" cap="none" dirty="0">
                <a:latin typeface="Söhne"/>
              </a:rPr>
              <a:t>" sınıfı ile kalıtım yoluyla bu genel özellikleri miras alır ve üzerine ek özellikler ekleyerek çok biçimlilik özelliğini gösterir.</a:t>
            </a:r>
          </a:p>
        </p:txBody>
      </p:sp>
      <p:pic>
        <p:nvPicPr>
          <p:cNvPr id="6" name="Resim 5">
            <a:extLst>
              <a:ext uri="{FF2B5EF4-FFF2-40B4-BE49-F238E27FC236}">
                <a16:creationId xmlns:a16="http://schemas.microsoft.com/office/drawing/2014/main" id="{B6C134DE-13B9-DFB6-9A42-0FD83E87FBAC}"/>
              </a:ext>
            </a:extLst>
          </p:cNvPr>
          <p:cNvPicPr>
            <a:picLocks noChangeAspect="1"/>
          </p:cNvPicPr>
          <p:nvPr/>
        </p:nvPicPr>
        <p:blipFill>
          <a:blip r:embed="rId2"/>
          <a:stretch>
            <a:fillRect/>
          </a:stretch>
        </p:blipFill>
        <p:spPr>
          <a:xfrm>
            <a:off x="5981244" y="702352"/>
            <a:ext cx="5236000" cy="4856714"/>
          </a:xfrm>
          <a:prstGeom prst="rect">
            <a:avLst/>
          </a:prstGeom>
        </p:spPr>
      </p:pic>
    </p:spTree>
    <p:extLst>
      <p:ext uri="{BB962C8B-B14F-4D97-AF65-F5344CB8AC3E}">
        <p14:creationId xmlns:p14="http://schemas.microsoft.com/office/powerpoint/2010/main" val="25202556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37C69-BEE3-79F7-C9B8-488C6BFC4C3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C40C952-CE2F-B33B-CABB-0DFC3EF64E07}"/>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BA17BC3-C3D3-4CC8-0AAE-465CE1EDC663}"/>
              </a:ext>
            </a:extLst>
          </p:cNvPr>
          <p:cNvSpPr>
            <a:spLocks noGrp="1"/>
          </p:cNvSpPr>
          <p:nvPr>
            <p:ph idx="1"/>
          </p:nvPr>
        </p:nvSpPr>
        <p:spPr>
          <a:xfrm>
            <a:off x="604320" y="1496085"/>
            <a:ext cx="4375086" cy="3854513"/>
          </a:xfrm>
        </p:spPr>
        <p:txBody>
          <a:bodyPr>
            <a:normAutofit fontScale="77500" lnSpcReduction="20000"/>
          </a:bodyPr>
          <a:lstStyle/>
          <a:p>
            <a:pPr marL="0" indent="0" algn="l">
              <a:buNone/>
            </a:pPr>
            <a:r>
              <a:rPr lang="tr-TR" sz="1600" b="0" i="0" cap="none" dirty="0">
                <a:solidFill>
                  <a:srgbClr val="0D0D0D"/>
                </a:solidFill>
                <a:effectLst/>
                <a:latin typeface="Söhne"/>
              </a:rPr>
              <a:t>Bir etkinlik yönetimi sistemi düşünün. Bu sistem, farklı türdeki etkinlikleri kapsayabilir (konferanslar, konserler, atölye çalışmaları vb.). Yönetebilir, katılımcı kaydı yapabilir ve etkinlik sırasında çeşitli görevleri otomatize edebilir.</a:t>
            </a:r>
          </a:p>
          <a:p>
            <a:pPr marL="0" indent="0" algn="l">
              <a:buNone/>
            </a:pPr>
            <a:r>
              <a:rPr lang="tr-TR" sz="1600" b="1" i="0" cap="none" dirty="0">
                <a:solidFill>
                  <a:srgbClr val="0D0D0D"/>
                </a:solidFill>
                <a:effectLst/>
                <a:latin typeface="Söhne"/>
              </a:rPr>
              <a:t>Sınıflar:</a:t>
            </a:r>
          </a:p>
          <a:p>
            <a:pPr marL="0" indent="0" algn="l">
              <a:buNone/>
            </a:pPr>
            <a:r>
              <a:rPr lang="tr-TR" sz="1600" b="1" i="0" cap="none" dirty="0">
                <a:solidFill>
                  <a:srgbClr val="0D0D0D"/>
                </a:solidFill>
                <a:effectLst/>
                <a:latin typeface="Söhne"/>
              </a:rPr>
              <a:t>Etkinlik:</a:t>
            </a:r>
            <a:r>
              <a:rPr lang="tr-TR" sz="1600" b="0" i="0" cap="none" dirty="0">
                <a:solidFill>
                  <a:srgbClr val="0D0D0D"/>
                </a:solidFill>
                <a:effectLst/>
                <a:latin typeface="Söhne"/>
              </a:rPr>
              <a:t> etkinliğin adı, türü, tarihi, yeri gibi özellikleri ve etkinlikle ilgili fonksiyonları içerir.</a:t>
            </a:r>
          </a:p>
          <a:p>
            <a:pPr marL="0" indent="0" algn="l">
              <a:buNone/>
            </a:pPr>
            <a:r>
              <a:rPr lang="tr-TR" sz="1600" b="1" i="0" cap="none" dirty="0">
                <a:solidFill>
                  <a:srgbClr val="0D0D0D"/>
                </a:solidFill>
                <a:effectLst/>
                <a:latin typeface="Söhne"/>
              </a:rPr>
              <a:t>Katılımcı:</a:t>
            </a:r>
            <a:r>
              <a:rPr lang="tr-TR" sz="1600" b="0" i="0" cap="none" dirty="0">
                <a:solidFill>
                  <a:srgbClr val="0D0D0D"/>
                </a:solidFill>
                <a:effectLst/>
                <a:latin typeface="Söhne"/>
              </a:rPr>
              <a:t> adı, soyadı, e-posta adresi gibi özellikleri ve etkinliğe kaydolma fonksiyonlarını içerir.</a:t>
            </a:r>
          </a:p>
          <a:p>
            <a:pPr marL="0" indent="0" algn="l">
              <a:buNone/>
            </a:pPr>
            <a:r>
              <a:rPr lang="tr-TR" sz="1600" b="1" i="0" cap="none" dirty="0">
                <a:solidFill>
                  <a:srgbClr val="0D0D0D"/>
                </a:solidFill>
                <a:effectLst/>
                <a:latin typeface="Söhne"/>
              </a:rPr>
              <a:t>Organizatör:</a:t>
            </a:r>
            <a:r>
              <a:rPr lang="tr-TR" sz="1600" b="0" i="0" cap="none" dirty="0">
                <a:solidFill>
                  <a:srgbClr val="0D0D0D"/>
                </a:solidFill>
                <a:effectLst/>
                <a:latin typeface="Söhne"/>
              </a:rPr>
              <a:t> etkinlikleri düzenleme, katılımcı listelerini yönetme yetenekleri gibi fonksiyonları içerir.</a:t>
            </a:r>
          </a:p>
          <a:p>
            <a:pPr marL="0" indent="0" algn="l">
              <a:buNone/>
            </a:pPr>
            <a:r>
              <a:rPr lang="tr-TR" sz="1600" b="1" i="0" cap="none" dirty="0">
                <a:solidFill>
                  <a:srgbClr val="0D0D0D"/>
                </a:solidFill>
                <a:effectLst/>
                <a:latin typeface="Söhne"/>
              </a:rPr>
              <a:t>Kalıtım ve çok biçimlilik:</a:t>
            </a:r>
          </a:p>
          <a:p>
            <a:pPr marL="0" indent="0" algn="l">
              <a:buNone/>
            </a:pPr>
            <a:r>
              <a:rPr lang="tr-TR" sz="1600" b="1" i="0" cap="none" dirty="0">
                <a:solidFill>
                  <a:srgbClr val="0D0D0D"/>
                </a:solidFill>
                <a:effectLst/>
                <a:latin typeface="Söhne"/>
              </a:rPr>
              <a:t>Konferans</a:t>
            </a:r>
            <a:r>
              <a:rPr lang="tr-TR" sz="1600" b="0" i="0" cap="none" dirty="0">
                <a:solidFill>
                  <a:srgbClr val="0D0D0D"/>
                </a:solidFill>
                <a:effectLst/>
                <a:latin typeface="Söhne"/>
              </a:rPr>
              <a:t>, </a:t>
            </a:r>
            <a:r>
              <a:rPr lang="tr-TR" sz="1600" b="1" i="0" cap="none" dirty="0">
                <a:solidFill>
                  <a:srgbClr val="0D0D0D"/>
                </a:solidFill>
                <a:effectLst/>
                <a:latin typeface="Söhne"/>
              </a:rPr>
              <a:t>konser</a:t>
            </a:r>
            <a:r>
              <a:rPr lang="tr-TR" sz="1600" b="0" i="0" cap="none" dirty="0">
                <a:solidFill>
                  <a:srgbClr val="0D0D0D"/>
                </a:solidFill>
                <a:effectLst/>
                <a:latin typeface="Söhne"/>
              </a:rPr>
              <a:t> ve </a:t>
            </a:r>
            <a:r>
              <a:rPr lang="tr-TR" sz="1600" b="1" i="0" cap="none" dirty="0">
                <a:solidFill>
                  <a:srgbClr val="0D0D0D"/>
                </a:solidFill>
                <a:effectLst/>
                <a:latin typeface="Söhne"/>
              </a:rPr>
              <a:t>atölye</a:t>
            </a:r>
            <a:r>
              <a:rPr lang="tr-TR" sz="1600" b="0" i="0" cap="none" dirty="0">
                <a:solidFill>
                  <a:srgbClr val="0D0D0D"/>
                </a:solidFill>
                <a:effectLst/>
                <a:latin typeface="Söhne"/>
              </a:rPr>
              <a:t> sınıfları, </a:t>
            </a:r>
            <a:r>
              <a:rPr lang="tr-TR" sz="1600" b="1" i="0" cap="none" dirty="0">
                <a:solidFill>
                  <a:srgbClr val="0D0D0D"/>
                </a:solidFill>
                <a:effectLst/>
                <a:latin typeface="Söhne"/>
              </a:rPr>
              <a:t>etkinlik</a:t>
            </a:r>
            <a:r>
              <a:rPr lang="tr-TR" sz="1600" b="0" i="0" cap="none" dirty="0">
                <a:solidFill>
                  <a:srgbClr val="0D0D0D"/>
                </a:solidFill>
                <a:effectLst/>
                <a:latin typeface="Söhne"/>
              </a:rPr>
              <a:t> sınıfından türetilir ve her biri farklı özellikler ve fonksiyonlar ekleyerek çok biçimliliği kullanır.</a:t>
            </a:r>
          </a:p>
        </p:txBody>
      </p:sp>
      <p:pic>
        <p:nvPicPr>
          <p:cNvPr id="8" name="Resim 7">
            <a:extLst>
              <a:ext uri="{FF2B5EF4-FFF2-40B4-BE49-F238E27FC236}">
                <a16:creationId xmlns:a16="http://schemas.microsoft.com/office/drawing/2014/main" id="{4664DBC7-7D4C-F201-0A86-8023B09BA5F1}"/>
              </a:ext>
            </a:extLst>
          </p:cNvPr>
          <p:cNvPicPr>
            <a:picLocks noChangeAspect="1"/>
          </p:cNvPicPr>
          <p:nvPr/>
        </p:nvPicPr>
        <p:blipFill>
          <a:blip r:embed="rId2"/>
          <a:stretch>
            <a:fillRect/>
          </a:stretch>
        </p:blipFill>
        <p:spPr>
          <a:xfrm>
            <a:off x="5406726" y="1273898"/>
            <a:ext cx="5657850" cy="4076700"/>
          </a:xfrm>
          <a:prstGeom prst="rect">
            <a:avLst/>
          </a:prstGeom>
        </p:spPr>
      </p:pic>
    </p:spTree>
    <p:extLst>
      <p:ext uri="{BB962C8B-B14F-4D97-AF65-F5344CB8AC3E}">
        <p14:creationId xmlns:p14="http://schemas.microsoft.com/office/powerpoint/2010/main" val="2255742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443A-4CAB-C7EE-85EA-DF0657EFAAC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87FF0D5-44BD-8D86-4223-C943B30604F7}"/>
              </a:ext>
            </a:extLst>
          </p:cNvPr>
          <p:cNvSpPr>
            <a:spLocks noGrp="1"/>
          </p:cNvSpPr>
          <p:nvPr>
            <p:ph type="title"/>
          </p:nvPr>
        </p:nvSpPr>
        <p:spPr>
          <a:xfrm>
            <a:off x="667694" y="106465"/>
            <a:ext cx="10396882" cy="970897"/>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E368EB6A-439B-B63B-E548-D8F84B531E52}"/>
              </a:ext>
            </a:extLst>
          </p:cNvPr>
          <p:cNvSpPr>
            <a:spLocks noGrp="1"/>
          </p:cNvSpPr>
          <p:nvPr>
            <p:ph idx="1"/>
          </p:nvPr>
        </p:nvSpPr>
        <p:spPr>
          <a:xfrm>
            <a:off x="604319" y="1496085"/>
            <a:ext cx="5370967" cy="3854513"/>
          </a:xfrm>
        </p:spPr>
        <p:txBody>
          <a:bodyPr>
            <a:normAutofit/>
          </a:bodyPr>
          <a:lstStyle/>
          <a:p>
            <a:pPr marL="0" indent="0" algn="l">
              <a:buNone/>
            </a:pPr>
            <a:r>
              <a:rPr lang="tr-TR" sz="1600" b="0" i="0" cap="none" dirty="0">
                <a:solidFill>
                  <a:srgbClr val="0D0D0D"/>
                </a:solidFill>
                <a:effectLst/>
                <a:latin typeface="Söhne"/>
              </a:rPr>
              <a:t>Etkinlik', 'Katılımcı' ve 'Organizatör' sınıflarını tanımlayan kod parçaları, bu sınıfların nitelikleri ve yöntemleri de kod içinde gösteriliyor. 'Konferans', 'Konser' ve 'Atölye' sınıfları 'Etkinlik' sınıfından türetilerek kalıtım gösteriliyor ve bu alt sınıfların eşsiz işlevleri, çok biçimliliği temsil ediyor.</a:t>
            </a:r>
          </a:p>
          <a:p>
            <a:pPr marL="0" indent="0" algn="l">
              <a:buNone/>
            </a:pPr>
            <a:r>
              <a:rPr lang="tr-TR" sz="1600" b="0" i="0" cap="none" dirty="0">
                <a:solidFill>
                  <a:srgbClr val="0D0D0D"/>
                </a:solidFill>
                <a:effectLst/>
                <a:latin typeface="Söhne"/>
              </a:rPr>
              <a:t>Bu kod parçası, bir etkinlik yönetim sisteminin basit bir versiyonunu modeller ve etkinlikleri, katılımcıları ve organizatörleri temsil eder. Her sınıfın kendine özgü işlevleri vardır ve Concert sınıfı, </a:t>
            </a:r>
            <a:r>
              <a:rPr lang="tr-TR" sz="1600" b="0" i="0" cap="none" dirty="0" err="1">
                <a:solidFill>
                  <a:srgbClr val="0D0D0D"/>
                </a:solidFill>
                <a:effectLst/>
                <a:latin typeface="Söhne"/>
              </a:rPr>
              <a:t>Event</a:t>
            </a:r>
            <a:r>
              <a:rPr lang="tr-TR" sz="1600" b="0" i="0" cap="none" dirty="0">
                <a:solidFill>
                  <a:srgbClr val="0D0D0D"/>
                </a:solidFill>
                <a:effectLst/>
                <a:latin typeface="Söhne"/>
              </a:rPr>
              <a:t> sınıfından türetilerek çok biçimliliği sergiler.</a:t>
            </a:r>
          </a:p>
        </p:txBody>
      </p:sp>
      <p:pic>
        <p:nvPicPr>
          <p:cNvPr id="5" name="Resim 4">
            <a:extLst>
              <a:ext uri="{FF2B5EF4-FFF2-40B4-BE49-F238E27FC236}">
                <a16:creationId xmlns:a16="http://schemas.microsoft.com/office/drawing/2014/main" id="{22F7BE8C-B646-3F78-D425-659FD3F660AD}"/>
              </a:ext>
            </a:extLst>
          </p:cNvPr>
          <p:cNvPicPr>
            <a:picLocks noChangeAspect="1"/>
          </p:cNvPicPr>
          <p:nvPr/>
        </p:nvPicPr>
        <p:blipFill>
          <a:blip r:embed="rId2"/>
          <a:stretch>
            <a:fillRect/>
          </a:stretch>
        </p:blipFill>
        <p:spPr>
          <a:xfrm>
            <a:off x="7188451" y="1"/>
            <a:ext cx="4399229" cy="6400800"/>
          </a:xfrm>
          <a:prstGeom prst="rect">
            <a:avLst/>
          </a:prstGeom>
        </p:spPr>
      </p:pic>
    </p:spTree>
    <p:extLst>
      <p:ext uri="{BB962C8B-B14F-4D97-AF65-F5344CB8AC3E}">
        <p14:creationId xmlns:p14="http://schemas.microsoft.com/office/powerpoint/2010/main" val="2197202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E51D-EF71-9339-0977-75251538B6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BA575B7-38A9-7766-0D92-947179E63243}"/>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4DAC7A2-87FC-2A0E-9E0B-45B13024540C}"/>
              </a:ext>
            </a:extLst>
          </p:cNvPr>
          <p:cNvSpPr>
            <a:spLocks noGrp="1"/>
          </p:cNvSpPr>
          <p:nvPr>
            <p:ph idx="1"/>
          </p:nvPr>
        </p:nvSpPr>
        <p:spPr>
          <a:xfrm>
            <a:off x="785390" y="1202461"/>
            <a:ext cx="9644203" cy="4074058"/>
          </a:xfrm>
        </p:spPr>
        <p:txBody>
          <a:bodyPr>
            <a:normAutofit/>
          </a:bodyPr>
          <a:lstStyle/>
          <a:p>
            <a:pPr marL="0" indent="0" algn="l">
              <a:buNone/>
            </a:pPr>
            <a:r>
              <a:rPr lang="tr-TR" sz="1600" b="1" i="0" u="none" strike="noStrike" cap="none" baseline="0" dirty="0">
                <a:latin typeface="Söhne"/>
              </a:rPr>
              <a:t>3.3. Değer ve referans tipleri arasındaki farkı kavrar.</a:t>
            </a:r>
          </a:p>
          <a:p>
            <a:pPr marL="0" indent="0" algn="l">
              <a:buNone/>
            </a:pPr>
            <a:r>
              <a:rPr lang="tr-TR" sz="1600" b="1" cap="none" dirty="0">
                <a:latin typeface="Söhne"/>
              </a:rPr>
              <a:t>A</a:t>
            </a:r>
            <a:r>
              <a:rPr lang="tr-TR" sz="1600" b="1" i="0" u="none" strike="noStrike" cap="none" baseline="0" dirty="0">
                <a:latin typeface="Söhne"/>
              </a:rPr>
              <a:t>) Değer tipleri (</a:t>
            </a:r>
            <a:r>
              <a:rPr lang="tr-TR" sz="1600" b="1" i="0" u="none" strike="noStrike" cap="none" baseline="0" dirty="0" err="1">
                <a:latin typeface="Söhne"/>
              </a:rPr>
              <a:t>int</a:t>
            </a:r>
            <a:r>
              <a:rPr lang="tr-TR" sz="1600" b="1" i="0" u="none" strike="noStrike" cap="none" baseline="0" dirty="0">
                <a:latin typeface="Söhne"/>
              </a:rPr>
              <a:t>, </a:t>
            </a:r>
            <a:r>
              <a:rPr lang="tr-TR" sz="1600" b="1" i="0" u="none" strike="noStrike" cap="none" baseline="0" dirty="0" err="1">
                <a:latin typeface="Söhne"/>
              </a:rPr>
              <a:t>float</a:t>
            </a:r>
            <a:r>
              <a:rPr lang="tr-TR" sz="1600" b="1" i="0" u="none" strike="noStrike" cap="none" baseline="0" dirty="0">
                <a:latin typeface="Söhne"/>
              </a:rPr>
              <a:t>, </a:t>
            </a:r>
            <a:r>
              <a:rPr lang="tr-TR" sz="1600" b="1" i="0" u="none" strike="noStrike" cap="none" baseline="0" dirty="0" err="1">
                <a:latin typeface="Söhne"/>
              </a:rPr>
              <a:t>bool</a:t>
            </a:r>
            <a:r>
              <a:rPr lang="tr-TR" sz="1600" b="1" i="0" u="none" strike="noStrike" cap="none" baseline="0" dirty="0">
                <a:latin typeface="Söhne"/>
              </a:rPr>
              <a:t>) ve referans tipleri (sınıflar, diziler) arasındaki temel farklar açıklanır.</a:t>
            </a:r>
          </a:p>
          <a:p>
            <a:pPr marL="0" indent="0" algn="l">
              <a:buNone/>
            </a:pPr>
            <a:r>
              <a:rPr lang="tr-TR" sz="1600" b="1" cap="none" dirty="0">
                <a:latin typeface="Söhne"/>
              </a:rPr>
              <a:t>Değer tipleri:</a:t>
            </a:r>
            <a:r>
              <a:rPr lang="tr-TR" sz="1600" cap="none" dirty="0">
                <a:latin typeface="Söhne"/>
              </a:rPr>
              <a:t> Değişkenin değerini doğrudan saklar. Bu değerler, belleğin yığın (</a:t>
            </a:r>
            <a:r>
              <a:rPr lang="tr-TR" sz="1600" cap="none" dirty="0" err="1">
                <a:latin typeface="Söhne"/>
              </a:rPr>
              <a:t>stack</a:t>
            </a:r>
            <a:r>
              <a:rPr lang="tr-TR" sz="1600" cap="none" dirty="0">
                <a:latin typeface="Söhne"/>
              </a:rPr>
              <a:t>) bölümünde saklanır. </a:t>
            </a:r>
            <a:r>
              <a:rPr lang="tr-TR" sz="1600" cap="none" dirty="0" err="1">
                <a:latin typeface="Söhne"/>
              </a:rPr>
              <a:t>int</a:t>
            </a:r>
            <a:r>
              <a:rPr lang="tr-TR" sz="1600" cap="none" dirty="0">
                <a:latin typeface="Söhne"/>
              </a:rPr>
              <a:t>, </a:t>
            </a:r>
            <a:r>
              <a:rPr lang="tr-TR" sz="1600" cap="none" dirty="0" err="1">
                <a:latin typeface="Söhne"/>
              </a:rPr>
              <a:t>float</a:t>
            </a:r>
            <a:r>
              <a:rPr lang="tr-TR" sz="1600" cap="none" dirty="0">
                <a:latin typeface="Söhne"/>
              </a:rPr>
              <a:t>, </a:t>
            </a:r>
            <a:r>
              <a:rPr lang="tr-TR" sz="1600" cap="none" dirty="0" err="1">
                <a:latin typeface="Söhne"/>
              </a:rPr>
              <a:t>char</a:t>
            </a:r>
            <a:r>
              <a:rPr lang="tr-TR" sz="1600" cap="none" dirty="0">
                <a:latin typeface="Söhne"/>
              </a:rPr>
              <a:t>, </a:t>
            </a:r>
            <a:r>
              <a:rPr lang="tr-TR" sz="1600" cap="none" dirty="0" err="1">
                <a:latin typeface="Söhne"/>
              </a:rPr>
              <a:t>bool</a:t>
            </a:r>
            <a:r>
              <a:rPr lang="tr-TR" sz="1600" cap="none" dirty="0">
                <a:latin typeface="Söhne"/>
              </a:rPr>
              <a:t> ve C++'</a:t>
            </a:r>
            <a:r>
              <a:rPr lang="tr-TR" sz="1600" cap="none" dirty="0" err="1">
                <a:latin typeface="Söhne"/>
              </a:rPr>
              <a:t>ın</a:t>
            </a:r>
            <a:r>
              <a:rPr lang="tr-TR" sz="1600" cap="none" dirty="0">
                <a:latin typeface="Söhne"/>
              </a:rPr>
              <a:t> tüm temel veri tipleri değer tipidir.</a:t>
            </a:r>
          </a:p>
          <a:p>
            <a:pPr marL="0" indent="0" algn="l">
              <a:buNone/>
            </a:pPr>
            <a:r>
              <a:rPr lang="tr-TR" sz="1600" b="1" cap="none" dirty="0">
                <a:latin typeface="Söhne"/>
              </a:rPr>
              <a:t>Referans tipleri: </a:t>
            </a:r>
            <a:r>
              <a:rPr lang="tr-TR" sz="1600" cap="none" dirty="0">
                <a:latin typeface="Söhne"/>
              </a:rPr>
              <a:t>Bir nesnenin veya bir dizinin bellekteki adresini tutar. Bu adresler ve referansla gösterilen nesneler, belleğin yığın dışındaki alanlarında (örneğin, </a:t>
            </a:r>
            <a:r>
              <a:rPr lang="tr-TR" sz="1600" cap="none" dirty="0" err="1">
                <a:latin typeface="Söhne"/>
              </a:rPr>
              <a:t>heap</a:t>
            </a:r>
            <a:r>
              <a:rPr lang="tr-TR" sz="1600" cap="none" dirty="0">
                <a:latin typeface="Söhne"/>
              </a:rPr>
              <a:t>) saklanır. Sınıflar, diziler, </a:t>
            </a:r>
            <a:r>
              <a:rPr lang="tr-TR" sz="1600" cap="none" dirty="0" err="1">
                <a:latin typeface="Söhne"/>
              </a:rPr>
              <a:t>pointerlar</a:t>
            </a:r>
            <a:r>
              <a:rPr lang="tr-TR" sz="1600" cap="none" dirty="0">
                <a:latin typeface="Söhne"/>
              </a:rPr>
              <a:t> ve referanslar C++'da referans tipidir.</a:t>
            </a:r>
          </a:p>
        </p:txBody>
      </p:sp>
    </p:spTree>
    <p:extLst>
      <p:ext uri="{BB962C8B-B14F-4D97-AF65-F5344CB8AC3E}">
        <p14:creationId xmlns:p14="http://schemas.microsoft.com/office/powerpoint/2010/main" val="14256360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4C9D-1552-4EAD-59C8-EDF6127618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5F08C6-86ED-A8DE-95F4-ECE876AE4430}"/>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975B61E-60AD-5A96-5CC3-357FED2A8EA5}"/>
              </a:ext>
            </a:extLst>
          </p:cNvPr>
          <p:cNvSpPr>
            <a:spLocks noGrp="1"/>
          </p:cNvSpPr>
          <p:nvPr>
            <p:ph idx="1"/>
          </p:nvPr>
        </p:nvSpPr>
        <p:spPr>
          <a:xfrm>
            <a:off x="685802" y="1202461"/>
            <a:ext cx="4094428" cy="4074058"/>
          </a:xfrm>
        </p:spPr>
        <p:txBody>
          <a:bodyPr>
            <a:normAutofit lnSpcReduction="10000"/>
          </a:bodyPr>
          <a:lstStyle/>
          <a:p>
            <a:pPr marL="0" indent="0" algn="l">
              <a:buNone/>
            </a:pPr>
            <a:r>
              <a:rPr lang="tr-TR" sz="1600" b="1" cap="none" dirty="0">
                <a:latin typeface="Söhne"/>
              </a:rPr>
              <a:t>Sol Taraf (Değer Tipleri): </a:t>
            </a:r>
            <a:r>
              <a:rPr lang="tr-TR" sz="1600" cap="none" dirty="0">
                <a:latin typeface="Söhne"/>
              </a:rPr>
              <a:t>Değer tipleri senaryosu, </a:t>
            </a:r>
            <a:r>
              <a:rPr lang="tr-TR" sz="1600" cap="none" dirty="0" err="1">
                <a:latin typeface="Söhne"/>
              </a:rPr>
              <a:t>int</a:t>
            </a:r>
            <a:r>
              <a:rPr lang="tr-TR" sz="1600" cap="none" dirty="0">
                <a:latin typeface="Söhne"/>
              </a:rPr>
              <a:t> veya </a:t>
            </a:r>
            <a:r>
              <a:rPr lang="tr-TR" sz="1600" cap="none" dirty="0" err="1">
                <a:latin typeface="Söhne"/>
              </a:rPr>
              <a:t>float</a:t>
            </a:r>
            <a:r>
              <a:rPr lang="tr-TR" sz="1600" cap="none" dirty="0">
                <a:latin typeface="Söhne"/>
              </a:rPr>
              <a:t> gibi ayrı ve bağımsız değerleri temsil eden madeni paralarla tasvir edilmiştir. Her bir para birimi benzersizdir ve diğerleriyle bağlantılı değildir, bu da değer tiplerinin veriyi doğrudan nasıl tuttuğunu gösterir.</a:t>
            </a:r>
          </a:p>
          <a:p>
            <a:pPr marL="0" indent="0" algn="l">
              <a:buNone/>
            </a:pPr>
            <a:r>
              <a:rPr lang="tr-TR" sz="1600" b="1" cap="none" dirty="0">
                <a:latin typeface="Söhne"/>
              </a:rPr>
              <a:t>Sağ Taraf (Referans Tipleri):</a:t>
            </a:r>
            <a:r>
              <a:rPr lang="tr-TR" sz="1600" cap="none" dirty="0">
                <a:latin typeface="Söhne"/>
              </a:rPr>
              <a:t> Referans tipleri senaryosu, kütüphaneden ödünç alınan kitaplarla görselleştirilmiştir. Kitaplar, nesneleri veya dizileri temsil eder ve her bir kitap ödünç alma fişi, kütüphanedeki kitaba referans verir, bu da referans tiplerinin bir nesnenin bellekteki konumuna nasıl atıfta bulunduğuna benzer.</a:t>
            </a:r>
          </a:p>
        </p:txBody>
      </p:sp>
      <p:pic>
        <p:nvPicPr>
          <p:cNvPr id="7" name="Resim 6">
            <a:extLst>
              <a:ext uri="{FF2B5EF4-FFF2-40B4-BE49-F238E27FC236}">
                <a16:creationId xmlns:a16="http://schemas.microsoft.com/office/drawing/2014/main" id="{847CA2F1-A467-BEB0-AFDD-0356B24EB108}"/>
              </a:ext>
            </a:extLst>
          </p:cNvPr>
          <p:cNvPicPr>
            <a:picLocks noChangeAspect="1"/>
          </p:cNvPicPr>
          <p:nvPr/>
        </p:nvPicPr>
        <p:blipFill>
          <a:blip r:embed="rId2"/>
          <a:stretch>
            <a:fillRect/>
          </a:stretch>
        </p:blipFill>
        <p:spPr>
          <a:xfrm>
            <a:off x="4977707" y="1202462"/>
            <a:ext cx="6637132" cy="4074057"/>
          </a:xfrm>
          <a:prstGeom prst="rect">
            <a:avLst/>
          </a:prstGeom>
        </p:spPr>
      </p:pic>
    </p:spTree>
    <p:extLst>
      <p:ext uri="{BB962C8B-B14F-4D97-AF65-F5344CB8AC3E}">
        <p14:creationId xmlns:p14="http://schemas.microsoft.com/office/powerpoint/2010/main" val="39118638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2F8C-00A9-0897-5E96-4612AA3F8A7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52C9EA-A15E-ACCA-B2A6-9132982862FD}"/>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764861D3-87D7-3BE3-8AD1-01BEA6C18F88}"/>
              </a:ext>
            </a:extLst>
          </p:cNvPr>
          <p:cNvSpPr>
            <a:spLocks noGrp="1"/>
          </p:cNvSpPr>
          <p:nvPr>
            <p:ph idx="1"/>
          </p:nvPr>
        </p:nvSpPr>
        <p:spPr>
          <a:xfrm>
            <a:off x="685802" y="1202461"/>
            <a:ext cx="4094428" cy="4074058"/>
          </a:xfrm>
        </p:spPr>
        <p:txBody>
          <a:bodyPr>
            <a:normAutofit fontScale="85000" lnSpcReduction="20000"/>
          </a:bodyPr>
          <a:lstStyle/>
          <a:p>
            <a:pPr marL="0" indent="0" algn="l">
              <a:buNone/>
            </a:pPr>
            <a:r>
              <a:rPr lang="tr-TR" sz="1600" b="1" cap="none" dirty="0">
                <a:latin typeface="Söhne"/>
              </a:rPr>
              <a:t>B) Değer tiplerinin değer kopyalama, referans tiplerinin referans kopyalama üzerinde nasıl çalıştığı açıklanır.</a:t>
            </a:r>
          </a:p>
          <a:p>
            <a:pPr marL="0" indent="0" algn="l">
              <a:buNone/>
            </a:pPr>
            <a:r>
              <a:rPr lang="tr-TR" sz="1600" b="1" cap="none" dirty="0">
                <a:latin typeface="Söhne"/>
              </a:rPr>
              <a:t>Değer Kopyalama (Değer Tipleri için): </a:t>
            </a:r>
            <a:r>
              <a:rPr lang="tr-TR" sz="1600" cap="none" dirty="0">
                <a:latin typeface="Söhne"/>
              </a:rPr>
              <a:t>Bu, bir arkadaşınıza bir kitap önerdiğinizde ve o arkadaşınızın gidip kendi kopyasını satın alması gibidir. Her iki kişinin de aynı kitabın farklı fiziksel kopyaları vardır; bir kişi kitabının üzerine not alsa bile, bu durum diğerinin kitabını etkilemez.</a:t>
            </a:r>
          </a:p>
          <a:p>
            <a:pPr marL="0" indent="0" algn="l">
              <a:buNone/>
            </a:pPr>
            <a:r>
              <a:rPr lang="tr-TR" sz="1600" b="1" cap="none" dirty="0">
                <a:latin typeface="Söhne"/>
              </a:rPr>
              <a:t>Referans Kopyalama (Referans Tipleri için): </a:t>
            </a:r>
            <a:r>
              <a:rPr lang="tr-TR" sz="1600" cap="none" dirty="0">
                <a:latin typeface="Söhne"/>
              </a:rPr>
              <a:t>Bu, bir kitaplıkta bulunan bir kitabı ödünç almanız gibidir. Kitabın sadece bir kopyası vardır ve siz kitabın referansını (yani, kitabı ödünç almayı) arkadaşınıza verirsiniz. Eğer kitap üzerine not alırsanız, arkadaşınız da aynı kitabı ödünç aldığında bu notları görecektir çünkü her ikisi de kitabın aynı fiziksel kopyasını paylaşmaktadır</a:t>
            </a:r>
          </a:p>
        </p:txBody>
      </p:sp>
      <p:pic>
        <p:nvPicPr>
          <p:cNvPr id="5" name="Resim 4">
            <a:extLst>
              <a:ext uri="{FF2B5EF4-FFF2-40B4-BE49-F238E27FC236}">
                <a16:creationId xmlns:a16="http://schemas.microsoft.com/office/drawing/2014/main" id="{88E1AF56-12DA-A448-AC3E-A21271E483B0}"/>
              </a:ext>
            </a:extLst>
          </p:cNvPr>
          <p:cNvPicPr>
            <a:picLocks noChangeAspect="1"/>
          </p:cNvPicPr>
          <p:nvPr/>
        </p:nvPicPr>
        <p:blipFill>
          <a:blip r:embed="rId2"/>
          <a:stretch>
            <a:fillRect/>
          </a:stretch>
        </p:blipFill>
        <p:spPr>
          <a:xfrm>
            <a:off x="4714565" y="1107022"/>
            <a:ext cx="6791633" cy="4413941"/>
          </a:xfrm>
          <a:prstGeom prst="rect">
            <a:avLst/>
          </a:prstGeom>
        </p:spPr>
      </p:pic>
    </p:spTree>
    <p:extLst>
      <p:ext uri="{BB962C8B-B14F-4D97-AF65-F5344CB8AC3E}">
        <p14:creationId xmlns:p14="http://schemas.microsoft.com/office/powerpoint/2010/main" val="3651440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A2FB-756E-FCCD-DA23-FBDDB357477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0F2A0F6-8C80-7B3A-2EBF-D873DD2C7257}"/>
              </a:ext>
            </a:extLst>
          </p:cNvPr>
          <p:cNvSpPr>
            <a:spLocks noGrp="1"/>
          </p:cNvSpPr>
          <p:nvPr>
            <p:ph type="title"/>
          </p:nvPr>
        </p:nvSpPr>
        <p:spPr>
          <a:xfrm>
            <a:off x="685802" y="50496"/>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02B65E7-F8B6-A284-615E-5D4AE35BAD73}"/>
              </a:ext>
            </a:extLst>
          </p:cNvPr>
          <p:cNvSpPr>
            <a:spLocks noGrp="1"/>
          </p:cNvSpPr>
          <p:nvPr>
            <p:ph idx="1"/>
          </p:nvPr>
        </p:nvSpPr>
        <p:spPr>
          <a:xfrm>
            <a:off x="262288" y="903695"/>
            <a:ext cx="5124524" cy="4736613"/>
          </a:xfrm>
        </p:spPr>
        <p:txBody>
          <a:bodyPr>
            <a:normAutofit fontScale="77500" lnSpcReduction="20000"/>
          </a:bodyPr>
          <a:lstStyle/>
          <a:p>
            <a:pPr marL="0" indent="0" algn="l">
              <a:buNone/>
            </a:pPr>
            <a:r>
              <a:rPr lang="tr-TR" sz="1600" b="1" cap="none" dirty="0">
                <a:latin typeface="Söhne"/>
              </a:rPr>
              <a:t>Değer Tipleri</a:t>
            </a:r>
          </a:p>
          <a:p>
            <a:pPr marL="0" indent="0" algn="l">
              <a:buNone/>
            </a:pPr>
            <a:r>
              <a:rPr lang="tr-TR" sz="1600" cap="none" dirty="0">
                <a:latin typeface="Söhne"/>
              </a:rPr>
              <a:t>Basit, değişmez veri tipleriyle çalışırken (örneğin, sayılar, doğruluk değerleri) veya küçük yapılar ve sınıflarla işlem yaparken.</a:t>
            </a:r>
          </a:p>
          <a:p>
            <a:pPr marL="0" indent="0" algn="l">
              <a:buNone/>
            </a:pPr>
            <a:r>
              <a:rPr lang="tr-TR" sz="1600" b="1" cap="none" dirty="0">
                <a:latin typeface="Söhne"/>
              </a:rPr>
              <a:t>Avantajları: </a:t>
            </a:r>
            <a:r>
              <a:rPr lang="tr-TR" sz="1600" cap="none" dirty="0">
                <a:latin typeface="Söhne"/>
              </a:rPr>
              <a:t>Değer tipleri ile çalışmak, verilerin bağımsız kopyalarını oluşturur, bu da yan etkileri azaltır ve kodun tahmin edilebilirliğini artırır. Hızlı erişim ve veri güvenliği sağlar.</a:t>
            </a:r>
          </a:p>
          <a:p>
            <a:pPr marL="0" indent="0" algn="l">
              <a:buNone/>
            </a:pPr>
            <a:r>
              <a:rPr lang="tr-TR" sz="1600" b="1" cap="none" dirty="0">
                <a:latin typeface="Söhne"/>
              </a:rPr>
              <a:t>Para Kopyalama: </a:t>
            </a:r>
            <a:r>
              <a:rPr lang="tr-TR" sz="1600" cap="none" dirty="0">
                <a:latin typeface="Söhne"/>
              </a:rPr>
              <a:t>Kendi paranızı harcamak gibi. Harcadığınız para, bütçenizden düşer ve başka bir yerde kullanılamaz. Bu, değer tiplerinin bağımsızlığını ve izolasyonunu temsil eder.</a:t>
            </a:r>
          </a:p>
          <a:p>
            <a:pPr marL="0" indent="0" algn="l">
              <a:buNone/>
            </a:pPr>
            <a:r>
              <a:rPr lang="tr-TR" sz="1600" b="1" cap="none" dirty="0">
                <a:latin typeface="Söhne"/>
              </a:rPr>
              <a:t>Referans Tipleri</a:t>
            </a:r>
          </a:p>
          <a:p>
            <a:pPr marL="0" indent="0" algn="l">
              <a:buNone/>
            </a:pPr>
            <a:r>
              <a:rPr lang="tr-TR" sz="1600" cap="none" dirty="0">
                <a:latin typeface="Söhne"/>
              </a:rPr>
              <a:t>Büyük veri yapıları veya nesnelerle çalışırken (örneğin, büyük diziler, sınıflar) veya veri üzerinde birden fazla fonksiyon veya metodun işlem yapması gerektiğinde.</a:t>
            </a:r>
          </a:p>
          <a:p>
            <a:pPr marL="0" indent="0" algn="l">
              <a:buNone/>
            </a:pPr>
            <a:r>
              <a:rPr lang="tr-TR" sz="1600" b="1" cap="none" dirty="0">
                <a:latin typeface="Söhne"/>
              </a:rPr>
              <a:t>Avantajları: </a:t>
            </a:r>
            <a:r>
              <a:rPr lang="tr-TR" sz="1600" cap="none" dirty="0">
                <a:latin typeface="Söhne"/>
              </a:rPr>
              <a:t>Referans tipleri, bellek kullanımını optimize eder ve büyük veri yapılarını yönetmek için daha etkilidir. Değişiklikler, referansı paylaşan tüm nesneler arasında görülebilir, bu da veri tutarlılığını sağlar.</a:t>
            </a:r>
          </a:p>
          <a:p>
            <a:pPr marL="0" indent="0" algn="l">
              <a:buNone/>
            </a:pPr>
            <a:r>
              <a:rPr lang="tr-TR" sz="1600" b="1" cap="none" dirty="0">
                <a:latin typeface="Söhne"/>
              </a:rPr>
              <a:t>Kitap Ödünç Alma:</a:t>
            </a:r>
            <a:r>
              <a:rPr lang="tr-TR" sz="1600" cap="none" dirty="0">
                <a:latin typeface="Söhne"/>
              </a:rPr>
              <a:t> Kütüphaneden bir kitap ödünç almak ve arkadaşınıza önermek. Arkadaşınız, aynı kitabı ödünç alır ve üzerindeki notları görebilir. Bu, referans tiplerinin paylaşılan kullanımını ve etkileşimini temsil eder.</a:t>
            </a:r>
          </a:p>
        </p:txBody>
      </p:sp>
      <p:pic>
        <p:nvPicPr>
          <p:cNvPr id="6" name="Resim 5">
            <a:extLst>
              <a:ext uri="{FF2B5EF4-FFF2-40B4-BE49-F238E27FC236}">
                <a16:creationId xmlns:a16="http://schemas.microsoft.com/office/drawing/2014/main" id="{20873E7A-CA44-B55A-FB7F-49599E865DE2}"/>
              </a:ext>
            </a:extLst>
          </p:cNvPr>
          <p:cNvPicPr>
            <a:picLocks noChangeAspect="1"/>
          </p:cNvPicPr>
          <p:nvPr/>
        </p:nvPicPr>
        <p:blipFill>
          <a:blip r:embed="rId2"/>
          <a:stretch>
            <a:fillRect/>
          </a:stretch>
        </p:blipFill>
        <p:spPr>
          <a:xfrm>
            <a:off x="5495453" y="1634703"/>
            <a:ext cx="6148945" cy="3417131"/>
          </a:xfrm>
          <a:prstGeom prst="rect">
            <a:avLst/>
          </a:prstGeom>
        </p:spPr>
      </p:pic>
    </p:spTree>
    <p:extLst>
      <p:ext uri="{BB962C8B-B14F-4D97-AF65-F5344CB8AC3E}">
        <p14:creationId xmlns:p14="http://schemas.microsoft.com/office/powerpoint/2010/main" val="483766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1184C-B6C3-4BC8-9268-10485E33827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991BB9D-EFC4-8530-C75E-0B027F8DD128}"/>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CD47DB1-D3AD-32BE-6452-1E858EC2956D}"/>
              </a:ext>
            </a:extLst>
          </p:cNvPr>
          <p:cNvSpPr>
            <a:spLocks noGrp="1"/>
          </p:cNvSpPr>
          <p:nvPr>
            <p:ph idx="1"/>
          </p:nvPr>
        </p:nvSpPr>
        <p:spPr>
          <a:xfrm>
            <a:off x="160699" y="1520935"/>
            <a:ext cx="4121589" cy="3748181"/>
          </a:xfrm>
        </p:spPr>
        <p:txBody>
          <a:bodyPr>
            <a:normAutofit lnSpcReduction="10000"/>
          </a:bodyPr>
          <a:lstStyle/>
          <a:p>
            <a:pPr marL="0" indent="0" algn="l">
              <a:buNone/>
            </a:pPr>
            <a:r>
              <a:rPr lang="tr-TR" sz="1600" b="1" i="0" u="none" strike="noStrike" cap="none" baseline="0" dirty="0">
                <a:latin typeface="Söhne"/>
              </a:rPr>
              <a:t>3.4. Tek boyutlu ve çok boyutlu dizileri kullanır.</a:t>
            </a:r>
          </a:p>
          <a:p>
            <a:pPr marL="0" indent="0" algn="l">
              <a:buNone/>
            </a:pPr>
            <a:r>
              <a:rPr lang="tr-TR" sz="1600" b="1" cap="none" dirty="0">
                <a:latin typeface="Söhne"/>
              </a:rPr>
              <a:t>A</a:t>
            </a:r>
            <a:r>
              <a:rPr lang="tr-TR" sz="1600" b="1" i="0" u="none" strike="noStrike" cap="none" baseline="0" dirty="0">
                <a:latin typeface="Söhne"/>
              </a:rPr>
              <a:t>) Tek boyutlu ve çok boyutlu dizileri basit biçimde nasıl oluşturup kullanacağı anlatılır.</a:t>
            </a:r>
          </a:p>
          <a:p>
            <a:pPr marL="0" indent="0" algn="l">
              <a:buNone/>
            </a:pPr>
            <a:r>
              <a:rPr lang="tr-TR" sz="1600" b="1" i="0" u="none" strike="noStrike" cap="none" baseline="0" dirty="0">
                <a:latin typeface="Söhne"/>
              </a:rPr>
              <a:t>Tek Boyutlu Diziler</a:t>
            </a:r>
          </a:p>
          <a:p>
            <a:pPr marL="0" indent="0" algn="l">
              <a:buNone/>
            </a:pPr>
            <a:r>
              <a:rPr lang="tr-TR" sz="1600" i="0" u="none" strike="noStrike" cap="none" baseline="0" dirty="0">
                <a:latin typeface="Söhne"/>
              </a:rPr>
              <a:t>Bir sınıftaki öğrencilerin sınav puanlarını tutmak. Burada her öğrenciye ait tek bir sınav puanı vardır ve bu puanlar lineer bir liste şeklinde düzenlenebilir.</a:t>
            </a:r>
          </a:p>
          <a:p>
            <a:pPr marL="0" indent="0" algn="l">
              <a:buNone/>
            </a:pPr>
            <a:r>
              <a:rPr lang="tr-TR" sz="1600" i="0" u="none" strike="noStrike" cap="none" baseline="0" dirty="0">
                <a:latin typeface="Söhne"/>
              </a:rPr>
              <a:t>Bir liste içerisinde sırayla dizilmiş sınav puanları. </a:t>
            </a:r>
            <a:r>
              <a:rPr lang="tr-TR" sz="1600" b="1" i="0" u="none" strike="noStrike" cap="none" baseline="0" dirty="0">
                <a:latin typeface="Söhne"/>
              </a:rPr>
              <a:t>(Örneğin: 75, 82, 90, 55, 88)</a:t>
            </a:r>
          </a:p>
        </p:txBody>
      </p:sp>
      <p:pic>
        <p:nvPicPr>
          <p:cNvPr id="5" name="Resim 4">
            <a:extLst>
              <a:ext uri="{FF2B5EF4-FFF2-40B4-BE49-F238E27FC236}">
                <a16:creationId xmlns:a16="http://schemas.microsoft.com/office/drawing/2014/main" id="{A5CA54DB-6F93-AA1B-8C97-B9F1E0FBA3C4}"/>
              </a:ext>
            </a:extLst>
          </p:cNvPr>
          <p:cNvPicPr>
            <a:picLocks noChangeAspect="1"/>
          </p:cNvPicPr>
          <p:nvPr/>
        </p:nvPicPr>
        <p:blipFill>
          <a:blip r:embed="rId2"/>
          <a:stretch>
            <a:fillRect/>
          </a:stretch>
        </p:blipFill>
        <p:spPr>
          <a:xfrm>
            <a:off x="4418416" y="1729145"/>
            <a:ext cx="7215476" cy="3223101"/>
          </a:xfrm>
          <a:prstGeom prst="rect">
            <a:avLst/>
          </a:prstGeom>
        </p:spPr>
      </p:pic>
    </p:spTree>
    <p:extLst>
      <p:ext uri="{BB962C8B-B14F-4D97-AF65-F5344CB8AC3E}">
        <p14:creationId xmlns:p14="http://schemas.microsoft.com/office/powerpoint/2010/main" val="284737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D30386-85D6-129F-E098-493D57E46E2F}"/>
              </a:ext>
            </a:extLst>
          </p:cNvPr>
          <p:cNvSpPr>
            <a:spLocks noGrp="1"/>
          </p:cNvSpPr>
          <p:nvPr>
            <p:ph type="title"/>
          </p:nvPr>
        </p:nvSpPr>
        <p:spPr/>
        <p:txBody>
          <a:bodyPr/>
          <a:lstStyle/>
          <a:p>
            <a:r>
              <a:rPr kumimoji="0" lang="tr-TR" sz="3600" b="0" i="0" u="none" strike="noStrike" kern="1200" cap="none" spc="0" normalizeH="0" baseline="0" noProof="0" dirty="0">
                <a:ln>
                  <a:noFill/>
                </a:ln>
                <a:solidFill>
                  <a:srgbClr val="AD84C6"/>
                </a:solidFill>
                <a:effectLst/>
                <a:uLnTx/>
                <a:uFillTx/>
                <a:latin typeface="Corbel" panose="020B0503020204020204"/>
                <a:ea typeface="+mj-ea"/>
                <a:cs typeface="+mj-cs"/>
              </a:rPr>
              <a:t>Bilimsel Süreç Becerisi</a:t>
            </a:r>
            <a:endParaRPr lang="tr-TR" dirty="0"/>
          </a:p>
        </p:txBody>
      </p:sp>
      <p:sp>
        <p:nvSpPr>
          <p:cNvPr id="3" name="İçerik Yer Tutucusu 2">
            <a:extLst>
              <a:ext uri="{FF2B5EF4-FFF2-40B4-BE49-F238E27FC236}">
                <a16:creationId xmlns:a16="http://schemas.microsoft.com/office/drawing/2014/main" id="{476C1653-38CE-CEA4-8DB6-60DE4A0E356B}"/>
              </a:ext>
            </a:extLst>
          </p:cNvPr>
          <p:cNvSpPr>
            <a:spLocks noGrp="1"/>
          </p:cNvSpPr>
          <p:nvPr>
            <p:ph idx="1"/>
          </p:nvPr>
        </p:nvSpPr>
        <p:spPr>
          <a:xfrm>
            <a:off x="685800" y="1837765"/>
            <a:ext cx="10396883" cy="3311189"/>
          </a:xfrm>
        </p:spPr>
        <p:txBody>
          <a:bodyPr>
            <a:normAutofit/>
          </a:bodyPr>
          <a:lstStyle/>
          <a:p>
            <a:r>
              <a:rPr lang="tr-TR" sz="1700" b="1" i="0" dirty="0">
                <a:solidFill>
                  <a:srgbClr val="0D0D0D"/>
                </a:solidFill>
                <a:effectLst/>
                <a:latin typeface="Söhne"/>
              </a:rPr>
              <a:t>Soru Sorma</a:t>
            </a:r>
            <a:r>
              <a:rPr lang="tr-TR" sz="1700" b="0" i="0" dirty="0">
                <a:solidFill>
                  <a:srgbClr val="0D0D0D"/>
                </a:solidFill>
                <a:effectLst/>
                <a:latin typeface="Söhne"/>
              </a:rPr>
              <a:t>: </a:t>
            </a:r>
            <a:r>
              <a:rPr lang="tr-TR" sz="1600" cap="none" dirty="0">
                <a:solidFill>
                  <a:srgbClr val="0D0D0D"/>
                </a:solidFill>
                <a:latin typeface="Söhne"/>
              </a:rPr>
              <a:t>B</a:t>
            </a:r>
            <a:r>
              <a:rPr lang="tr-TR" sz="1600" b="0" i="0" cap="none" dirty="0">
                <a:solidFill>
                  <a:srgbClr val="0D0D0D"/>
                </a:solidFill>
                <a:effectLst/>
                <a:latin typeface="Söhne"/>
              </a:rPr>
              <a:t>ilimsel araştırma yönünü belirleyecek meraklı sorular geliştirme</a:t>
            </a:r>
            <a:r>
              <a:rPr lang="tr-TR" sz="1700" b="0" i="0" dirty="0">
                <a:solidFill>
                  <a:srgbClr val="0D0D0D"/>
                </a:solidFill>
                <a:effectLst/>
                <a:latin typeface="Söhne"/>
              </a:rPr>
              <a:t>.</a:t>
            </a:r>
          </a:p>
          <a:p>
            <a:r>
              <a:rPr lang="tr-TR" sz="1700" b="1" i="0" dirty="0">
                <a:solidFill>
                  <a:srgbClr val="0D0D0D"/>
                </a:solidFill>
                <a:effectLst/>
                <a:latin typeface="Söhne"/>
              </a:rPr>
              <a:t>Hipotez Oluşturma</a:t>
            </a:r>
            <a:r>
              <a:rPr lang="tr-TR" sz="1700" b="0" i="0" dirty="0">
                <a:solidFill>
                  <a:srgbClr val="0D0D0D"/>
                </a:solidFill>
                <a:effectLst/>
                <a:latin typeface="Söhne"/>
              </a:rPr>
              <a:t>: </a:t>
            </a:r>
            <a:r>
              <a:rPr lang="tr-TR" sz="1700" cap="none" dirty="0">
                <a:solidFill>
                  <a:srgbClr val="0D0D0D"/>
                </a:solidFill>
                <a:latin typeface="Söhne"/>
              </a:rPr>
              <a:t>G</a:t>
            </a:r>
            <a:r>
              <a:rPr lang="tr-TR" sz="1700" b="0" i="0" cap="none" dirty="0">
                <a:solidFill>
                  <a:srgbClr val="0D0D0D"/>
                </a:solidFill>
                <a:effectLst/>
                <a:latin typeface="Söhne"/>
              </a:rPr>
              <a:t>özlemlere dayalı olarak test edilebilir tahminler yapma</a:t>
            </a:r>
            <a:r>
              <a:rPr lang="tr-TR" sz="1700" b="0" i="0" dirty="0">
                <a:solidFill>
                  <a:srgbClr val="0D0D0D"/>
                </a:solidFill>
                <a:effectLst/>
                <a:latin typeface="Söhne"/>
              </a:rPr>
              <a:t>.</a:t>
            </a:r>
          </a:p>
          <a:p>
            <a:r>
              <a:rPr lang="tr-TR" sz="1700" b="1" i="0" dirty="0">
                <a:solidFill>
                  <a:srgbClr val="0D0D0D"/>
                </a:solidFill>
                <a:effectLst/>
                <a:latin typeface="Söhne"/>
              </a:rPr>
              <a:t>Deney Yapma</a:t>
            </a:r>
            <a:r>
              <a:rPr lang="tr-TR" sz="1700" b="0" i="0" dirty="0">
                <a:solidFill>
                  <a:srgbClr val="0D0D0D"/>
                </a:solidFill>
                <a:effectLst/>
                <a:latin typeface="Söhne"/>
              </a:rPr>
              <a:t>: </a:t>
            </a:r>
            <a:r>
              <a:rPr lang="tr-TR" sz="1700" cap="none" dirty="0">
                <a:solidFill>
                  <a:srgbClr val="0D0D0D"/>
                </a:solidFill>
                <a:latin typeface="Söhne"/>
              </a:rPr>
              <a:t>H</a:t>
            </a:r>
            <a:r>
              <a:rPr lang="tr-TR" sz="1700" b="0" i="0" cap="none" dirty="0">
                <a:solidFill>
                  <a:srgbClr val="0D0D0D"/>
                </a:solidFill>
                <a:effectLst/>
                <a:latin typeface="Söhne"/>
              </a:rPr>
              <a:t>ipotezleri test etmek için kontrollü deneyler tasarlama ve uygulama</a:t>
            </a:r>
            <a:r>
              <a:rPr lang="tr-TR" sz="1700" b="0" i="0" dirty="0">
                <a:solidFill>
                  <a:srgbClr val="0D0D0D"/>
                </a:solidFill>
                <a:effectLst/>
                <a:latin typeface="Söhne"/>
              </a:rPr>
              <a:t>.</a:t>
            </a:r>
          </a:p>
          <a:p>
            <a:r>
              <a:rPr lang="tr-TR" sz="1700" b="1" i="0" dirty="0">
                <a:solidFill>
                  <a:srgbClr val="0D0D0D"/>
                </a:solidFill>
                <a:effectLst/>
                <a:latin typeface="Söhne"/>
              </a:rPr>
              <a:t>Veri Toplama</a:t>
            </a:r>
            <a:r>
              <a:rPr lang="tr-TR" sz="1700" b="0" i="0" dirty="0">
                <a:solidFill>
                  <a:srgbClr val="0D0D0D"/>
                </a:solidFill>
                <a:effectLst/>
                <a:latin typeface="Söhne"/>
              </a:rPr>
              <a:t>: </a:t>
            </a:r>
            <a:r>
              <a:rPr lang="tr-TR" sz="1700" cap="none" dirty="0">
                <a:solidFill>
                  <a:srgbClr val="0D0D0D"/>
                </a:solidFill>
                <a:latin typeface="Söhne"/>
              </a:rPr>
              <a:t>D</a:t>
            </a:r>
            <a:r>
              <a:rPr lang="tr-TR" sz="1700" b="0" i="0" cap="none" dirty="0">
                <a:solidFill>
                  <a:srgbClr val="0D0D0D"/>
                </a:solidFill>
                <a:effectLst/>
                <a:latin typeface="Söhne"/>
              </a:rPr>
              <a:t>eneylerden veya gözlemlerden elde edilen bilgileri toplama</a:t>
            </a:r>
            <a:r>
              <a:rPr lang="tr-TR" sz="1700" b="0" i="0" dirty="0">
                <a:solidFill>
                  <a:srgbClr val="0D0D0D"/>
                </a:solidFill>
                <a:effectLst/>
                <a:latin typeface="Söhne"/>
              </a:rPr>
              <a:t>.</a:t>
            </a:r>
          </a:p>
          <a:p>
            <a:r>
              <a:rPr lang="tr-TR" sz="1700" b="1" i="0" dirty="0">
                <a:solidFill>
                  <a:srgbClr val="0D0D0D"/>
                </a:solidFill>
                <a:effectLst/>
                <a:latin typeface="Söhne"/>
              </a:rPr>
              <a:t>Sonuç Çıkarma</a:t>
            </a:r>
            <a:r>
              <a:rPr lang="tr-TR" sz="1700" b="0" i="0" dirty="0">
                <a:solidFill>
                  <a:srgbClr val="0D0D0D"/>
                </a:solidFill>
                <a:effectLst/>
                <a:latin typeface="Söhne"/>
              </a:rPr>
              <a:t>: </a:t>
            </a:r>
            <a:r>
              <a:rPr lang="tr-TR" sz="1700" cap="none" dirty="0">
                <a:solidFill>
                  <a:srgbClr val="0D0D0D"/>
                </a:solidFill>
                <a:latin typeface="Söhne"/>
              </a:rPr>
              <a:t>T</a:t>
            </a:r>
            <a:r>
              <a:rPr lang="tr-TR" sz="1700" b="0" i="0" cap="none" dirty="0">
                <a:solidFill>
                  <a:srgbClr val="0D0D0D"/>
                </a:solidFill>
                <a:effectLst/>
                <a:latin typeface="Söhne"/>
              </a:rPr>
              <a:t>oplanan verileri analiz etme ve hipotezlerin doğruluğunu değerlendirme</a:t>
            </a:r>
            <a:r>
              <a:rPr lang="tr-TR" sz="1700" b="0" i="0" dirty="0">
                <a:solidFill>
                  <a:srgbClr val="0D0D0D"/>
                </a:solidFill>
                <a:effectLst/>
                <a:latin typeface="Söhne"/>
              </a:rPr>
              <a:t>.</a:t>
            </a:r>
          </a:p>
          <a:p>
            <a:r>
              <a:rPr lang="tr-TR" sz="1700" b="1" i="0" dirty="0">
                <a:solidFill>
                  <a:srgbClr val="0D0D0D"/>
                </a:solidFill>
                <a:effectLst/>
                <a:latin typeface="Söhne"/>
              </a:rPr>
              <a:t>İletişim</a:t>
            </a:r>
            <a:r>
              <a:rPr lang="tr-TR" sz="1700" b="0" i="0" dirty="0">
                <a:solidFill>
                  <a:srgbClr val="0D0D0D"/>
                </a:solidFill>
                <a:effectLst/>
                <a:latin typeface="Söhne"/>
              </a:rPr>
              <a:t>: </a:t>
            </a:r>
            <a:r>
              <a:rPr lang="tr-TR" sz="1700" cap="none" dirty="0">
                <a:solidFill>
                  <a:srgbClr val="0D0D0D"/>
                </a:solidFill>
                <a:latin typeface="Söhne"/>
              </a:rPr>
              <a:t>B</a:t>
            </a:r>
            <a:r>
              <a:rPr lang="tr-TR" sz="1700" b="0" i="0" cap="none" dirty="0">
                <a:solidFill>
                  <a:srgbClr val="0D0D0D"/>
                </a:solidFill>
                <a:effectLst/>
                <a:latin typeface="Söhne"/>
              </a:rPr>
              <a:t>ulgu ve sonuçları başkalarıyla paylaşma</a:t>
            </a:r>
            <a:r>
              <a:rPr lang="tr-TR" sz="1700" b="0" i="0" dirty="0">
                <a:solidFill>
                  <a:srgbClr val="0D0D0D"/>
                </a:solidFill>
                <a:effectLst/>
                <a:latin typeface="Söhne"/>
              </a:rPr>
              <a:t>.</a:t>
            </a:r>
          </a:p>
          <a:p>
            <a:pPr marL="0" indent="0">
              <a:buNone/>
            </a:pPr>
            <a:endParaRPr lang="tr-TR" dirty="0"/>
          </a:p>
        </p:txBody>
      </p:sp>
    </p:spTree>
    <p:extLst>
      <p:ext uri="{BB962C8B-B14F-4D97-AF65-F5344CB8AC3E}">
        <p14:creationId xmlns:p14="http://schemas.microsoft.com/office/powerpoint/2010/main" val="3489465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685CC-4AFF-8DC6-D1F3-AD32E7E3A6E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8E8DBCB-492D-B844-0C6C-32F68CB703B2}"/>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C8FE117-6531-0AEA-3A24-754BC6859DAF}"/>
              </a:ext>
            </a:extLst>
          </p:cNvPr>
          <p:cNvSpPr>
            <a:spLocks noGrp="1"/>
          </p:cNvSpPr>
          <p:nvPr>
            <p:ph idx="1"/>
          </p:nvPr>
        </p:nvSpPr>
        <p:spPr>
          <a:xfrm>
            <a:off x="794444" y="1022950"/>
            <a:ext cx="4239283" cy="3730119"/>
          </a:xfrm>
        </p:spPr>
        <p:txBody>
          <a:bodyPr>
            <a:normAutofit/>
          </a:bodyPr>
          <a:lstStyle/>
          <a:p>
            <a:pPr marL="0" indent="0" algn="l">
              <a:buNone/>
            </a:pPr>
            <a:r>
              <a:rPr lang="tr-TR" sz="1600" b="1" i="0" u="none" strike="noStrike" cap="none" baseline="0" dirty="0">
                <a:latin typeface="Söhne"/>
              </a:rPr>
              <a:t>Çok Boyutlu Diziler</a:t>
            </a:r>
          </a:p>
          <a:p>
            <a:pPr marL="0" indent="0" algn="l">
              <a:buNone/>
            </a:pPr>
            <a:r>
              <a:rPr lang="tr-TR" sz="1600" i="0" u="none" strike="noStrike" cap="none" baseline="0" dirty="0">
                <a:latin typeface="Söhne"/>
              </a:rPr>
              <a:t>Bir sınıftaki öğrencilerin farklı derslerden aldıkları sınav puanlarını tutmak. Burada her öğrenci için matematik, fen bilimleri, ve edebiyat derslerinden alınan puanlar gibi birden fazla sınav puanı vardır ve bu puanlar matris formunda düzenlenebilir.</a:t>
            </a:r>
          </a:p>
          <a:p>
            <a:pPr marL="0" indent="0" algn="l">
              <a:buNone/>
            </a:pPr>
            <a:r>
              <a:rPr lang="tr-TR" sz="1600" i="0" u="none" strike="noStrike" cap="none" baseline="0" dirty="0">
                <a:latin typeface="Söhne"/>
              </a:rPr>
              <a:t>Bir tablo veya matris içerisinde, satırlar öğrencileri ve sütunlar farklı derslerden alınan sınav puanlarını temsil eder.</a:t>
            </a:r>
          </a:p>
        </p:txBody>
      </p:sp>
      <p:pic>
        <p:nvPicPr>
          <p:cNvPr id="6" name="Resim 5">
            <a:extLst>
              <a:ext uri="{FF2B5EF4-FFF2-40B4-BE49-F238E27FC236}">
                <a16:creationId xmlns:a16="http://schemas.microsoft.com/office/drawing/2014/main" id="{C67CA8C2-5EC5-FF6D-93C1-D59B04B06984}"/>
              </a:ext>
            </a:extLst>
          </p:cNvPr>
          <p:cNvPicPr>
            <a:picLocks noChangeAspect="1"/>
          </p:cNvPicPr>
          <p:nvPr/>
        </p:nvPicPr>
        <p:blipFill>
          <a:blip r:embed="rId2"/>
          <a:stretch>
            <a:fillRect/>
          </a:stretch>
        </p:blipFill>
        <p:spPr>
          <a:xfrm>
            <a:off x="5682290" y="899645"/>
            <a:ext cx="5418500" cy="4643322"/>
          </a:xfrm>
          <a:prstGeom prst="rect">
            <a:avLst/>
          </a:prstGeom>
        </p:spPr>
      </p:pic>
    </p:spTree>
    <p:extLst>
      <p:ext uri="{BB962C8B-B14F-4D97-AF65-F5344CB8AC3E}">
        <p14:creationId xmlns:p14="http://schemas.microsoft.com/office/powerpoint/2010/main" val="12040552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E029D-68D8-9750-938E-6723E7B9E52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78E8501-7A41-9EA5-ED02-E787F865ECA6}"/>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1A55F56-FF4E-4C43-3572-CD2DBD06633C}"/>
              </a:ext>
            </a:extLst>
          </p:cNvPr>
          <p:cNvSpPr>
            <a:spLocks noGrp="1"/>
          </p:cNvSpPr>
          <p:nvPr>
            <p:ph idx="1"/>
          </p:nvPr>
        </p:nvSpPr>
        <p:spPr>
          <a:xfrm>
            <a:off x="794444" y="1022950"/>
            <a:ext cx="4239283" cy="3730119"/>
          </a:xfrm>
        </p:spPr>
        <p:txBody>
          <a:bodyPr>
            <a:normAutofit/>
          </a:bodyPr>
          <a:lstStyle/>
          <a:p>
            <a:pPr marL="0" indent="0" algn="l">
              <a:buNone/>
            </a:pPr>
            <a:r>
              <a:rPr lang="tr-TR" sz="1600" i="0" u="none" strike="noStrike" cap="none" baseline="0" dirty="0">
                <a:latin typeface="Söhne"/>
              </a:rPr>
              <a:t>Bu görsel, öğrenci sınav puanlarının kullanıldığı bir bağlamda, Tek boyutlu dizilerin basit bir puan serisi olarak nasıl temsil edildiğini, 2 boyutlu dizilerin ise farklı derslerden alınan puanların bir ızgara veya tablo formatında nasıl organize edildiğini gösterir.</a:t>
            </a:r>
          </a:p>
        </p:txBody>
      </p:sp>
      <p:pic>
        <p:nvPicPr>
          <p:cNvPr id="5" name="Resim 4">
            <a:extLst>
              <a:ext uri="{FF2B5EF4-FFF2-40B4-BE49-F238E27FC236}">
                <a16:creationId xmlns:a16="http://schemas.microsoft.com/office/drawing/2014/main" id="{E89C3D69-F9A1-3E86-0795-B6106CBDF697}"/>
              </a:ext>
            </a:extLst>
          </p:cNvPr>
          <p:cNvPicPr>
            <a:picLocks noChangeAspect="1"/>
          </p:cNvPicPr>
          <p:nvPr/>
        </p:nvPicPr>
        <p:blipFill>
          <a:blip r:embed="rId2"/>
          <a:stretch>
            <a:fillRect/>
          </a:stretch>
        </p:blipFill>
        <p:spPr>
          <a:xfrm>
            <a:off x="5902349" y="914401"/>
            <a:ext cx="4421280" cy="4399765"/>
          </a:xfrm>
          <a:prstGeom prst="rect">
            <a:avLst/>
          </a:prstGeom>
        </p:spPr>
      </p:pic>
    </p:spTree>
    <p:extLst>
      <p:ext uri="{BB962C8B-B14F-4D97-AF65-F5344CB8AC3E}">
        <p14:creationId xmlns:p14="http://schemas.microsoft.com/office/powerpoint/2010/main" val="9511908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2188-41B6-F283-CA5A-895BCFED5D6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02CB180-94DE-C53B-3202-86ACDC600463}"/>
              </a:ext>
            </a:extLst>
          </p:cNvPr>
          <p:cNvSpPr>
            <a:spLocks noGrp="1"/>
          </p:cNvSpPr>
          <p:nvPr>
            <p:ph type="title"/>
          </p:nvPr>
        </p:nvSpPr>
        <p:spPr>
          <a:xfrm>
            <a:off x="601313" y="-63097"/>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8F146296-011D-E32C-9F1A-1091DF42E09C}"/>
              </a:ext>
            </a:extLst>
          </p:cNvPr>
          <p:cNvSpPr>
            <a:spLocks noGrp="1"/>
          </p:cNvSpPr>
          <p:nvPr>
            <p:ph idx="1"/>
          </p:nvPr>
        </p:nvSpPr>
        <p:spPr>
          <a:xfrm>
            <a:off x="323664" y="1267486"/>
            <a:ext cx="5624463" cy="1765426"/>
          </a:xfrm>
        </p:spPr>
        <p:txBody>
          <a:bodyPr>
            <a:normAutofit fontScale="92500" lnSpcReduction="20000"/>
          </a:bodyPr>
          <a:lstStyle/>
          <a:p>
            <a:pPr marL="0" indent="0" algn="l">
              <a:buNone/>
            </a:pPr>
            <a:r>
              <a:rPr lang="tr-TR" sz="1600" b="1" cap="none" dirty="0">
                <a:latin typeface="Söhne"/>
              </a:rPr>
              <a:t>B</a:t>
            </a:r>
            <a:r>
              <a:rPr lang="tr-TR" sz="1600" b="1" i="0" u="none" strike="noStrike" cap="none" baseline="0" dirty="0">
                <a:latin typeface="Söhne"/>
              </a:rPr>
              <a:t>) Dizi elemanlarına nasıl erişileceği ve dizi işlemlerinin nasıl gerçekleştirileceği açıklanır.</a:t>
            </a:r>
          </a:p>
          <a:p>
            <a:pPr marL="0" indent="0" algn="l">
              <a:buNone/>
            </a:pPr>
            <a:r>
              <a:rPr lang="tr-TR" sz="1600" b="1" i="0" u="none" strike="noStrike" cap="none" baseline="0" dirty="0">
                <a:latin typeface="Söhne"/>
              </a:rPr>
              <a:t>Tek Boyutlu Dizi Örneği</a:t>
            </a:r>
          </a:p>
          <a:p>
            <a:pPr marL="0" indent="0" algn="l">
              <a:buNone/>
            </a:pPr>
            <a:r>
              <a:rPr lang="tr-TR" sz="1600" i="0" u="none" strike="noStrike" cap="none" baseline="0" dirty="0">
                <a:latin typeface="Söhne"/>
              </a:rPr>
              <a:t>Bir alışveriş listesi düşünün. Alışveriş listesi, farklı ürünlerin (örneğin, elma, ekmek, süt) bir listesidir ve bu ürünler tek bir satırda sıralanabilir.</a:t>
            </a:r>
          </a:p>
          <a:p>
            <a:pPr marL="0" indent="0" algn="l">
              <a:buNone/>
            </a:pPr>
            <a:endParaRPr lang="tr-TR" sz="1600"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5" name="Resim 4">
            <a:extLst>
              <a:ext uri="{FF2B5EF4-FFF2-40B4-BE49-F238E27FC236}">
                <a16:creationId xmlns:a16="http://schemas.microsoft.com/office/drawing/2014/main" id="{ABB4F1DA-4AC7-FB3D-12FB-6CDE42DE06D6}"/>
              </a:ext>
            </a:extLst>
          </p:cNvPr>
          <p:cNvPicPr>
            <a:picLocks noChangeAspect="1"/>
          </p:cNvPicPr>
          <p:nvPr/>
        </p:nvPicPr>
        <p:blipFill rotWithShape="1">
          <a:blip r:embed="rId2"/>
          <a:srcRect t="12085" r="11429"/>
          <a:stretch/>
        </p:blipFill>
        <p:spPr>
          <a:xfrm>
            <a:off x="323664" y="2788468"/>
            <a:ext cx="4981667" cy="2639084"/>
          </a:xfrm>
          <a:prstGeom prst="rect">
            <a:avLst/>
          </a:prstGeom>
        </p:spPr>
      </p:pic>
      <p:pic>
        <p:nvPicPr>
          <p:cNvPr id="8" name="Resim 7">
            <a:extLst>
              <a:ext uri="{FF2B5EF4-FFF2-40B4-BE49-F238E27FC236}">
                <a16:creationId xmlns:a16="http://schemas.microsoft.com/office/drawing/2014/main" id="{451263B6-AE6D-02A1-8B78-9DE86A0227EC}"/>
              </a:ext>
            </a:extLst>
          </p:cNvPr>
          <p:cNvPicPr>
            <a:picLocks noChangeAspect="1"/>
          </p:cNvPicPr>
          <p:nvPr/>
        </p:nvPicPr>
        <p:blipFill>
          <a:blip r:embed="rId3"/>
          <a:stretch>
            <a:fillRect/>
          </a:stretch>
        </p:blipFill>
        <p:spPr>
          <a:xfrm>
            <a:off x="5700584" y="786450"/>
            <a:ext cx="5969334" cy="4732228"/>
          </a:xfrm>
          <a:prstGeom prst="rect">
            <a:avLst/>
          </a:prstGeom>
        </p:spPr>
      </p:pic>
    </p:spTree>
    <p:extLst>
      <p:ext uri="{BB962C8B-B14F-4D97-AF65-F5344CB8AC3E}">
        <p14:creationId xmlns:p14="http://schemas.microsoft.com/office/powerpoint/2010/main" val="3314875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7952E-A65D-34CB-B755-B69ADCEBB8F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BEE491D-78E8-3EAA-D394-9F4CA4948B87}"/>
              </a:ext>
            </a:extLst>
          </p:cNvPr>
          <p:cNvSpPr>
            <a:spLocks noGrp="1"/>
          </p:cNvSpPr>
          <p:nvPr>
            <p:ph type="title"/>
          </p:nvPr>
        </p:nvSpPr>
        <p:spPr>
          <a:xfrm>
            <a:off x="601313" y="-63097"/>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2CA0C98-D525-D331-4687-75CB6D4BEB4F}"/>
              </a:ext>
            </a:extLst>
          </p:cNvPr>
          <p:cNvSpPr>
            <a:spLocks noGrp="1"/>
          </p:cNvSpPr>
          <p:nvPr>
            <p:ph idx="1"/>
          </p:nvPr>
        </p:nvSpPr>
        <p:spPr>
          <a:xfrm>
            <a:off x="323664" y="959667"/>
            <a:ext cx="5558625" cy="2220363"/>
          </a:xfrm>
        </p:spPr>
        <p:txBody>
          <a:bodyPr>
            <a:normAutofit/>
          </a:bodyPr>
          <a:lstStyle/>
          <a:p>
            <a:pPr marL="0" indent="0" algn="l">
              <a:buNone/>
            </a:pPr>
            <a:r>
              <a:rPr lang="tr-TR" sz="1600" b="1" i="0" u="none" strike="noStrike" cap="none" baseline="0" dirty="0">
                <a:latin typeface="Söhne"/>
              </a:rPr>
              <a:t>Çok Boyutlu Dizi Örneği</a:t>
            </a:r>
          </a:p>
          <a:p>
            <a:pPr marL="0" indent="0" algn="l">
              <a:buNone/>
            </a:pPr>
            <a:r>
              <a:rPr lang="tr-TR" sz="1600" i="0" u="none" strike="noStrike" cap="none" baseline="0" dirty="0">
                <a:latin typeface="Söhne"/>
              </a:rPr>
              <a:t>Bir sinema salonundaki koltuk düzeni. Sinema salonu, birkaç sıra ve her sırada birkaç koltuk içerecek şekilde düzenlenmiştir.</a:t>
            </a:r>
          </a:p>
          <a:p>
            <a:pPr marL="0" indent="0" algn="l">
              <a:buNone/>
            </a:pPr>
            <a:endParaRPr lang="tr-TR" sz="1600" i="0" u="none" strike="noStrike" cap="none" baseline="0" dirty="0">
              <a:latin typeface="Söhne"/>
            </a:endParaRPr>
          </a:p>
          <a:p>
            <a:pPr marL="0" indent="0" algn="l">
              <a:buNone/>
            </a:pPr>
            <a:endParaRPr lang="tr-TR" sz="1600" b="1" i="0" u="none" strike="noStrike" cap="none" baseline="0" dirty="0">
              <a:latin typeface="Söhne"/>
            </a:endParaRPr>
          </a:p>
        </p:txBody>
      </p:sp>
      <p:pic>
        <p:nvPicPr>
          <p:cNvPr id="7" name="Resim 6">
            <a:extLst>
              <a:ext uri="{FF2B5EF4-FFF2-40B4-BE49-F238E27FC236}">
                <a16:creationId xmlns:a16="http://schemas.microsoft.com/office/drawing/2014/main" id="{9106B4FC-2584-877A-ED3C-2C25BABE9B45}"/>
              </a:ext>
            </a:extLst>
          </p:cNvPr>
          <p:cNvPicPr>
            <a:picLocks noChangeAspect="1"/>
          </p:cNvPicPr>
          <p:nvPr/>
        </p:nvPicPr>
        <p:blipFill rotWithShape="1">
          <a:blip r:embed="rId2"/>
          <a:srcRect r="21637"/>
          <a:stretch/>
        </p:blipFill>
        <p:spPr>
          <a:xfrm>
            <a:off x="72428" y="2239601"/>
            <a:ext cx="5121498" cy="3273959"/>
          </a:xfrm>
          <a:prstGeom prst="rect">
            <a:avLst/>
          </a:prstGeom>
        </p:spPr>
      </p:pic>
      <p:pic>
        <p:nvPicPr>
          <p:cNvPr id="9" name="Resim 8">
            <a:extLst>
              <a:ext uri="{FF2B5EF4-FFF2-40B4-BE49-F238E27FC236}">
                <a16:creationId xmlns:a16="http://schemas.microsoft.com/office/drawing/2014/main" id="{F4FAC377-4D9B-C269-BCD3-DBA25E7382EE}"/>
              </a:ext>
            </a:extLst>
          </p:cNvPr>
          <p:cNvPicPr>
            <a:picLocks noChangeAspect="1"/>
          </p:cNvPicPr>
          <p:nvPr/>
        </p:nvPicPr>
        <p:blipFill rotWithShape="1">
          <a:blip r:embed="rId3"/>
          <a:srcRect t="8639" b="3307"/>
          <a:stretch/>
        </p:blipFill>
        <p:spPr>
          <a:xfrm>
            <a:off x="6309713" y="959667"/>
            <a:ext cx="5015208" cy="4553893"/>
          </a:xfrm>
          <a:prstGeom prst="rect">
            <a:avLst/>
          </a:prstGeom>
        </p:spPr>
      </p:pic>
    </p:spTree>
    <p:extLst>
      <p:ext uri="{BB962C8B-B14F-4D97-AF65-F5344CB8AC3E}">
        <p14:creationId xmlns:p14="http://schemas.microsoft.com/office/powerpoint/2010/main" val="2917406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E16E0-51AB-35F6-60D3-0E29BC1B1E2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4F6477D-203C-FBBE-96B4-4F72D8D1E5C6}"/>
              </a:ext>
            </a:extLst>
          </p:cNvPr>
          <p:cNvSpPr>
            <a:spLocks noGrp="1"/>
          </p:cNvSpPr>
          <p:nvPr>
            <p:ph type="title"/>
          </p:nvPr>
        </p:nvSpPr>
        <p:spPr>
          <a:xfrm>
            <a:off x="685801" y="359875"/>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B60F7CFC-1642-D20E-E32B-0827C25FF91A}"/>
              </a:ext>
            </a:extLst>
          </p:cNvPr>
          <p:cNvSpPr>
            <a:spLocks noGrp="1"/>
          </p:cNvSpPr>
          <p:nvPr>
            <p:ph idx="1"/>
          </p:nvPr>
        </p:nvSpPr>
        <p:spPr>
          <a:xfrm>
            <a:off x="0" y="1048553"/>
            <a:ext cx="6380681" cy="1884771"/>
          </a:xfrm>
        </p:spPr>
        <p:txBody>
          <a:bodyPr>
            <a:normAutofit/>
          </a:bodyPr>
          <a:lstStyle/>
          <a:p>
            <a:pPr marL="0" indent="0" algn="l">
              <a:buNone/>
            </a:pPr>
            <a:r>
              <a:rPr lang="tr-TR" sz="1600" b="1" cap="none" dirty="0">
                <a:latin typeface="Söhne"/>
              </a:rPr>
              <a:t>C</a:t>
            </a:r>
            <a:r>
              <a:rPr lang="tr-TR" sz="1600" b="1" i="0" u="none" strike="noStrike" cap="none" baseline="0" dirty="0">
                <a:latin typeface="Söhne"/>
              </a:rPr>
              <a:t>) Dizilerin farklı veri tipleri ile nasıl kullanılacağı ve işlevselliği anlatılır.</a:t>
            </a:r>
          </a:p>
          <a:p>
            <a:pPr marL="0" indent="0" algn="l">
              <a:buNone/>
            </a:pPr>
            <a:r>
              <a:rPr lang="tr-TR" sz="1600" b="1" cap="none" dirty="0">
                <a:latin typeface="Söhne"/>
              </a:rPr>
              <a:t>Tek Boyutlu Dizi Örneği: Oyuncu Puanları</a:t>
            </a:r>
          </a:p>
          <a:p>
            <a:pPr marL="0" indent="0" algn="l">
              <a:buNone/>
            </a:pPr>
            <a:r>
              <a:rPr lang="tr-TR" sz="1600" b="1" cap="none" dirty="0">
                <a:latin typeface="Söhne"/>
              </a:rPr>
              <a:t>Senaryo: </a:t>
            </a:r>
            <a:r>
              <a:rPr lang="tr-TR" sz="1600" cap="none" dirty="0">
                <a:latin typeface="Söhne"/>
              </a:rPr>
              <a:t>Bir oyunda, oyuncuların elde ettiği puanları tutan bir liste.</a:t>
            </a:r>
          </a:p>
        </p:txBody>
      </p:sp>
      <p:pic>
        <p:nvPicPr>
          <p:cNvPr id="5" name="Resim 4">
            <a:extLst>
              <a:ext uri="{FF2B5EF4-FFF2-40B4-BE49-F238E27FC236}">
                <a16:creationId xmlns:a16="http://schemas.microsoft.com/office/drawing/2014/main" id="{7E11FE82-8D63-3043-E432-1103835273C0}"/>
              </a:ext>
            </a:extLst>
          </p:cNvPr>
          <p:cNvPicPr>
            <a:picLocks noChangeAspect="1"/>
          </p:cNvPicPr>
          <p:nvPr/>
        </p:nvPicPr>
        <p:blipFill>
          <a:blip r:embed="rId2"/>
          <a:stretch>
            <a:fillRect/>
          </a:stretch>
        </p:blipFill>
        <p:spPr>
          <a:xfrm>
            <a:off x="40480" y="2613576"/>
            <a:ext cx="5165264" cy="2962320"/>
          </a:xfrm>
          <a:prstGeom prst="rect">
            <a:avLst/>
          </a:prstGeom>
        </p:spPr>
      </p:pic>
      <p:pic>
        <p:nvPicPr>
          <p:cNvPr id="7" name="Resim 6">
            <a:extLst>
              <a:ext uri="{FF2B5EF4-FFF2-40B4-BE49-F238E27FC236}">
                <a16:creationId xmlns:a16="http://schemas.microsoft.com/office/drawing/2014/main" id="{8CCAF3C1-FC83-169E-3631-2488FC92FA1B}"/>
              </a:ext>
            </a:extLst>
          </p:cNvPr>
          <p:cNvPicPr>
            <a:picLocks noChangeAspect="1"/>
          </p:cNvPicPr>
          <p:nvPr/>
        </p:nvPicPr>
        <p:blipFill>
          <a:blip r:embed="rId3"/>
          <a:stretch>
            <a:fillRect/>
          </a:stretch>
        </p:blipFill>
        <p:spPr>
          <a:xfrm>
            <a:off x="6642228" y="1211515"/>
            <a:ext cx="4348929" cy="4316635"/>
          </a:xfrm>
          <a:prstGeom prst="rect">
            <a:avLst/>
          </a:prstGeom>
        </p:spPr>
      </p:pic>
    </p:spTree>
    <p:extLst>
      <p:ext uri="{BB962C8B-B14F-4D97-AF65-F5344CB8AC3E}">
        <p14:creationId xmlns:p14="http://schemas.microsoft.com/office/powerpoint/2010/main" val="1964810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A0D49-15BD-C508-6793-DD15DB8267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434EEA7-4313-D42A-CE98-3BF4CF1BDD00}"/>
              </a:ext>
            </a:extLst>
          </p:cNvPr>
          <p:cNvSpPr>
            <a:spLocks noGrp="1"/>
          </p:cNvSpPr>
          <p:nvPr>
            <p:ph type="title"/>
          </p:nvPr>
        </p:nvSpPr>
        <p:spPr>
          <a:xfrm>
            <a:off x="658641" y="0"/>
            <a:ext cx="10396882" cy="1151965"/>
          </a:xfrm>
        </p:spPr>
        <p:txBody>
          <a:bodyPr>
            <a:normAutofit/>
          </a:bodyPr>
          <a:lstStyle/>
          <a:p>
            <a:r>
              <a:rPr lang="tr-TR" sz="3200" b="1" i="0" u="none" strike="noStrike" baseline="0" dirty="0">
                <a:solidFill>
                  <a:srgbClr val="9A3063"/>
                </a:solidFill>
                <a:latin typeface="Calibri-Bold"/>
              </a:rPr>
              <a:t>3. ÜNİTE: FONKSİYONLAR VE DİZİLER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5FFB837-CD23-FC0B-4FE4-C5873CFB9B1A}"/>
              </a:ext>
            </a:extLst>
          </p:cNvPr>
          <p:cNvSpPr>
            <a:spLocks noGrp="1"/>
          </p:cNvSpPr>
          <p:nvPr>
            <p:ph idx="1"/>
          </p:nvPr>
        </p:nvSpPr>
        <p:spPr>
          <a:xfrm>
            <a:off x="63375" y="481761"/>
            <a:ext cx="6518494" cy="1884771"/>
          </a:xfrm>
        </p:spPr>
        <p:txBody>
          <a:bodyPr>
            <a:normAutofit/>
          </a:bodyPr>
          <a:lstStyle/>
          <a:p>
            <a:pPr marL="0" indent="0" algn="l">
              <a:buNone/>
            </a:pPr>
            <a:r>
              <a:rPr lang="tr-TR" sz="1600" b="1" cap="none" dirty="0">
                <a:latin typeface="Söhne"/>
              </a:rPr>
              <a:t>Çok Boyutlu Dizi Örneği: Oyun Haritası</a:t>
            </a:r>
          </a:p>
          <a:p>
            <a:pPr marL="0" indent="0" algn="l">
              <a:buNone/>
            </a:pPr>
            <a:r>
              <a:rPr lang="tr-TR" sz="1600" b="1" cap="none" dirty="0">
                <a:latin typeface="Söhne"/>
              </a:rPr>
              <a:t>Senaryo: </a:t>
            </a:r>
            <a:r>
              <a:rPr lang="tr-TR" sz="1600" cap="none" dirty="0">
                <a:latin typeface="Söhne"/>
              </a:rPr>
              <a:t>Bir oyunun 2D haritası, farklı türdeki alanları (örneğin, zemin, duvar, su) temsil eden sayılarla belirlenir.</a:t>
            </a:r>
          </a:p>
        </p:txBody>
      </p:sp>
      <p:pic>
        <p:nvPicPr>
          <p:cNvPr id="6" name="Resim 5">
            <a:extLst>
              <a:ext uri="{FF2B5EF4-FFF2-40B4-BE49-F238E27FC236}">
                <a16:creationId xmlns:a16="http://schemas.microsoft.com/office/drawing/2014/main" id="{E15D9A64-E28F-895E-D7F2-434F172DC53A}"/>
              </a:ext>
            </a:extLst>
          </p:cNvPr>
          <p:cNvPicPr>
            <a:picLocks noChangeAspect="1"/>
          </p:cNvPicPr>
          <p:nvPr/>
        </p:nvPicPr>
        <p:blipFill>
          <a:blip r:embed="rId2"/>
          <a:stretch>
            <a:fillRect/>
          </a:stretch>
        </p:blipFill>
        <p:spPr>
          <a:xfrm>
            <a:off x="63375" y="2019471"/>
            <a:ext cx="4490518" cy="3610066"/>
          </a:xfrm>
          <a:prstGeom prst="rect">
            <a:avLst/>
          </a:prstGeom>
        </p:spPr>
      </p:pic>
      <p:pic>
        <p:nvPicPr>
          <p:cNvPr id="8" name="Resim 7">
            <a:extLst>
              <a:ext uri="{FF2B5EF4-FFF2-40B4-BE49-F238E27FC236}">
                <a16:creationId xmlns:a16="http://schemas.microsoft.com/office/drawing/2014/main" id="{596DEFE1-7921-69D1-5885-889393F61D64}"/>
              </a:ext>
            </a:extLst>
          </p:cNvPr>
          <p:cNvPicPr>
            <a:picLocks noChangeAspect="1"/>
          </p:cNvPicPr>
          <p:nvPr/>
        </p:nvPicPr>
        <p:blipFill rotWithShape="1">
          <a:blip r:embed="rId3"/>
          <a:srcRect r="2639"/>
          <a:stretch/>
        </p:blipFill>
        <p:spPr>
          <a:xfrm>
            <a:off x="6741488" y="840323"/>
            <a:ext cx="4593450" cy="4689010"/>
          </a:xfrm>
          <a:prstGeom prst="rect">
            <a:avLst/>
          </a:prstGeom>
        </p:spPr>
      </p:pic>
    </p:spTree>
    <p:extLst>
      <p:ext uri="{BB962C8B-B14F-4D97-AF65-F5344CB8AC3E}">
        <p14:creationId xmlns:p14="http://schemas.microsoft.com/office/powerpoint/2010/main" val="3357906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82E45-C6D2-2126-8BAE-BE463597064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F1DE9E0-6643-8266-D44F-F2A30D04AFB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6797D3B5-C805-CAAC-9371-1965B9114C55}"/>
              </a:ext>
            </a:extLst>
          </p:cNvPr>
          <p:cNvSpPr>
            <a:spLocks noGrp="1"/>
          </p:cNvSpPr>
          <p:nvPr>
            <p:ph idx="1"/>
          </p:nvPr>
        </p:nvSpPr>
        <p:spPr>
          <a:xfrm>
            <a:off x="193007" y="1122583"/>
            <a:ext cx="11382469" cy="4300443"/>
          </a:xfrm>
        </p:spPr>
        <p:txBody>
          <a:bodyPr>
            <a:normAutofit lnSpcReduction="10000"/>
          </a:bodyPr>
          <a:lstStyle/>
          <a:p>
            <a:pPr marL="0" indent="0" algn="l">
              <a:buNone/>
            </a:pPr>
            <a:r>
              <a:rPr lang="tr-TR" sz="1600" b="1" i="0" u="none" strike="noStrike" cap="none" baseline="0" dirty="0">
                <a:latin typeface="Söhne"/>
              </a:rPr>
              <a:t>4.1. Formları, form sınıflarını, kontrol sınıflarını ve konteyner sınıflarını tanır ve bu yapıları kullanır.</a:t>
            </a:r>
          </a:p>
          <a:p>
            <a:pPr marL="0" indent="0" algn="l">
              <a:buNone/>
            </a:pPr>
            <a:r>
              <a:rPr lang="tr-TR" sz="1600" b="1" cap="none" dirty="0">
                <a:latin typeface="Söhne"/>
              </a:rPr>
              <a:t>A</a:t>
            </a:r>
            <a:r>
              <a:rPr lang="tr-TR" sz="1600" b="1" i="0" u="none" strike="noStrike" cap="none" baseline="0" dirty="0">
                <a:latin typeface="Söhne"/>
              </a:rPr>
              <a:t>) İşletim sistemi uygulamalarında kullanılan temel arayüz bileşenleri ve form sınıflarının nasıl oluşturulup kullanılacağı anlatılır.</a:t>
            </a:r>
          </a:p>
          <a:p>
            <a:pPr marL="0" indent="0" algn="l">
              <a:buNone/>
            </a:pPr>
            <a:r>
              <a:rPr lang="tr-TR" sz="1600" i="0" u="none" strike="noStrike" cap="none" baseline="0" dirty="0">
                <a:latin typeface="Söhne"/>
              </a:rPr>
              <a:t>C++ programlamada "form", genellikle grafik kullanıcı arayüzü (GUI) uygulamalarında kullanılan bir terimdir. Bir form, kullanıcıya görsel olarak bilgi sunan ve kullanıcıdan girdi alabilen bir pencere veya diyalog kutusu gibi arayüz elemanlarını içerir. Bu terim, bazı programlama ortamları ve kütüphanelerinde, özellikle de Microsoft'un Visual </a:t>
            </a:r>
            <a:r>
              <a:rPr lang="tr-TR" sz="1600" i="0" u="none" strike="noStrike" cap="none" baseline="0" dirty="0" err="1">
                <a:latin typeface="Söhne"/>
              </a:rPr>
              <a:t>Studio</a:t>
            </a:r>
            <a:r>
              <a:rPr lang="tr-TR" sz="1600" i="0" u="none" strike="noStrike" cap="none" baseline="0" dirty="0">
                <a:latin typeface="Söhne"/>
              </a:rPr>
              <a:t> gibi </a:t>
            </a:r>
            <a:r>
              <a:rPr lang="tr-TR" sz="1600" i="0" u="none" strike="noStrike" cap="none" baseline="0" dirty="0" err="1">
                <a:latin typeface="Söhne"/>
              </a:rPr>
              <a:t>IDE'lerinde</a:t>
            </a:r>
            <a:r>
              <a:rPr lang="tr-TR" sz="1600" i="0" u="none" strike="noStrike" cap="none" baseline="0" dirty="0">
                <a:latin typeface="Söhne"/>
              </a:rPr>
              <a:t> ve </a:t>
            </a:r>
            <a:r>
              <a:rPr lang="tr-TR" sz="1600" i="0" u="none" strike="noStrike" cap="none" baseline="0" dirty="0" err="1">
                <a:latin typeface="Söhne"/>
              </a:rPr>
              <a:t>Qt</a:t>
            </a:r>
            <a:r>
              <a:rPr lang="tr-TR" sz="1600" i="0" u="none" strike="noStrike" cap="none" baseline="0" dirty="0">
                <a:latin typeface="Söhne"/>
              </a:rPr>
              <a:t>, </a:t>
            </a:r>
            <a:r>
              <a:rPr lang="tr-TR" sz="1600" i="0" u="none" strike="noStrike" cap="none" baseline="0" dirty="0" err="1">
                <a:latin typeface="Söhne"/>
              </a:rPr>
              <a:t>wxWidgets</a:t>
            </a:r>
            <a:r>
              <a:rPr lang="tr-TR" sz="1600" i="0" u="none" strike="noStrike" cap="none" baseline="0" dirty="0">
                <a:latin typeface="Söhne"/>
              </a:rPr>
              <a:t>, veya GTK gibi çapraz platform GUI kütüphanelerinde sıkça karşılaşılan bir kavramdır.</a:t>
            </a:r>
          </a:p>
          <a:p>
            <a:pPr marL="0" indent="0" algn="l">
              <a:buNone/>
            </a:pPr>
            <a:r>
              <a:rPr lang="tr-TR" sz="1600" i="0" u="none" strike="noStrike" cap="none" baseline="0" dirty="0">
                <a:latin typeface="Söhne"/>
              </a:rPr>
              <a:t>Formlar, metin kutuları, butonlar, etiketler, listeler ve diğer kullanıcı arayüzü </a:t>
            </a:r>
            <a:r>
              <a:rPr lang="tr-TR" sz="1600" i="0" u="none" strike="noStrike" cap="none" baseline="0" dirty="0" err="1">
                <a:latin typeface="Söhne"/>
              </a:rPr>
              <a:t>widget'ları</a:t>
            </a:r>
            <a:r>
              <a:rPr lang="tr-TR" sz="1600" i="0" u="none" strike="noStrike" cap="none" baseline="0" dirty="0">
                <a:latin typeface="Söhne"/>
              </a:rPr>
              <a:t> gibi bir dizi kontrol veya bileşen içerebilir. Bu kontroller, kullanıcı etkileşimini yönetmek, veri girişini kabul etmek ve uygulamanın işlevselliğini gerçekleştirmek için programlama mantığı ile birleştirilir.</a:t>
            </a:r>
          </a:p>
          <a:p>
            <a:pPr marL="0" indent="0" algn="l">
              <a:buNone/>
            </a:pPr>
            <a:r>
              <a:rPr lang="tr-TR" sz="1600" i="0" u="none" strike="noStrike" cap="none" baseline="0" dirty="0">
                <a:latin typeface="Söhne"/>
              </a:rPr>
              <a:t>C++'da form oluşturmak ve kullanmak için doğrudan dil desteği bulunmamaktadır; bu işlevsellik, üçüncü taraf kütüphaneler veya </a:t>
            </a:r>
            <a:r>
              <a:rPr lang="tr-TR" sz="1600" i="0" u="none" strike="noStrike" cap="none" baseline="0" dirty="0" err="1">
                <a:latin typeface="Söhne"/>
              </a:rPr>
              <a:t>framework'ler</a:t>
            </a:r>
            <a:r>
              <a:rPr lang="tr-TR" sz="1600" i="0" u="none" strike="noStrike" cap="none" baseline="0" dirty="0">
                <a:latin typeface="Söhne"/>
              </a:rPr>
              <a:t> aracılığıyla sağlanır. Bu kütüphaneler, form oluşturma, olay işleme (</a:t>
            </a:r>
            <a:r>
              <a:rPr lang="tr-TR" sz="1600" i="0" u="none" strike="noStrike" cap="none" baseline="0" dirty="0" err="1">
                <a:latin typeface="Söhne"/>
              </a:rPr>
              <a:t>event</a:t>
            </a:r>
            <a:r>
              <a:rPr lang="tr-TR" sz="1600" i="0" u="none" strike="noStrike" cap="none" baseline="0" dirty="0">
                <a:latin typeface="Söhne"/>
              </a:rPr>
              <a:t> </a:t>
            </a:r>
            <a:r>
              <a:rPr lang="tr-TR" sz="1600" i="0" u="none" strike="noStrike" cap="none" baseline="0" dirty="0" err="1">
                <a:latin typeface="Söhne"/>
              </a:rPr>
              <a:t>handling</a:t>
            </a:r>
            <a:r>
              <a:rPr lang="tr-TR" sz="1600" i="0" u="none" strike="noStrike" cap="none" baseline="0" dirty="0">
                <a:latin typeface="Söhne"/>
              </a:rPr>
              <a:t>) ve kullanıcı arayüzü elemanlarının davranışlarını kontrol etme gibi konuları kapsar. C++ ile GUI geliştirmek, bu kütüphanelerin sağladığı sınıflar ve </a:t>
            </a:r>
            <a:r>
              <a:rPr lang="tr-TR" sz="1600" i="0" u="none" strike="noStrike" cap="none" baseline="0" dirty="0" err="1">
                <a:latin typeface="Söhne"/>
              </a:rPr>
              <a:t>metodlar</a:t>
            </a:r>
            <a:r>
              <a:rPr lang="tr-TR" sz="1600" i="0" u="none" strike="noStrike" cap="none" baseline="0" dirty="0">
                <a:latin typeface="Söhne"/>
              </a:rPr>
              <a:t> kullanılarak yapılır.</a:t>
            </a:r>
          </a:p>
        </p:txBody>
      </p:sp>
    </p:spTree>
    <p:extLst>
      <p:ext uri="{BB962C8B-B14F-4D97-AF65-F5344CB8AC3E}">
        <p14:creationId xmlns:p14="http://schemas.microsoft.com/office/powerpoint/2010/main" val="2462042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D55B-E40F-C7B5-B71F-0676BFF0F99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57642D-3CCD-77F5-F4C2-6116041A3DBC}"/>
              </a:ext>
            </a:extLst>
          </p:cNvPr>
          <p:cNvSpPr>
            <a:spLocks noGrp="1"/>
          </p:cNvSpPr>
          <p:nvPr>
            <p:ph type="title"/>
          </p:nvPr>
        </p:nvSpPr>
        <p:spPr>
          <a:xfrm>
            <a:off x="685800" y="283009"/>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8AAD3BC-4CE8-D025-92A4-B2FCD013F8C6}"/>
              </a:ext>
            </a:extLst>
          </p:cNvPr>
          <p:cNvSpPr>
            <a:spLocks noGrp="1"/>
          </p:cNvSpPr>
          <p:nvPr>
            <p:ph idx="1"/>
          </p:nvPr>
        </p:nvSpPr>
        <p:spPr>
          <a:xfrm>
            <a:off x="193008" y="1122583"/>
            <a:ext cx="6262114" cy="4300443"/>
          </a:xfrm>
        </p:spPr>
        <p:txBody>
          <a:bodyPr>
            <a:normAutofit/>
          </a:bodyPr>
          <a:lstStyle/>
          <a:p>
            <a:pPr marL="0" indent="0" algn="l">
              <a:buNone/>
            </a:pPr>
            <a:r>
              <a:rPr lang="tr-TR" sz="1600" b="1" i="0" u="none" strike="noStrike" cap="none" baseline="0" dirty="0">
                <a:latin typeface="Söhne"/>
              </a:rPr>
              <a:t>Form Oluşturma Süreci</a:t>
            </a:r>
          </a:p>
          <a:p>
            <a:pPr marL="0" indent="0" algn="l">
              <a:buNone/>
            </a:pPr>
            <a:r>
              <a:rPr lang="tr-TR" sz="1600" b="1" i="0" u="none" strike="noStrike" cap="none" baseline="0" dirty="0">
                <a:latin typeface="Söhne"/>
              </a:rPr>
              <a:t>Kütüphane Seçimi: </a:t>
            </a:r>
            <a:r>
              <a:rPr lang="tr-TR" sz="1600" i="0" u="none" strike="noStrike" cap="none" baseline="0" dirty="0">
                <a:latin typeface="Söhne"/>
              </a:rPr>
              <a:t>İlk adım, GUI uygulaması geliştirmek için kullanılacak kütüphaneyi seçmektir (</a:t>
            </a:r>
            <a:r>
              <a:rPr lang="tr-TR" sz="1600" i="0" u="none" strike="noStrike" cap="none" baseline="0" dirty="0" err="1">
                <a:latin typeface="Söhne"/>
              </a:rPr>
              <a:t>Qt</a:t>
            </a:r>
            <a:r>
              <a:rPr lang="tr-TR" sz="1600" i="0" u="none" strike="noStrike" cap="none" baseline="0" dirty="0">
                <a:latin typeface="Söhne"/>
              </a:rPr>
              <a:t>, </a:t>
            </a:r>
            <a:r>
              <a:rPr lang="tr-TR" sz="1600" i="0" u="none" strike="noStrike" cap="none" baseline="0" dirty="0" err="1">
                <a:latin typeface="Söhne"/>
              </a:rPr>
              <a:t>wxWidgets</a:t>
            </a:r>
            <a:r>
              <a:rPr lang="tr-TR" sz="1600" i="0" u="none" strike="noStrike" cap="none" baseline="0" dirty="0">
                <a:latin typeface="Söhne"/>
              </a:rPr>
              <a:t>, GTK, vb.).</a:t>
            </a:r>
          </a:p>
          <a:p>
            <a:pPr marL="0" indent="0" algn="l">
              <a:buNone/>
            </a:pPr>
            <a:r>
              <a:rPr lang="tr-TR" sz="1600" b="1" i="0" u="none" strike="noStrike" cap="none" baseline="0" dirty="0">
                <a:latin typeface="Söhne"/>
              </a:rPr>
              <a:t>Form Tasarımı: </a:t>
            </a:r>
            <a:r>
              <a:rPr lang="tr-TR" sz="1600" i="0" u="none" strike="noStrike" cap="none" baseline="0" dirty="0">
                <a:latin typeface="Söhne"/>
              </a:rPr>
              <a:t>Seçilen kütüphanenin tasarım araçları veya kod kullanılarak form ve içindeki kontroller tasarlanır.</a:t>
            </a:r>
          </a:p>
          <a:p>
            <a:pPr marL="0" indent="0" algn="l">
              <a:buNone/>
            </a:pPr>
            <a:r>
              <a:rPr lang="tr-TR" sz="1600" b="1" i="0" u="none" strike="noStrike" cap="none" baseline="0" dirty="0">
                <a:latin typeface="Söhne"/>
              </a:rPr>
              <a:t>Olay Yönetimi: </a:t>
            </a:r>
            <a:r>
              <a:rPr lang="tr-TR" sz="1600" i="0" u="none" strike="noStrike" cap="none" baseline="0" dirty="0">
                <a:latin typeface="Söhne"/>
              </a:rPr>
              <a:t>Buton tıklamaları, metin değişiklikleri gibi kullanıcı etkileşimleri için olay yöneticileri (</a:t>
            </a:r>
            <a:r>
              <a:rPr lang="tr-TR" sz="1600" i="0" u="none" strike="noStrike" cap="none" baseline="0" dirty="0" err="1">
                <a:latin typeface="Söhne"/>
              </a:rPr>
              <a:t>event</a:t>
            </a:r>
            <a:r>
              <a:rPr lang="tr-TR" sz="1600" i="0" u="none" strike="noStrike" cap="none" baseline="0" dirty="0">
                <a:latin typeface="Söhne"/>
              </a:rPr>
              <a:t> </a:t>
            </a:r>
            <a:r>
              <a:rPr lang="tr-TR" sz="1600" i="0" u="none" strike="noStrike" cap="none" baseline="0" dirty="0" err="1">
                <a:latin typeface="Söhne"/>
              </a:rPr>
              <a:t>handlers</a:t>
            </a:r>
            <a:r>
              <a:rPr lang="tr-TR" sz="1600" i="0" u="none" strike="noStrike" cap="none" baseline="0" dirty="0">
                <a:latin typeface="Söhne"/>
              </a:rPr>
              <a:t>) tanımlanır.</a:t>
            </a:r>
          </a:p>
          <a:p>
            <a:pPr marL="0" indent="0" algn="l">
              <a:buNone/>
            </a:pPr>
            <a:r>
              <a:rPr lang="tr-TR" sz="1600" b="1" i="0" u="none" strike="noStrike" cap="none" baseline="0" dirty="0">
                <a:latin typeface="Söhne"/>
              </a:rPr>
              <a:t>Veri Bağlama: </a:t>
            </a:r>
            <a:r>
              <a:rPr lang="tr-TR" sz="1600" i="0" u="none" strike="noStrike" cap="none" baseline="0" dirty="0">
                <a:latin typeface="Söhne"/>
              </a:rPr>
              <a:t>Form elemanları ile uygulama verileri arasında bağlantı kurulur (örneğin, bir metin kutusuna girilen verinin bir değişkene atanması).</a:t>
            </a:r>
          </a:p>
          <a:p>
            <a:pPr marL="0" indent="0" algn="l">
              <a:buNone/>
            </a:pPr>
            <a:r>
              <a:rPr lang="tr-TR" sz="1600" b="1" i="0" u="none" strike="noStrike" cap="none" baseline="0" dirty="0">
                <a:latin typeface="Söhne"/>
              </a:rPr>
              <a:t>Test ve Hata Ayıklama: </a:t>
            </a:r>
            <a:r>
              <a:rPr lang="tr-TR" sz="1600" i="0" u="none" strike="noStrike" cap="none" baseline="0" dirty="0">
                <a:latin typeface="Söhne"/>
              </a:rPr>
              <a:t>Formun ve içerdiği kontrollerin beklenildiği gibi çalıştığından emin olmak için uygulama test edilir ve hata ayıklama yapılır.</a:t>
            </a:r>
          </a:p>
        </p:txBody>
      </p:sp>
      <p:pic>
        <p:nvPicPr>
          <p:cNvPr id="5" name="Resim 4">
            <a:extLst>
              <a:ext uri="{FF2B5EF4-FFF2-40B4-BE49-F238E27FC236}">
                <a16:creationId xmlns:a16="http://schemas.microsoft.com/office/drawing/2014/main" id="{4FE617A7-9AFA-F018-AB5C-7F462FB0996A}"/>
              </a:ext>
            </a:extLst>
          </p:cNvPr>
          <p:cNvPicPr>
            <a:picLocks noChangeAspect="1"/>
          </p:cNvPicPr>
          <p:nvPr/>
        </p:nvPicPr>
        <p:blipFill>
          <a:blip r:embed="rId2"/>
          <a:stretch>
            <a:fillRect/>
          </a:stretch>
        </p:blipFill>
        <p:spPr>
          <a:xfrm>
            <a:off x="6455122" y="1250663"/>
            <a:ext cx="4824888" cy="4044282"/>
          </a:xfrm>
          <a:prstGeom prst="rect">
            <a:avLst/>
          </a:prstGeom>
        </p:spPr>
      </p:pic>
    </p:spTree>
    <p:extLst>
      <p:ext uri="{BB962C8B-B14F-4D97-AF65-F5344CB8AC3E}">
        <p14:creationId xmlns:p14="http://schemas.microsoft.com/office/powerpoint/2010/main" val="3541778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C09A-D307-A441-5F93-38D783E884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C41526F-FFF6-1BBA-CE10-7B1DCA03617C}"/>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F017D9A-EE55-7FC0-3521-4F69559C0F3B}"/>
              </a:ext>
            </a:extLst>
          </p:cNvPr>
          <p:cNvSpPr>
            <a:spLocks noGrp="1"/>
          </p:cNvSpPr>
          <p:nvPr>
            <p:ph idx="1"/>
          </p:nvPr>
        </p:nvSpPr>
        <p:spPr>
          <a:xfrm>
            <a:off x="160699" y="1520935"/>
            <a:ext cx="9680418" cy="3748181"/>
          </a:xfrm>
        </p:spPr>
        <p:txBody>
          <a:bodyPr>
            <a:normAutofit fontScale="85000" lnSpcReduction="10000"/>
          </a:bodyPr>
          <a:lstStyle/>
          <a:p>
            <a:pPr marL="0" indent="0" algn="l">
              <a:buNone/>
            </a:pPr>
            <a:r>
              <a:rPr lang="tr-TR" sz="1600" b="1" i="0" u="none" strike="noStrike" cap="none" baseline="0" dirty="0">
                <a:latin typeface="Söhne"/>
              </a:rPr>
              <a:t>B) Kontrol sınıfları (butonlar, metin kutuları, etiketler vb.) tanıtılır ve bu kontrollerin form içine nasıl yerleştirileceği gösterilir.</a:t>
            </a:r>
          </a:p>
          <a:p>
            <a:pPr marL="0" indent="0" algn="l">
              <a:buNone/>
            </a:pPr>
            <a:r>
              <a:rPr lang="tr-TR" sz="1600" cap="none" dirty="0">
                <a:latin typeface="Söhne"/>
              </a:rPr>
              <a:t>B</a:t>
            </a:r>
            <a:r>
              <a:rPr lang="tr-TR" sz="1600" i="0" u="none" strike="noStrike" cap="none" baseline="0" dirty="0">
                <a:latin typeface="Söhne"/>
              </a:rPr>
              <a:t>ir kafeterya sipariş sistemi örneğini kullanabilirsiniz. Kafeteryada bir menüden yiyecek ve içecek seçmek, seçimlerinizi bir sipariş formuna yazmak ve siparişinizi göndermek için bir butona basmak, C++ ile GUI kontrollerini kullanarak bir form oluşturmanın gerçek </a:t>
            </a:r>
            <a:r>
              <a:rPr lang="tr-TR" sz="1600" i="0" u="none" strike="noStrike" cap="none" baseline="0" dirty="0" err="1">
                <a:latin typeface="Söhne"/>
              </a:rPr>
              <a:t>d.ünya</a:t>
            </a:r>
            <a:r>
              <a:rPr lang="tr-TR" sz="1600" i="0" u="none" strike="noStrike" cap="none" baseline="0" dirty="0">
                <a:latin typeface="Söhne"/>
              </a:rPr>
              <a:t> karşılığıdır.</a:t>
            </a:r>
          </a:p>
          <a:p>
            <a:pPr marL="0" indent="0" algn="l">
              <a:buNone/>
            </a:pPr>
            <a:r>
              <a:rPr lang="tr-TR" sz="1600" b="1" i="0" u="none" strike="noStrike" cap="none" baseline="0" dirty="0">
                <a:latin typeface="Söhne"/>
              </a:rPr>
              <a:t>Kontrol Sınıfları ve Kullanımları</a:t>
            </a:r>
          </a:p>
          <a:p>
            <a:pPr marL="0" indent="0" algn="l">
              <a:buNone/>
            </a:pPr>
            <a:r>
              <a:rPr lang="tr-TR" sz="1600" b="1" i="0" u="none" strike="noStrike" cap="none" baseline="0" dirty="0">
                <a:latin typeface="Söhne"/>
              </a:rPr>
              <a:t>Butonlar (</a:t>
            </a:r>
            <a:r>
              <a:rPr lang="tr-TR" sz="1600" b="1" i="0" u="none" strike="noStrike" cap="none" baseline="0" dirty="0" err="1">
                <a:latin typeface="Söhne"/>
              </a:rPr>
              <a:t>QPushButton</a:t>
            </a:r>
            <a:r>
              <a:rPr lang="tr-TR" sz="1600" b="1" i="0" u="none" strike="noStrike" cap="none" baseline="0" dirty="0">
                <a:latin typeface="Söhne"/>
              </a:rPr>
              <a:t>): </a:t>
            </a:r>
            <a:r>
              <a:rPr lang="tr-TR" sz="1600" i="0" u="none" strike="noStrike" cap="none" baseline="0" dirty="0">
                <a:latin typeface="Söhne"/>
              </a:rPr>
              <a:t>Kafeterya örneğinde, siparişinizi göndermek için bir butona basarsınız. Bu, programda bir eylemi tetiklemek için kullanılır. Örneğin, bir "Sipariş Gönder" butonu, kullanıcının seçimlerini toplayıp işlemek üzere bir fonksiyonu çağırabilir.</a:t>
            </a:r>
          </a:p>
          <a:p>
            <a:pPr marL="0" indent="0" algn="l">
              <a:buNone/>
            </a:pPr>
            <a:r>
              <a:rPr lang="tr-TR" sz="1600" b="1" i="0" u="none" strike="noStrike" cap="none" baseline="0" dirty="0">
                <a:latin typeface="Söhne"/>
              </a:rPr>
              <a:t>Metin Kutuları (</a:t>
            </a:r>
            <a:r>
              <a:rPr lang="tr-TR" sz="1600" b="1" i="0" u="none" strike="noStrike" cap="none" baseline="0" dirty="0" err="1">
                <a:latin typeface="Söhne"/>
              </a:rPr>
              <a:t>QLineEdit</a:t>
            </a:r>
            <a:r>
              <a:rPr lang="tr-TR" sz="1600" b="1" i="0" u="none" strike="noStrike" cap="none" baseline="0" dirty="0">
                <a:latin typeface="Söhne"/>
              </a:rPr>
              <a:t>): </a:t>
            </a:r>
            <a:r>
              <a:rPr lang="tr-TR" sz="1600" i="0" u="none" strike="noStrike" cap="none" baseline="0" dirty="0">
                <a:latin typeface="Söhne"/>
              </a:rPr>
              <a:t>Sipariş formunda adınızı veya masanızın numarasını yazmanız gereken bir alan düşünün. Bu, kullanıcıdan giriş almak için kullanılır. Programda, bir kullanıcının girdiği metni almak veya göstermek için metin kutuları kullanılır.</a:t>
            </a:r>
          </a:p>
          <a:p>
            <a:pPr marL="0" indent="0" algn="l">
              <a:buNone/>
            </a:pPr>
            <a:r>
              <a:rPr lang="tr-TR" sz="1600" b="1" i="0" u="none" strike="noStrike" cap="none" baseline="0" dirty="0">
                <a:latin typeface="Söhne"/>
              </a:rPr>
              <a:t>Etiketler (</a:t>
            </a:r>
            <a:r>
              <a:rPr lang="tr-TR" sz="1600" b="1" i="0" u="none" strike="noStrike" cap="none" baseline="0" dirty="0" err="1">
                <a:latin typeface="Söhne"/>
              </a:rPr>
              <a:t>QLabel</a:t>
            </a:r>
            <a:r>
              <a:rPr lang="tr-TR" sz="1600" b="1" i="0" u="none" strike="noStrike" cap="none" baseline="0" dirty="0">
                <a:latin typeface="Söhne"/>
              </a:rPr>
              <a:t>): </a:t>
            </a:r>
            <a:r>
              <a:rPr lang="tr-TR" sz="1600" i="0" u="none" strike="noStrike" cap="none" baseline="0" dirty="0">
                <a:latin typeface="Söhne"/>
              </a:rPr>
              <a:t>Menüdeki her yemeğin yanında bulunan açıklamalar gibi, bilgi sunmak için kullanılır. Programda, metin veya görselleri göstermek için etiketler kullanılır.</a:t>
            </a:r>
          </a:p>
        </p:txBody>
      </p:sp>
    </p:spTree>
    <p:extLst>
      <p:ext uri="{BB962C8B-B14F-4D97-AF65-F5344CB8AC3E}">
        <p14:creationId xmlns:p14="http://schemas.microsoft.com/office/powerpoint/2010/main" val="280791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EF4AC-245D-76D3-6463-9B83D83879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EEFB8DD-8EB5-7075-A5D6-0A981D37C3FE}"/>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159E8E25-F175-D003-E5C8-FBF6E5E357E1}"/>
              </a:ext>
            </a:extLst>
          </p:cNvPr>
          <p:cNvSpPr>
            <a:spLocks noGrp="1"/>
          </p:cNvSpPr>
          <p:nvPr>
            <p:ph idx="1"/>
          </p:nvPr>
        </p:nvSpPr>
        <p:spPr>
          <a:xfrm>
            <a:off x="252255" y="1059208"/>
            <a:ext cx="6131459" cy="4146535"/>
          </a:xfrm>
        </p:spPr>
        <p:txBody>
          <a:bodyPr>
            <a:normAutofit fontScale="92500" lnSpcReduction="10000"/>
          </a:bodyPr>
          <a:lstStyle/>
          <a:p>
            <a:pPr marL="0" indent="0" algn="l">
              <a:buNone/>
            </a:pPr>
            <a:r>
              <a:rPr lang="tr-TR" sz="1600" i="0" u="none" strike="noStrike" cap="none" baseline="0" dirty="0">
                <a:latin typeface="Söhne"/>
              </a:rPr>
              <a:t>Kontrollerin form içine nasıl yerleştirileceğini anlatmak için, bu kafeterya sipariş formunu bir bilgisayar ekranına dönüştürdüğünüzü hayal edin. Formun üst kısmında sipariş verenin adını gireceği bir metin kutusu, altında seçimleri yapabileceği çeşitli butonlar ve her seçeneğin yanında seçeneği açıklayan etiketler bulunur. Siparişin altında, siparişi göndermek için bir "Gönder" butonu yer alır.</a:t>
            </a:r>
          </a:p>
          <a:p>
            <a:pPr marL="0" indent="0" algn="l">
              <a:buNone/>
            </a:pPr>
            <a:r>
              <a:rPr lang="tr-TR" sz="1600" b="1" i="0" u="none" strike="noStrike" cap="none" baseline="0" dirty="0" err="1">
                <a:latin typeface="Söhne"/>
              </a:rPr>
              <a:t>Qt</a:t>
            </a:r>
            <a:r>
              <a:rPr lang="tr-TR" sz="1600" b="1" i="0" u="none" strike="noStrike" cap="none" baseline="0" dirty="0">
                <a:latin typeface="Söhne"/>
              </a:rPr>
              <a:t> Designer ile Form Tasarımı: </a:t>
            </a:r>
            <a:r>
              <a:rPr lang="tr-TR" sz="1600" i="0" u="none" strike="noStrike" cap="none" baseline="0" dirty="0" err="1">
                <a:latin typeface="Söhne"/>
              </a:rPr>
              <a:t>Qt</a:t>
            </a:r>
            <a:r>
              <a:rPr lang="tr-TR" sz="1600" i="0" u="none" strike="noStrike" cap="none" baseline="0" dirty="0">
                <a:latin typeface="Söhne"/>
              </a:rPr>
              <a:t> Designer kullanarak, bir form üzerine butonlar, metin kutuları ve etiketler yerleştirilir. Her bir </a:t>
            </a:r>
            <a:r>
              <a:rPr lang="tr-TR" sz="1600" i="0" u="none" strike="noStrike" cap="none" baseline="0" dirty="0" err="1">
                <a:latin typeface="Söhne"/>
              </a:rPr>
              <a:t>widget</a:t>
            </a:r>
            <a:r>
              <a:rPr lang="tr-TR" sz="1600" i="0" u="none" strike="noStrike" cap="none" baseline="0" dirty="0">
                <a:latin typeface="Söhne"/>
              </a:rPr>
              <a:t>, kullanıcının etkileşimine göre tasarlanır ve yerleştirilir.</a:t>
            </a:r>
          </a:p>
          <a:p>
            <a:pPr marL="0" indent="0" algn="l">
              <a:buNone/>
            </a:pPr>
            <a:r>
              <a:rPr lang="tr-TR" sz="1600" b="1" i="0" u="none" strike="noStrike" cap="none" baseline="0" dirty="0" err="1">
                <a:latin typeface="Söhne"/>
              </a:rPr>
              <a:t>Widget</a:t>
            </a:r>
            <a:r>
              <a:rPr lang="tr-TR" sz="1600" b="1" i="0" u="none" strike="noStrike" cap="none" baseline="0" dirty="0">
                <a:latin typeface="Söhne"/>
              </a:rPr>
              <a:t> Özelliklerinin Ayarlanması: </a:t>
            </a:r>
            <a:r>
              <a:rPr lang="tr-TR" sz="1600" i="0" u="none" strike="noStrike" cap="none" baseline="0" dirty="0">
                <a:latin typeface="Söhne"/>
              </a:rPr>
              <a:t>Her kontrolün özellikleri (örneğin, boyutu, etiketi, fontu) </a:t>
            </a:r>
            <a:r>
              <a:rPr lang="tr-TR" sz="1600" i="0" u="none" strike="noStrike" cap="none" baseline="0" dirty="0" err="1">
                <a:latin typeface="Söhne"/>
              </a:rPr>
              <a:t>Qt</a:t>
            </a:r>
            <a:r>
              <a:rPr lang="tr-TR" sz="1600" i="0" u="none" strike="noStrike" cap="none" baseline="0" dirty="0">
                <a:latin typeface="Söhne"/>
              </a:rPr>
              <a:t> Designer içinde veya kod üzerinden ayarlanır.</a:t>
            </a:r>
          </a:p>
          <a:p>
            <a:pPr marL="0" indent="0" algn="l">
              <a:buNone/>
            </a:pPr>
            <a:r>
              <a:rPr lang="tr-TR" sz="1600" b="1" i="0" u="none" strike="noStrike" cap="none" baseline="0" dirty="0" err="1">
                <a:latin typeface="Söhne"/>
              </a:rPr>
              <a:t>Signal</a:t>
            </a:r>
            <a:r>
              <a:rPr lang="tr-TR" sz="1600" b="1" i="0" u="none" strike="noStrike" cap="none" baseline="0" dirty="0">
                <a:latin typeface="Söhne"/>
              </a:rPr>
              <a:t> ve Slot Mekanizması: </a:t>
            </a:r>
            <a:r>
              <a:rPr lang="tr-TR" sz="1600" i="0" u="none" strike="noStrike" cap="none" baseline="0" dirty="0">
                <a:latin typeface="Söhne"/>
              </a:rPr>
              <a:t>Butonların tıklanma olayları gibi kullanıcı etkileşimleri, belirli fonksiyonların tetiklenmesi için programlanır. Bu, </a:t>
            </a:r>
            <a:r>
              <a:rPr lang="tr-TR" sz="1600" i="0" u="none" strike="noStrike" cap="none" baseline="0" dirty="0" err="1">
                <a:latin typeface="Söhne"/>
              </a:rPr>
              <a:t>Qt'nin</a:t>
            </a:r>
            <a:r>
              <a:rPr lang="tr-TR" sz="1600" i="0" u="none" strike="noStrike" cap="none" baseline="0" dirty="0">
                <a:latin typeface="Söhne"/>
              </a:rPr>
              <a:t> </a:t>
            </a:r>
            <a:r>
              <a:rPr lang="tr-TR" sz="1600" i="0" u="none" strike="noStrike" cap="none" baseline="0" dirty="0" err="1">
                <a:latin typeface="Söhne"/>
              </a:rPr>
              <a:t>signal</a:t>
            </a:r>
            <a:r>
              <a:rPr lang="tr-TR" sz="1600" i="0" u="none" strike="noStrike" cap="none" baseline="0" dirty="0">
                <a:latin typeface="Söhne"/>
              </a:rPr>
              <a:t> ve slot mekanizması ile gerçekleştirilir.</a:t>
            </a:r>
          </a:p>
        </p:txBody>
      </p:sp>
      <p:pic>
        <p:nvPicPr>
          <p:cNvPr id="5" name="Resim 4">
            <a:extLst>
              <a:ext uri="{FF2B5EF4-FFF2-40B4-BE49-F238E27FC236}">
                <a16:creationId xmlns:a16="http://schemas.microsoft.com/office/drawing/2014/main" id="{CC4053CB-E92E-3722-2FCF-29A1C27E134F}"/>
              </a:ext>
            </a:extLst>
          </p:cNvPr>
          <p:cNvPicPr>
            <a:picLocks noChangeAspect="1"/>
          </p:cNvPicPr>
          <p:nvPr/>
        </p:nvPicPr>
        <p:blipFill>
          <a:blip r:embed="rId2"/>
          <a:stretch>
            <a:fillRect/>
          </a:stretch>
        </p:blipFill>
        <p:spPr>
          <a:xfrm>
            <a:off x="6383714" y="588475"/>
            <a:ext cx="4985591" cy="4979406"/>
          </a:xfrm>
          <a:prstGeom prst="rect">
            <a:avLst/>
          </a:prstGeom>
        </p:spPr>
      </p:pic>
    </p:spTree>
    <p:extLst>
      <p:ext uri="{BB962C8B-B14F-4D97-AF65-F5344CB8AC3E}">
        <p14:creationId xmlns:p14="http://schemas.microsoft.com/office/powerpoint/2010/main" val="123834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603B4E-8FF7-7680-612F-F108CCB07C6A}"/>
              </a:ext>
            </a:extLst>
          </p:cNvPr>
          <p:cNvSpPr>
            <a:spLocks noGrp="1"/>
          </p:cNvSpPr>
          <p:nvPr>
            <p:ph type="title"/>
          </p:nvPr>
        </p:nvSpPr>
        <p:spPr>
          <a:xfrm>
            <a:off x="812549" y="213756"/>
            <a:ext cx="10396882" cy="709698"/>
          </a:xfrm>
        </p:spPr>
        <p:txBody>
          <a:bodyPr>
            <a:normAutofit/>
          </a:bodyPr>
          <a:lstStyle/>
          <a:p>
            <a:r>
              <a:rPr lang="tr-TR" sz="3200" dirty="0"/>
              <a:t>örnek</a:t>
            </a:r>
          </a:p>
        </p:txBody>
      </p:sp>
      <p:sp>
        <p:nvSpPr>
          <p:cNvPr id="3" name="İçerik Yer Tutucusu 2">
            <a:extLst>
              <a:ext uri="{FF2B5EF4-FFF2-40B4-BE49-F238E27FC236}">
                <a16:creationId xmlns:a16="http://schemas.microsoft.com/office/drawing/2014/main" id="{673F93A8-1AB9-A3E7-84EB-7AD28A1204D8}"/>
              </a:ext>
            </a:extLst>
          </p:cNvPr>
          <p:cNvSpPr>
            <a:spLocks noGrp="1"/>
          </p:cNvSpPr>
          <p:nvPr>
            <p:ph idx="1"/>
          </p:nvPr>
        </p:nvSpPr>
        <p:spPr>
          <a:xfrm>
            <a:off x="604319" y="923454"/>
            <a:ext cx="10396883" cy="4698748"/>
          </a:xfrm>
        </p:spPr>
        <p:txBody>
          <a:bodyPr>
            <a:normAutofit fontScale="47500" lnSpcReduction="20000"/>
          </a:bodyPr>
          <a:lstStyle/>
          <a:p>
            <a:pPr algn="l"/>
            <a:r>
              <a:rPr lang="tr-TR" sz="3000" b="1" i="0" dirty="0">
                <a:solidFill>
                  <a:srgbClr val="0D0D0D"/>
                </a:solidFill>
                <a:effectLst/>
                <a:latin typeface="Söhne"/>
              </a:rPr>
              <a:t>Sorunun Tanımlanması</a:t>
            </a:r>
          </a:p>
          <a:p>
            <a:pPr marL="0" indent="0" algn="l">
              <a:buNone/>
            </a:pPr>
            <a:r>
              <a:rPr lang="tr-TR" sz="3000" cap="none" dirty="0">
                <a:solidFill>
                  <a:srgbClr val="0D0D0D"/>
                </a:solidFill>
                <a:latin typeface="Söhne"/>
              </a:rPr>
              <a:t>Ö</a:t>
            </a:r>
            <a:r>
              <a:rPr lang="tr-TR" sz="3000" b="0" i="0" cap="none" dirty="0">
                <a:solidFill>
                  <a:srgbClr val="0D0D0D"/>
                </a:solidFill>
                <a:effectLst/>
                <a:latin typeface="Söhne"/>
              </a:rPr>
              <a:t>ğrencilere, okul içinde sık karşılaşılan bir problemi çözmek için bir yazılım uygulaması geliştirmeleri istenir. örneğin, kütüphane kitaplarının takibini kolaylaştıracak bir sistem geliştirmek.</a:t>
            </a:r>
          </a:p>
          <a:p>
            <a:pPr algn="l"/>
            <a:r>
              <a:rPr lang="tr-TR" sz="3000" b="1" i="0" dirty="0">
                <a:solidFill>
                  <a:srgbClr val="0D0D0D"/>
                </a:solidFill>
                <a:effectLst/>
                <a:latin typeface="Söhne"/>
              </a:rPr>
              <a:t>Hipotez Oluşturma</a:t>
            </a:r>
          </a:p>
          <a:p>
            <a:pPr marL="0" indent="0" algn="l">
              <a:buNone/>
            </a:pPr>
            <a:r>
              <a:rPr lang="tr-TR" sz="3000" cap="none" dirty="0">
                <a:solidFill>
                  <a:srgbClr val="0D0D0D"/>
                </a:solidFill>
                <a:latin typeface="Söhne"/>
              </a:rPr>
              <a:t>Ö</a:t>
            </a:r>
            <a:r>
              <a:rPr lang="tr-TR" sz="3000" b="0" i="0" cap="none" dirty="0">
                <a:solidFill>
                  <a:srgbClr val="0D0D0D"/>
                </a:solidFill>
                <a:effectLst/>
                <a:latin typeface="Söhne"/>
              </a:rPr>
              <a:t>ğrenciler, sorunu çözmek için çeşitli çözüm yollarını tartışır ve hangi teknolojinin (örneğin, bir </a:t>
            </a:r>
            <a:r>
              <a:rPr lang="tr-TR" sz="3000" b="0" i="0" cap="none" dirty="0" err="1">
                <a:solidFill>
                  <a:srgbClr val="0D0D0D"/>
                </a:solidFill>
                <a:effectLst/>
                <a:latin typeface="Söhne"/>
              </a:rPr>
              <a:t>veritabanı</a:t>
            </a:r>
            <a:r>
              <a:rPr lang="tr-TR" sz="3000" b="0" i="0" cap="none" dirty="0">
                <a:solidFill>
                  <a:srgbClr val="0D0D0D"/>
                </a:solidFill>
                <a:effectLst/>
                <a:latin typeface="Söhne"/>
              </a:rPr>
              <a:t> uygulaması) bu problemi en etkili şekilde çözebileceği konusunda hipotezler oluşturur.</a:t>
            </a:r>
          </a:p>
          <a:p>
            <a:pPr algn="l"/>
            <a:r>
              <a:rPr lang="tr-TR" sz="3000" b="1" i="0" dirty="0">
                <a:solidFill>
                  <a:srgbClr val="0D0D0D"/>
                </a:solidFill>
                <a:effectLst/>
                <a:latin typeface="Söhne"/>
              </a:rPr>
              <a:t>Deneylerin Yapılması ve Veri Toplanması</a:t>
            </a:r>
          </a:p>
          <a:p>
            <a:pPr marL="0" indent="0" algn="l">
              <a:buNone/>
            </a:pPr>
            <a:r>
              <a:rPr lang="tr-TR" sz="3000" b="0" i="0" cap="none" dirty="0">
                <a:solidFill>
                  <a:srgbClr val="0D0D0D"/>
                </a:solidFill>
                <a:effectLst/>
                <a:latin typeface="Söhne"/>
              </a:rPr>
              <a:t>Öğrenciler, seçtikleri çözümü uygulamaya başlarlar. Bu, programlama dillerini kullanarak bir kütüphane yönetim sistemi yazmayı içerebilir. Geliştirme sürecinde, uygulamanın kullanıcı arayüzü, </a:t>
            </a:r>
            <a:r>
              <a:rPr lang="tr-TR" sz="3000" b="0" i="0" cap="none" dirty="0" err="1">
                <a:solidFill>
                  <a:srgbClr val="0D0D0D"/>
                </a:solidFill>
                <a:effectLst/>
                <a:latin typeface="Söhne"/>
              </a:rPr>
              <a:t>veritabanı</a:t>
            </a:r>
            <a:r>
              <a:rPr lang="tr-TR" sz="3000" b="0" i="0" cap="none" dirty="0">
                <a:solidFill>
                  <a:srgbClr val="0D0D0D"/>
                </a:solidFill>
                <a:effectLst/>
                <a:latin typeface="Söhne"/>
              </a:rPr>
              <a:t> işlemleri ve kullanıcı etkileşimleri gibi çeşitli bileşenler üzerinde çalışırlar.</a:t>
            </a:r>
          </a:p>
          <a:p>
            <a:pPr algn="l"/>
            <a:r>
              <a:rPr lang="tr-TR" sz="3000" b="1" i="0" dirty="0">
                <a:solidFill>
                  <a:srgbClr val="0D0D0D"/>
                </a:solidFill>
                <a:effectLst/>
                <a:latin typeface="Söhne"/>
              </a:rPr>
              <a:t>Sonuçların Analizi</a:t>
            </a:r>
          </a:p>
          <a:p>
            <a:pPr marL="0" indent="0" algn="l">
              <a:buNone/>
            </a:pPr>
            <a:r>
              <a:rPr lang="tr-TR" sz="3000" b="0" i="0" cap="none" dirty="0">
                <a:solidFill>
                  <a:srgbClr val="0D0D0D"/>
                </a:solidFill>
                <a:effectLst/>
                <a:latin typeface="Söhne"/>
              </a:rPr>
              <a:t>Geliştirilen uygulamanın test edilmesi, burada öğrenciler yazılımlarını gerçek dünya verileriyle deneyerek ve potansiyel hataları (</a:t>
            </a:r>
            <a:r>
              <a:rPr lang="tr-TR" sz="3000" b="0" i="0" cap="none" dirty="0" err="1">
                <a:solidFill>
                  <a:srgbClr val="0D0D0D"/>
                </a:solidFill>
                <a:effectLst/>
                <a:latin typeface="Söhne"/>
              </a:rPr>
              <a:t>bugları</a:t>
            </a:r>
            <a:r>
              <a:rPr lang="tr-TR" sz="3000" b="0" i="0" cap="none" dirty="0">
                <a:solidFill>
                  <a:srgbClr val="0D0D0D"/>
                </a:solidFill>
                <a:effectLst/>
                <a:latin typeface="Söhne"/>
              </a:rPr>
              <a:t>) ayıklayarak uygulamanın beklentileri karşılayıp karşılamadığını değerlendirirler.</a:t>
            </a:r>
          </a:p>
          <a:p>
            <a:pPr algn="l"/>
            <a:r>
              <a:rPr lang="tr-TR" sz="3000" b="1" i="0" dirty="0">
                <a:solidFill>
                  <a:srgbClr val="0D0D0D"/>
                </a:solidFill>
                <a:effectLst/>
                <a:latin typeface="Söhne"/>
              </a:rPr>
              <a:t>Sonuçlara Dayanarak Sonuç Çıkarma</a:t>
            </a:r>
          </a:p>
          <a:p>
            <a:pPr marL="0" indent="0" algn="l">
              <a:buNone/>
            </a:pPr>
            <a:r>
              <a:rPr lang="tr-TR" sz="3000" b="0" i="0" cap="none" dirty="0">
                <a:solidFill>
                  <a:srgbClr val="0D0D0D"/>
                </a:solidFill>
                <a:effectLst/>
                <a:latin typeface="Söhne"/>
              </a:rPr>
              <a:t>Test sonuçlarına dayanarak, öğrenciler uygulamanın etkinliğini değerlendirir ve ilk hipotezlerini test ederler. Örneğin, uygulama kütüphane kitap takibini gerçekten kolaylaştırıyor mu? Eğer uygulama etkiliyse, nasıl iyileştirilebileceği veya genişletilebileceği üzerine öneriler geliştirilir. Eğer uygulama yetersizse, sorunların nedenlerini araştırırlar ve çözüm yolları önerirler</a:t>
            </a:r>
            <a:r>
              <a:rPr lang="tr-TR" b="0" i="0" cap="none" dirty="0">
                <a:solidFill>
                  <a:srgbClr val="0D0D0D"/>
                </a:solidFill>
                <a:effectLst/>
                <a:latin typeface="Söhne"/>
              </a:rPr>
              <a:t>.</a:t>
            </a:r>
          </a:p>
          <a:p>
            <a:endParaRPr lang="tr-TR" dirty="0"/>
          </a:p>
        </p:txBody>
      </p:sp>
    </p:spTree>
    <p:extLst>
      <p:ext uri="{BB962C8B-B14F-4D97-AF65-F5344CB8AC3E}">
        <p14:creationId xmlns:p14="http://schemas.microsoft.com/office/powerpoint/2010/main" val="6601695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3EDAF-4E51-B49E-A22D-9747B753C09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FF1A2CB-EBF0-B2DE-7188-A95F8C2FE23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04654B6-EDC2-E8BF-A540-24A3799081A5}"/>
              </a:ext>
            </a:extLst>
          </p:cNvPr>
          <p:cNvSpPr>
            <a:spLocks noGrp="1"/>
          </p:cNvSpPr>
          <p:nvPr>
            <p:ph idx="1"/>
          </p:nvPr>
        </p:nvSpPr>
        <p:spPr>
          <a:xfrm>
            <a:off x="142592" y="923406"/>
            <a:ext cx="6375903" cy="4327604"/>
          </a:xfrm>
        </p:spPr>
        <p:txBody>
          <a:bodyPr>
            <a:normAutofit fontScale="92500" lnSpcReduction="20000"/>
          </a:bodyPr>
          <a:lstStyle/>
          <a:p>
            <a:pPr marL="0" indent="0" algn="l">
              <a:buNone/>
            </a:pPr>
            <a:r>
              <a:rPr lang="tr-TR" sz="1600" b="1" cap="none" dirty="0">
                <a:latin typeface="Söhne"/>
              </a:rPr>
              <a:t>C</a:t>
            </a:r>
            <a:r>
              <a:rPr lang="tr-TR" sz="1600" b="1" i="0" u="none" strike="noStrike" cap="none" baseline="0" dirty="0">
                <a:latin typeface="Söhne"/>
              </a:rPr>
              <a:t>) Konteyner sınıflarını (panel, grup kutusu, sekme kontrolü vb.) kullanarak formdaki bileşenleri düzenleme ve gruplama anlatılır.</a:t>
            </a:r>
          </a:p>
          <a:p>
            <a:pPr marL="0" indent="0" algn="l">
              <a:buNone/>
            </a:pPr>
            <a:r>
              <a:rPr lang="tr-TR" sz="1600" i="0" u="none" strike="noStrike" cap="none" baseline="0" dirty="0">
                <a:latin typeface="Söhne"/>
              </a:rPr>
              <a:t>Konteyner sınıflarını anlatırken, Bir alışveriş sepeti örneğini kullanabiliriz. Alışveriş sepeti, farklı türdeki ürünleri (meyveler, sebzeler, içecekler vb.) bir arada tutmanıza ve düzenlemenize olanak tanır. Her bir bölme ya da raf, belirli bir ürün grubunu saklamak için ayrılmıştır, bu da alışverişi daha organize hale getirir.</a:t>
            </a:r>
          </a:p>
          <a:p>
            <a:pPr marL="0" indent="0" algn="l">
              <a:buNone/>
            </a:pPr>
            <a:r>
              <a:rPr lang="tr-TR" sz="1600" b="1" i="0" u="none" strike="noStrike" cap="none" baseline="0" dirty="0">
                <a:latin typeface="Söhne"/>
              </a:rPr>
              <a:t>Panel (</a:t>
            </a:r>
            <a:r>
              <a:rPr lang="tr-TR" sz="1600" b="1" i="0" u="none" strike="noStrike" cap="none" baseline="0" dirty="0" err="1">
                <a:latin typeface="Söhne"/>
              </a:rPr>
              <a:t>QWidget</a:t>
            </a:r>
            <a:r>
              <a:rPr lang="tr-TR" sz="1600" b="1" i="0" u="none" strike="noStrike" cap="none" baseline="0" dirty="0">
                <a:latin typeface="Söhne"/>
              </a:rPr>
              <a:t>): </a:t>
            </a:r>
            <a:r>
              <a:rPr lang="tr-TR" sz="1600" i="0" u="none" strike="noStrike" cap="none" baseline="0" dirty="0">
                <a:latin typeface="Söhne"/>
              </a:rPr>
              <a:t>Farklı </a:t>
            </a:r>
            <a:r>
              <a:rPr lang="tr-TR" sz="1600" i="0" u="none" strike="noStrike" cap="none" baseline="0" dirty="0" err="1">
                <a:latin typeface="Söhne"/>
              </a:rPr>
              <a:t>widget'ları</a:t>
            </a:r>
            <a:r>
              <a:rPr lang="tr-TR" sz="1600" i="0" u="none" strike="noStrike" cap="none" baseline="0" dirty="0">
                <a:latin typeface="Söhne"/>
              </a:rPr>
              <a:t> bir arada tutar. Bir alışveriş sepetinin kendisi gibi düşünülebilir, içinde farklı ürünler (</a:t>
            </a:r>
            <a:r>
              <a:rPr lang="tr-TR" sz="1600" i="0" u="none" strike="noStrike" cap="none" baseline="0" dirty="0" err="1">
                <a:latin typeface="Söhne"/>
              </a:rPr>
              <a:t>widget'lar</a:t>
            </a:r>
            <a:r>
              <a:rPr lang="tr-TR" sz="1600" i="0" u="none" strike="noStrike" cap="none" baseline="0" dirty="0">
                <a:latin typeface="Söhne"/>
              </a:rPr>
              <a:t>) barındırır.</a:t>
            </a:r>
          </a:p>
          <a:p>
            <a:pPr marL="0" indent="0" algn="l">
              <a:buNone/>
            </a:pPr>
            <a:r>
              <a:rPr lang="tr-TR" sz="1600" b="1" i="0" u="none" strike="noStrike" cap="none" baseline="0" dirty="0">
                <a:latin typeface="Söhne"/>
              </a:rPr>
              <a:t>Grup Kutusu (</a:t>
            </a:r>
            <a:r>
              <a:rPr lang="tr-TR" sz="1600" b="1" i="0" u="none" strike="noStrike" cap="none" baseline="0" dirty="0" err="1">
                <a:latin typeface="Söhne"/>
              </a:rPr>
              <a:t>QGroupBox</a:t>
            </a:r>
            <a:r>
              <a:rPr lang="tr-TR" sz="1600" b="1" i="0" u="none" strike="noStrike" cap="none" baseline="0" dirty="0">
                <a:latin typeface="Söhne"/>
              </a:rPr>
              <a:t>): </a:t>
            </a:r>
            <a:r>
              <a:rPr lang="tr-TR" sz="1600" i="0" u="none" strike="noStrike" cap="none" baseline="0" dirty="0">
                <a:latin typeface="Söhne"/>
              </a:rPr>
              <a:t>İlgili </a:t>
            </a:r>
            <a:r>
              <a:rPr lang="tr-TR" sz="1600" i="0" u="none" strike="noStrike" cap="none" baseline="0" dirty="0" err="1">
                <a:latin typeface="Söhne"/>
              </a:rPr>
              <a:t>widget'ları</a:t>
            </a:r>
            <a:r>
              <a:rPr lang="tr-TR" sz="1600" i="0" u="none" strike="noStrike" cap="none" baseline="0" dirty="0">
                <a:latin typeface="Söhne"/>
              </a:rPr>
              <a:t> bir başlık altında gruplar. Bu, alışveriş sepetindeki belirli bir raf ya da bölme gibi, örneğin sadece içecekleri tutan bir bölüm.</a:t>
            </a:r>
          </a:p>
          <a:p>
            <a:pPr marL="0" indent="0" algn="l">
              <a:buNone/>
            </a:pPr>
            <a:r>
              <a:rPr lang="tr-TR" sz="1600" b="1" i="0" u="none" strike="noStrike" cap="none" baseline="0" dirty="0">
                <a:latin typeface="Söhne"/>
              </a:rPr>
              <a:t>Sekme Kontrolü (</a:t>
            </a:r>
            <a:r>
              <a:rPr lang="tr-TR" sz="1600" b="1" i="0" u="none" strike="noStrike" cap="none" baseline="0" dirty="0" err="1">
                <a:latin typeface="Söhne"/>
              </a:rPr>
              <a:t>QTabWidget</a:t>
            </a:r>
            <a:r>
              <a:rPr lang="tr-TR" sz="1600" b="1" i="0" u="none" strike="noStrike" cap="none" baseline="0" dirty="0">
                <a:latin typeface="Söhne"/>
              </a:rPr>
              <a:t>): </a:t>
            </a:r>
            <a:r>
              <a:rPr lang="tr-TR" sz="1600" i="0" u="none" strike="noStrike" cap="none" baseline="0" dirty="0">
                <a:latin typeface="Söhne"/>
              </a:rPr>
              <a:t>Kullanıcıların farklı gruplar arasında kolayca geçiş yapmalarını sağlar, her sekme farklı bir </a:t>
            </a:r>
            <a:r>
              <a:rPr lang="tr-TR" sz="1600" i="0" u="none" strike="noStrike" cap="none" baseline="0" dirty="0" err="1">
                <a:latin typeface="Söhne"/>
              </a:rPr>
              <a:t>widget</a:t>
            </a:r>
            <a:r>
              <a:rPr lang="tr-TR" sz="1600" i="0" u="none" strike="noStrike" cap="none" baseline="0" dirty="0">
                <a:latin typeface="Söhne"/>
              </a:rPr>
              <a:t> setini gösterir. Alışveriş sepetinizde farklı katmanlar veya çekmeceler gibi düşünebilirsiniz, her biri farklı türde ürünler için.</a:t>
            </a:r>
          </a:p>
        </p:txBody>
      </p:sp>
      <p:pic>
        <p:nvPicPr>
          <p:cNvPr id="5" name="Resim 4">
            <a:extLst>
              <a:ext uri="{FF2B5EF4-FFF2-40B4-BE49-F238E27FC236}">
                <a16:creationId xmlns:a16="http://schemas.microsoft.com/office/drawing/2014/main" id="{3BED5F12-DA1D-EF9E-F518-5DD1C46B4612}"/>
              </a:ext>
            </a:extLst>
          </p:cNvPr>
          <p:cNvPicPr>
            <a:picLocks noChangeAspect="1"/>
          </p:cNvPicPr>
          <p:nvPr/>
        </p:nvPicPr>
        <p:blipFill>
          <a:blip r:embed="rId2"/>
          <a:stretch>
            <a:fillRect/>
          </a:stretch>
        </p:blipFill>
        <p:spPr>
          <a:xfrm>
            <a:off x="6518495" y="806855"/>
            <a:ext cx="4679140" cy="4742920"/>
          </a:xfrm>
          <a:prstGeom prst="rect">
            <a:avLst/>
          </a:prstGeom>
        </p:spPr>
      </p:pic>
    </p:spTree>
    <p:extLst>
      <p:ext uri="{BB962C8B-B14F-4D97-AF65-F5344CB8AC3E}">
        <p14:creationId xmlns:p14="http://schemas.microsoft.com/office/powerpoint/2010/main" val="2820462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F0A7-1CE6-F370-7B30-A7E1255740B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8BB8EA6-6B7A-420A-6099-2B97BC3B9AED}"/>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44EE2B58-5FFF-AB44-E114-6968D337BBBB}"/>
              </a:ext>
            </a:extLst>
          </p:cNvPr>
          <p:cNvSpPr>
            <a:spLocks noGrp="1"/>
          </p:cNvSpPr>
          <p:nvPr>
            <p:ph idx="1"/>
          </p:nvPr>
        </p:nvSpPr>
        <p:spPr>
          <a:xfrm>
            <a:off x="133538" y="1095470"/>
            <a:ext cx="6819523" cy="4246074"/>
          </a:xfrm>
        </p:spPr>
        <p:txBody>
          <a:bodyPr>
            <a:normAutofit fontScale="77500" lnSpcReduction="20000"/>
          </a:bodyPr>
          <a:lstStyle/>
          <a:p>
            <a:pPr marL="0" indent="0" algn="l">
              <a:buNone/>
            </a:pPr>
            <a:r>
              <a:rPr lang="tr-TR" sz="1600" b="1" i="0" u="none" strike="noStrike" cap="none" baseline="0" dirty="0">
                <a:latin typeface="Söhne"/>
              </a:rPr>
              <a:t>4.2. İletişim kutularını kullanır.</a:t>
            </a:r>
          </a:p>
          <a:p>
            <a:pPr marL="0" indent="0" algn="l">
              <a:buNone/>
            </a:pPr>
            <a:r>
              <a:rPr lang="tr-TR" sz="1600" b="1" i="0" u="none" strike="noStrike" cap="none" baseline="0" dirty="0">
                <a:latin typeface="Söhne"/>
              </a:rPr>
              <a:t>A) </a:t>
            </a:r>
            <a:r>
              <a:rPr lang="tr-TR" sz="1600" b="1" i="0" u="none" strike="noStrike" cap="none" baseline="0" dirty="0" err="1">
                <a:latin typeface="Söhne"/>
              </a:rPr>
              <a:t>MessageBox</a:t>
            </a:r>
            <a:r>
              <a:rPr lang="tr-TR" sz="1600" b="1" i="0" u="none" strike="noStrike" cap="none" baseline="0" dirty="0">
                <a:latin typeface="Söhne"/>
              </a:rPr>
              <a:t>, </a:t>
            </a:r>
            <a:r>
              <a:rPr lang="tr-TR" sz="1600" b="1" i="0" u="none" strike="noStrike" cap="none" baseline="0" dirty="0" err="1">
                <a:latin typeface="Söhne"/>
              </a:rPr>
              <a:t>OpenFileDialog</a:t>
            </a:r>
            <a:r>
              <a:rPr lang="tr-TR" sz="1600" b="1" i="0" u="none" strike="noStrike" cap="none" baseline="0" dirty="0">
                <a:latin typeface="Söhne"/>
              </a:rPr>
              <a:t>, </a:t>
            </a:r>
            <a:r>
              <a:rPr lang="tr-TR" sz="1600" b="1" i="0" u="none" strike="noStrike" cap="none" baseline="0" dirty="0" err="1">
                <a:latin typeface="Söhne"/>
              </a:rPr>
              <a:t>SaveFileDialog</a:t>
            </a:r>
            <a:r>
              <a:rPr lang="tr-TR" sz="1600" b="1" i="0" u="none" strike="noStrike" cap="none" baseline="0" dirty="0">
                <a:latin typeface="Söhne"/>
              </a:rPr>
              <a:t> iletişim kutularını kullanıcılarla iletişim kurmak için eklemesi</a:t>
            </a:r>
          </a:p>
          <a:p>
            <a:pPr marL="0" indent="0" algn="l">
              <a:buNone/>
            </a:pPr>
            <a:r>
              <a:rPr lang="tr-TR" sz="1600" b="1" i="0" u="none" strike="noStrike" cap="none" baseline="0" dirty="0">
                <a:latin typeface="Söhne"/>
              </a:rPr>
              <a:t>anlatılır.</a:t>
            </a:r>
          </a:p>
          <a:p>
            <a:pPr marL="0" indent="0" algn="l">
              <a:buNone/>
            </a:pPr>
            <a:r>
              <a:rPr lang="tr-TR" sz="1600" i="0" u="none" strike="noStrike" cap="none" baseline="0" dirty="0">
                <a:latin typeface="Söhne"/>
              </a:rPr>
              <a:t>C++ ile geliştirilen uygulamalarda kullanıcılarla iletişim kurmak için sıkça kullanılan iletişim kutularını (</a:t>
            </a:r>
            <a:r>
              <a:rPr lang="tr-TR" sz="1600" i="0" u="none" strike="noStrike" cap="none" baseline="0" dirty="0" err="1">
                <a:latin typeface="Söhne"/>
              </a:rPr>
              <a:t>dialog</a:t>
            </a:r>
            <a:r>
              <a:rPr lang="tr-TR" sz="1600" i="0" u="none" strike="noStrike" cap="none" baseline="0" dirty="0">
                <a:latin typeface="Söhne"/>
              </a:rPr>
              <a:t> </a:t>
            </a:r>
            <a:r>
              <a:rPr lang="tr-TR" sz="1600" i="0" u="none" strike="noStrike" cap="none" baseline="0" dirty="0" err="1">
                <a:latin typeface="Söhne"/>
              </a:rPr>
              <a:t>boxes</a:t>
            </a:r>
            <a:r>
              <a:rPr lang="tr-TR" sz="1600" i="0" u="none" strike="noStrike" cap="none" baseline="0" dirty="0">
                <a:latin typeface="Söhne"/>
              </a:rPr>
              <a:t>) anlatırken, günlük hayattaki fiziksel durumlarla ilişkilendirilebilir. Bu durumu, bir kitapçıda yaşanan bir alışveriş deneyimiyle örneklendirebiliriz:</a:t>
            </a:r>
          </a:p>
          <a:p>
            <a:pPr marL="0" indent="0" algn="l">
              <a:buNone/>
            </a:pPr>
            <a:r>
              <a:rPr lang="tr-TR" sz="1600" b="1" i="0" u="none" strike="noStrike" cap="none" baseline="0" dirty="0" err="1">
                <a:latin typeface="Söhne"/>
              </a:rPr>
              <a:t>MessageBox</a:t>
            </a:r>
            <a:r>
              <a:rPr lang="tr-TR" sz="1600" b="1" i="0" u="none" strike="noStrike" cap="none" baseline="0" dirty="0">
                <a:latin typeface="Söhne"/>
              </a:rPr>
              <a:t>: </a:t>
            </a:r>
            <a:r>
              <a:rPr lang="tr-TR" sz="1600" i="0" u="none" strike="noStrike" cap="none" baseline="0" dirty="0">
                <a:latin typeface="Söhne"/>
              </a:rPr>
              <a:t>Bu, kullanıcıya bilgi vermek, uyarıda bulunmak veya bir onay almak için kullanılır. Kitapçı örneğinde, mağazanın kapanmak üzere olduğunu belirten bir anons gibi düşünebilirsiniz. "Mağaza 10 dakika içinde kapanacak, lütfen alışverişinizi tamamlayın."</a:t>
            </a:r>
          </a:p>
          <a:p>
            <a:pPr marL="0" indent="0" algn="l">
              <a:buNone/>
            </a:pPr>
            <a:r>
              <a:rPr lang="tr-TR" sz="1600" b="1" i="0" u="none" strike="noStrike" cap="none" baseline="0" dirty="0" err="1">
                <a:latin typeface="Söhne"/>
              </a:rPr>
              <a:t>OpenFileDialog</a:t>
            </a:r>
            <a:r>
              <a:rPr lang="tr-TR" sz="1600" i="0" u="none" strike="noStrike" cap="none" baseline="0" dirty="0">
                <a:latin typeface="Söhne"/>
              </a:rPr>
              <a:t>: Kullanıcıdan dosya seçmesini istediğinizde kullanılır. Kitapçıda bir kitap seçmeye benzetilebilir. Sanki müşteriye, "Hangi kitabı satın almak istersiniz?" diye soruyorsunuz ve müşteri raflardan bir kitap seçiyor.</a:t>
            </a:r>
          </a:p>
          <a:p>
            <a:pPr marL="0" indent="0" algn="l">
              <a:buNone/>
            </a:pPr>
            <a:r>
              <a:rPr lang="tr-TR" sz="1600" b="1" i="0" u="none" strike="noStrike" cap="none" baseline="0" dirty="0" err="1">
                <a:latin typeface="Söhne"/>
              </a:rPr>
              <a:t>SaveFileDialog</a:t>
            </a:r>
            <a:r>
              <a:rPr lang="tr-TR" sz="1600" b="1" i="0" u="none" strike="noStrike" cap="none" baseline="0" dirty="0">
                <a:latin typeface="Söhne"/>
              </a:rPr>
              <a:t>: </a:t>
            </a:r>
            <a:r>
              <a:rPr lang="tr-TR" sz="1600" i="0" u="none" strike="noStrike" cap="none" baseline="0" dirty="0">
                <a:latin typeface="Söhne"/>
              </a:rPr>
              <a:t>Kullanıcıdan bir dosyayı kaydetmek için konum ve isim belirlemesini istediğinizde kullanılır. Bu, kitapçıdan seçilen kitabı satın aldıktan sonra, çantanıza koyma işlemine benzer. Müşteriye, "Bu kitabı çantanızın hangi bölümüne koymak istersiniz?" diye sorar gibi bir durum.</a:t>
            </a:r>
          </a:p>
        </p:txBody>
      </p:sp>
      <p:pic>
        <p:nvPicPr>
          <p:cNvPr id="5" name="Resim 4">
            <a:extLst>
              <a:ext uri="{FF2B5EF4-FFF2-40B4-BE49-F238E27FC236}">
                <a16:creationId xmlns:a16="http://schemas.microsoft.com/office/drawing/2014/main" id="{28FCD6E0-3757-91BF-EC82-2F079C82D0A2}"/>
              </a:ext>
            </a:extLst>
          </p:cNvPr>
          <p:cNvPicPr>
            <a:picLocks noChangeAspect="1"/>
          </p:cNvPicPr>
          <p:nvPr/>
        </p:nvPicPr>
        <p:blipFill>
          <a:blip r:embed="rId2"/>
          <a:stretch>
            <a:fillRect/>
          </a:stretch>
        </p:blipFill>
        <p:spPr>
          <a:xfrm>
            <a:off x="7082741" y="1407722"/>
            <a:ext cx="4405351" cy="3793496"/>
          </a:xfrm>
          <a:prstGeom prst="rect">
            <a:avLst/>
          </a:prstGeom>
        </p:spPr>
      </p:pic>
    </p:spTree>
    <p:extLst>
      <p:ext uri="{BB962C8B-B14F-4D97-AF65-F5344CB8AC3E}">
        <p14:creationId xmlns:p14="http://schemas.microsoft.com/office/powerpoint/2010/main" val="5244686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4A1-7AC4-1A72-C3BC-DAB23969F41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B46C2D5-AF98-92E5-7BB4-4F24758AE77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9E7DFE89-2735-7714-3310-8974737E3936}"/>
              </a:ext>
            </a:extLst>
          </p:cNvPr>
          <p:cNvSpPr>
            <a:spLocks noGrp="1"/>
          </p:cNvSpPr>
          <p:nvPr>
            <p:ph idx="1"/>
          </p:nvPr>
        </p:nvSpPr>
        <p:spPr>
          <a:xfrm>
            <a:off x="160699" y="1520935"/>
            <a:ext cx="9680418" cy="3748181"/>
          </a:xfrm>
        </p:spPr>
        <p:txBody>
          <a:bodyPr>
            <a:normAutofit/>
          </a:bodyPr>
          <a:lstStyle/>
          <a:p>
            <a:pPr marL="0" indent="0" algn="l">
              <a:buNone/>
            </a:pPr>
            <a:r>
              <a:rPr lang="tr-TR" sz="1600" b="1" i="0" u="none" strike="noStrike" cap="none" baseline="0" dirty="0">
                <a:latin typeface="Söhne"/>
              </a:rPr>
              <a:t>B) Kullanıcıya bilgi vermek, doğrulama yapmak veya hataları bildirmek için iletişim kutularını kullanarak</a:t>
            </a:r>
          </a:p>
          <a:p>
            <a:pPr marL="0" indent="0" algn="l">
              <a:buNone/>
            </a:pPr>
            <a:r>
              <a:rPr lang="tr-TR" sz="1600" b="1" i="0" u="none" strike="noStrike" cap="none" baseline="0" dirty="0">
                <a:latin typeface="Söhne"/>
              </a:rPr>
              <a:t>kullanıcıdan veri alma ve uyarı mesajları ekleme örnekleri incelenir.</a:t>
            </a:r>
          </a:p>
          <a:p>
            <a:pPr marL="0" indent="0" algn="l">
              <a:buNone/>
            </a:pPr>
            <a:r>
              <a:rPr lang="tr-TR" sz="1600" cap="none" dirty="0">
                <a:latin typeface="Söhne"/>
              </a:rPr>
              <a:t>B</a:t>
            </a:r>
            <a:r>
              <a:rPr lang="tr-TR" sz="1600" i="0" u="none" strike="noStrike" cap="none" baseline="0" dirty="0">
                <a:latin typeface="Söhne"/>
              </a:rPr>
              <a:t>ir sinema bileti rezervasyon sistemi düşünün. Kullanıcının bir film seçimi yapması, seçtiği filme uygun bir seans seçmesi ve ardından rezervasyonu onaylaması gerekiyor. Bu süreçte, kullanıcıdan veri almak, doğrulama yapmak ve olası hataları bildirmek için çeşitli iletişim kutuları kullanılır.</a:t>
            </a:r>
          </a:p>
          <a:p>
            <a:pPr marL="0" indent="0" algn="l">
              <a:buNone/>
            </a:pPr>
            <a:endParaRPr lang="tr-TR" sz="1600" i="0" u="none" strike="noStrike" cap="none" baseline="0" dirty="0">
              <a:latin typeface="Söhne"/>
            </a:endParaRPr>
          </a:p>
        </p:txBody>
      </p:sp>
    </p:spTree>
    <p:extLst>
      <p:ext uri="{BB962C8B-B14F-4D97-AF65-F5344CB8AC3E}">
        <p14:creationId xmlns:p14="http://schemas.microsoft.com/office/powerpoint/2010/main" val="18194030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01FE-6E8F-CAD7-36D3-30722B06C74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858A158-2756-3CEB-9163-B153F7CC823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04A19CBC-2BBB-BDD6-03E3-E14CF2212EB6}"/>
              </a:ext>
            </a:extLst>
          </p:cNvPr>
          <p:cNvSpPr>
            <a:spLocks noGrp="1"/>
          </p:cNvSpPr>
          <p:nvPr>
            <p:ph idx="1"/>
          </p:nvPr>
        </p:nvSpPr>
        <p:spPr>
          <a:xfrm>
            <a:off x="224073" y="986780"/>
            <a:ext cx="6249154" cy="4599208"/>
          </a:xfrm>
        </p:spPr>
        <p:txBody>
          <a:bodyPr>
            <a:normAutofit fontScale="85000" lnSpcReduction="20000"/>
          </a:bodyPr>
          <a:lstStyle/>
          <a:p>
            <a:pPr marL="0" indent="0" algn="l">
              <a:buNone/>
            </a:pPr>
            <a:r>
              <a:rPr lang="tr-TR" sz="1600" b="1" i="0" u="none" strike="noStrike" cap="none" baseline="0" dirty="0">
                <a:latin typeface="Söhne"/>
              </a:rPr>
              <a:t>Örnek Senaryo:</a:t>
            </a:r>
          </a:p>
          <a:p>
            <a:pPr marL="0" indent="0" algn="l">
              <a:buNone/>
            </a:pPr>
            <a:r>
              <a:rPr lang="tr-TR" sz="1600" b="1" i="0" u="none" strike="noStrike" cap="none" baseline="0" dirty="0">
                <a:latin typeface="Söhne"/>
              </a:rPr>
              <a:t>Film Seçimi:</a:t>
            </a:r>
          </a:p>
          <a:p>
            <a:pPr marL="0" indent="0" algn="l">
              <a:buNone/>
            </a:pPr>
            <a:r>
              <a:rPr lang="tr-TR" sz="1600" i="0" u="none" strike="noStrike" cap="none" baseline="0" dirty="0">
                <a:latin typeface="Söhne"/>
              </a:rPr>
              <a:t>Kullanıcı, bir film seçmek için bir </a:t>
            </a:r>
            <a:r>
              <a:rPr lang="tr-TR" sz="1600" i="0" u="none" strike="noStrike" cap="none" baseline="0" dirty="0" err="1">
                <a:latin typeface="Söhne"/>
              </a:rPr>
              <a:t>dropdown</a:t>
            </a:r>
            <a:r>
              <a:rPr lang="tr-TR" sz="1600" i="0" u="none" strike="noStrike" cap="none" baseline="0" dirty="0">
                <a:latin typeface="Söhne"/>
              </a:rPr>
              <a:t> menüsünden (</a:t>
            </a:r>
            <a:r>
              <a:rPr lang="tr-TR" sz="1600" i="0" u="none" strike="noStrike" cap="none" baseline="0" dirty="0" err="1">
                <a:latin typeface="Söhne"/>
              </a:rPr>
              <a:t>ComboBox</a:t>
            </a:r>
            <a:r>
              <a:rPr lang="tr-TR" sz="1600" i="0" u="none" strike="noStrike" cap="none" baseline="0" dirty="0">
                <a:latin typeface="Söhne"/>
              </a:rPr>
              <a:t>) seçim yapar.</a:t>
            </a:r>
          </a:p>
          <a:p>
            <a:pPr marL="0" indent="0" algn="l">
              <a:buNone/>
            </a:pPr>
            <a:r>
              <a:rPr lang="tr-TR" sz="1600" b="1" i="0" u="none" strike="noStrike" cap="none" baseline="0" dirty="0">
                <a:latin typeface="Söhne"/>
              </a:rPr>
              <a:t>Seans Seçimi:</a:t>
            </a:r>
          </a:p>
          <a:p>
            <a:pPr marL="0" indent="0" algn="l">
              <a:buNone/>
            </a:pPr>
            <a:r>
              <a:rPr lang="tr-TR" sz="1600" i="0" u="none" strike="noStrike" cap="none" baseline="0" dirty="0">
                <a:latin typeface="Söhne"/>
              </a:rPr>
              <a:t>Film seçildiğinde, kullanıcıya uygun seansları gösteren bir başka </a:t>
            </a:r>
            <a:r>
              <a:rPr lang="tr-TR" sz="1600" i="0" u="none" strike="noStrike" cap="none" baseline="0" dirty="0" err="1">
                <a:latin typeface="Söhne"/>
              </a:rPr>
              <a:t>dropdown</a:t>
            </a:r>
            <a:r>
              <a:rPr lang="tr-TR" sz="1600" i="0" u="none" strike="noStrike" cap="none" baseline="0" dirty="0">
                <a:latin typeface="Söhne"/>
              </a:rPr>
              <a:t> menü sunulur. Kullanıcı bir seans seçer.</a:t>
            </a:r>
          </a:p>
          <a:p>
            <a:pPr marL="0" indent="0" algn="l">
              <a:buNone/>
            </a:pPr>
            <a:r>
              <a:rPr lang="tr-TR" sz="1600" b="1" i="0" u="none" strike="noStrike" cap="none" baseline="0" dirty="0">
                <a:latin typeface="Söhne"/>
              </a:rPr>
              <a:t>Doğrulama ve Uyarı Mesajları:</a:t>
            </a:r>
          </a:p>
          <a:p>
            <a:pPr marL="0" indent="0" algn="l">
              <a:buNone/>
            </a:pPr>
            <a:r>
              <a:rPr lang="tr-TR" sz="1600" i="0" u="none" strike="noStrike" cap="none" baseline="0" dirty="0">
                <a:latin typeface="Söhne"/>
              </a:rPr>
              <a:t>Eğer kullanıcı herhangi bir film veya seans seçmeden "Rezerve Et" butonuna basarsa, bir </a:t>
            </a:r>
            <a:r>
              <a:rPr lang="tr-TR" sz="1600" i="0" u="none" strike="noStrike" cap="none" baseline="0" dirty="0" err="1">
                <a:latin typeface="Söhne"/>
              </a:rPr>
              <a:t>MessageBox</a:t>
            </a:r>
            <a:r>
              <a:rPr lang="tr-TR" sz="1600" i="0" u="none" strike="noStrike" cap="none" baseline="0" dirty="0">
                <a:latin typeface="Söhne"/>
              </a:rPr>
              <a:t> ile "Lütfen bir film ve seans seçiniz" uyarısı verilir.</a:t>
            </a:r>
          </a:p>
          <a:p>
            <a:pPr marL="0" indent="0" algn="l">
              <a:buNone/>
            </a:pPr>
            <a:r>
              <a:rPr lang="tr-TR" sz="1600" i="0" u="none" strike="noStrike" cap="none" baseline="0" dirty="0">
                <a:latin typeface="Söhne"/>
              </a:rPr>
              <a:t>Film ve seans seçimi yapıldıktan sonra "Rezerve Et" butonuna basıldığında, kullanıcıya seçimlerini doğrulaması için bir </a:t>
            </a:r>
            <a:r>
              <a:rPr lang="tr-TR" sz="1600" i="0" u="none" strike="noStrike" cap="none" baseline="0" dirty="0" err="1">
                <a:latin typeface="Söhne"/>
              </a:rPr>
              <a:t>MessageBox</a:t>
            </a:r>
            <a:r>
              <a:rPr lang="tr-TR" sz="1600" i="0" u="none" strike="noStrike" cap="none" baseline="0" dirty="0">
                <a:latin typeface="Söhne"/>
              </a:rPr>
              <a:t> gösterilir: "Seçtiğiniz film XXX, seans saati YYY. Rezervasyonu onaylıyor musunuz?"</a:t>
            </a:r>
          </a:p>
          <a:p>
            <a:pPr marL="0" indent="0" algn="l">
              <a:buNone/>
            </a:pPr>
            <a:r>
              <a:rPr lang="tr-TR" sz="1600" i="0" u="none" strike="noStrike" cap="none" baseline="0" dirty="0">
                <a:latin typeface="Söhne"/>
              </a:rPr>
              <a:t>Kullanıcı "Evet" dediğinde, rezervasyon tamamlanır ve "Rezervasyonunuz başarıyla tamamlandı" mesajıyla bilgilendirilir.</a:t>
            </a:r>
          </a:p>
          <a:p>
            <a:pPr marL="0" indent="0" algn="l">
              <a:buNone/>
            </a:pPr>
            <a:r>
              <a:rPr lang="tr-TR" sz="1600" i="0" u="none" strike="noStrike" cap="none" baseline="0" dirty="0">
                <a:latin typeface="Söhne"/>
              </a:rPr>
              <a:t>Kullanıcı "Hayır" dediğinde, işlem iptal edilir.</a:t>
            </a:r>
          </a:p>
        </p:txBody>
      </p:sp>
      <p:pic>
        <p:nvPicPr>
          <p:cNvPr id="5" name="Resim 4">
            <a:extLst>
              <a:ext uri="{FF2B5EF4-FFF2-40B4-BE49-F238E27FC236}">
                <a16:creationId xmlns:a16="http://schemas.microsoft.com/office/drawing/2014/main" id="{5C37445F-3CE2-2246-B7ED-19EED1048789}"/>
              </a:ext>
            </a:extLst>
          </p:cNvPr>
          <p:cNvPicPr>
            <a:picLocks noChangeAspect="1"/>
          </p:cNvPicPr>
          <p:nvPr/>
        </p:nvPicPr>
        <p:blipFill>
          <a:blip r:embed="rId2"/>
          <a:stretch>
            <a:fillRect/>
          </a:stretch>
        </p:blipFill>
        <p:spPr>
          <a:xfrm>
            <a:off x="6462624" y="780908"/>
            <a:ext cx="5118001" cy="4805080"/>
          </a:xfrm>
          <a:prstGeom prst="rect">
            <a:avLst/>
          </a:prstGeom>
        </p:spPr>
      </p:pic>
    </p:spTree>
    <p:extLst>
      <p:ext uri="{BB962C8B-B14F-4D97-AF65-F5344CB8AC3E}">
        <p14:creationId xmlns:p14="http://schemas.microsoft.com/office/powerpoint/2010/main" val="215190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9EE8B-578F-7CD3-76F7-57AA160A9B3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E8E38AB-F95C-6350-0450-E957315463C9}"/>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F06E4968-91C4-07BA-5FFB-BB5B89D4E6EC}"/>
              </a:ext>
            </a:extLst>
          </p:cNvPr>
          <p:cNvSpPr>
            <a:spLocks noGrp="1"/>
          </p:cNvSpPr>
          <p:nvPr>
            <p:ph idx="1"/>
          </p:nvPr>
        </p:nvSpPr>
        <p:spPr>
          <a:xfrm>
            <a:off x="160698" y="1186005"/>
            <a:ext cx="10096877" cy="4246074"/>
          </a:xfrm>
        </p:spPr>
        <p:txBody>
          <a:bodyPr>
            <a:normAutofit fontScale="92500" lnSpcReduction="10000"/>
          </a:bodyPr>
          <a:lstStyle/>
          <a:p>
            <a:pPr marL="0" indent="0" algn="l">
              <a:buNone/>
            </a:pPr>
            <a:r>
              <a:rPr lang="tr-TR" sz="1600" b="1" i="0" u="none" strike="noStrike" cap="none" baseline="0" dirty="0">
                <a:latin typeface="Söhne"/>
              </a:rPr>
              <a:t>C) Farklı senaryolar için iletişim kutularının mesaj içeriklerinin, başlıklarının ve düğme metinlerinin kişiselleştirilmesi uygulamaları ile dinamik ve kullanıcı dostu arayüzler oluşturulması durumları fark ettirilir.</a:t>
            </a:r>
          </a:p>
          <a:p>
            <a:pPr marL="0" indent="0" algn="l">
              <a:buNone/>
            </a:pPr>
            <a:r>
              <a:rPr lang="tr-TR" sz="1600" i="0" u="none" strike="noStrike" cap="none" baseline="0" dirty="0">
                <a:latin typeface="Söhne"/>
              </a:rPr>
              <a:t>Farklı senaryolar için iletişim kutularının mesaj içeriklerini, başlıklarını ve düğme metinlerini kişiselleştirerek dinamik ve kullanıcı dostu arayüzler oluşturma konseptini öğrenciye anlatmak için, günlük hayattan bir doğum günü partisi davetiyesi örneğini kullanabiliriz. Bu örneği, bir yazılım uygulamasındaki iletişim kutuları ile paralel bir şekilde açıklayabiliriz.</a:t>
            </a:r>
          </a:p>
          <a:p>
            <a:pPr marL="0" indent="0" algn="l">
              <a:buNone/>
            </a:pPr>
            <a:r>
              <a:rPr lang="tr-TR" sz="1600" i="0" u="none" strike="noStrike" cap="none" baseline="0" dirty="0">
                <a:latin typeface="Söhne"/>
              </a:rPr>
              <a:t>Bir doğum günü partisi düzenliyorsunuz ve farklı arkadaş gruplarınıza (okul arkadaşları, aile üyeleri, iş arkadaşları) göre kişiselleştirilmiş davetiyeler göndermek istiyorsunuz. Her davetiyenin içeriği, alıcının ilişkinize bağlı olarak değişir:</a:t>
            </a:r>
          </a:p>
          <a:p>
            <a:pPr marL="0" indent="0" algn="l">
              <a:buNone/>
            </a:pPr>
            <a:r>
              <a:rPr lang="tr-TR" sz="1600" b="1" i="0" u="none" strike="noStrike" cap="none" baseline="0" dirty="0">
                <a:latin typeface="Söhne"/>
              </a:rPr>
              <a:t>Okul arkadaşlarına: </a:t>
            </a:r>
            <a:r>
              <a:rPr lang="tr-TR" sz="1600" i="0" u="none" strike="noStrike" cap="none" baseline="0" dirty="0">
                <a:latin typeface="Söhne"/>
              </a:rPr>
              <a:t>"Hey! Eğlenceli bir doğum günü partisine hazır mısın? Detaylar için kaydır!"</a:t>
            </a:r>
          </a:p>
          <a:p>
            <a:pPr marL="0" indent="0" algn="l">
              <a:buNone/>
            </a:pPr>
            <a:r>
              <a:rPr lang="tr-TR" sz="1600" b="1" i="0" u="none" strike="noStrike" cap="none" baseline="0" dirty="0">
                <a:latin typeface="Söhne"/>
              </a:rPr>
              <a:t>Aile üyelerine: </a:t>
            </a:r>
            <a:r>
              <a:rPr lang="tr-TR" sz="1600" i="0" u="none" strike="noStrike" cap="none" baseline="0" dirty="0">
                <a:latin typeface="Söhne"/>
              </a:rPr>
              <a:t>"Sevgili ailem, sizinle birlikte olacağım bu özel günde sizi aramızda görmek isteriz. Lütfen katılımınızı onaylayın."</a:t>
            </a:r>
          </a:p>
          <a:p>
            <a:pPr marL="0" indent="0" algn="l">
              <a:buNone/>
            </a:pPr>
            <a:r>
              <a:rPr lang="tr-TR" sz="1600" b="1" i="0" u="none" strike="noStrike" cap="none" baseline="0" dirty="0">
                <a:latin typeface="Söhne"/>
              </a:rPr>
              <a:t>İş arkadaşlarına: </a:t>
            </a:r>
            <a:r>
              <a:rPr lang="tr-TR" sz="1600" i="0" u="none" strike="noStrike" cap="none" baseline="0" dirty="0">
                <a:latin typeface="Söhne"/>
              </a:rPr>
              <a:t>"Profesyonel bir kutlama yapacağız ve sizin de aramızda olmanızı çok isterim. Lütfen katılım durumunuzu bildirin."</a:t>
            </a:r>
          </a:p>
          <a:p>
            <a:pPr marL="0" indent="0" algn="l">
              <a:buNone/>
            </a:pPr>
            <a:r>
              <a:rPr lang="tr-TR" sz="1600" i="0" u="none" strike="noStrike" cap="none" baseline="0" dirty="0">
                <a:latin typeface="Söhne"/>
              </a:rPr>
              <a:t>Bu, uygulamanızda kullanıcılara yönelik iletişim kurarken farklı iletişim kutuları kullanmanız gerektiğini gösterir. Mesajınızın tonu ve içeriği, hedef kitlenize ve durumunuza göre değişiklik göstermelidir.</a:t>
            </a:r>
          </a:p>
        </p:txBody>
      </p:sp>
    </p:spTree>
    <p:extLst>
      <p:ext uri="{BB962C8B-B14F-4D97-AF65-F5344CB8AC3E}">
        <p14:creationId xmlns:p14="http://schemas.microsoft.com/office/powerpoint/2010/main" val="681129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5B53-1823-4E81-66CC-ECDE822F047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CD4031F-4803-4E97-BE89-D7D2CFF2A49F}"/>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5F86238E-BF08-C3A6-C6B3-087280090959}"/>
              </a:ext>
            </a:extLst>
          </p:cNvPr>
          <p:cNvSpPr>
            <a:spLocks noGrp="1"/>
          </p:cNvSpPr>
          <p:nvPr>
            <p:ph idx="1"/>
          </p:nvPr>
        </p:nvSpPr>
        <p:spPr>
          <a:xfrm>
            <a:off x="341768" y="1167898"/>
            <a:ext cx="5941337" cy="4318502"/>
          </a:xfrm>
        </p:spPr>
        <p:txBody>
          <a:bodyPr>
            <a:normAutofit fontScale="92500" lnSpcReduction="20000"/>
          </a:bodyPr>
          <a:lstStyle/>
          <a:p>
            <a:pPr marL="0" indent="0" algn="l">
              <a:buNone/>
            </a:pPr>
            <a:r>
              <a:rPr lang="tr-TR" sz="1600" b="1" i="0" u="none" strike="noStrike" cap="none" baseline="0" dirty="0">
                <a:latin typeface="Söhne"/>
              </a:rPr>
              <a:t>Yazılım Uygulaması:</a:t>
            </a:r>
          </a:p>
          <a:p>
            <a:pPr marL="0" indent="0" algn="l">
              <a:buNone/>
            </a:pPr>
            <a:r>
              <a:rPr lang="tr-TR" sz="1600" i="0" u="none" strike="noStrike" cap="none" baseline="0" dirty="0">
                <a:latin typeface="Söhne"/>
              </a:rPr>
              <a:t>Bir uygulama içinde kullanıcıya dosya kaydetme, silme veya bir işlemi onaylama gibi eylemler için iletişim kutuları kullanılırken, mesaj içeriği, başlık ve düğme metinleri o anki senaryoya göre kişiselleştirilmelidir:</a:t>
            </a:r>
          </a:p>
          <a:p>
            <a:pPr marL="0" indent="0" algn="l">
              <a:buNone/>
            </a:pPr>
            <a:r>
              <a:rPr lang="tr-TR" sz="1600" b="1" i="0" u="none" strike="noStrike" cap="none" baseline="0" dirty="0">
                <a:latin typeface="Söhne"/>
              </a:rPr>
              <a:t>Dosya kaydetme işlemi: </a:t>
            </a:r>
            <a:r>
              <a:rPr lang="tr-TR" sz="1600" i="0" u="none" strike="noStrike" cap="none" baseline="0" dirty="0">
                <a:latin typeface="Söhne"/>
              </a:rPr>
              <a:t>"İşinizi kaydetmek ister misiniz?", Başlık: "Kaydetme Onayı", Düğmeler: ["Evet, Kaydet", "Hayır, İptal"]</a:t>
            </a:r>
          </a:p>
          <a:p>
            <a:pPr marL="0" indent="0" algn="l">
              <a:buNone/>
            </a:pPr>
            <a:r>
              <a:rPr lang="tr-TR" sz="1600" b="1" i="0" u="none" strike="noStrike" cap="none" baseline="0" dirty="0">
                <a:latin typeface="Söhne"/>
              </a:rPr>
              <a:t>Önemli bir dosyanın silinmesi: </a:t>
            </a:r>
            <a:r>
              <a:rPr lang="tr-TR" sz="1600" i="0" u="none" strike="noStrike" cap="none" baseline="0" dirty="0">
                <a:latin typeface="Söhne"/>
              </a:rPr>
              <a:t>"Bu dosyayı silmek üzeresiniz. Devam etmek istiyor musunuz?", Başlık: "Silme Uyarısı", Düğmeler: ["Evet, Sil", "Hayır, Vazgeç"]</a:t>
            </a:r>
          </a:p>
          <a:p>
            <a:pPr marL="0" indent="0" algn="l">
              <a:buNone/>
            </a:pPr>
            <a:r>
              <a:rPr lang="tr-TR" sz="1600" b="1" i="0" u="none" strike="noStrike" cap="none" baseline="0" dirty="0">
                <a:latin typeface="Söhne"/>
              </a:rPr>
              <a:t>Bir işlemi onaylama: </a:t>
            </a:r>
            <a:r>
              <a:rPr lang="tr-TR" sz="1600" i="0" u="none" strike="noStrike" cap="none" baseline="0" dirty="0">
                <a:latin typeface="Söhne"/>
              </a:rPr>
              <a:t>"İşlemi tamamlamak üzeresiniz. Onaylıyor musunuz?", Başlık: "Onay", Düğmeler: ["Onayla", "İptal"]</a:t>
            </a:r>
          </a:p>
          <a:p>
            <a:pPr marL="0" indent="0" algn="l">
              <a:buNone/>
            </a:pPr>
            <a:r>
              <a:rPr lang="tr-TR" sz="1600" i="0" u="none" strike="noStrike" cap="none" baseline="0" dirty="0">
                <a:latin typeface="Söhne"/>
              </a:rPr>
              <a:t>Bu yaklaşım, uygulamanın kullanıcı dostu ve etkileşimli olmasını sağlar, çünkü kullanıcıya verilen mesaj anlaşılır ve duruma özgüdür. Kullanıcılar, uygulamanın onlarla "konuştuğunu" ve spesifik durumlar için özel olarak tasarlandığını hisseder.</a:t>
            </a:r>
          </a:p>
        </p:txBody>
      </p:sp>
      <p:pic>
        <p:nvPicPr>
          <p:cNvPr id="5" name="Resim 4">
            <a:extLst>
              <a:ext uri="{FF2B5EF4-FFF2-40B4-BE49-F238E27FC236}">
                <a16:creationId xmlns:a16="http://schemas.microsoft.com/office/drawing/2014/main" id="{7E2D1988-7910-B5AF-A69A-5EA97469A524}"/>
              </a:ext>
            </a:extLst>
          </p:cNvPr>
          <p:cNvPicPr>
            <a:picLocks noChangeAspect="1"/>
          </p:cNvPicPr>
          <p:nvPr/>
        </p:nvPicPr>
        <p:blipFill>
          <a:blip r:embed="rId2"/>
          <a:stretch>
            <a:fillRect/>
          </a:stretch>
        </p:blipFill>
        <p:spPr>
          <a:xfrm>
            <a:off x="6491334" y="522460"/>
            <a:ext cx="4817685" cy="4853505"/>
          </a:xfrm>
          <a:prstGeom prst="rect">
            <a:avLst/>
          </a:prstGeom>
        </p:spPr>
      </p:pic>
    </p:spTree>
    <p:extLst>
      <p:ext uri="{BB962C8B-B14F-4D97-AF65-F5344CB8AC3E}">
        <p14:creationId xmlns:p14="http://schemas.microsoft.com/office/powerpoint/2010/main" val="1483802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D761-C9F0-6367-A386-E21133B8EBE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E8B229D-CC4C-2C64-C24D-40B34FCB4F97}"/>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D3A3A906-35D7-7B61-C1C3-9945223A3796}"/>
              </a:ext>
            </a:extLst>
          </p:cNvPr>
          <p:cNvSpPr>
            <a:spLocks noGrp="1"/>
          </p:cNvSpPr>
          <p:nvPr>
            <p:ph idx="1"/>
          </p:nvPr>
        </p:nvSpPr>
        <p:spPr>
          <a:xfrm>
            <a:off x="160699" y="977774"/>
            <a:ext cx="5470556" cy="4472411"/>
          </a:xfrm>
        </p:spPr>
        <p:txBody>
          <a:bodyPr>
            <a:normAutofit fontScale="85000" lnSpcReduction="20000"/>
          </a:bodyPr>
          <a:lstStyle/>
          <a:p>
            <a:pPr marL="0" indent="0" algn="l">
              <a:buNone/>
            </a:pPr>
            <a:r>
              <a:rPr lang="tr-TR" sz="1600" b="1" i="0" u="none" strike="noStrike" cap="none" baseline="0" dirty="0">
                <a:latin typeface="Söhne"/>
              </a:rPr>
              <a:t>4.3. Doğrulama ve veri bağlama işlemlerini öğrenir.</a:t>
            </a:r>
          </a:p>
          <a:p>
            <a:pPr marL="0" indent="0" algn="l">
              <a:buNone/>
            </a:pPr>
            <a:r>
              <a:rPr lang="tr-TR" sz="1600" b="1" i="0" u="none" strike="noStrike" cap="none" baseline="0" dirty="0">
                <a:latin typeface="Söhne"/>
              </a:rPr>
              <a:t>A) Kullanıcı tarafından sağlanan verilerin doğruluğunu kontrol etmek için kullanıcı girişi doğrulama işlemleri (validasyon) icra ettirilir.</a:t>
            </a:r>
          </a:p>
          <a:p>
            <a:pPr marL="0" indent="0" algn="l">
              <a:buNone/>
            </a:pPr>
            <a:r>
              <a:rPr lang="tr-TR" sz="1600" i="0" u="none" strike="noStrike" cap="none" baseline="0" dirty="0">
                <a:latin typeface="Söhne"/>
              </a:rPr>
              <a:t>Kullanıcı tarafından sağlanan verilerin doğruluğunu kontrol etmek için yapılan doğrulama (validasyon) işlemleri, bir uygulamanın güvenilir ve sağlam olmasını sağlar. Bu işlemler, kullanıcıların yanlışlıkla ya da kasıtlı olarak uygulamaya zarar verebilecek hatalı veriler girmesini önler.</a:t>
            </a:r>
          </a:p>
          <a:p>
            <a:pPr marL="0" indent="0" algn="l">
              <a:buNone/>
            </a:pPr>
            <a:r>
              <a:rPr lang="tr-TR" sz="1600" b="1" i="0" u="none" strike="noStrike" cap="none" baseline="0" dirty="0">
                <a:latin typeface="Söhne"/>
              </a:rPr>
              <a:t>Örnek Senaryo ve Açıklama:</a:t>
            </a:r>
          </a:p>
          <a:p>
            <a:pPr marL="0" indent="0" algn="l">
              <a:buNone/>
            </a:pPr>
            <a:r>
              <a:rPr lang="tr-TR" sz="1600" b="1" i="0" u="none" strike="noStrike" cap="none" baseline="0" dirty="0">
                <a:latin typeface="Söhne"/>
              </a:rPr>
              <a:t>Senaryo: </a:t>
            </a:r>
            <a:r>
              <a:rPr lang="tr-TR" sz="1600" i="0" u="none" strike="noStrike" cap="none" baseline="0" dirty="0">
                <a:latin typeface="Söhne"/>
              </a:rPr>
              <a:t>Bir kayıt formu düşünün. Bu formda kullanıcıdan ad, yaş ve e-posta adresi isteniyor. Her bir girişin doğruluğu, belirli kurallara göre kontrol edilir:</a:t>
            </a:r>
          </a:p>
          <a:p>
            <a:pPr marL="0" indent="0" algn="l">
              <a:buNone/>
            </a:pPr>
            <a:r>
              <a:rPr lang="tr-TR" sz="1600" b="1" i="0" u="none" strike="noStrike" cap="none" baseline="0" dirty="0">
                <a:latin typeface="Söhne"/>
              </a:rPr>
              <a:t>Ad: </a:t>
            </a:r>
            <a:r>
              <a:rPr lang="tr-TR" sz="1600" i="0" u="none" strike="noStrike" cap="none" baseline="0" dirty="0">
                <a:latin typeface="Söhne"/>
              </a:rPr>
              <a:t>Sadece harfler içermelidir.</a:t>
            </a:r>
          </a:p>
          <a:p>
            <a:pPr marL="0" indent="0" algn="l">
              <a:buNone/>
            </a:pPr>
            <a:r>
              <a:rPr lang="tr-TR" sz="1600" b="1" i="0" u="none" strike="noStrike" cap="none" baseline="0" dirty="0">
                <a:latin typeface="Söhne"/>
              </a:rPr>
              <a:t>Yaş: </a:t>
            </a:r>
            <a:r>
              <a:rPr lang="tr-TR" sz="1600" i="0" u="none" strike="noStrike" cap="none" baseline="0" dirty="0">
                <a:latin typeface="Söhne"/>
              </a:rPr>
              <a:t>Pozitif bir tam sayı olmalıdır.</a:t>
            </a:r>
          </a:p>
          <a:p>
            <a:pPr marL="0" indent="0" algn="l">
              <a:buNone/>
            </a:pPr>
            <a:r>
              <a:rPr lang="tr-TR" sz="1600" b="1" i="0" u="none" strike="noStrike" cap="none" baseline="0" dirty="0">
                <a:latin typeface="Söhne"/>
              </a:rPr>
              <a:t>E-posta Adresi: </a:t>
            </a:r>
            <a:r>
              <a:rPr lang="tr-TR" sz="1600" i="0" u="none" strike="noStrike" cap="none" baseline="0" dirty="0">
                <a:latin typeface="Söhne"/>
              </a:rPr>
              <a:t>Geçerli bir e-posta formatına sahip olmalıdır (örneğin, kullanici@ornek.com).</a:t>
            </a:r>
          </a:p>
        </p:txBody>
      </p:sp>
      <p:pic>
        <p:nvPicPr>
          <p:cNvPr id="5" name="Resim 4">
            <a:extLst>
              <a:ext uri="{FF2B5EF4-FFF2-40B4-BE49-F238E27FC236}">
                <a16:creationId xmlns:a16="http://schemas.microsoft.com/office/drawing/2014/main" id="{25A18952-4524-A39A-1E22-5A806C9B1E36}"/>
              </a:ext>
            </a:extLst>
          </p:cNvPr>
          <p:cNvPicPr>
            <a:picLocks noChangeAspect="1"/>
          </p:cNvPicPr>
          <p:nvPr/>
        </p:nvPicPr>
        <p:blipFill>
          <a:blip r:embed="rId2"/>
          <a:stretch>
            <a:fillRect/>
          </a:stretch>
        </p:blipFill>
        <p:spPr>
          <a:xfrm>
            <a:off x="5989622" y="217282"/>
            <a:ext cx="5232903" cy="5232903"/>
          </a:xfrm>
          <a:prstGeom prst="rect">
            <a:avLst/>
          </a:prstGeom>
        </p:spPr>
      </p:pic>
    </p:spTree>
    <p:extLst>
      <p:ext uri="{BB962C8B-B14F-4D97-AF65-F5344CB8AC3E}">
        <p14:creationId xmlns:p14="http://schemas.microsoft.com/office/powerpoint/2010/main" val="844582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7C4A7-D977-8A8C-3090-A40C2183382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57DB0B-66C2-08CB-8B8C-64EEA1DB5244}"/>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2AB4BD60-06D5-837F-B876-D856542FFCF0}"/>
              </a:ext>
            </a:extLst>
          </p:cNvPr>
          <p:cNvSpPr>
            <a:spLocks noGrp="1"/>
          </p:cNvSpPr>
          <p:nvPr>
            <p:ph idx="1"/>
          </p:nvPr>
        </p:nvSpPr>
        <p:spPr>
          <a:xfrm>
            <a:off x="160699" y="977775"/>
            <a:ext cx="5144632" cy="2752253"/>
          </a:xfrm>
        </p:spPr>
        <p:txBody>
          <a:bodyPr>
            <a:normAutofit fontScale="92500"/>
          </a:bodyPr>
          <a:lstStyle/>
          <a:p>
            <a:pPr marL="0" indent="0" algn="l">
              <a:buNone/>
            </a:pPr>
            <a:r>
              <a:rPr lang="tr-TR" sz="1600" i="0" u="none" strike="noStrike" cap="none" baseline="0" dirty="0">
                <a:latin typeface="Söhne"/>
              </a:rPr>
              <a:t> Form, 'Ad', 'Yaş' ve 'E-posta' alanlarını içerir ve alt kısımda bir 'Kaydol' butonu bulunur. Kullanıcı formu hatalı verilerle göndermeye çalıştığında, uygulama ilgili alanların yanında hata mesajları gösterir. Örneğin, 'Ad' alanında sayılar varsa, 'Yaş' negatifse veya 'E-posta' uygun formatta değilse, 'Geçersiz ad', 'Yaş pozitif olmalıdır' ve 'Geçersiz e-posta formatı' gibi hata mesajları görüntülenir. Arayüz, düzeltmelerin nerede gerektiğini açıkça belirterek, doğru veri gönderimini sağlamak için kullanıcı dostu bir şekilde tasarlanmıştır.</a:t>
            </a:r>
          </a:p>
        </p:txBody>
      </p:sp>
      <p:pic>
        <p:nvPicPr>
          <p:cNvPr id="5" name="Resim 4">
            <a:extLst>
              <a:ext uri="{FF2B5EF4-FFF2-40B4-BE49-F238E27FC236}">
                <a16:creationId xmlns:a16="http://schemas.microsoft.com/office/drawing/2014/main" id="{221E1CB3-E0A4-7D45-BBA2-2866EBFB8F84}"/>
              </a:ext>
            </a:extLst>
          </p:cNvPr>
          <p:cNvPicPr>
            <a:picLocks noChangeAspect="1"/>
          </p:cNvPicPr>
          <p:nvPr/>
        </p:nvPicPr>
        <p:blipFill>
          <a:blip r:embed="rId2"/>
          <a:stretch>
            <a:fillRect/>
          </a:stretch>
        </p:blipFill>
        <p:spPr>
          <a:xfrm>
            <a:off x="3382468" y="3429000"/>
            <a:ext cx="2942377" cy="2942377"/>
          </a:xfrm>
          <a:prstGeom prst="rect">
            <a:avLst/>
          </a:prstGeom>
        </p:spPr>
      </p:pic>
      <p:pic>
        <p:nvPicPr>
          <p:cNvPr id="6" name="Resim 5">
            <a:extLst>
              <a:ext uri="{FF2B5EF4-FFF2-40B4-BE49-F238E27FC236}">
                <a16:creationId xmlns:a16="http://schemas.microsoft.com/office/drawing/2014/main" id="{85C2F2B2-AAB1-5B7B-2CFC-51AC73C92317}"/>
              </a:ext>
            </a:extLst>
          </p:cNvPr>
          <p:cNvPicPr>
            <a:picLocks noChangeAspect="1"/>
          </p:cNvPicPr>
          <p:nvPr/>
        </p:nvPicPr>
        <p:blipFill>
          <a:blip r:embed="rId3"/>
          <a:stretch>
            <a:fillRect/>
          </a:stretch>
        </p:blipFill>
        <p:spPr>
          <a:xfrm>
            <a:off x="6343462" y="139937"/>
            <a:ext cx="5434166" cy="6337426"/>
          </a:xfrm>
          <a:prstGeom prst="rect">
            <a:avLst/>
          </a:prstGeom>
        </p:spPr>
      </p:pic>
    </p:spTree>
    <p:extLst>
      <p:ext uri="{BB962C8B-B14F-4D97-AF65-F5344CB8AC3E}">
        <p14:creationId xmlns:p14="http://schemas.microsoft.com/office/powerpoint/2010/main" val="1419239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782A-AF7F-E627-1C3B-CAFB79643F9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87C17C-D20C-D248-67BB-F8F5F080671B}"/>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63AC4BF3-AA67-8394-5157-9C27E32FD100}"/>
              </a:ext>
            </a:extLst>
          </p:cNvPr>
          <p:cNvSpPr>
            <a:spLocks noGrp="1"/>
          </p:cNvSpPr>
          <p:nvPr>
            <p:ph idx="1"/>
          </p:nvPr>
        </p:nvSpPr>
        <p:spPr>
          <a:xfrm>
            <a:off x="160699" y="950615"/>
            <a:ext cx="4601424" cy="4454304"/>
          </a:xfrm>
        </p:spPr>
        <p:txBody>
          <a:bodyPr>
            <a:normAutofit fontScale="62500" lnSpcReduction="20000"/>
          </a:bodyPr>
          <a:lstStyle/>
          <a:p>
            <a:pPr marL="0" indent="0" algn="l">
              <a:buNone/>
            </a:pPr>
            <a:r>
              <a:rPr lang="tr-TR" sz="1600" b="1" i="0" u="none" strike="noStrike" cap="none" baseline="0" dirty="0">
                <a:latin typeface="Söhne"/>
              </a:rPr>
              <a:t>B) Veri bağlama ve verileri kullanıcı arayüzüne bağlama işlemleri öğretilir.</a:t>
            </a:r>
          </a:p>
          <a:p>
            <a:pPr marL="0" indent="0" algn="l">
              <a:buNone/>
            </a:pPr>
            <a:r>
              <a:rPr lang="tr-TR" sz="1600" i="0" u="none" strike="noStrike" cap="none" baseline="0" dirty="0">
                <a:latin typeface="Söhne"/>
              </a:rPr>
              <a:t>Veri bağlama (data </a:t>
            </a:r>
            <a:r>
              <a:rPr lang="tr-TR" sz="1600" i="0" u="none" strike="noStrike" cap="none" baseline="0" dirty="0" err="1">
                <a:latin typeface="Söhne"/>
              </a:rPr>
              <a:t>binding</a:t>
            </a:r>
            <a:r>
              <a:rPr lang="tr-TR" sz="1600" i="0" u="none" strike="noStrike" cap="none" baseline="0" dirty="0">
                <a:latin typeface="Söhne"/>
              </a:rPr>
              <a:t>), bir uygulamanın veri kaynağı ile kullanıcı arayüzü (UI) bileşenleri arasındaki veri akışını otomatize eden bir </a:t>
            </a:r>
            <a:r>
              <a:rPr lang="tr-TR" sz="1600" i="0" u="none" strike="noStrike" cap="none" baseline="0" dirty="0" err="1">
                <a:latin typeface="Söhne"/>
              </a:rPr>
              <a:t>teknikdir</a:t>
            </a:r>
            <a:r>
              <a:rPr lang="tr-TR" sz="1600" i="0" u="none" strike="noStrike" cap="none" baseline="0" dirty="0">
                <a:latin typeface="Söhne"/>
              </a:rPr>
              <a:t>. Bu, verilerin UI'da otomatik olarak güncellenmesini sağlar, böylece kullanıcı arayüzü, uygulama verilerindeki değişiklikleri yansıtır. Bu işlem, manuel UI güncellemelerinin gerekliliğini ortadan kaldırır ve daha temiz, daha yönetilebilir kod yazımını teşvik eder.</a:t>
            </a:r>
          </a:p>
          <a:p>
            <a:pPr marL="0" indent="0" algn="l">
              <a:buNone/>
            </a:pPr>
            <a:r>
              <a:rPr lang="tr-TR" sz="1600" i="0" u="none" strike="noStrike" cap="none" baseline="0" dirty="0">
                <a:latin typeface="Söhne"/>
              </a:rPr>
              <a:t>Basit bir C++ ve </a:t>
            </a:r>
            <a:r>
              <a:rPr lang="tr-TR" sz="1600" i="0" u="none" strike="noStrike" cap="none" baseline="0" dirty="0" err="1">
                <a:latin typeface="Söhne"/>
              </a:rPr>
              <a:t>Qt</a:t>
            </a:r>
            <a:r>
              <a:rPr lang="tr-TR" sz="1600" i="0" u="none" strike="noStrike" cap="none" baseline="0" dirty="0">
                <a:latin typeface="Söhne"/>
              </a:rPr>
              <a:t> kullanarak veri bağlama işlemi gerçekleştiren bir uygulama tasarlayalım. </a:t>
            </a:r>
            <a:r>
              <a:rPr lang="tr-TR" sz="1600" i="0" u="none" strike="noStrike" cap="none" baseline="0" dirty="0" err="1">
                <a:latin typeface="Söhne"/>
              </a:rPr>
              <a:t>Qt</a:t>
            </a:r>
            <a:r>
              <a:rPr lang="tr-TR" sz="1600" i="0" u="none" strike="noStrike" cap="none" baseline="0" dirty="0">
                <a:latin typeface="Söhne"/>
              </a:rPr>
              <a:t>, veri bağlama için sinyal/slot mekanizmasını ve model/</a:t>
            </a:r>
            <a:r>
              <a:rPr lang="tr-TR" sz="1600" i="0" u="none" strike="noStrike" cap="none" baseline="0" dirty="0" err="1">
                <a:latin typeface="Söhne"/>
              </a:rPr>
              <a:t>view</a:t>
            </a:r>
            <a:r>
              <a:rPr lang="tr-TR" sz="1600" i="0" u="none" strike="noStrike" cap="none" baseline="0" dirty="0">
                <a:latin typeface="Söhne"/>
              </a:rPr>
              <a:t> mimarisini kullanarak güçlü bir destek sunar.</a:t>
            </a:r>
          </a:p>
          <a:p>
            <a:pPr marL="0" indent="0" algn="l">
              <a:buNone/>
            </a:pPr>
            <a:r>
              <a:rPr lang="tr-TR" sz="1600" b="1" i="0" u="none" strike="noStrike" cap="none" baseline="0" dirty="0">
                <a:latin typeface="Söhne"/>
              </a:rPr>
              <a:t>Görsel Tasarım: </a:t>
            </a:r>
            <a:r>
              <a:rPr lang="tr-TR" sz="1600" i="0" u="none" strike="noStrike" cap="none" baseline="0" dirty="0">
                <a:latin typeface="Söhne"/>
              </a:rPr>
              <a:t>Formda, kullanıcının adı, soyadı ve e-postası için </a:t>
            </a:r>
            <a:r>
              <a:rPr lang="tr-TR" sz="1600" i="0" u="none" strike="noStrike" cap="none" baseline="0" dirty="0" err="1">
                <a:latin typeface="Söhne"/>
              </a:rPr>
              <a:t>QLineEdit</a:t>
            </a:r>
            <a:r>
              <a:rPr lang="tr-TR" sz="1600" i="0" u="none" strike="noStrike" cap="none" baseline="0" dirty="0">
                <a:latin typeface="Söhne"/>
              </a:rPr>
              <a:t> </a:t>
            </a:r>
            <a:r>
              <a:rPr lang="tr-TR" sz="1600" i="0" u="none" strike="noStrike" cap="none" baseline="0" dirty="0" err="1">
                <a:latin typeface="Söhne"/>
              </a:rPr>
              <a:t>widget'ları</a:t>
            </a:r>
            <a:r>
              <a:rPr lang="tr-TR" sz="1600" i="0" u="none" strike="noStrike" cap="none" baseline="0" dirty="0">
                <a:latin typeface="Söhne"/>
              </a:rPr>
              <a:t> yer alır. Bir "Kaydet" </a:t>
            </a:r>
            <a:r>
              <a:rPr lang="tr-TR" sz="1600" i="0" u="none" strike="noStrike" cap="none" baseline="0" dirty="0" err="1">
                <a:latin typeface="Söhne"/>
              </a:rPr>
              <a:t>QPushButton</a:t>
            </a:r>
            <a:r>
              <a:rPr lang="tr-TR" sz="1600" i="0" u="none" strike="noStrike" cap="none" baseline="0" dirty="0">
                <a:latin typeface="Söhne"/>
              </a:rPr>
              <a:t> ile kullanıcı değişiklikleri onaylar.</a:t>
            </a:r>
          </a:p>
          <a:p>
            <a:pPr marL="0" indent="0" algn="l">
              <a:buNone/>
            </a:pPr>
            <a:r>
              <a:rPr lang="tr-TR" sz="1600" b="1" i="0" u="none" strike="noStrike" cap="none" baseline="0" dirty="0">
                <a:latin typeface="Söhne"/>
              </a:rPr>
              <a:t>Veri Modeli Oluşturma:</a:t>
            </a:r>
            <a:r>
              <a:rPr lang="tr-TR" sz="1600" i="0" u="none" strike="noStrike" cap="none" baseline="0" dirty="0">
                <a:latin typeface="Söhne"/>
              </a:rPr>
              <a:t> Kullanıcı bilgilerini tutacak basit bir model.</a:t>
            </a:r>
          </a:p>
          <a:p>
            <a:pPr marL="0" indent="0" algn="l">
              <a:buNone/>
            </a:pPr>
            <a:r>
              <a:rPr lang="tr-TR" sz="1600" b="1" i="0" u="none" strike="noStrike" cap="none" baseline="0" dirty="0">
                <a:latin typeface="Söhne"/>
              </a:rPr>
              <a:t>Veri Bağlama: </a:t>
            </a:r>
            <a:r>
              <a:rPr lang="tr-TR" sz="1600" i="0" u="none" strike="noStrike" cap="none" baseline="0" dirty="0" err="1">
                <a:latin typeface="Söhne"/>
              </a:rPr>
              <a:t>QLineEdit</a:t>
            </a:r>
            <a:r>
              <a:rPr lang="tr-TR" sz="1600" i="0" u="none" strike="noStrike" cap="none" baseline="0" dirty="0">
                <a:latin typeface="Söhne"/>
              </a:rPr>
              <a:t> </a:t>
            </a:r>
            <a:r>
              <a:rPr lang="tr-TR" sz="1600" i="0" u="none" strike="noStrike" cap="none" baseline="0" dirty="0" err="1">
                <a:latin typeface="Söhne"/>
              </a:rPr>
              <a:t>widget'larının</a:t>
            </a:r>
            <a:r>
              <a:rPr lang="tr-TR" sz="1600" i="0" u="none" strike="noStrike" cap="none" baseline="0" dirty="0">
                <a:latin typeface="Söhne"/>
              </a:rPr>
              <a:t> </a:t>
            </a:r>
            <a:r>
              <a:rPr lang="tr-TR" sz="1600" i="0" u="none" strike="noStrike" cap="none" baseline="0" dirty="0" err="1">
                <a:latin typeface="Söhne"/>
              </a:rPr>
              <a:t>textChanged</a:t>
            </a:r>
            <a:r>
              <a:rPr lang="tr-TR" sz="1600" i="0" u="none" strike="noStrike" cap="none" baseline="0" dirty="0">
                <a:latin typeface="Söhne"/>
              </a:rPr>
              <a:t> sinyallerini modeli güncelleyecek slotlara bağlama.</a:t>
            </a:r>
          </a:p>
          <a:p>
            <a:pPr marL="0" indent="0" algn="l">
              <a:buNone/>
            </a:pPr>
            <a:r>
              <a:rPr lang="tr-TR" sz="1600" b="1" i="0" u="none" strike="noStrike" cap="none" baseline="0" dirty="0">
                <a:latin typeface="Söhne"/>
              </a:rPr>
              <a:t>Kullanıcı Arayüzü ve Model Güncellemeleri: </a:t>
            </a:r>
            <a:r>
              <a:rPr lang="tr-TR" sz="1600" i="0" u="none" strike="noStrike" cap="none" baseline="0" dirty="0">
                <a:latin typeface="Söhne"/>
              </a:rPr>
              <a:t>Kullanıcı veri girdiğinde veya düzenlediğinde, model ve UI otomatik olarak güncellenir.</a:t>
            </a:r>
          </a:p>
          <a:p>
            <a:pPr marL="0" indent="0" algn="l">
              <a:buNone/>
            </a:pPr>
            <a:r>
              <a:rPr lang="tr-TR" sz="1600" b="1" i="0" u="none" strike="noStrike" cap="none" baseline="0" dirty="0">
                <a:latin typeface="Söhne"/>
              </a:rPr>
              <a:t>Not: </a:t>
            </a:r>
            <a:r>
              <a:rPr lang="tr-TR" sz="1600" i="0" u="none" strike="noStrike" cap="none" baseline="0" dirty="0">
                <a:latin typeface="Söhne"/>
              </a:rPr>
              <a:t>Aşağıdaki kod, </a:t>
            </a:r>
            <a:r>
              <a:rPr lang="tr-TR" sz="1600" i="0" u="none" strike="noStrike" cap="none" baseline="0" dirty="0" err="1">
                <a:latin typeface="Söhne"/>
              </a:rPr>
              <a:t>Qt</a:t>
            </a:r>
            <a:r>
              <a:rPr lang="tr-TR" sz="1600" i="0" u="none" strike="noStrike" cap="none" baseline="0" dirty="0">
                <a:latin typeface="Söhne"/>
              </a:rPr>
              <a:t> </a:t>
            </a:r>
            <a:r>
              <a:rPr lang="tr-TR" sz="1600" i="0" u="none" strike="noStrike" cap="none" baseline="0" dirty="0" err="1">
                <a:latin typeface="Söhne"/>
              </a:rPr>
              <a:t>Creator</a:t>
            </a:r>
            <a:r>
              <a:rPr lang="tr-TR" sz="1600" i="0" u="none" strike="noStrike" cap="none" baseline="0" dirty="0">
                <a:latin typeface="Söhne"/>
              </a:rPr>
              <a:t> ile bir </a:t>
            </a:r>
            <a:r>
              <a:rPr lang="tr-TR" sz="1600" i="0" u="none" strike="noStrike" cap="none" baseline="0" dirty="0" err="1">
                <a:latin typeface="Söhne"/>
              </a:rPr>
              <a:t>Qt</a:t>
            </a:r>
            <a:r>
              <a:rPr lang="tr-TR" sz="1600" i="0" u="none" strike="noStrike" cap="none" baseline="0" dirty="0">
                <a:latin typeface="Söhne"/>
              </a:rPr>
              <a:t> </a:t>
            </a:r>
            <a:r>
              <a:rPr lang="tr-TR" sz="1600" i="0" u="none" strike="noStrike" cap="none" baseline="0" dirty="0" err="1">
                <a:latin typeface="Söhne"/>
              </a:rPr>
              <a:t>Widgets</a:t>
            </a:r>
            <a:r>
              <a:rPr lang="tr-TR" sz="1600" i="0" u="none" strike="noStrike" cap="none" baseline="0" dirty="0">
                <a:latin typeface="Söhne"/>
              </a:rPr>
              <a:t> uygulaması oluştururken kullanılabilir. </a:t>
            </a:r>
            <a:r>
              <a:rPr lang="tr-TR" sz="1600" i="0" u="none" strike="noStrike" cap="none" baseline="0" dirty="0" err="1">
                <a:latin typeface="Söhne"/>
              </a:rPr>
              <a:t>Qt'nin</a:t>
            </a:r>
            <a:r>
              <a:rPr lang="tr-TR" sz="1600" i="0" u="none" strike="noStrike" cap="none" baseline="0" dirty="0">
                <a:latin typeface="Söhne"/>
              </a:rPr>
              <a:t> kurulu olduğu ve uygun şekilde yapılandırıldığı varsayılmaktadır</a:t>
            </a:r>
          </a:p>
        </p:txBody>
      </p:sp>
      <p:pic>
        <p:nvPicPr>
          <p:cNvPr id="5" name="Resim 4">
            <a:extLst>
              <a:ext uri="{FF2B5EF4-FFF2-40B4-BE49-F238E27FC236}">
                <a16:creationId xmlns:a16="http://schemas.microsoft.com/office/drawing/2014/main" id="{CDFD8330-970C-D436-0294-DE9169C03EFE}"/>
              </a:ext>
            </a:extLst>
          </p:cNvPr>
          <p:cNvPicPr>
            <a:picLocks noChangeAspect="1"/>
          </p:cNvPicPr>
          <p:nvPr/>
        </p:nvPicPr>
        <p:blipFill>
          <a:blip r:embed="rId2"/>
          <a:stretch>
            <a:fillRect/>
          </a:stretch>
        </p:blipFill>
        <p:spPr>
          <a:xfrm>
            <a:off x="7644168" y="115431"/>
            <a:ext cx="3999831" cy="5497717"/>
          </a:xfrm>
          <a:prstGeom prst="rect">
            <a:avLst/>
          </a:prstGeom>
        </p:spPr>
      </p:pic>
      <p:pic>
        <p:nvPicPr>
          <p:cNvPr id="7" name="Resim 6">
            <a:extLst>
              <a:ext uri="{FF2B5EF4-FFF2-40B4-BE49-F238E27FC236}">
                <a16:creationId xmlns:a16="http://schemas.microsoft.com/office/drawing/2014/main" id="{1C3F98E7-7A7B-319F-3669-BFBF090B7EDB}"/>
              </a:ext>
            </a:extLst>
          </p:cNvPr>
          <p:cNvPicPr>
            <a:picLocks noChangeAspect="1"/>
          </p:cNvPicPr>
          <p:nvPr/>
        </p:nvPicPr>
        <p:blipFill>
          <a:blip r:embed="rId3"/>
          <a:stretch>
            <a:fillRect/>
          </a:stretch>
        </p:blipFill>
        <p:spPr>
          <a:xfrm>
            <a:off x="4775445" y="1797068"/>
            <a:ext cx="2654434" cy="2623327"/>
          </a:xfrm>
          <a:prstGeom prst="rect">
            <a:avLst/>
          </a:prstGeom>
        </p:spPr>
      </p:pic>
    </p:spTree>
    <p:extLst>
      <p:ext uri="{BB962C8B-B14F-4D97-AF65-F5344CB8AC3E}">
        <p14:creationId xmlns:p14="http://schemas.microsoft.com/office/powerpoint/2010/main" val="20066635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6E1F7-2B34-7E33-F4BE-AB500625517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A431666-6664-87F9-A696-C5E07C541B45}"/>
              </a:ext>
            </a:extLst>
          </p:cNvPr>
          <p:cNvSpPr>
            <a:spLocks noGrp="1"/>
          </p:cNvSpPr>
          <p:nvPr>
            <p:ph type="title"/>
          </p:nvPr>
        </p:nvSpPr>
        <p:spPr>
          <a:xfrm>
            <a:off x="703908" y="115432"/>
            <a:ext cx="10396882" cy="1151965"/>
          </a:xfrm>
        </p:spPr>
        <p:txBody>
          <a:bodyPr>
            <a:normAutofit/>
          </a:bodyPr>
          <a:lstStyle/>
          <a:p>
            <a:r>
              <a:rPr lang="tr-TR" sz="3200" b="1" i="0" u="none" strike="noStrike" baseline="0" dirty="0">
                <a:solidFill>
                  <a:srgbClr val="9A3063"/>
                </a:solidFill>
                <a:latin typeface="Calibri-Bold"/>
              </a:rPr>
              <a:t>4. ÜNİTE: FORMLAR</a:t>
            </a:r>
            <a:endParaRPr lang="tr-TR" sz="3200" dirty="0">
              <a:effectLst/>
              <a:latin typeface="Helvetica" pitchFamily="2" charset="0"/>
            </a:endParaRPr>
          </a:p>
        </p:txBody>
      </p:sp>
      <p:sp>
        <p:nvSpPr>
          <p:cNvPr id="3" name="İçerik Yer Tutucusu 2">
            <a:extLst>
              <a:ext uri="{FF2B5EF4-FFF2-40B4-BE49-F238E27FC236}">
                <a16:creationId xmlns:a16="http://schemas.microsoft.com/office/drawing/2014/main" id="{C14BA0FB-CE8F-2B6D-E0A8-05399CEE22A4}"/>
              </a:ext>
            </a:extLst>
          </p:cNvPr>
          <p:cNvSpPr>
            <a:spLocks noGrp="1"/>
          </p:cNvSpPr>
          <p:nvPr>
            <p:ph idx="1"/>
          </p:nvPr>
        </p:nvSpPr>
        <p:spPr>
          <a:xfrm>
            <a:off x="160699" y="1520935"/>
            <a:ext cx="6013764" cy="3748181"/>
          </a:xfrm>
        </p:spPr>
        <p:txBody>
          <a:bodyPr>
            <a:normAutofit lnSpcReduction="10000"/>
          </a:bodyPr>
          <a:lstStyle/>
          <a:p>
            <a:pPr marL="0" indent="0" algn="l">
              <a:buNone/>
            </a:pPr>
            <a:r>
              <a:rPr lang="tr-TR" sz="1600" b="1" i="0" u="none" strike="noStrike" cap="none" baseline="0" dirty="0">
                <a:latin typeface="Söhne"/>
              </a:rPr>
              <a:t>C) Kullanıcı arayüzü ile etkileşimli uygulamalar geliştirmek için doğrulama ve veri bağlama örnekleri uygulatılır.</a:t>
            </a:r>
          </a:p>
          <a:p>
            <a:pPr marL="0" indent="0" algn="l">
              <a:buNone/>
            </a:pPr>
            <a:r>
              <a:rPr lang="tr-TR" sz="1600" i="0" u="none" strike="noStrike" cap="none" baseline="0" dirty="0">
                <a:latin typeface="Söhne"/>
              </a:rPr>
              <a:t>Kullanıcı arayüzü (UI) ile etkileşimli uygulamalar geliştirmek, modern yazılım geliştirmenin temel taşlarından biridir. Bu süreçte, kullanıcıdan alınan girdilerin doğruluğunu kontrol etmek (doğrulama) ve bu girdileri uygulamanın diğer bölümleriyle senkronize etmek (veri bağlama) önemlidir. </a:t>
            </a:r>
          </a:p>
          <a:p>
            <a:pPr marL="0" indent="0" algn="l">
              <a:buNone/>
            </a:pPr>
            <a:r>
              <a:rPr lang="tr-TR" sz="1600" b="1" i="0" u="none" strike="noStrike" cap="none" baseline="0" dirty="0">
                <a:latin typeface="Söhne"/>
              </a:rPr>
              <a:t>Senaryo :</a:t>
            </a:r>
            <a:r>
              <a:rPr lang="tr-TR" sz="1600" i="0" u="none" strike="noStrike" cap="none" baseline="0" dirty="0">
                <a:latin typeface="Söhne"/>
              </a:rPr>
              <a:t>Bir kullanıcı kayıt formu düşünün. Bu formda kullanıcı adı, e-posta ve parola alanları yer alır. Kullanıcı adı en az 5 karakter, e-posta geçerli bir e-posta formatında ve parola en az 8 karakter olmalıdır. Kullanıcı formu doldurup "Kaydol" butonuna bastığında, her bir alanın doğruluğu kontrol edilir ve herhangi bir hata varsa kullanıcıya bildirilir.</a:t>
            </a:r>
          </a:p>
          <a:p>
            <a:pPr marL="0" indent="0" algn="l">
              <a:buNone/>
            </a:pPr>
            <a:endParaRPr lang="tr-TR" sz="1600" i="0" u="none" strike="noStrike" cap="none" baseline="0" dirty="0">
              <a:latin typeface="Söhne"/>
            </a:endParaRPr>
          </a:p>
        </p:txBody>
      </p:sp>
      <p:pic>
        <p:nvPicPr>
          <p:cNvPr id="5" name="Resim 4">
            <a:extLst>
              <a:ext uri="{FF2B5EF4-FFF2-40B4-BE49-F238E27FC236}">
                <a16:creationId xmlns:a16="http://schemas.microsoft.com/office/drawing/2014/main" id="{567A37E0-F29F-7D57-537B-95A61C2A9E59}"/>
              </a:ext>
            </a:extLst>
          </p:cNvPr>
          <p:cNvPicPr>
            <a:picLocks noChangeAspect="1"/>
          </p:cNvPicPr>
          <p:nvPr/>
        </p:nvPicPr>
        <p:blipFill>
          <a:blip r:embed="rId2"/>
          <a:stretch>
            <a:fillRect/>
          </a:stretch>
        </p:blipFill>
        <p:spPr>
          <a:xfrm>
            <a:off x="6174463" y="691414"/>
            <a:ext cx="5109577" cy="4916032"/>
          </a:xfrm>
          <a:prstGeom prst="rect">
            <a:avLst/>
          </a:prstGeom>
        </p:spPr>
      </p:pic>
    </p:spTree>
    <p:extLst>
      <p:ext uri="{BB962C8B-B14F-4D97-AF65-F5344CB8AC3E}">
        <p14:creationId xmlns:p14="http://schemas.microsoft.com/office/powerpoint/2010/main" val="15325501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a Olay">
  <a:themeElements>
    <a:clrScheme name="Mor">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a Olay">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Ana Olay</Template>
  <TotalTime>10650</TotalTime>
  <Words>14326</Words>
  <Application>Microsoft Office PowerPoint</Application>
  <PresentationFormat>Geniş ekran</PresentationFormat>
  <Paragraphs>785</Paragraphs>
  <Slides>138</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138</vt:i4>
      </vt:variant>
    </vt:vector>
  </HeadingPairs>
  <TitlesOfParts>
    <vt:vector size="145" baseType="lpstr">
      <vt:lpstr>Arial</vt:lpstr>
      <vt:lpstr>Calibri</vt:lpstr>
      <vt:lpstr>Calibri-Bold</vt:lpstr>
      <vt:lpstr>Corbel</vt:lpstr>
      <vt:lpstr>Helvetica</vt:lpstr>
      <vt:lpstr>Söhne</vt:lpstr>
      <vt:lpstr>Ana Olay</vt:lpstr>
      <vt:lpstr>PROGRAMLAMA DİLLERİ MODÜLÜ  (c++)</vt:lpstr>
      <vt:lpstr>BİLİŞİM TEKNOLOJİLERİ VE YAZILIM DERSİ Amaçları</vt:lpstr>
      <vt:lpstr>BİLİŞİM TEKNOLOJİLERİ VE YAZILIM DERSİ Amaçları</vt:lpstr>
      <vt:lpstr>BİLİŞİM TEKNOLOJİLERİ VE YAZILIM DERSİ Alan becerileri</vt:lpstr>
      <vt:lpstr>Bilgiyi İşlemsel Düşünme Becerisi</vt:lpstr>
      <vt:lpstr>Bilgiyi İşlemsel Düşünme Becerisi</vt:lpstr>
      <vt:lpstr>Bilimsel Süreç Becerisi</vt:lpstr>
      <vt:lpstr>Bilimsel Süreç Becerisi</vt:lpstr>
      <vt:lpstr>örnek</vt:lpstr>
      <vt:lpstr>Bilgi İşlemsel Süreç Becerisi</vt:lpstr>
      <vt:lpstr>Üst Bilişsel Süreç Becerisi</vt:lpstr>
      <vt:lpstr>örnek</vt:lpstr>
      <vt:lpstr>Veri Tanıma, İşleme, Analiz Becerisi</vt:lpstr>
      <vt:lpstr>Veri Tanıma, İşleme, Analiz Becerisi</vt:lpstr>
      <vt:lpstr>örnek</vt:lpstr>
      <vt:lpstr>örnek</vt:lpstr>
      <vt:lpstr>örnek</vt:lpstr>
      <vt:lpstr>21.Yüzyıl Becerileri</vt:lpstr>
      <vt:lpstr>DERS SEÇİM KRİTERİ</vt:lpstr>
      <vt:lpstr>DERS SEÇİM KRİTERİ ŞEMASI</vt:lpstr>
      <vt:lpstr>ÜNİTE, KAZANIM SAYISI VE SÜRE TABLOSU </vt:lpstr>
      <vt:lpstr>PowerPoint Sunusu</vt:lpstr>
      <vt:lpstr> </vt:lpstr>
      <vt:lpstr> </vt:lpstr>
      <vt:lpstr> </vt:lpstr>
      <vt:lpstr> </vt:lpstr>
      <vt:lpstr> </vt:lpstr>
      <vt:lpstr> </vt:lpstr>
      <vt:lpstr>PowerPoint Sunusu</vt:lpstr>
      <vt:lpstr>Kitaplar</vt:lpstr>
      <vt:lpstr>PROGRAMLAMA DİLLERİ C++ dersi amacı</vt:lpstr>
      <vt:lpstr>C++</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1. ÜNİTE: C++ ÇALIŞMA ORTAMI</vt:lpstr>
      <vt:lpstr>2. ÜNİTE: KARAR VE DÖNGÜ YAPILARI</vt:lpstr>
      <vt:lpstr>2. ÜNİTE: KARAR VE DÖNGÜ YAPILARI</vt:lpstr>
      <vt:lpstr>2. ÜNİTE: KARAR VE DÖNGÜ YAPILARI</vt:lpstr>
      <vt:lpstr>2. ÜNİTE: KARAR VE DÖNGÜ YAPILARI</vt:lpstr>
      <vt:lpstr>2. ÜNİTE: KARAR VE DÖNGÜ YAPILARI</vt:lpstr>
      <vt:lpstr>2. ÜNİTE: KARAR VE DÖNGÜ YAPILARI</vt:lpstr>
      <vt:lpstr>2. ÜNİTE: KARAR VE DÖNGÜ YAPILARI</vt:lpstr>
      <vt:lpstr>PowerPoint Sunusu</vt:lpstr>
      <vt:lpstr>2. ÜNİTE: KARAR VE DÖNGÜ YAPILARI</vt:lpstr>
      <vt:lpstr>2. ÜNİTE: KARAR VE DÖNGÜ YAPILARI</vt:lpstr>
      <vt:lpstr>2. ÜNİTE: KARAR VE DÖNGÜ YAPILARI</vt:lpstr>
      <vt:lpstr>2. ÜNİTE: KARAR VE DÖNGÜ YAPILARI</vt:lpstr>
      <vt:lpstr>2. ÜNİTE: KARAR VE DÖNGÜ YAPILARI</vt:lpstr>
      <vt:lpstr>2. ÜNİTE: KARAR VE DÖNGÜ YAPILARI</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3. ÜNİTE: FONKSİYONLAR VE DİZİLER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4. ÜNİTE: FORMLAR</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lpstr>5. ÜNİTE: VERİ TABANI İŞLEMLERİ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PROGRAMLAMA DİLLERİ MODÜLÜ (PHP-JAVASCRİPT)</dc:title>
  <dc:creator>Onur Altuntaş</dc:creator>
  <cp:lastModifiedBy>Emel OKKALI</cp:lastModifiedBy>
  <cp:revision>117</cp:revision>
  <dcterms:created xsi:type="dcterms:W3CDTF">2024-02-21T03:36:01Z</dcterms:created>
  <dcterms:modified xsi:type="dcterms:W3CDTF">2024-03-11T17:49:12Z</dcterms:modified>
</cp:coreProperties>
</file>