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4"/>
  </p:notesMasterIdLst>
  <p:sldIdLst>
    <p:sldId id="289" r:id="rId2"/>
    <p:sldId id="256" r:id="rId3"/>
    <p:sldId id="290" r:id="rId4"/>
    <p:sldId id="291" r:id="rId5"/>
    <p:sldId id="292" r:id="rId6"/>
    <p:sldId id="293" r:id="rId7"/>
    <p:sldId id="257" r:id="rId8"/>
    <p:sldId id="258" r:id="rId9"/>
    <p:sldId id="294" r:id="rId10"/>
    <p:sldId id="295" r:id="rId11"/>
    <p:sldId id="297" r:id="rId12"/>
    <p:sldId id="296"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2" r:id="rId26"/>
    <p:sldId id="310" r:id="rId27"/>
    <p:sldId id="311" r:id="rId28"/>
    <p:sldId id="313" r:id="rId29"/>
    <p:sldId id="315" r:id="rId30"/>
    <p:sldId id="314" r:id="rId31"/>
    <p:sldId id="316" r:id="rId32"/>
    <p:sldId id="317" r:id="rId33"/>
    <p:sldId id="318" r:id="rId34"/>
    <p:sldId id="319" r:id="rId35"/>
    <p:sldId id="320" r:id="rId36"/>
    <p:sldId id="321" r:id="rId37"/>
    <p:sldId id="322" r:id="rId38"/>
    <p:sldId id="323" r:id="rId39"/>
    <p:sldId id="324" r:id="rId40"/>
    <p:sldId id="325" r:id="rId41"/>
    <p:sldId id="326" r:id="rId42"/>
    <p:sldId id="327" r:id="rId43"/>
    <p:sldId id="328" r:id="rId44"/>
    <p:sldId id="329" r:id="rId45"/>
    <p:sldId id="331" r:id="rId46"/>
    <p:sldId id="332" r:id="rId47"/>
    <p:sldId id="333" r:id="rId48"/>
    <p:sldId id="334" r:id="rId49"/>
    <p:sldId id="335" r:id="rId50"/>
    <p:sldId id="336" r:id="rId51"/>
    <p:sldId id="337" r:id="rId52"/>
    <p:sldId id="338" r:id="rId53"/>
    <p:sldId id="339" r:id="rId54"/>
    <p:sldId id="340" r:id="rId55"/>
    <p:sldId id="341" r:id="rId56"/>
    <p:sldId id="342" r:id="rId57"/>
    <p:sldId id="343" r:id="rId58"/>
    <p:sldId id="344" r:id="rId59"/>
    <p:sldId id="345" r:id="rId60"/>
    <p:sldId id="346" r:id="rId61"/>
    <p:sldId id="347" r:id="rId62"/>
    <p:sldId id="348" r:id="rId63"/>
    <p:sldId id="349" r:id="rId64"/>
    <p:sldId id="350" r:id="rId65"/>
    <p:sldId id="351" r:id="rId66"/>
    <p:sldId id="352" r:id="rId67"/>
    <p:sldId id="353" r:id="rId68"/>
    <p:sldId id="354" r:id="rId69"/>
    <p:sldId id="355" r:id="rId70"/>
    <p:sldId id="356" r:id="rId71"/>
    <p:sldId id="357" r:id="rId72"/>
    <p:sldId id="358" r:id="rId73"/>
    <p:sldId id="359" r:id="rId74"/>
    <p:sldId id="360" r:id="rId75"/>
    <p:sldId id="361" r:id="rId76"/>
    <p:sldId id="362" r:id="rId77"/>
    <p:sldId id="363" r:id="rId78"/>
    <p:sldId id="364" r:id="rId79"/>
    <p:sldId id="365" r:id="rId80"/>
    <p:sldId id="366" r:id="rId81"/>
    <p:sldId id="367" r:id="rId82"/>
    <p:sldId id="368" r:id="rId83"/>
    <p:sldId id="369" r:id="rId84"/>
    <p:sldId id="370" r:id="rId85"/>
    <p:sldId id="371" r:id="rId86"/>
    <p:sldId id="372" r:id="rId87"/>
    <p:sldId id="373" r:id="rId88"/>
    <p:sldId id="374" r:id="rId89"/>
    <p:sldId id="375" r:id="rId90"/>
    <p:sldId id="376" r:id="rId91"/>
    <p:sldId id="377" r:id="rId92"/>
    <p:sldId id="378" r:id="rId9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35B331-9B48-9441-8702-74EF7134F14C}" v="18" dt="2024-11-29T21:58:52.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373"/>
    <p:restoredTop sz="94694"/>
  </p:normalViewPr>
  <p:slideViewPr>
    <p:cSldViewPr snapToGrid="0" snapToObjects="1">
      <p:cViewPr varScale="1">
        <p:scale>
          <a:sx n="120" d="100"/>
          <a:sy n="120" d="100"/>
        </p:scale>
        <p:origin x="176"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2D0A59-ABA0-B446-B8F1-10F7405B918B}" type="datetimeFigureOut">
              <a:rPr lang="tr-TR" smtClean="0"/>
              <a:t>29.11.2024</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D95EEF-4875-A34F-A776-8CB5ACCB920B}" type="slidenum">
              <a:rPr lang="tr-TR" smtClean="0"/>
              <a:t>‹#›</a:t>
            </a:fld>
            <a:endParaRPr lang="tr-TR"/>
          </a:p>
        </p:txBody>
      </p:sp>
    </p:spTree>
    <p:extLst>
      <p:ext uri="{BB962C8B-B14F-4D97-AF65-F5344CB8AC3E}">
        <p14:creationId xmlns:p14="http://schemas.microsoft.com/office/powerpoint/2010/main" val="2908529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18</a:t>
            </a:fld>
            <a:endParaRPr lang="tr-TR"/>
          </a:p>
        </p:txBody>
      </p:sp>
    </p:spTree>
    <p:extLst>
      <p:ext uri="{BB962C8B-B14F-4D97-AF65-F5344CB8AC3E}">
        <p14:creationId xmlns:p14="http://schemas.microsoft.com/office/powerpoint/2010/main" val="2133965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19</a:t>
            </a:fld>
            <a:endParaRPr lang="tr-TR"/>
          </a:p>
        </p:txBody>
      </p:sp>
    </p:spTree>
    <p:extLst>
      <p:ext uri="{BB962C8B-B14F-4D97-AF65-F5344CB8AC3E}">
        <p14:creationId xmlns:p14="http://schemas.microsoft.com/office/powerpoint/2010/main" val="1918020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20</a:t>
            </a:fld>
            <a:endParaRPr lang="tr-TR"/>
          </a:p>
        </p:txBody>
      </p:sp>
    </p:spTree>
    <p:extLst>
      <p:ext uri="{BB962C8B-B14F-4D97-AF65-F5344CB8AC3E}">
        <p14:creationId xmlns:p14="http://schemas.microsoft.com/office/powerpoint/2010/main" val="176203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21</a:t>
            </a:fld>
            <a:endParaRPr lang="tr-TR"/>
          </a:p>
        </p:txBody>
      </p:sp>
    </p:spTree>
    <p:extLst>
      <p:ext uri="{BB962C8B-B14F-4D97-AF65-F5344CB8AC3E}">
        <p14:creationId xmlns:p14="http://schemas.microsoft.com/office/powerpoint/2010/main" val="1749222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22</a:t>
            </a:fld>
            <a:endParaRPr lang="tr-TR"/>
          </a:p>
        </p:txBody>
      </p:sp>
    </p:spTree>
    <p:extLst>
      <p:ext uri="{BB962C8B-B14F-4D97-AF65-F5344CB8AC3E}">
        <p14:creationId xmlns:p14="http://schemas.microsoft.com/office/powerpoint/2010/main" val="3143032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23</a:t>
            </a:fld>
            <a:endParaRPr lang="tr-TR"/>
          </a:p>
        </p:txBody>
      </p:sp>
    </p:spTree>
    <p:extLst>
      <p:ext uri="{BB962C8B-B14F-4D97-AF65-F5344CB8AC3E}">
        <p14:creationId xmlns:p14="http://schemas.microsoft.com/office/powerpoint/2010/main" val="1443304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24</a:t>
            </a:fld>
            <a:endParaRPr lang="tr-TR"/>
          </a:p>
        </p:txBody>
      </p:sp>
    </p:spTree>
    <p:extLst>
      <p:ext uri="{BB962C8B-B14F-4D97-AF65-F5344CB8AC3E}">
        <p14:creationId xmlns:p14="http://schemas.microsoft.com/office/powerpoint/2010/main" val="428417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25</a:t>
            </a:fld>
            <a:endParaRPr lang="tr-TR"/>
          </a:p>
        </p:txBody>
      </p:sp>
    </p:spTree>
    <p:extLst>
      <p:ext uri="{BB962C8B-B14F-4D97-AF65-F5344CB8AC3E}">
        <p14:creationId xmlns:p14="http://schemas.microsoft.com/office/powerpoint/2010/main" val="1268452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26</a:t>
            </a:fld>
            <a:endParaRPr lang="tr-TR"/>
          </a:p>
        </p:txBody>
      </p:sp>
    </p:spTree>
    <p:extLst>
      <p:ext uri="{BB962C8B-B14F-4D97-AF65-F5344CB8AC3E}">
        <p14:creationId xmlns:p14="http://schemas.microsoft.com/office/powerpoint/2010/main" val="1470597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27</a:t>
            </a:fld>
            <a:endParaRPr lang="tr-TR"/>
          </a:p>
        </p:txBody>
      </p:sp>
    </p:spTree>
    <p:extLst>
      <p:ext uri="{BB962C8B-B14F-4D97-AF65-F5344CB8AC3E}">
        <p14:creationId xmlns:p14="http://schemas.microsoft.com/office/powerpoint/2010/main" val="2267868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28</a:t>
            </a:fld>
            <a:endParaRPr lang="tr-TR"/>
          </a:p>
        </p:txBody>
      </p:sp>
    </p:spTree>
    <p:extLst>
      <p:ext uri="{BB962C8B-B14F-4D97-AF65-F5344CB8AC3E}">
        <p14:creationId xmlns:p14="http://schemas.microsoft.com/office/powerpoint/2010/main" val="2839389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29</a:t>
            </a:fld>
            <a:endParaRPr lang="tr-TR"/>
          </a:p>
        </p:txBody>
      </p:sp>
    </p:spTree>
    <p:extLst>
      <p:ext uri="{BB962C8B-B14F-4D97-AF65-F5344CB8AC3E}">
        <p14:creationId xmlns:p14="http://schemas.microsoft.com/office/powerpoint/2010/main" val="1565421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30</a:t>
            </a:fld>
            <a:endParaRPr lang="tr-TR"/>
          </a:p>
        </p:txBody>
      </p:sp>
    </p:spTree>
    <p:extLst>
      <p:ext uri="{BB962C8B-B14F-4D97-AF65-F5344CB8AC3E}">
        <p14:creationId xmlns:p14="http://schemas.microsoft.com/office/powerpoint/2010/main" val="1442562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31</a:t>
            </a:fld>
            <a:endParaRPr lang="tr-TR"/>
          </a:p>
        </p:txBody>
      </p:sp>
    </p:spTree>
    <p:extLst>
      <p:ext uri="{BB962C8B-B14F-4D97-AF65-F5344CB8AC3E}">
        <p14:creationId xmlns:p14="http://schemas.microsoft.com/office/powerpoint/2010/main" val="2466691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32</a:t>
            </a:fld>
            <a:endParaRPr lang="tr-TR"/>
          </a:p>
        </p:txBody>
      </p:sp>
    </p:spTree>
    <p:extLst>
      <p:ext uri="{BB962C8B-B14F-4D97-AF65-F5344CB8AC3E}">
        <p14:creationId xmlns:p14="http://schemas.microsoft.com/office/powerpoint/2010/main" val="847129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33</a:t>
            </a:fld>
            <a:endParaRPr lang="tr-TR"/>
          </a:p>
        </p:txBody>
      </p:sp>
    </p:spTree>
    <p:extLst>
      <p:ext uri="{BB962C8B-B14F-4D97-AF65-F5344CB8AC3E}">
        <p14:creationId xmlns:p14="http://schemas.microsoft.com/office/powerpoint/2010/main" val="801899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34</a:t>
            </a:fld>
            <a:endParaRPr lang="tr-TR"/>
          </a:p>
        </p:txBody>
      </p:sp>
    </p:spTree>
    <p:extLst>
      <p:ext uri="{BB962C8B-B14F-4D97-AF65-F5344CB8AC3E}">
        <p14:creationId xmlns:p14="http://schemas.microsoft.com/office/powerpoint/2010/main" val="283971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35</a:t>
            </a:fld>
            <a:endParaRPr lang="tr-TR"/>
          </a:p>
        </p:txBody>
      </p:sp>
    </p:spTree>
    <p:extLst>
      <p:ext uri="{BB962C8B-B14F-4D97-AF65-F5344CB8AC3E}">
        <p14:creationId xmlns:p14="http://schemas.microsoft.com/office/powerpoint/2010/main" val="53337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36</a:t>
            </a:fld>
            <a:endParaRPr lang="tr-TR"/>
          </a:p>
        </p:txBody>
      </p:sp>
    </p:spTree>
    <p:extLst>
      <p:ext uri="{BB962C8B-B14F-4D97-AF65-F5344CB8AC3E}">
        <p14:creationId xmlns:p14="http://schemas.microsoft.com/office/powerpoint/2010/main" val="2775902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37</a:t>
            </a:fld>
            <a:endParaRPr lang="tr-TR"/>
          </a:p>
        </p:txBody>
      </p:sp>
    </p:spTree>
    <p:extLst>
      <p:ext uri="{BB962C8B-B14F-4D97-AF65-F5344CB8AC3E}">
        <p14:creationId xmlns:p14="http://schemas.microsoft.com/office/powerpoint/2010/main" val="344441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38</a:t>
            </a:fld>
            <a:endParaRPr lang="tr-TR"/>
          </a:p>
        </p:txBody>
      </p:sp>
    </p:spTree>
    <p:extLst>
      <p:ext uri="{BB962C8B-B14F-4D97-AF65-F5344CB8AC3E}">
        <p14:creationId xmlns:p14="http://schemas.microsoft.com/office/powerpoint/2010/main" val="2158462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39</a:t>
            </a:fld>
            <a:endParaRPr lang="tr-TR"/>
          </a:p>
        </p:txBody>
      </p:sp>
    </p:spTree>
    <p:extLst>
      <p:ext uri="{BB962C8B-B14F-4D97-AF65-F5344CB8AC3E}">
        <p14:creationId xmlns:p14="http://schemas.microsoft.com/office/powerpoint/2010/main" val="1465675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40</a:t>
            </a:fld>
            <a:endParaRPr lang="tr-TR"/>
          </a:p>
        </p:txBody>
      </p:sp>
    </p:spTree>
    <p:extLst>
      <p:ext uri="{BB962C8B-B14F-4D97-AF65-F5344CB8AC3E}">
        <p14:creationId xmlns:p14="http://schemas.microsoft.com/office/powerpoint/2010/main" val="3465581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41</a:t>
            </a:fld>
            <a:endParaRPr lang="tr-TR"/>
          </a:p>
        </p:txBody>
      </p:sp>
    </p:spTree>
    <p:extLst>
      <p:ext uri="{BB962C8B-B14F-4D97-AF65-F5344CB8AC3E}">
        <p14:creationId xmlns:p14="http://schemas.microsoft.com/office/powerpoint/2010/main" val="2358141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42</a:t>
            </a:fld>
            <a:endParaRPr lang="tr-TR"/>
          </a:p>
        </p:txBody>
      </p:sp>
    </p:spTree>
    <p:extLst>
      <p:ext uri="{BB962C8B-B14F-4D97-AF65-F5344CB8AC3E}">
        <p14:creationId xmlns:p14="http://schemas.microsoft.com/office/powerpoint/2010/main" val="4153800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43</a:t>
            </a:fld>
            <a:endParaRPr lang="tr-TR"/>
          </a:p>
        </p:txBody>
      </p:sp>
    </p:spTree>
    <p:extLst>
      <p:ext uri="{BB962C8B-B14F-4D97-AF65-F5344CB8AC3E}">
        <p14:creationId xmlns:p14="http://schemas.microsoft.com/office/powerpoint/2010/main" val="1518959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44</a:t>
            </a:fld>
            <a:endParaRPr lang="tr-TR"/>
          </a:p>
        </p:txBody>
      </p:sp>
    </p:spTree>
    <p:extLst>
      <p:ext uri="{BB962C8B-B14F-4D97-AF65-F5344CB8AC3E}">
        <p14:creationId xmlns:p14="http://schemas.microsoft.com/office/powerpoint/2010/main" val="18631218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45</a:t>
            </a:fld>
            <a:endParaRPr lang="tr-TR"/>
          </a:p>
        </p:txBody>
      </p:sp>
    </p:spTree>
    <p:extLst>
      <p:ext uri="{BB962C8B-B14F-4D97-AF65-F5344CB8AC3E}">
        <p14:creationId xmlns:p14="http://schemas.microsoft.com/office/powerpoint/2010/main" val="3889026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46</a:t>
            </a:fld>
            <a:endParaRPr lang="tr-TR"/>
          </a:p>
        </p:txBody>
      </p:sp>
    </p:spTree>
    <p:extLst>
      <p:ext uri="{BB962C8B-B14F-4D97-AF65-F5344CB8AC3E}">
        <p14:creationId xmlns:p14="http://schemas.microsoft.com/office/powerpoint/2010/main" val="602136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47</a:t>
            </a:fld>
            <a:endParaRPr lang="tr-TR"/>
          </a:p>
        </p:txBody>
      </p:sp>
    </p:spTree>
    <p:extLst>
      <p:ext uri="{BB962C8B-B14F-4D97-AF65-F5344CB8AC3E}">
        <p14:creationId xmlns:p14="http://schemas.microsoft.com/office/powerpoint/2010/main" val="31002150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48</a:t>
            </a:fld>
            <a:endParaRPr lang="tr-TR"/>
          </a:p>
        </p:txBody>
      </p:sp>
    </p:spTree>
    <p:extLst>
      <p:ext uri="{BB962C8B-B14F-4D97-AF65-F5344CB8AC3E}">
        <p14:creationId xmlns:p14="http://schemas.microsoft.com/office/powerpoint/2010/main" val="571419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49</a:t>
            </a:fld>
            <a:endParaRPr lang="tr-TR"/>
          </a:p>
        </p:txBody>
      </p:sp>
    </p:spTree>
    <p:extLst>
      <p:ext uri="{BB962C8B-B14F-4D97-AF65-F5344CB8AC3E}">
        <p14:creationId xmlns:p14="http://schemas.microsoft.com/office/powerpoint/2010/main" val="2817125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50</a:t>
            </a:fld>
            <a:endParaRPr lang="tr-TR"/>
          </a:p>
        </p:txBody>
      </p:sp>
    </p:spTree>
    <p:extLst>
      <p:ext uri="{BB962C8B-B14F-4D97-AF65-F5344CB8AC3E}">
        <p14:creationId xmlns:p14="http://schemas.microsoft.com/office/powerpoint/2010/main" val="3772936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51</a:t>
            </a:fld>
            <a:endParaRPr lang="tr-TR"/>
          </a:p>
        </p:txBody>
      </p:sp>
    </p:spTree>
    <p:extLst>
      <p:ext uri="{BB962C8B-B14F-4D97-AF65-F5344CB8AC3E}">
        <p14:creationId xmlns:p14="http://schemas.microsoft.com/office/powerpoint/2010/main" val="6453818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52</a:t>
            </a:fld>
            <a:endParaRPr lang="tr-TR"/>
          </a:p>
        </p:txBody>
      </p:sp>
    </p:spTree>
    <p:extLst>
      <p:ext uri="{BB962C8B-B14F-4D97-AF65-F5344CB8AC3E}">
        <p14:creationId xmlns:p14="http://schemas.microsoft.com/office/powerpoint/2010/main" val="3145776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53</a:t>
            </a:fld>
            <a:endParaRPr lang="tr-TR"/>
          </a:p>
        </p:txBody>
      </p:sp>
    </p:spTree>
    <p:extLst>
      <p:ext uri="{BB962C8B-B14F-4D97-AF65-F5344CB8AC3E}">
        <p14:creationId xmlns:p14="http://schemas.microsoft.com/office/powerpoint/2010/main" val="4081643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54</a:t>
            </a:fld>
            <a:endParaRPr lang="tr-TR"/>
          </a:p>
        </p:txBody>
      </p:sp>
    </p:spTree>
    <p:extLst>
      <p:ext uri="{BB962C8B-B14F-4D97-AF65-F5344CB8AC3E}">
        <p14:creationId xmlns:p14="http://schemas.microsoft.com/office/powerpoint/2010/main" val="3489526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55</a:t>
            </a:fld>
            <a:endParaRPr lang="tr-TR"/>
          </a:p>
        </p:txBody>
      </p:sp>
    </p:spTree>
    <p:extLst>
      <p:ext uri="{BB962C8B-B14F-4D97-AF65-F5344CB8AC3E}">
        <p14:creationId xmlns:p14="http://schemas.microsoft.com/office/powerpoint/2010/main" val="22678506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56</a:t>
            </a:fld>
            <a:endParaRPr lang="tr-TR"/>
          </a:p>
        </p:txBody>
      </p:sp>
    </p:spTree>
    <p:extLst>
      <p:ext uri="{BB962C8B-B14F-4D97-AF65-F5344CB8AC3E}">
        <p14:creationId xmlns:p14="http://schemas.microsoft.com/office/powerpoint/2010/main" val="4440540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57</a:t>
            </a:fld>
            <a:endParaRPr lang="tr-TR"/>
          </a:p>
        </p:txBody>
      </p:sp>
    </p:spTree>
    <p:extLst>
      <p:ext uri="{BB962C8B-B14F-4D97-AF65-F5344CB8AC3E}">
        <p14:creationId xmlns:p14="http://schemas.microsoft.com/office/powerpoint/2010/main" val="26992549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58</a:t>
            </a:fld>
            <a:endParaRPr lang="tr-TR"/>
          </a:p>
        </p:txBody>
      </p:sp>
    </p:spTree>
    <p:extLst>
      <p:ext uri="{BB962C8B-B14F-4D97-AF65-F5344CB8AC3E}">
        <p14:creationId xmlns:p14="http://schemas.microsoft.com/office/powerpoint/2010/main" val="12904856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59</a:t>
            </a:fld>
            <a:endParaRPr lang="tr-TR"/>
          </a:p>
        </p:txBody>
      </p:sp>
    </p:spTree>
    <p:extLst>
      <p:ext uri="{BB962C8B-B14F-4D97-AF65-F5344CB8AC3E}">
        <p14:creationId xmlns:p14="http://schemas.microsoft.com/office/powerpoint/2010/main" val="13396806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60</a:t>
            </a:fld>
            <a:endParaRPr lang="tr-TR"/>
          </a:p>
        </p:txBody>
      </p:sp>
    </p:spTree>
    <p:extLst>
      <p:ext uri="{BB962C8B-B14F-4D97-AF65-F5344CB8AC3E}">
        <p14:creationId xmlns:p14="http://schemas.microsoft.com/office/powerpoint/2010/main" val="245445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61</a:t>
            </a:fld>
            <a:endParaRPr lang="tr-TR"/>
          </a:p>
        </p:txBody>
      </p:sp>
    </p:spTree>
    <p:extLst>
      <p:ext uri="{BB962C8B-B14F-4D97-AF65-F5344CB8AC3E}">
        <p14:creationId xmlns:p14="http://schemas.microsoft.com/office/powerpoint/2010/main" val="25171893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62</a:t>
            </a:fld>
            <a:endParaRPr lang="tr-TR"/>
          </a:p>
        </p:txBody>
      </p:sp>
    </p:spTree>
    <p:extLst>
      <p:ext uri="{BB962C8B-B14F-4D97-AF65-F5344CB8AC3E}">
        <p14:creationId xmlns:p14="http://schemas.microsoft.com/office/powerpoint/2010/main" val="2044972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63</a:t>
            </a:fld>
            <a:endParaRPr lang="tr-TR"/>
          </a:p>
        </p:txBody>
      </p:sp>
    </p:spTree>
    <p:extLst>
      <p:ext uri="{BB962C8B-B14F-4D97-AF65-F5344CB8AC3E}">
        <p14:creationId xmlns:p14="http://schemas.microsoft.com/office/powerpoint/2010/main" val="29493105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64</a:t>
            </a:fld>
            <a:endParaRPr lang="tr-TR"/>
          </a:p>
        </p:txBody>
      </p:sp>
    </p:spTree>
    <p:extLst>
      <p:ext uri="{BB962C8B-B14F-4D97-AF65-F5344CB8AC3E}">
        <p14:creationId xmlns:p14="http://schemas.microsoft.com/office/powerpoint/2010/main" val="25537561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65</a:t>
            </a:fld>
            <a:endParaRPr lang="tr-TR"/>
          </a:p>
        </p:txBody>
      </p:sp>
    </p:spTree>
    <p:extLst>
      <p:ext uri="{BB962C8B-B14F-4D97-AF65-F5344CB8AC3E}">
        <p14:creationId xmlns:p14="http://schemas.microsoft.com/office/powerpoint/2010/main" val="639586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66</a:t>
            </a:fld>
            <a:endParaRPr lang="tr-TR"/>
          </a:p>
        </p:txBody>
      </p:sp>
    </p:spTree>
    <p:extLst>
      <p:ext uri="{BB962C8B-B14F-4D97-AF65-F5344CB8AC3E}">
        <p14:creationId xmlns:p14="http://schemas.microsoft.com/office/powerpoint/2010/main" val="36878516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67</a:t>
            </a:fld>
            <a:endParaRPr lang="tr-TR"/>
          </a:p>
        </p:txBody>
      </p:sp>
    </p:spTree>
    <p:extLst>
      <p:ext uri="{BB962C8B-B14F-4D97-AF65-F5344CB8AC3E}">
        <p14:creationId xmlns:p14="http://schemas.microsoft.com/office/powerpoint/2010/main" val="32139622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68</a:t>
            </a:fld>
            <a:endParaRPr lang="tr-TR"/>
          </a:p>
        </p:txBody>
      </p:sp>
    </p:spTree>
    <p:extLst>
      <p:ext uri="{BB962C8B-B14F-4D97-AF65-F5344CB8AC3E}">
        <p14:creationId xmlns:p14="http://schemas.microsoft.com/office/powerpoint/2010/main" val="9328476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69</a:t>
            </a:fld>
            <a:endParaRPr lang="tr-TR"/>
          </a:p>
        </p:txBody>
      </p:sp>
    </p:spTree>
    <p:extLst>
      <p:ext uri="{BB962C8B-B14F-4D97-AF65-F5344CB8AC3E}">
        <p14:creationId xmlns:p14="http://schemas.microsoft.com/office/powerpoint/2010/main" val="37358883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70</a:t>
            </a:fld>
            <a:endParaRPr lang="tr-TR"/>
          </a:p>
        </p:txBody>
      </p:sp>
    </p:spTree>
    <p:extLst>
      <p:ext uri="{BB962C8B-B14F-4D97-AF65-F5344CB8AC3E}">
        <p14:creationId xmlns:p14="http://schemas.microsoft.com/office/powerpoint/2010/main" val="34856124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71</a:t>
            </a:fld>
            <a:endParaRPr lang="tr-TR"/>
          </a:p>
        </p:txBody>
      </p:sp>
    </p:spTree>
    <p:extLst>
      <p:ext uri="{BB962C8B-B14F-4D97-AF65-F5344CB8AC3E}">
        <p14:creationId xmlns:p14="http://schemas.microsoft.com/office/powerpoint/2010/main" val="38906411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72</a:t>
            </a:fld>
            <a:endParaRPr lang="tr-TR"/>
          </a:p>
        </p:txBody>
      </p:sp>
    </p:spTree>
    <p:extLst>
      <p:ext uri="{BB962C8B-B14F-4D97-AF65-F5344CB8AC3E}">
        <p14:creationId xmlns:p14="http://schemas.microsoft.com/office/powerpoint/2010/main" val="7973377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73</a:t>
            </a:fld>
            <a:endParaRPr lang="tr-TR"/>
          </a:p>
        </p:txBody>
      </p:sp>
    </p:spTree>
    <p:extLst>
      <p:ext uri="{BB962C8B-B14F-4D97-AF65-F5344CB8AC3E}">
        <p14:creationId xmlns:p14="http://schemas.microsoft.com/office/powerpoint/2010/main" val="37588515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74</a:t>
            </a:fld>
            <a:endParaRPr lang="tr-TR"/>
          </a:p>
        </p:txBody>
      </p:sp>
    </p:spTree>
    <p:extLst>
      <p:ext uri="{BB962C8B-B14F-4D97-AF65-F5344CB8AC3E}">
        <p14:creationId xmlns:p14="http://schemas.microsoft.com/office/powerpoint/2010/main" val="10881966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75</a:t>
            </a:fld>
            <a:endParaRPr lang="tr-TR"/>
          </a:p>
        </p:txBody>
      </p:sp>
    </p:spTree>
    <p:extLst>
      <p:ext uri="{BB962C8B-B14F-4D97-AF65-F5344CB8AC3E}">
        <p14:creationId xmlns:p14="http://schemas.microsoft.com/office/powerpoint/2010/main" val="35153499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76</a:t>
            </a:fld>
            <a:endParaRPr lang="tr-TR"/>
          </a:p>
        </p:txBody>
      </p:sp>
    </p:spTree>
    <p:extLst>
      <p:ext uri="{BB962C8B-B14F-4D97-AF65-F5344CB8AC3E}">
        <p14:creationId xmlns:p14="http://schemas.microsoft.com/office/powerpoint/2010/main" val="13985914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77</a:t>
            </a:fld>
            <a:endParaRPr lang="tr-TR"/>
          </a:p>
        </p:txBody>
      </p:sp>
    </p:spTree>
    <p:extLst>
      <p:ext uri="{BB962C8B-B14F-4D97-AF65-F5344CB8AC3E}">
        <p14:creationId xmlns:p14="http://schemas.microsoft.com/office/powerpoint/2010/main" val="1813817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78</a:t>
            </a:fld>
            <a:endParaRPr lang="tr-TR"/>
          </a:p>
        </p:txBody>
      </p:sp>
    </p:spTree>
    <p:extLst>
      <p:ext uri="{BB962C8B-B14F-4D97-AF65-F5344CB8AC3E}">
        <p14:creationId xmlns:p14="http://schemas.microsoft.com/office/powerpoint/2010/main" val="21190600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79</a:t>
            </a:fld>
            <a:endParaRPr lang="tr-TR"/>
          </a:p>
        </p:txBody>
      </p:sp>
    </p:spTree>
    <p:extLst>
      <p:ext uri="{BB962C8B-B14F-4D97-AF65-F5344CB8AC3E}">
        <p14:creationId xmlns:p14="http://schemas.microsoft.com/office/powerpoint/2010/main" val="1649775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80</a:t>
            </a:fld>
            <a:endParaRPr lang="tr-TR"/>
          </a:p>
        </p:txBody>
      </p:sp>
    </p:spTree>
    <p:extLst>
      <p:ext uri="{BB962C8B-B14F-4D97-AF65-F5344CB8AC3E}">
        <p14:creationId xmlns:p14="http://schemas.microsoft.com/office/powerpoint/2010/main" val="7246751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81</a:t>
            </a:fld>
            <a:endParaRPr lang="tr-TR"/>
          </a:p>
        </p:txBody>
      </p:sp>
    </p:spTree>
    <p:extLst>
      <p:ext uri="{BB962C8B-B14F-4D97-AF65-F5344CB8AC3E}">
        <p14:creationId xmlns:p14="http://schemas.microsoft.com/office/powerpoint/2010/main" val="11019135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82</a:t>
            </a:fld>
            <a:endParaRPr lang="tr-TR"/>
          </a:p>
        </p:txBody>
      </p:sp>
    </p:spTree>
    <p:extLst>
      <p:ext uri="{BB962C8B-B14F-4D97-AF65-F5344CB8AC3E}">
        <p14:creationId xmlns:p14="http://schemas.microsoft.com/office/powerpoint/2010/main" val="31047292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83</a:t>
            </a:fld>
            <a:endParaRPr lang="tr-TR"/>
          </a:p>
        </p:txBody>
      </p:sp>
    </p:spTree>
    <p:extLst>
      <p:ext uri="{BB962C8B-B14F-4D97-AF65-F5344CB8AC3E}">
        <p14:creationId xmlns:p14="http://schemas.microsoft.com/office/powerpoint/2010/main" val="21913462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84</a:t>
            </a:fld>
            <a:endParaRPr lang="tr-TR"/>
          </a:p>
        </p:txBody>
      </p:sp>
    </p:spTree>
    <p:extLst>
      <p:ext uri="{BB962C8B-B14F-4D97-AF65-F5344CB8AC3E}">
        <p14:creationId xmlns:p14="http://schemas.microsoft.com/office/powerpoint/2010/main" val="20990891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85</a:t>
            </a:fld>
            <a:endParaRPr lang="tr-TR"/>
          </a:p>
        </p:txBody>
      </p:sp>
    </p:spTree>
    <p:extLst>
      <p:ext uri="{BB962C8B-B14F-4D97-AF65-F5344CB8AC3E}">
        <p14:creationId xmlns:p14="http://schemas.microsoft.com/office/powerpoint/2010/main" val="15003213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86</a:t>
            </a:fld>
            <a:endParaRPr lang="tr-TR"/>
          </a:p>
        </p:txBody>
      </p:sp>
    </p:spTree>
    <p:extLst>
      <p:ext uri="{BB962C8B-B14F-4D97-AF65-F5344CB8AC3E}">
        <p14:creationId xmlns:p14="http://schemas.microsoft.com/office/powerpoint/2010/main" val="32056141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87</a:t>
            </a:fld>
            <a:endParaRPr lang="tr-TR"/>
          </a:p>
        </p:txBody>
      </p:sp>
    </p:spTree>
    <p:extLst>
      <p:ext uri="{BB962C8B-B14F-4D97-AF65-F5344CB8AC3E}">
        <p14:creationId xmlns:p14="http://schemas.microsoft.com/office/powerpoint/2010/main" val="21942505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88</a:t>
            </a:fld>
            <a:endParaRPr lang="tr-TR"/>
          </a:p>
        </p:txBody>
      </p:sp>
    </p:spTree>
    <p:extLst>
      <p:ext uri="{BB962C8B-B14F-4D97-AF65-F5344CB8AC3E}">
        <p14:creationId xmlns:p14="http://schemas.microsoft.com/office/powerpoint/2010/main" val="19296389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89</a:t>
            </a:fld>
            <a:endParaRPr lang="tr-TR"/>
          </a:p>
        </p:txBody>
      </p:sp>
    </p:spTree>
    <p:extLst>
      <p:ext uri="{BB962C8B-B14F-4D97-AF65-F5344CB8AC3E}">
        <p14:creationId xmlns:p14="http://schemas.microsoft.com/office/powerpoint/2010/main" val="11917332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90</a:t>
            </a:fld>
            <a:endParaRPr lang="tr-TR"/>
          </a:p>
        </p:txBody>
      </p:sp>
    </p:spTree>
    <p:extLst>
      <p:ext uri="{BB962C8B-B14F-4D97-AF65-F5344CB8AC3E}">
        <p14:creationId xmlns:p14="http://schemas.microsoft.com/office/powerpoint/2010/main" val="5549726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91</a:t>
            </a:fld>
            <a:endParaRPr lang="tr-TR"/>
          </a:p>
        </p:txBody>
      </p:sp>
    </p:spTree>
    <p:extLst>
      <p:ext uri="{BB962C8B-B14F-4D97-AF65-F5344CB8AC3E}">
        <p14:creationId xmlns:p14="http://schemas.microsoft.com/office/powerpoint/2010/main" val="8069369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CD95EEF-4875-A34F-A776-8CB5ACCB920B}" type="slidenum">
              <a:rPr lang="tr-TR" smtClean="0"/>
              <a:t>92</a:t>
            </a:fld>
            <a:endParaRPr lang="tr-TR"/>
          </a:p>
        </p:txBody>
      </p:sp>
    </p:spTree>
    <p:extLst>
      <p:ext uri="{BB962C8B-B14F-4D97-AF65-F5344CB8AC3E}">
        <p14:creationId xmlns:p14="http://schemas.microsoft.com/office/powerpoint/2010/main" val="1860690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158FBDC-4840-FD48-9930-3A23A2123640}" type="datetime1">
              <a:rPr lang="tr-TR" smtClean="0"/>
              <a:t>29.11.2024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D17C7D-CA30-EA4F-AF19-3E1AA4828AAD}" type="datetime1">
              <a:rPr lang="tr-TR" smtClean="0"/>
              <a:t>29.11.2024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A59B4D-794C-3340-B44B-51DC456A20DE}" type="datetime1">
              <a:rPr lang="tr-TR" smtClean="0"/>
              <a:t>29.11.2024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ACEC78-69DE-7147-A613-7BA415ACEB86}" type="datetime1">
              <a:rPr lang="tr-TR" smtClean="0"/>
              <a:t>29.11.2024</a:t>
            </a:fld>
            <a:endParaRPr lang="en-US"/>
          </a:p>
        </p:txBody>
      </p:sp>
      <p:sp>
        <p:nvSpPr>
          <p:cNvPr id="6" name="Footer Placeholder 5"/>
          <p:cNvSpPr>
            <a:spLocks noGrp="1"/>
          </p:cNvSpPr>
          <p:nvPr>
            <p:ph type="ftr" sz="quarter" idx="11"/>
          </p:nvPr>
        </p:nvSpPr>
        <p:spPr/>
        <p:txBody>
          <a:bodyPr/>
          <a:lstStyle/>
          <a:p>
            <a:r>
              <a:rPr lang="en-US"/>
              <a:t>Kaynak: onuraltuntas.net </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870FEC-FB75-DC4D-A1E6-3D645A1ADE20}" type="datetime1">
              <a:rPr lang="tr-TR" smtClean="0"/>
              <a:t>29.11.2024</a:t>
            </a:fld>
            <a:endParaRPr lang="en-US"/>
          </a:p>
        </p:txBody>
      </p:sp>
      <p:sp>
        <p:nvSpPr>
          <p:cNvPr id="8" name="Footer Placeholder 7"/>
          <p:cNvSpPr>
            <a:spLocks noGrp="1"/>
          </p:cNvSpPr>
          <p:nvPr>
            <p:ph type="ftr" sz="quarter" idx="11"/>
          </p:nvPr>
        </p:nvSpPr>
        <p:spPr/>
        <p:txBody>
          <a:bodyPr/>
          <a:lstStyle/>
          <a:p>
            <a:r>
              <a:rPr lang="en-US"/>
              <a:t>Kaynak: onuraltuntas.net </a:t>
            </a:r>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7ABF21-DBA2-2546-8A4C-D9212CA99CD9}" type="datetime1">
              <a:rPr lang="tr-TR" smtClean="0"/>
              <a:t>29.11.2024</a:t>
            </a:fld>
            <a:endParaRPr lang="en-US"/>
          </a:p>
        </p:txBody>
      </p:sp>
      <p:sp>
        <p:nvSpPr>
          <p:cNvPr id="4" name="Footer Placeholder 3"/>
          <p:cNvSpPr>
            <a:spLocks noGrp="1"/>
          </p:cNvSpPr>
          <p:nvPr>
            <p:ph type="ftr" sz="quarter" idx="11"/>
          </p:nvPr>
        </p:nvSpPr>
        <p:spPr/>
        <p:txBody>
          <a:bodyPr/>
          <a:lstStyle/>
          <a:p>
            <a:r>
              <a:rPr lang="en-US"/>
              <a:t>Kaynak: onuraltuntas.net </a:t>
            </a:r>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6ABCB-B95B-0D47-BC22-F32A3A1C46F9}" type="datetime1">
              <a:rPr lang="tr-TR" smtClean="0"/>
              <a:t>29.11.2024</a:t>
            </a:fld>
            <a:endParaRPr lang="en-US"/>
          </a:p>
        </p:txBody>
      </p:sp>
      <p:sp>
        <p:nvSpPr>
          <p:cNvPr id="3" name="Footer Placeholder 2"/>
          <p:cNvSpPr>
            <a:spLocks noGrp="1"/>
          </p:cNvSpPr>
          <p:nvPr>
            <p:ph type="ftr" sz="quarter" idx="11"/>
          </p:nvPr>
        </p:nvSpPr>
        <p:spPr/>
        <p:txBody>
          <a:bodyPr/>
          <a:lstStyle/>
          <a:p>
            <a:r>
              <a:rPr lang="en-US"/>
              <a:t>Kaynak: onuraltuntas.net </a:t>
            </a:r>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7E505-FC68-0B4D-82A1-4D8DE57E2753}" type="datetime1">
              <a:rPr lang="tr-TR" smtClean="0"/>
              <a:t>29.11.2024</a:t>
            </a:fld>
            <a:endParaRPr lang="en-US"/>
          </a:p>
        </p:txBody>
      </p:sp>
      <p:sp>
        <p:nvSpPr>
          <p:cNvPr id="6" name="Footer Placeholder 5"/>
          <p:cNvSpPr>
            <a:spLocks noGrp="1"/>
          </p:cNvSpPr>
          <p:nvPr>
            <p:ph type="ftr" sz="quarter" idx="11"/>
          </p:nvPr>
        </p:nvSpPr>
        <p:spPr/>
        <p:txBody>
          <a:bodyPr/>
          <a:lstStyle/>
          <a:p>
            <a:r>
              <a:rPr lang="en-US"/>
              <a:t>Kaynak: onuraltuntas.net </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2FC728-FF85-224D-B720-FC04B04F1B10}" type="datetime1">
              <a:rPr lang="tr-TR" smtClean="0"/>
              <a:t>29.11.2024</a:t>
            </a:fld>
            <a:endParaRPr lang="en-US"/>
          </a:p>
        </p:txBody>
      </p:sp>
      <p:sp>
        <p:nvSpPr>
          <p:cNvPr id="6" name="Footer Placeholder 5"/>
          <p:cNvSpPr>
            <a:spLocks noGrp="1"/>
          </p:cNvSpPr>
          <p:nvPr>
            <p:ph type="ftr" sz="quarter" idx="11"/>
          </p:nvPr>
        </p:nvSpPr>
        <p:spPr/>
        <p:txBody>
          <a:bodyPr/>
          <a:lstStyle/>
          <a:p>
            <a:r>
              <a:rPr lang="en-US"/>
              <a:t>Kaynak: onuraltuntas.net </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D0BBD-55FF-6B4D-B70D-B5147F535B41}" type="datetime1">
              <a:rPr lang="tr-TR" smtClean="0"/>
              <a:t>29.11.2024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1799AF-59CE-604C-AA51-6D8D52FE65C1}" type="datetime1">
              <a:rPr lang="tr-TR" smtClean="0"/>
              <a:t>29.11.2024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44C41F-30A3-3944-A361-1D4369B471C2}" type="datetime1">
              <a:rPr lang="tr-TR" smtClean="0"/>
              <a:t>29.11.2024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Kaynak: onuraltuntas.net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8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273D63-31A9-FD37-5E55-F49626E8B363}"/>
              </a:ext>
            </a:extLst>
          </p:cNvPr>
          <p:cNvSpPr>
            <a:spLocks noGrp="1"/>
          </p:cNvSpPr>
          <p:nvPr>
            <p:ph type="ctrTitle"/>
          </p:nvPr>
        </p:nvSpPr>
        <p:spPr>
          <a:xfrm>
            <a:off x="744599" y="2248971"/>
            <a:ext cx="7331487" cy="1573670"/>
          </a:xfrm>
        </p:spPr>
        <p:txBody>
          <a:bodyPr>
            <a:normAutofit fontScale="90000"/>
          </a:bodyPr>
          <a:lstStyle/>
          <a:p>
            <a:r>
              <a:rPr lang="tr-TR" sz="2700" b="1" dirty="0">
                <a:solidFill>
                  <a:srgbClr val="992F62"/>
                </a:solidFill>
                <a:latin typeface="Calibri" panose="020F0502020204030204" pitchFamily="34" charset="0"/>
              </a:rPr>
              <a:t>2024-2025 EĞİTİM VE ÖĞRETİM YILI</a:t>
            </a:r>
            <a:br>
              <a:rPr lang="tr-TR" sz="2700" b="1" dirty="0">
                <a:solidFill>
                  <a:srgbClr val="992F62"/>
                </a:solidFill>
                <a:latin typeface="Calibri" panose="020F0502020204030204" pitchFamily="34" charset="0"/>
              </a:rPr>
            </a:br>
            <a:br>
              <a:rPr lang="tr-TR" sz="2700" b="1" dirty="0">
                <a:solidFill>
                  <a:srgbClr val="992F62"/>
                </a:solidFill>
                <a:latin typeface="Calibri" panose="020F0502020204030204" pitchFamily="34" charset="0"/>
              </a:rPr>
            </a:br>
            <a:r>
              <a:rPr lang="tr-TR" sz="2700" b="1" dirty="0">
                <a:solidFill>
                  <a:srgbClr val="992F62"/>
                </a:solidFill>
                <a:latin typeface="Calibri" panose="020F0502020204030204" pitchFamily="34" charset="0"/>
              </a:rPr>
              <a:t>PROGRAMLAMA DİLLERİ MODÜLÜ (PYTHON)</a:t>
            </a:r>
            <a:br>
              <a:rPr lang="tr-TR" sz="2700" b="1" dirty="0">
                <a:solidFill>
                  <a:srgbClr val="992F62"/>
                </a:solidFill>
                <a:latin typeface="Calibri" panose="020F0502020204030204" pitchFamily="34" charset="0"/>
              </a:rPr>
            </a:br>
            <a:br>
              <a:rPr lang="tr-TR" sz="2700" b="1" dirty="0">
                <a:solidFill>
                  <a:srgbClr val="992F62"/>
                </a:solidFill>
                <a:latin typeface="Calibri" panose="020F0502020204030204" pitchFamily="34" charset="0"/>
              </a:rPr>
            </a:br>
            <a:r>
              <a:rPr lang="tr-TR" sz="2700" b="1" dirty="0">
                <a:solidFill>
                  <a:srgbClr val="992F62"/>
                </a:solidFill>
                <a:latin typeface="Calibri" panose="020F0502020204030204" pitchFamily="34" charset="0"/>
              </a:rPr>
              <a:t>3. ÜNİTE</a:t>
            </a:r>
            <a:br>
              <a:rPr lang="tr-TR" sz="2700" b="1" dirty="0">
                <a:solidFill>
                  <a:srgbClr val="992F62"/>
                </a:solidFill>
                <a:latin typeface="Calibri" panose="020F0502020204030204" pitchFamily="34" charset="0"/>
              </a:rPr>
            </a:br>
            <a:br>
              <a:rPr lang="tr-TR" sz="2700" b="1" dirty="0">
                <a:solidFill>
                  <a:srgbClr val="992F62"/>
                </a:solidFill>
                <a:latin typeface="Calibri" panose="020F0502020204030204" pitchFamily="34" charset="0"/>
              </a:rPr>
            </a:br>
            <a:r>
              <a:rPr lang="tr-TR" sz="2700" dirty="0">
                <a:solidFill>
                  <a:srgbClr val="992F62"/>
                </a:solidFill>
                <a:effectLst/>
                <a:latin typeface="Calibri" panose="020F0502020204030204" pitchFamily="34" charset="0"/>
              </a:rPr>
              <a:t>NESNE YÖNELİMLİ PROJE GELİŞTİRME </a:t>
            </a:r>
            <a:br>
              <a:rPr lang="tr-TR" sz="1100" dirty="0">
                <a:solidFill>
                  <a:srgbClr val="992F62"/>
                </a:solidFill>
                <a:effectLst/>
                <a:latin typeface="Calibri" panose="020F0502020204030204" pitchFamily="34" charset="0"/>
              </a:rPr>
            </a:br>
            <a:br>
              <a:rPr lang="tr-TR" sz="1100" dirty="0">
                <a:solidFill>
                  <a:srgbClr val="992F62"/>
                </a:solidFill>
                <a:effectLst/>
                <a:latin typeface="Calibri" panose="020F0502020204030204" pitchFamily="34" charset="0"/>
              </a:rPr>
            </a:br>
            <a:br>
              <a:rPr lang="tr-TR" sz="600" dirty="0">
                <a:solidFill>
                  <a:srgbClr val="992F62"/>
                </a:solidFill>
                <a:latin typeface="Calibri" panose="020F0502020204030204" pitchFamily="34" charset="0"/>
              </a:rPr>
            </a:br>
            <a:br>
              <a:rPr lang="tr-TR" sz="2100" b="1" dirty="0">
                <a:solidFill>
                  <a:srgbClr val="992F62"/>
                </a:solidFill>
                <a:latin typeface="Calibri" panose="020F0502020204030204" pitchFamily="34" charset="0"/>
              </a:rPr>
            </a:br>
            <a:endParaRPr lang="tr-TR" sz="2100" b="1" dirty="0"/>
          </a:p>
        </p:txBody>
      </p:sp>
      <p:sp>
        <p:nvSpPr>
          <p:cNvPr id="8" name="Alt Bilgi Yer Tutucusu 7">
            <a:extLst>
              <a:ext uri="{FF2B5EF4-FFF2-40B4-BE49-F238E27FC236}">
                <a16:creationId xmlns:a16="http://schemas.microsoft.com/office/drawing/2014/main" id="{BE8AD68C-B8EB-D9F9-7EDD-8D425464F72B}"/>
              </a:ext>
            </a:extLst>
          </p:cNvPr>
          <p:cNvSpPr>
            <a:spLocks noGrp="1"/>
          </p:cNvSpPr>
          <p:nvPr>
            <p:ph type="ftr" sz="quarter" idx="11"/>
          </p:nvPr>
        </p:nvSpPr>
        <p:spPr/>
        <p:txBody>
          <a:bodyPr/>
          <a:lstStyle/>
          <a:p>
            <a:r>
              <a:rPr lang="en-US"/>
              <a:t>Kaynak: onuraltuntas.net </a:t>
            </a:r>
            <a:endParaRPr lang="en-US" dirty="0"/>
          </a:p>
        </p:txBody>
      </p:sp>
    </p:spTree>
    <p:extLst>
      <p:ext uri="{BB962C8B-B14F-4D97-AF65-F5344CB8AC3E}">
        <p14:creationId xmlns:p14="http://schemas.microsoft.com/office/powerpoint/2010/main" val="182206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6825" y="1188637"/>
            <a:ext cx="2241175" cy="4480726"/>
          </a:xfrm>
        </p:spPr>
        <p:txBody>
          <a:bodyPr>
            <a:normAutofit/>
          </a:bodyPr>
          <a:lstStyle/>
          <a:p>
            <a:pPr algn="r">
              <a:lnSpc>
                <a:spcPct val="90000"/>
              </a:lnSpc>
            </a:pPr>
            <a:r>
              <a:rPr lang="tr-TR" sz="2300"/>
              <a:t>NESNE YÖNELİMLİ PROGRAMLAMA</a:t>
            </a:r>
          </a:p>
        </p:txBody>
      </p:sp>
      <p:sp>
        <p:nvSpPr>
          <p:cNvPr id="4" name="Alt Bilgi Yer Tutucusu 3">
            <a:extLst>
              <a:ext uri="{FF2B5EF4-FFF2-40B4-BE49-F238E27FC236}">
                <a16:creationId xmlns:a16="http://schemas.microsoft.com/office/drawing/2014/main" id="{87C3E246-7D18-084B-F990-4EFBE220757B}"/>
              </a:ext>
            </a:extLst>
          </p:cNvPr>
          <p:cNvSpPr>
            <a:spLocks noGrp="1"/>
          </p:cNvSpPr>
          <p:nvPr>
            <p:ph type="ftr" sz="quarter" idx="11"/>
          </p:nvPr>
        </p:nvSpPr>
        <p:spPr>
          <a:xfrm rot="5400000">
            <a:off x="-1781124" y="3246436"/>
            <a:ext cx="4205910" cy="365125"/>
          </a:xfrm>
        </p:spPr>
        <p:txBody>
          <a:bodyPr anchor="t">
            <a:normAutofit/>
          </a:bodyPr>
          <a:lstStyle/>
          <a:p>
            <a:pPr algn="l">
              <a:spcAft>
                <a:spcPts val="600"/>
              </a:spcAft>
            </a:pPr>
            <a:r>
              <a:rPr lang="en-US" sz="1000">
                <a:solidFill>
                  <a:schemeClr val="tx1">
                    <a:lumMod val="85000"/>
                    <a:lumOff val="15000"/>
                  </a:schemeClr>
                </a:solidFill>
              </a:rPr>
              <a:t>Kaynak: onuraltuntas.net </a:t>
            </a:r>
          </a:p>
        </p:txBody>
      </p:sp>
      <p:cxnSp>
        <p:nvCxnSpPr>
          <p:cNvPr id="33" name="Straight Connector 32">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869130" y="1555737"/>
            <a:ext cx="3527136" cy="3560260"/>
          </a:xfrm>
        </p:spPr>
        <p:txBody>
          <a:bodyPr anchor="ctr">
            <a:normAutofit/>
          </a:bodyPr>
          <a:lstStyle/>
          <a:p>
            <a:pPr marL="0" indent="0">
              <a:buNone/>
            </a:pPr>
            <a:r>
              <a:rPr lang="tr-TR" sz="2100" dirty="0"/>
              <a:t>Nesne Yönelimli Programlama (Object-</a:t>
            </a:r>
            <a:r>
              <a:rPr lang="tr-TR" sz="2100" dirty="0" err="1"/>
              <a:t>Oriented</a:t>
            </a:r>
            <a:r>
              <a:rPr lang="tr-TR" sz="2100" dirty="0"/>
              <a:t> Programming - OOP), yazılım geliştirme sürecinde </a:t>
            </a:r>
            <a:r>
              <a:rPr lang="tr-TR" sz="2100" b="1" dirty="0"/>
              <a:t>nesneleri</a:t>
            </a:r>
            <a:r>
              <a:rPr lang="tr-TR" sz="2100" dirty="0"/>
              <a:t> ve bu nesnelerin arasındaki ilişkileri temel alan bir programlama paradigmasıdır.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anchor="ctr">
            <a:normAutofit/>
          </a:bodyPr>
          <a:lstStyle/>
          <a:p>
            <a:pPr>
              <a:lnSpc>
                <a:spcPct val="90000"/>
              </a:lnSpc>
            </a:pPr>
            <a:r>
              <a:rPr lang="tr-TR" sz="5400" dirty="0"/>
              <a:t>NESNE YÖNELİMLİ PROGRAMLAMA</a:t>
            </a:r>
          </a:p>
        </p:txBody>
      </p:sp>
      <p:sp>
        <p:nvSpPr>
          <p:cNvPr id="4" name="Alt Bilgi Yer Tutucusu 3">
            <a:extLst>
              <a:ext uri="{FF2B5EF4-FFF2-40B4-BE49-F238E27FC236}">
                <a16:creationId xmlns:a16="http://schemas.microsoft.com/office/drawing/2014/main" id="{87C3E246-7D18-084B-F990-4EFBE220757B}"/>
              </a:ext>
            </a:extLst>
          </p:cNvPr>
          <p:cNvSpPr>
            <a:spLocks noGrp="1"/>
          </p:cNvSpPr>
          <p:nvPr>
            <p:ph type="ftr" sz="quarter" idx="11"/>
          </p:nvPr>
        </p:nvSpPr>
        <p:spPr>
          <a:xfrm rot="5400000">
            <a:off x="-1781124" y="3246436"/>
            <a:ext cx="4205910" cy="365125"/>
          </a:xfrm>
        </p:spPr>
        <p:txBody>
          <a:bodyPr anchor="t">
            <a:normAutofit/>
          </a:bodyPr>
          <a:lstStyle/>
          <a:p>
            <a:pPr algn="l">
              <a:spcAft>
                <a:spcPts val="600"/>
              </a:spcAft>
            </a:pPr>
            <a:r>
              <a:rPr lang="en-US" sz="1000">
                <a:solidFill>
                  <a:schemeClr val="tx1">
                    <a:lumMod val="85000"/>
                    <a:lumOff val="15000"/>
                  </a:schemeClr>
                </a:solidFill>
              </a:rPr>
              <a:t>Kaynak: onuraltuntas.net </a:t>
            </a:r>
          </a:p>
        </p:txBody>
      </p:sp>
      <p:sp>
        <p:nvSpPr>
          <p:cNvPr id="3" name="Content Placeholder 2"/>
          <p:cNvSpPr>
            <a:spLocks noGrp="1"/>
          </p:cNvSpPr>
          <p:nvPr>
            <p:ph idx="1"/>
          </p:nvPr>
        </p:nvSpPr>
        <p:spPr>
          <a:xfrm>
            <a:off x="963930" y="2969469"/>
            <a:ext cx="6056111" cy="2800395"/>
          </a:xfrm>
        </p:spPr>
        <p:txBody>
          <a:bodyPr anchor="t">
            <a:normAutofit/>
          </a:bodyPr>
          <a:lstStyle/>
          <a:p>
            <a:r>
              <a:rPr lang="tr-TR" sz="2100" dirty="0" err="1"/>
              <a:t>Python</a:t>
            </a:r>
            <a:r>
              <a:rPr lang="tr-TR" sz="2100" dirty="0"/>
              <a:t>, nesne yönelimli bir dildir ve bu yaklaşımda, gerçek hayattaki varlıkları programlama dünyasına aktarmak için </a:t>
            </a:r>
            <a:r>
              <a:rPr lang="tr-TR" sz="2100" b="1" dirty="0"/>
              <a:t>sınıflar</a:t>
            </a:r>
            <a:r>
              <a:rPr lang="tr-TR" sz="2100" dirty="0"/>
              <a:t> (</a:t>
            </a:r>
            <a:r>
              <a:rPr lang="tr-TR" sz="2100" dirty="0" err="1"/>
              <a:t>class</a:t>
            </a:r>
            <a:r>
              <a:rPr lang="tr-TR" sz="2100" dirty="0"/>
              <a:t>) ve </a:t>
            </a:r>
            <a:r>
              <a:rPr lang="tr-TR" sz="2100" b="1" dirty="0"/>
              <a:t>nesneler</a:t>
            </a:r>
            <a:r>
              <a:rPr lang="tr-TR" sz="2100" dirty="0"/>
              <a:t> (</a:t>
            </a:r>
            <a:r>
              <a:rPr lang="tr-TR" sz="2100" dirty="0" err="1"/>
              <a:t>object</a:t>
            </a:r>
            <a:r>
              <a:rPr lang="tr-TR" sz="2100" dirty="0"/>
              <a:t>) kullanılır.</a:t>
            </a:r>
          </a:p>
        </p:txBody>
      </p:sp>
    </p:spTree>
    <p:extLst>
      <p:ext uri="{BB962C8B-B14F-4D97-AF65-F5344CB8AC3E}">
        <p14:creationId xmlns:p14="http://schemas.microsoft.com/office/powerpoint/2010/main" val="2020451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anchor="ctr">
            <a:normAutofit/>
          </a:bodyPr>
          <a:lstStyle/>
          <a:p>
            <a:r>
              <a:rPr lang="tr-TR" sz="6300"/>
              <a:t>NESNE KAVRAMI</a:t>
            </a:r>
          </a:p>
        </p:txBody>
      </p:sp>
      <p:sp>
        <p:nvSpPr>
          <p:cNvPr id="4" name="Alt Bilgi Yer Tutucusu 3">
            <a:extLst>
              <a:ext uri="{FF2B5EF4-FFF2-40B4-BE49-F238E27FC236}">
                <a16:creationId xmlns:a16="http://schemas.microsoft.com/office/drawing/2014/main" id="{87C3E246-7D18-084B-F990-4EFBE220757B}"/>
              </a:ext>
            </a:extLst>
          </p:cNvPr>
          <p:cNvSpPr>
            <a:spLocks noGrp="1"/>
          </p:cNvSpPr>
          <p:nvPr>
            <p:ph type="ftr" sz="quarter" idx="11"/>
          </p:nvPr>
        </p:nvSpPr>
        <p:spPr>
          <a:xfrm rot="5400000">
            <a:off x="-1781124" y="3246436"/>
            <a:ext cx="4205910" cy="365125"/>
          </a:xfrm>
        </p:spPr>
        <p:txBody>
          <a:bodyPr anchor="t">
            <a:normAutofit/>
          </a:bodyPr>
          <a:lstStyle/>
          <a:p>
            <a:pPr algn="l">
              <a:spcAft>
                <a:spcPts val="600"/>
              </a:spcAft>
            </a:pPr>
            <a:r>
              <a:rPr lang="en-US" sz="1000">
                <a:solidFill>
                  <a:schemeClr val="tx1">
                    <a:lumMod val="85000"/>
                    <a:lumOff val="15000"/>
                  </a:schemeClr>
                </a:solidFill>
              </a:rPr>
              <a:t>Kaynak: onuraltuntas.net </a:t>
            </a:r>
          </a:p>
        </p:txBody>
      </p:sp>
      <p:sp>
        <p:nvSpPr>
          <p:cNvPr id="3" name="Content Placeholder 2"/>
          <p:cNvSpPr>
            <a:spLocks noGrp="1"/>
          </p:cNvSpPr>
          <p:nvPr>
            <p:ph idx="1"/>
          </p:nvPr>
        </p:nvSpPr>
        <p:spPr>
          <a:xfrm>
            <a:off x="963930" y="2969469"/>
            <a:ext cx="6056111" cy="2800395"/>
          </a:xfrm>
        </p:spPr>
        <p:txBody>
          <a:bodyPr anchor="t">
            <a:normAutofit/>
          </a:bodyPr>
          <a:lstStyle/>
          <a:p>
            <a:r>
              <a:rPr lang="tr-TR" sz="2100"/>
              <a:t>Nesne, bir sınıfın örneğidir ve </a:t>
            </a:r>
            <a:r>
              <a:rPr lang="tr-TR" sz="2100" b="1"/>
              <a:t>veriler</a:t>
            </a:r>
            <a:r>
              <a:rPr lang="tr-TR" sz="2100"/>
              <a:t> ile bu verilere uygulanacak </a:t>
            </a:r>
            <a:r>
              <a:rPr lang="tr-TR" sz="2100" b="1"/>
              <a:t>davranışlardan</a:t>
            </a:r>
            <a:r>
              <a:rPr lang="tr-TR" sz="2100"/>
              <a:t> oluşur. Örneğin, bir "Araba" sınıfını ele alırsak, bu sınıftan üretilen bir nesne, bir arabayı temsil eder.</a:t>
            </a:r>
          </a:p>
        </p:txBody>
      </p:sp>
    </p:spTree>
    <p:extLst>
      <p:ext uri="{BB962C8B-B14F-4D97-AF65-F5344CB8AC3E}">
        <p14:creationId xmlns:p14="http://schemas.microsoft.com/office/powerpoint/2010/main" val="3258198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678" y="1385099"/>
            <a:ext cx="5297522" cy="3788227"/>
          </a:xfrm>
        </p:spPr>
        <p:txBody>
          <a:bodyPr anchor="ctr">
            <a:normAutofit/>
          </a:bodyPr>
          <a:lstStyle/>
          <a:p>
            <a:pPr marL="0" indent="0">
              <a:lnSpc>
                <a:spcPct val="90000"/>
              </a:lnSpc>
              <a:buNone/>
            </a:pPr>
            <a:r>
              <a:rPr lang="tr-TR" sz="1900" dirty="0"/>
              <a:t>Bir nesnenin iki temel öğesi vardır:</a:t>
            </a:r>
          </a:p>
          <a:p>
            <a:pPr marL="0" indent="0">
              <a:lnSpc>
                <a:spcPct val="90000"/>
              </a:lnSpc>
              <a:buNone/>
            </a:pPr>
            <a:endParaRPr lang="tr-TR" sz="1900" dirty="0"/>
          </a:p>
          <a:p>
            <a:pPr>
              <a:lnSpc>
                <a:spcPct val="90000"/>
              </a:lnSpc>
              <a:buFont typeface="+mj-lt"/>
              <a:buAutoNum type="arabicPeriod"/>
            </a:pPr>
            <a:r>
              <a:rPr lang="tr-TR" sz="2000" b="1" dirty="0" err="1"/>
              <a:t>Methods</a:t>
            </a:r>
            <a:r>
              <a:rPr lang="tr-TR" sz="2000" b="1" dirty="0"/>
              <a:t> (Metotlar)</a:t>
            </a:r>
            <a:r>
              <a:rPr lang="tr-TR" sz="2000" dirty="0"/>
              <a:t>: Nesnenin gerçekleştirebileceği davranışlardır. Metotlar, sınıfın içinde tanımlanan </a:t>
            </a:r>
            <a:r>
              <a:rPr lang="tr-TR" sz="2000" b="1" dirty="0"/>
              <a:t>fonksiyonlardır</a:t>
            </a:r>
            <a:r>
              <a:rPr lang="tr-TR" sz="2000" dirty="0"/>
              <a:t> ve genellikle nesnenin niteliklerini işlemek veya onlara erişmek için kullanılır.</a:t>
            </a:r>
          </a:p>
          <a:p>
            <a:pPr>
              <a:lnSpc>
                <a:spcPct val="90000"/>
              </a:lnSpc>
              <a:buFont typeface="+mj-lt"/>
              <a:buAutoNum type="arabicPeriod"/>
            </a:pPr>
            <a:endParaRPr lang="tr-TR" sz="1900" dirty="0"/>
          </a:p>
          <a:p>
            <a:pPr>
              <a:lnSpc>
                <a:spcPct val="90000"/>
              </a:lnSpc>
              <a:buFont typeface="+mj-lt"/>
              <a:buAutoNum type="arabicPeriod"/>
            </a:pPr>
            <a:endParaRPr lang="tr-TR" sz="2000" dirty="0"/>
          </a:p>
          <a:p>
            <a:pPr marL="0" indent="0">
              <a:lnSpc>
                <a:spcPct val="90000"/>
              </a:lnSpc>
              <a:buNone/>
            </a:pPr>
            <a:r>
              <a:rPr lang="tr-TR" sz="2000" dirty="0"/>
              <a:t>Örneğin, "Araba" nesnesi için "hızlan", "yavaşla" veya "kornaya bas" gibi davranışlar metotlardır.</a:t>
            </a:r>
          </a:p>
        </p:txBody>
      </p:sp>
      <p:sp>
        <p:nvSpPr>
          <p:cNvPr id="4" name="Alt Bilgi Yer Tutucusu 3">
            <a:extLst>
              <a:ext uri="{FF2B5EF4-FFF2-40B4-BE49-F238E27FC236}">
                <a16:creationId xmlns:a16="http://schemas.microsoft.com/office/drawing/2014/main" id="{87C3E246-7D18-084B-F990-4EFBE220757B}"/>
              </a:ext>
            </a:extLst>
          </p:cNvPr>
          <p:cNvSpPr>
            <a:spLocks noGrp="1"/>
          </p:cNvSpPr>
          <p:nvPr>
            <p:ph type="ftr" sz="quarter" idx="11"/>
          </p:nvPr>
        </p:nvSpPr>
        <p:spPr>
          <a:xfrm>
            <a:off x="307916" y="6423463"/>
            <a:ext cx="3670627" cy="273844"/>
          </a:xfrm>
        </p:spPr>
        <p:txBody>
          <a:bodyPr>
            <a:normAutofit/>
          </a:bodyPr>
          <a:lstStyle/>
          <a:p>
            <a:pPr algn="l">
              <a:spcAft>
                <a:spcPts val="600"/>
              </a:spcAft>
            </a:pPr>
            <a:r>
              <a:rPr lang="en-US" sz="920">
                <a:solidFill>
                  <a:schemeClr val="tx1">
                    <a:lumMod val="75000"/>
                    <a:lumOff val="25000"/>
                  </a:schemeClr>
                </a:solidFill>
              </a:rPr>
              <a:t>Kaynak: onuraltuntas.net </a:t>
            </a:r>
          </a:p>
        </p:txBody>
      </p:sp>
      <p:sp>
        <p:nvSpPr>
          <p:cNvPr id="38" name="Rectangle 3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Oval 3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rafik 7" descr="Araba düz dolguyla">
            <a:extLst>
              <a:ext uri="{FF2B5EF4-FFF2-40B4-BE49-F238E27FC236}">
                <a16:creationId xmlns:a16="http://schemas.microsoft.com/office/drawing/2014/main" id="{54550024-E5C2-83E2-9B79-F59C551770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32235" y="2979667"/>
            <a:ext cx="914400" cy="914400"/>
          </a:xfrm>
          <a:prstGeom prst="rect">
            <a:avLst/>
          </a:prstGeom>
        </p:spPr>
      </p:pic>
    </p:spTree>
    <p:extLst>
      <p:ext uri="{BB962C8B-B14F-4D97-AF65-F5344CB8AC3E}">
        <p14:creationId xmlns:p14="http://schemas.microsoft.com/office/powerpoint/2010/main" val="1003086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678" y="1385099"/>
            <a:ext cx="5297522" cy="3788227"/>
          </a:xfrm>
        </p:spPr>
        <p:txBody>
          <a:bodyPr anchor="ctr">
            <a:normAutofit/>
          </a:bodyPr>
          <a:lstStyle/>
          <a:p>
            <a:pPr marL="0" indent="0">
              <a:lnSpc>
                <a:spcPct val="90000"/>
              </a:lnSpc>
              <a:buNone/>
            </a:pPr>
            <a:r>
              <a:rPr lang="tr-TR" sz="1900" dirty="0"/>
              <a:t>Bir nesnenin iki temel öğesi vardır:</a:t>
            </a:r>
          </a:p>
          <a:p>
            <a:pPr marL="0" indent="0">
              <a:lnSpc>
                <a:spcPct val="90000"/>
              </a:lnSpc>
              <a:buNone/>
            </a:pPr>
            <a:endParaRPr lang="tr-TR" sz="1900" dirty="0"/>
          </a:p>
          <a:p>
            <a:pPr>
              <a:lnSpc>
                <a:spcPct val="90000"/>
              </a:lnSpc>
              <a:buFont typeface="+mj-lt"/>
              <a:buAutoNum type="arabicPeriod"/>
            </a:pPr>
            <a:r>
              <a:rPr lang="tr-TR" sz="1900" b="1" dirty="0" err="1"/>
              <a:t>Attributes</a:t>
            </a:r>
            <a:r>
              <a:rPr lang="tr-TR" sz="1900" b="1" dirty="0"/>
              <a:t> (Nitelikler)</a:t>
            </a:r>
            <a:r>
              <a:rPr lang="tr-TR" sz="1900" dirty="0"/>
              <a:t>: Nesnenin sahip olduğu özelliklerdir. Bu özellikler, sınıf içinde tanımlanır ve bir nesnenin durumunu ifade eder. Örneğin, bir "Araba" nesnesinin rengi, markası, modeli gibi bilgiler niteliklerdir.</a:t>
            </a:r>
          </a:p>
          <a:p>
            <a:pPr>
              <a:lnSpc>
                <a:spcPct val="90000"/>
              </a:lnSpc>
              <a:buFont typeface="+mj-lt"/>
              <a:buAutoNum type="arabicPeriod"/>
            </a:pPr>
            <a:endParaRPr lang="tr-TR" sz="1900" dirty="0"/>
          </a:p>
          <a:p>
            <a:pPr>
              <a:lnSpc>
                <a:spcPct val="90000"/>
              </a:lnSpc>
              <a:buFont typeface="+mj-lt"/>
              <a:buAutoNum type="arabicPeriod"/>
            </a:pPr>
            <a:endParaRPr lang="tr-TR" sz="1900" dirty="0"/>
          </a:p>
          <a:p>
            <a:pPr>
              <a:lnSpc>
                <a:spcPct val="90000"/>
              </a:lnSpc>
              <a:buFont typeface="+mj-lt"/>
              <a:buAutoNum type="arabicPeriod"/>
            </a:pPr>
            <a:endParaRPr lang="tr-TR" sz="1900" dirty="0"/>
          </a:p>
          <a:p>
            <a:pPr marL="0" indent="0">
              <a:lnSpc>
                <a:spcPct val="90000"/>
              </a:lnSpc>
              <a:buNone/>
            </a:pPr>
            <a:r>
              <a:rPr lang="tr-TR" sz="1900" dirty="0" err="1"/>
              <a:t>Python’da</a:t>
            </a:r>
            <a:r>
              <a:rPr lang="tr-TR" sz="1900" dirty="0"/>
              <a:t> nitelikler, sınıf içinde tanımlanan </a:t>
            </a:r>
            <a:r>
              <a:rPr lang="tr-TR" sz="1900" b="1" dirty="0"/>
              <a:t>değişkenlerdir</a:t>
            </a:r>
            <a:r>
              <a:rPr lang="tr-TR" sz="1900" dirty="0"/>
              <a:t>.</a:t>
            </a:r>
          </a:p>
        </p:txBody>
      </p:sp>
      <p:sp>
        <p:nvSpPr>
          <p:cNvPr id="4" name="Alt Bilgi Yer Tutucusu 3">
            <a:extLst>
              <a:ext uri="{FF2B5EF4-FFF2-40B4-BE49-F238E27FC236}">
                <a16:creationId xmlns:a16="http://schemas.microsoft.com/office/drawing/2014/main" id="{87C3E246-7D18-084B-F990-4EFBE220757B}"/>
              </a:ext>
            </a:extLst>
          </p:cNvPr>
          <p:cNvSpPr>
            <a:spLocks noGrp="1"/>
          </p:cNvSpPr>
          <p:nvPr>
            <p:ph type="ftr" sz="quarter" idx="11"/>
          </p:nvPr>
        </p:nvSpPr>
        <p:spPr>
          <a:xfrm>
            <a:off x="307916" y="6423463"/>
            <a:ext cx="3670627" cy="273844"/>
          </a:xfrm>
        </p:spPr>
        <p:txBody>
          <a:bodyPr>
            <a:normAutofit/>
          </a:bodyPr>
          <a:lstStyle/>
          <a:p>
            <a:pPr algn="l">
              <a:spcAft>
                <a:spcPts val="600"/>
              </a:spcAft>
            </a:pPr>
            <a:r>
              <a:rPr lang="en-US" sz="920">
                <a:solidFill>
                  <a:schemeClr val="tx1">
                    <a:lumMod val="75000"/>
                    <a:lumOff val="25000"/>
                  </a:schemeClr>
                </a:solidFill>
              </a:rPr>
              <a:t>Kaynak: onuraltuntas.net </a:t>
            </a:r>
          </a:p>
        </p:txBody>
      </p:sp>
      <p:sp>
        <p:nvSpPr>
          <p:cNvPr id="38" name="Rectangle 3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Oval 3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rafik 7" descr="Araba düz dolguyla">
            <a:extLst>
              <a:ext uri="{FF2B5EF4-FFF2-40B4-BE49-F238E27FC236}">
                <a16:creationId xmlns:a16="http://schemas.microsoft.com/office/drawing/2014/main" id="{54550024-E5C2-83E2-9B79-F59C551770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32235" y="2979667"/>
            <a:ext cx="914400" cy="914400"/>
          </a:xfrm>
          <a:prstGeom prst="rect">
            <a:avLst/>
          </a:prstGeom>
        </p:spPr>
      </p:pic>
    </p:spTree>
    <p:extLst>
      <p:ext uri="{BB962C8B-B14F-4D97-AF65-F5344CB8AC3E}">
        <p14:creationId xmlns:p14="http://schemas.microsoft.com/office/powerpoint/2010/main" val="931610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34023" y="-510330"/>
            <a:ext cx="8162745" cy="1624520"/>
          </a:xfrm>
        </p:spPr>
        <p:txBody>
          <a:bodyPr anchor="ctr">
            <a:normAutofit/>
          </a:bodyPr>
          <a:lstStyle/>
          <a:p>
            <a:r>
              <a:rPr lang="tr-TR" sz="2400" dirty="0"/>
              <a:t>SINIF YAPISI (SADECE İNCELEYİN, AYRINTILAR DAHA SONRA)</a:t>
            </a:r>
          </a:p>
        </p:txBody>
      </p:sp>
      <p:sp>
        <p:nvSpPr>
          <p:cNvPr id="4" name="Alt Bilgi Yer Tutucusu 3">
            <a:extLst>
              <a:ext uri="{FF2B5EF4-FFF2-40B4-BE49-F238E27FC236}">
                <a16:creationId xmlns:a16="http://schemas.microsoft.com/office/drawing/2014/main" id="{1549547B-4C56-9F8A-3277-F642F72D44C7}"/>
              </a:ext>
            </a:extLst>
          </p:cNvPr>
          <p:cNvSpPr>
            <a:spLocks noGrp="1"/>
          </p:cNvSpPr>
          <p:nvPr>
            <p:ph type="ftr" sz="quarter" idx="11"/>
          </p:nvPr>
        </p:nvSpPr>
        <p:spPr>
          <a:xfrm>
            <a:off x="3124199" y="6457554"/>
            <a:ext cx="2895600" cy="365125"/>
          </a:xfrm>
        </p:spPr>
        <p:txBody>
          <a:bodyPr/>
          <a:lstStyle/>
          <a:p>
            <a:r>
              <a:rPr lang="en-US"/>
              <a:t>Kaynak: onuraltuntas.net </a:t>
            </a:r>
          </a:p>
        </p:txBody>
      </p:sp>
      <p:pic>
        <p:nvPicPr>
          <p:cNvPr id="8" name="Resim 7">
            <a:extLst>
              <a:ext uri="{FF2B5EF4-FFF2-40B4-BE49-F238E27FC236}">
                <a16:creationId xmlns:a16="http://schemas.microsoft.com/office/drawing/2014/main" id="{E4E768B7-D243-EFD5-08D5-53BDAEA1E387}"/>
              </a:ext>
            </a:extLst>
          </p:cNvPr>
          <p:cNvPicPr>
            <a:picLocks noChangeAspect="1"/>
          </p:cNvPicPr>
          <p:nvPr/>
        </p:nvPicPr>
        <p:blipFill>
          <a:blip r:embed="rId2"/>
          <a:stretch>
            <a:fillRect/>
          </a:stretch>
        </p:blipFill>
        <p:spPr>
          <a:xfrm>
            <a:off x="1352432" y="563573"/>
            <a:ext cx="6925925" cy="589398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1969" y="0"/>
            <a:ext cx="4316172" cy="1667569"/>
          </a:xfrm>
        </p:spPr>
        <p:txBody>
          <a:bodyPr anchor="b">
            <a:normAutofit/>
          </a:bodyPr>
          <a:lstStyle/>
          <a:p>
            <a:r>
              <a:rPr lang="tr-TR" sz="3500" b="1" dirty="0" err="1"/>
              <a:t>Attribute</a:t>
            </a:r>
            <a:r>
              <a:rPr lang="tr-TR" sz="3500" b="1" dirty="0"/>
              <a:t> ve Metotların Detayları</a:t>
            </a:r>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a:normAutofit/>
          </a:bodyPr>
          <a:lstStyle/>
          <a:p>
            <a:pPr algn="l">
              <a:spcAft>
                <a:spcPts val="600"/>
              </a:spcAft>
            </a:pPr>
            <a:r>
              <a:rPr lang="en-US" sz="1000">
                <a:solidFill>
                  <a:schemeClr val="tx1">
                    <a:lumMod val="50000"/>
                    <a:lumOff val="50000"/>
                  </a:schemeClr>
                </a:solidFill>
              </a:rPr>
              <a:t>Kaynak: onuraltuntas.net </a:t>
            </a:r>
          </a:p>
        </p:txBody>
      </p:sp>
      <p:pic>
        <p:nvPicPr>
          <p:cNvPr id="6" name="Grafik 5" descr="Elektrikli araba düz dolguyla">
            <a:extLst>
              <a:ext uri="{FF2B5EF4-FFF2-40B4-BE49-F238E27FC236}">
                <a16:creationId xmlns:a16="http://schemas.microsoft.com/office/drawing/2014/main" id="{BC7EDA3E-B5F1-6C0C-DCD8-0C53DD2881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1097" y="1759590"/>
            <a:ext cx="2907124" cy="2907124"/>
          </a:xfrm>
          <a:prstGeom prst="rect">
            <a:avLst/>
          </a:prstGeom>
        </p:spPr>
      </p:pic>
      <p:sp>
        <p:nvSpPr>
          <p:cNvPr id="3" name="Content Placeholder 2"/>
          <p:cNvSpPr>
            <a:spLocks noGrp="1"/>
          </p:cNvSpPr>
          <p:nvPr>
            <p:ph idx="1"/>
          </p:nvPr>
        </p:nvSpPr>
        <p:spPr>
          <a:xfrm>
            <a:off x="4197376" y="2405894"/>
            <a:ext cx="4316172" cy="3197464"/>
          </a:xfrm>
        </p:spPr>
        <p:txBody>
          <a:bodyPr anchor="t">
            <a:normAutofit lnSpcReduction="10000"/>
          </a:bodyPr>
          <a:lstStyle/>
          <a:p>
            <a:pPr marL="0" indent="0">
              <a:buNone/>
            </a:pPr>
            <a:r>
              <a:rPr lang="tr-TR" sz="2000" b="1" dirty="0"/>
              <a:t>Nitelikler (</a:t>
            </a:r>
            <a:r>
              <a:rPr lang="tr-TR" sz="2000" b="1" dirty="0" err="1"/>
              <a:t>Attributes</a:t>
            </a:r>
            <a:r>
              <a:rPr lang="tr-TR" sz="2000" b="1" dirty="0"/>
              <a:t>)</a:t>
            </a:r>
            <a:r>
              <a:rPr lang="tr-TR" sz="2000" dirty="0"/>
              <a:t>:</a:t>
            </a:r>
          </a:p>
          <a:p>
            <a:pPr>
              <a:buFont typeface="Arial" panose="020B0604020202020204" pitchFamily="34" charset="0"/>
              <a:buChar char="•"/>
            </a:pPr>
            <a:endParaRPr lang="tr-TR" sz="2000" dirty="0"/>
          </a:p>
          <a:p>
            <a:pPr marL="742950" lvl="1" indent="-285750">
              <a:buFont typeface="Arial" panose="020B0604020202020204" pitchFamily="34" charset="0"/>
              <a:buChar char="•"/>
            </a:pPr>
            <a:r>
              <a:rPr lang="tr-TR" sz="2000" dirty="0" err="1"/>
              <a:t>self.marka</a:t>
            </a:r>
            <a:r>
              <a:rPr lang="tr-TR" sz="2000" dirty="0"/>
              <a:t>, </a:t>
            </a:r>
            <a:r>
              <a:rPr lang="tr-TR" sz="2000" dirty="0" err="1"/>
              <a:t>self.model</a:t>
            </a:r>
            <a:r>
              <a:rPr lang="tr-TR" sz="2000" dirty="0"/>
              <a:t>, ve </a:t>
            </a:r>
            <a:r>
              <a:rPr lang="tr-TR" sz="2000" dirty="0" err="1"/>
              <a:t>self.renk</a:t>
            </a:r>
            <a:r>
              <a:rPr lang="tr-TR" sz="2000" dirty="0"/>
              <a:t> gibi sınıfın yapıcı metodu (__</a:t>
            </a:r>
            <a:r>
              <a:rPr lang="tr-TR" sz="2000" dirty="0" err="1"/>
              <a:t>init</a:t>
            </a:r>
            <a:r>
              <a:rPr lang="tr-TR" sz="2000" dirty="0"/>
              <a:t>__) içinde tanımlanır.</a:t>
            </a:r>
          </a:p>
          <a:p>
            <a:pPr marL="742950" lvl="1" indent="-285750">
              <a:buFont typeface="Arial" panose="020B0604020202020204" pitchFamily="34" charset="0"/>
              <a:buChar char="•"/>
            </a:pPr>
            <a:endParaRPr lang="tr-TR" sz="2000" dirty="0"/>
          </a:p>
          <a:p>
            <a:pPr marL="742950" lvl="1" indent="-285750">
              <a:buFont typeface="Arial" panose="020B0604020202020204" pitchFamily="34" charset="0"/>
              <a:buChar char="•"/>
            </a:pPr>
            <a:r>
              <a:rPr lang="tr-TR" sz="2000" dirty="0"/>
              <a:t>Her nesne, kendi niteliklerine sahiptir ve bu nitelikler, nesneye özel değerler taşır.</a:t>
            </a:r>
          </a:p>
          <a:p>
            <a:pPr marL="742950" lvl="1" indent="-285750">
              <a:buFont typeface="Arial" panose="020B0604020202020204" pitchFamily="34" charset="0"/>
              <a:buChar char="•"/>
            </a:pPr>
            <a:endParaRPr lang="tr-TR" sz="1700" dirty="0"/>
          </a:p>
        </p:txBody>
      </p:sp>
      <p:sp>
        <p:nvSpPr>
          <p:cNvPr id="20" name="Rectangle 1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068327" y="16444"/>
            <a:ext cx="4316172" cy="1667569"/>
          </a:xfrm>
        </p:spPr>
        <p:txBody>
          <a:bodyPr anchor="b">
            <a:normAutofit/>
          </a:bodyPr>
          <a:lstStyle/>
          <a:p>
            <a:r>
              <a:rPr lang="tr-TR" sz="3500" b="1" dirty="0" err="1"/>
              <a:t>Attribute</a:t>
            </a:r>
            <a:r>
              <a:rPr lang="tr-TR" sz="3500" b="1" dirty="0"/>
              <a:t> ve Metotların Detayları</a:t>
            </a:r>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a:normAutofit/>
          </a:bodyPr>
          <a:lstStyle/>
          <a:p>
            <a:pPr algn="l">
              <a:spcAft>
                <a:spcPts val="600"/>
              </a:spcAft>
            </a:pPr>
            <a:r>
              <a:rPr lang="en-US" sz="1000">
                <a:solidFill>
                  <a:schemeClr val="tx1">
                    <a:lumMod val="50000"/>
                    <a:lumOff val="50000"/>
                  </a:schemeClr>
                </a:solidFill>
              </a:rPr>
              <a:t>Kaynak: onuraltuntas.net </a:t>
            </a:r>
          </a:p>
        </p:txBody>
      </p:sp>
      <p:pic>
        <p:nvPicPr>
          <p:cNvPr id="6" name="Grafik 5" descr="Araba Tamircisi düz dolguyla">
            <a:extLst>
              <a:ext uri="{FF2B5EF4-FFF2-40B4-BE49-F238E27FC236}">
                <a16:creationId xmlns:a16="http://schemas.microsoft.com/office/drawing/2014/main" id="{C8692C31-4401-94EB-8442-901515B6A8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8320" y="1802017"/>
            <a:ext cx="2907124" cy="2907124"/>
          </a:xfrm>
          <a:prstGeom prst="rect">
            <a:avLst/>
          </a:prstGeom>
        </p:spPr>
      </p:pic>
      <p:sp>
        <p:nvSpPr>
          <p:cNvPr id="3" name="Content Placeholder 2"/>
          <p:cNvSpPr>
            <a:spLocks noGrp="1"/>
          </p:cNvSpPr>
          <p:nvPr>
            <p:ph idx="1"/>
          </p:nvPr>
        </p:nvSpPr>
        <p:spPr>
          <a:xfrm>
            <a:off x="3584028" y="2057130"/>
            <a:ext cx="5000168" cy="3597435"/>
          </a:xfrm>
        </p:spPr>
        <p:txBody>
          <a:bodyPr anchor="t">
            <a:normAutofit/>
          </a:bodyPr>
          <a:lstStyle/>
          <a:p>
            <a:pPr marL="742950" lvl="1" indent="-285750">
              <a:lnSpc>
                <a:spcPct val="90000"/>
              </a:lnSpc>
              <a:buFont typeface="Arial" panose="020B0604020202020204" pitchFamily="34" charset="0"/>
              <a:buChar char="•"/>
            </a:pPr>
            <a:endParaRPr lang="tr-TR" sz="1700" dirty="0"/>
          </a:p>
          <a:p>
            <a:pPr>
              <a:lnSpc>
                <a:spcPct val="90000"/>
              </a:lnSpc>
              <a:buFont typeface="Arial" panose="020B0604020202020204" pitchFamily="34" charset="0"/>
              <a:buChar char="•"/>
            </a:pPr>
            <a:r>
              <a:rPr lang="tr-TR" sz="2000" b="1" dirty="0"/>
              <a:t>Metotlar (</a:t>
            </a:r>
            <a:r>
              <a:rPr lang="tr-TR" sz="2000" b="1" dirty="0" err="1"/>
              <a:t>Methods</a:t>
            </a:r>
            <a:r>
              <a:rPr lang="tr-TR" sz="2000" b="1" dirty="0"/>
              <a:t>)</a:t>
            </a:r>
            <a:r>
              <a:rPr lang="tr-TR" sz="2000" dirty="0"/>
              <a:t>:</a:t>
            </a:r>
          </a:p>
          <a:p>
            <a:pPr marL="742950" lvl="1" indent="-285750">
              <a:lnSpc>
                <a:spcPct val="90000"/>
              </a:lnSpc>
              <a:buFont typeface="Arial" panose="020B0604020202020204" pitchFamily="34" charset="0"/>
              <a:buChar char="•"/>
            </a:pPr>
            <a:r>
              <a:rPr lang="tr-TR" sz="2000" dirty="0"/>
              <a:t>Sınıf içinde tanımlanan fonksiyonlardır ve genellikle nesne ile ilgili işlemleri gerçekleştirir.</a:t>
            </a:r>
          </a:p>
          <a:p>
            <a:pPr marL="742950" lvl="1" indent="-285750">
              <a:lnSpc>
                <a:spcPct val="90000"/>
              </a:lnSpc>
              <a:buFont typeface="Arial" panose="020B0604020202020204" pitchFamily="34" charset="0"/>
              <a:buChar char="•"/>
            </a:pPr>
            <a:endParaRPr lang="tr-TR" sz="2000" dirty="0"/>
          </a:p>
          <a:p>
            <a:pPr marL="457200" lvl="1" indent="0">
              <a:lnSpc>
                <a:spcPct val="90000"/>
              </a:lnSpc>
              <a:buNone/>
            </a:pPr>
            <a:r>
              <a:rPr lang="tr-TR" sz="2000" dirty="0" err="1"/>
              <a:t>bilgileri_goster</a:t>
            </a:r>
            <a:r>
              <a:rPr lang="tr-TR" sz="2000" dirty="0"/>
              <a:t>(self) , </a:t>
            </a:r>
            <a:r>
              <a:rPr lang="tr-TR" sz="2000" dirty="0" err="1"/>
              <a:t>kornaya_bas</a:t>
            </a:r>
            <a:r>
              <a:rPr lang="tr-TR" sz="2000" dirty="0"/>
              <a:t>(self)</a:t>
            </a:r>
          </a:p>
          <a:p>
            <a:pPr marL="457200" lvl="1" indent="0">
              <a:lnSpc>
                <a:spcPct val="90000"/>
              </a:lnSpc>
              <a:buNone/>
            </a:pPr>
            <a:endParaRPr lang="tr-TR" sz="2000" dirty="0"/>
          </a:p>
          <a:p>
            <a:pPr marL="742950" lvl="1" indent="-285750">
              <a:lnSpc>
                <a:spcPct val="90000"/>
              </a:lnSpc>
              <a:buFont typeface="Arial" panose="020B0604020202020204" pitchFamily="34" charset="0"/>
              <a:buChar char="•"/>
            </a:pPr>
            <a:r>
              <a:rPr lang="tr-TR" sz="2000" dirty="0"/>
              <a:t>İlk parametreleri her zaman self olmalıdır, bu parametre, metotların nesneye erişmesini sağlar.</a:t>
            </a:r>
          </a:p>
        </p:txBody>
      </p:sp>
      <p:sp>
        <p:nvSpPr>
          <p:cNvPr id="13" name="Rectangle 1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0984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7" y="548640"/>
            <a:ext cx="7157553" cy="1188720"/>
          </a:xfrm>
        </p:spPr>
        <p:txBody>
          <a:bodyPr>
            <a:normAutofit/>
          </a:bodyPr>
          <a:lstStyle/>
          <a:p>
            <a:pPr>
              <a:lnSpc>
                <a:spcPct val="90000"/>
              </a:lnSpc>
            </a:pPr>
            <a:r>
              <a:rPr lang="tr-TR" sz="3100" b="1">
                <a:solidFill>
                  <a:schemeClr val="tx1">
                    <a:lumMod val="85000"/>
                    <a:lumOff val="15000"/>
                  </a:schemeClr>
                </a:solidFill>
                <a:effectLst/>
                <a:latin typeface="Calibri" panose="020F0502020204030204" pitchFamily="34" charset="0"/>
              </a:rPr>
              <a:t>Nesne Yönelimli Programlama İle Yordamsal Programlama Arasındaki Fark</a:t>
            </a:r>
          </a:p>
        </p:txBody>
      </p:sp>
      <p:sp>
        <p:nvSpPr>
          <p:cNvPr id="7" name="İçerik Yer Tutucusu 6">
            <a:extLst>
              <a:ext uri="{FF2B5EF4-FFF2-40B4-BE49-F238E27FC236}">
                <a16:creationId xmlns:a16="http://schemas.microsoft.com/office/drawing/2014/main" id="{73A61005-5138-2172-0290-467EA5FDBFC2}"/>
              </a:ext>
            </a:extLst>
          </p:cNvPr>
          <p:cNvSpPr>
            <a:spLocks noGrp="1"/>
          </p:cNvSpPr>
          <p:nvPr>
            <p:ph idx="1"/>
          </p:nvPr>
        </p:nvSpPr>
        <p:spPr>
          <a:xfrm>
            <a:off x="1468490" y="2156895"/>
            <a:ext cx="7013358" cy="3320031"/>
          </a:xfrm>
        </p:spPr>
        <p:txBody>
          <a:bodyPr anchor="ctr">
            <a:normAutofit/>
          </a:bodyPr>
          <a:lstStyle/>
          <a:p>
            <a:r>
              <a:rPr lang="tr-TR" sz="2000" dirty="0">
                <a:solidFill>
                  <a:schemeClr val="tx1">
                    <a:lumMod val="85000"/>
                    <a:lumOff val="15000"/>
                  </a:schemeClr>
                </a:solidFill>
              </a:rPr>
              <a:t>İkisi de yazılım geliştirme için kullanılan farklı yaklaşımlardır. </a:t>
            </a:r>
          </a:p>
          <a:p>
            <a:endParaRPr lang="tr-TR" sz="2000" dirty="0">
              <a:solidFill>
                <a:schemeClr val="tx1">
                  <a:lumMod val="85000"/>
                  <a:lumOff val="15000"/>
                </a:schemeClr>
              </a:solidFill>
            </a:endParaRPr>
          </a:p>
          <a:p>
            <a:r>
              <a:rPr lang="tr-TR" sz="2000" dirty="0">
                <a:solidFill>
                  <a:schemeClr val="tx1">
                    <a:lumMod val="85000"/>
                    <a:lumOff val="15000"/>
                  </a:schemeClr>
                </a:solidFill>
              </a:rPr>
              <a:t>İkisi arasındaki temel farklar, programların organizasyonu, veri ve davranışların ayrımı, ve çözüm yöntemlerindeki bakış açısıyla ilgilidir.</a:t>
            </a:r>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Tree>
    <p:extLst>
      <p:ext uri="{BB962C8B-B14F-4D97-AF65-F5344CB8AC3E}">
        <p14:creationId xmlns:p14="http://schemas.microsoft.com/office/powerpoint/2010/main" val="3327686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05329" y="580425"/>
            <a:ext cx="7157553" cy="1188720"/>
          </a:xfrm>
        </p:spPr>
        <p:txBody>
          <a:bodyPr>
            <a:normAutofit/>
          </a:bodyPr>
          <a:lstStyle/>
          <a:p>
            <a:r>
              <a:rPr lang="tr-TR" sz="2000" b="1" dirty="0" err="1"/>
              <a:t>Yordamsal</a:t>
            </a:r>
            <a:r>
              <a:rPr lang="tr-TR" sz="2000" b="1" dirty="0"/>
              <a:t> Programlama (</a:t>
            </a:r>
            <a:r>
              <a:rPr lang="tr-TR" sz="2000" b="1" dirty="0" err="1"/>
              <a:t>Procedural</a:t>
            </a:r>
            <a:r>
              <a:rPr lang="tr-TR" sz="2000" b="1" dirty="0"/>
              <a:t> Programming)</a:t>
            </a:r>
          </a:p>
        </p:txBody>
      </p:sp>
      <p:sp>
        <p:nvSpPr>
          <p:cNvPr id="7" name="İçerik Yer Tutucusu 6">
            <a:extLst>
              <a:ext uri="{FF2B5EF4-FFF2-40B4-BE49-F238E27FC236}">
                <a16:creationId xmlns:a16="http://schemas.microsoft.com/office/drawing/2014/main" id="{73A61005-5138-2172-0290-467EA5FDBFC2}"/>
              </a:ext>
            </a:extLst>
          </p:cNvPr>
          <p:cNvSpPr>
            <a:spLocks noGrp="1"/>
          </p:cNvSpPr>
          <p:nvPr>
            <p:ph idx="1"/>
          </p:nvPr>
        </p:nvSpPr>
        <p:spPr>
          <a:xfrm>
            <a:off x="1468490" y="2156895"/>
            <a:ext cx="7013358" cy="3320031"/>
          </a:xfrm>
        </p:spPr>
        <p:txBody>
          <a:bodyPr anchor="ctr">
            <a:normAutofit lnSpcReduction="10000"/>
          </a:bodyPr>
          <a:lstStyle/>
          <a:p>
            <a:pPr marL="0" indent="0">
              <a:buNone/>
            </a:pPr>
            <a:r>
              <a:rPr lang="tr-TR" b="1" dirty="0"/>
              <a:t>Yaklaşım</a:t>
            </a:r>
          </a:p>
          <a:p>
            <a:pPr marL="0" indent="0">
              <a:buNone/>
            </a:pPr>
            <a:endParaRPr lang="tr-TR" dirty="0"/>
          </a:p>
          <a:p>
            <a:pPr marL="742950" lvl="1" indent="-285750">
              <a:buFont typeface="Arial" panose="020B0604020202020204" pitchFamily="34" charset="0"/>
              <a:buChar char="•"/>
            </a:pPr>
            <a:r>
              <a:rPr lang="tr-TR" dirty="0"/>
              <a:t>Programlar, bir dizi talimat veya prosedürden (fonksiyonlardan) oluşur.</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dirty="0"/>
              <a:t>Veri ve işlemler (davranışlar) birbirinden bağımsızdır.</a:t>
            </a:r>
          </a:p>
          <a:p>
            <a:pPr marL="742950" lvl="1" indent="-285750">
              <a:buFont typeface="Arial" panose="020B0604020202020204" pitchFamily="34" charset="0"/>
              <a:buChar char="•"/>
            </a:pPr>
            <a:endParaRPr lang="tr-TR" dirty="0"/>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Tree>
    <p:extLst>
      <p:ext uri="{BB962C8B-B14F-4D97-AF65-F5344CB8AC3E}">
        <p14:creationId xmlns:p14="http://schemas.microsoft.com/office/powerpoint/2010/main" val="851197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7" y="548640"/>
            <a:ext cx="7157553" cy="1188720"/>
          </a:xfrm>
        </p:spPr>
        <p:txBody>
          <a:bodyPr>
            <a:normAutofit/>
          </a:bodyPr>
          <a:lstStyle/>
          <a:p>
            <a:r>
              <a:rPr lang="tr-TR" sz="2000" b="1" dirty="0" err="1"/>
              <a:t>Yordamsal</a:t>
            </a:r>
            <a:r>
              <a:rPr lang="tr-TR" sz="2000" b="1" dirty="0"/>
              <a:t> Programlama (</a:t>
            </a:r>
            <a:r>
              <a:rPr lang="tr-TR" sz="2000" b="1" dirty="0" err="1"/>
              <a:t>Procedural</a:t>
            </a:r>
            <a:r>
              <a:rPr lang="tr-TR" sz="2000" b="1" dirty="0"/>
              <a:t> Programming)</a:t>
            </a:r>
          </a:p>
        </p:txBody>
      </p:sp>
      <p:sp>
        <p:nvSpPr>
          <p:cNvPr id="7" name="İçerik Yer Tutucusu 6">
            <a:extLst>
              <a:ext uri="{FF2B5EF4-FFF2-40B4-BE49-F238E27FC236}">
                <a16:creationId xmlns:a16="http://schemas.microsoft.com/office/drawing/2014/main" id="{73A61005-5138-2172-0290-467EA5FDBFC2}"/>
              </a:ext>
            </a:extLst>
          </p:cNvPr>
          <p:cNvSpPr>
            <a:spLocks noGrp="1"/>
          </p:cNvSpPr>
          <p:nvPr>
            <p:ph idx="1"/>
          </p:nvPr>
        </p:nvSpPr>
        <p:spPr>
          <a:xfrm>
            <a:off x="1468490" y="2031515"/>
            <a:ext cx="7013358" cy="3897064"/>
          </a:xfrm>
        </p:spPr>
        <p:txBody>
          <a:bodyPr anchor="ctr">
            <a:normAutofit fontScale="62500" lnSpcReduction="20000"/>
          </a:bodyPr>
          <a:lstStyle/>
          <a:p>
            <a:pPr marL="742950" lvl="1" indent="-285750">
              <a:buFont typeface="Arial" panose="020B0604020202020204" pitchFamily="34" charset="0"/>
              <a:buChar char="•"/>
            </a:pPr>
            <a:endParaRPr lang="tr-TR" dirty="0"/>
          </a:p>
          <a:p>
            <a:pPr marL="0" indent="0">
              <a:buNone/>
            </a:pPr>
            <a:r>
              <a:rPr lang="tr-TR" sz="5100" b="1" dirty="0"/>
              <a:t>Amaç</a:t>
            </a:r>
          </a:p>
          <a:p>
            <a:pPr marL="0" indent="0">
              <a:buNone/>
            </a:pPr>
            <a:endParaRPr lang="tr-TR" dirty="0"/>
          </a:p>
          <a:p>
            <a:pPr>
              <a:buFont typeface="Arial" panose="020B0604020202020204" pitchFamily="34" charset="0"/>
              <a:buChar char="•"/>
            </a:pPr>
            <a:r>
              <a:rPr lang="tr-TR" dirty="0"/>
              <a:t>Problemi küçük ve bağımsız alt görevler (fonksiyonlar) hâline getirerek çözmek.</a:t>
            </a:r>
          </a:p>
          <a:p>
            <a:pPr>
              <a:buFont typeface="Arial" panose="020B0604020202020204" pitchFamily="34" charset="0"/>
              <a:buChar char="•"/>
            </a:pPr>
            <a:endParaRPr lang="tr-TR" dirty="0"/>
          </a:p>
          <a:p>
            <a:pPr marL="0" indent="0">
              <a:buNone/>
            </a:pPr>
            <a:r>
              <a:rPr lang="tr-TR" sz="5100" b="1" dirty="0"/>
              <a:t>Veri Yönetimi</a:t>
            </a:r>
          </a:p>
          <a:p>
            <a:pPr marL="0" indent="0">
              <a:buNone/>
            </a:pPr>
            <a:endParaRPr lang="tr-TR" b="1" dirty="0"/>
          </a:p>
          <a:p>
            <a:pPr>
              <a:buFont typeface="Arial" panose="020B0604020202020204" pitchFamily="34" charset="0"/>
              <a:buChar char="•"/>
            </a:pPr>
            <a:r>
              <a:rPr lang="tr-TR" dirty="0"/>
              <a:t>Veriler genellikle </a:t>
            </a:r>
            <a:r>
              <a:rPr lang="tr-TR" b="1" dirty="0"/>
              <a:t>global değişkenler</a:t>
            </a:r>
            <a:r>
              <a:rPr lang="tr-TR" dirty="0"/>
              <a:t> ile saklanır ve bu değişkenler, programın farklı yerlerinden erişilebilir. Bu, veri bütünlüğü sorunlarına yol açabilir.</a:t>
            </a:r>
          </a:p>
          <a:p>
            <a:pPr>
              <a:buFont typeface="Arial" panose="020B0604020202020204" pitchFamily="34" charset="0"/>
              <a:buChar char="•"/>
            </a:pPr>
            <a:endParaRPr lang="tr-TR" dirty="0"/>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Tree>
    <p:extLst>
      <p:ext uri="{BB962C8B-B14F-4D97-AF65-F5344CB8AC3E}">
        <p14:creationId xmlns:p14="http://schemas.microsoft.com/office/powerpoint/2010/main" val="3962610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7" y="548640"/>
            <a:ext cx="7157553" cy="1188720"/>
          </a:xfrm>
        </p:spPr>
        <p:txBody>
          <a:bodyPr>
            <a:normAutofit/>
          </a:bodyPr>
          <a:lstStyle/>
          <a:p>
            <a:r>
              <a:rPr lang="tr-TR" sz="2000" b="1" dirty="0" err="1"/>
              <a:t>Yordamsal</a:t>
            </a:r>
            <a:r>
              <a:rPr lang="tr-TR" sz="2000" b="1" dirty="0"/>
              <a:t> Programlama (</a:t>
            </a:r>
            <a:r>
              <a:rPr lang="tr-TR" sz="2000" b="1" dirty="0" err="1"/>
              <a:t>Procedural</a:t>
            </a:r>
            <a:r>
              <a:rPr lang="tr-TR" sz="2000" b="1" dirty="0"/>
              <a:t> Programming)</a:t>
            </a:r>
          </a:p>
        </p:txBody>
      </p:sp>
      <p:sp>
        <p:nvSpPr>
          <p:cNvPr id="7" name="İçerik Yer Tutucusu 6">
            <a:extLst>
              <a:ext uri="{FF2B5EF4-FFF2-40B4-BE49-F238E27FC236}">
                <a16:creationId xmlns:a16="http://schemas.microsoft.com/office/drawing/2014/main" id="{73A61005-5138-2172-0290-467EA5FDBFC2}"/>
              </a:ext>
            </a:extLst>
          </p:cNvPr>
          <p:cNvSpPr>
            <a:spLocks noGrp="1"/>
          </p:cNvSpPr>
          <p:nvPr>
            <p:ph idx="1"/>
          </p:nvPr>
        </p:nvSpPr>
        <p:spPr>
          <a:xfrm>
            <a:off x="1468490" y="2156895"/>
            <a:ext cx="7013358" cy="3320031"/>
          </a:xfrm>
        </p:spPr>
        <p:txBody>
          <a:bodyPr anchor="ctr">
            <a:normAutofit fontScale="77500" lnSpcReduction="20000"/>
          </a:bodyPr>
          <a:lstStyle/>
          <a:p>
            <a:pPr marL="0" indent="0">
              <a:buNone/>
            </a:pPr>
            <a:r>
              <a:rPr lang="tr-TR" b="1" dirty="0"/>
              <a:t>Avantajları</a:t>
            </a:r>
            <a:r>
              <a:rPr lang="tr-TR" dirty="0"/>
              <a:t>:</a:t>
            </a:r>
          </a:p>
          <a:p>
            <a:pPr marL="742950" lvl="1" indent="-285750">
              <a:buFont typeface="Arial" panose="020B0604020202020204" pitchFamily="34" charset="0"/>
              <a:buChar char="•"/>
            </a:pPr>
            <a:r>
              <a:rPr lang="tr-TR" dirty="0"/>
              <a:t>Basit ve küçük projelerde etkili.</a:t>
            </a:r>
          </a:p>
          <a:p>
            <a:pPr marL="742950" lvl="1" indent="-285750">
              <a:buFont typeface="Arial" panose="020B0604020202020204" pitchFamily="34" charset="0"/>
              <a:buChar char="•"/>
            </a:pPr>
            <a:r>
              <a:rPr lang="tr-TR" dirty="0"/>
              <a:t>Anlaması ve uygulaması kolaydır.</a:t>
            </a:r>
          </a:p>
          <a:p>
            <a:pPr marL="742950" lvl="1" indent="-285750">
              <a:buFont typeface="Arial" panose="020B0604020202020204" pitchFamily="34" charset="0"/>
              <a:buChar char="•"/>
            </a:pPr>
            <a:endParaRPr lang="tr-TR" dirty="0"/>
          </a:p>
          <a:p>
            <a:pPr marL="0" indent="0">
              <a:buNone/>
            </a:pPr>
            <a:r>
              <a:rPr lang="tr-TR" b="1" dirty="0"/>
              <a:t>Dezavantajları</a:t>
            </a:r>
            <a:r>
              <a:rPr lang="tr-TR" dirty="0"/>
              <a:t>:</a:t>
            </a:r>
          </a:p>
          <a:p>
            <a:pPr marL="742950" lvl="1" indent="-285750">
              <a:buFont typeface="Arial" panose="020B0604020202020204" pitchFamily="34" charset="0"/>
              <a:buChar char="•"/>
            </a:pPr>
            <a:r>
              <a:rPr lang="tr-TR" dirty="0"/>
              <a:t>Büyük ve karmaşık projelerde kodun okunabilirliği ve yönetilebilirliği zorlaşır.</a:t>
            </a:r>
          </a:p>
          <a:p>
            <a:pPr marL="742950" lvl="1" indent="-285750">
              <a:buFont typeface="Arial" panose="020B0604020202020204" pitchFamily="34" charset="0"/>
              <a:buChar char="•"/>
            </a:pPr>
            <a:r>
              <a:rPr lang="tr-TR" dirty="0"/>
              <a:t>Veri ve davranışların ayrılığı nedeniyle, bir değişiklik yapmak programın diğer bölümlerini etkileyebilir.</a:t>
            </a:r>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Tree>
    <p:extLst>
      <p:ext uri="{BB962C8B-B14F-4D97-AF65-F5344CB8AC3E}">
        <p14:creationId xmlns:p14="http://schemas.microsoft.com/office/powerpoint/2010/main" val="2962599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2777" y="548640"/>
            <a:ext cx="7157553" cy="1188720"/>
          </a:xfrm>
        </p:spPr>
        <p:txBody>
          <a:bodyPr>
            <a:normAutofit/>
          </a:bodyPr>
          <a:lstStyle/>
          <a:p>
            <a:r>
              <a:rPr lang="tr-TR" sz="2000" b="1" dirty="0" err="1"/>
              <a:t>Yordamsal</a:t>
            </a:r>
            <a:r>
              <a:rPr lang="tr-TR" sz="2000" b="1" dirty="0"/>
              <a:t> Programlama (</a:t>
            </a:r>
            <a:r>
              <a:rPr lang="tr-TR" sz="2000" b="1" dirty="0" err="1"/>
              <a:t>Procedural</a:t>
            </a:r>
            <a:r>
              <a:rPr lang="tr-TR" sz="2000" b="1" dirty="0"/>
              <a:t> Programming)</a:t>
            </a:r>
          </a:p>
        </p:txBody>
      </p:sp>
      <p:sp>
        <p:nvSpPr>
          <p:cNvPr id="7" name="İçerik Yer Tutucusu 6">
            <a:extLst>
              <a:ext uri="{FF2B5EF4-FFF2-40B4-BE49-F238E27FC236}">
                <a16:creationId xmlns:a16="http://schemas.microsoft.com/office/drawing/2014/main" id="{73A61005-5138-2172-0290-467EA5FDBFC2}"/>
              </a:ext>
            </a:extLst>
          </p:cNvPr>
          <p:cNvSpPr>
            <a:spLocks noGrp="1"/>
          </p:cNvSpPr>
          <p:nvPr>
            <p:ph idx="1"/>
          </p:nvPr>
        </p:nvSpPr>
        <p:spPr>
          <a:xfrm>
            <a:off x="1468490" y="2156895"/>
            <a:ext cx="7013358" cy="3320031"/>
          </a:xfrm>
        </p:spPr>
        <p:txBody>
          <a:bodyPr anchor="ctr">
            <a:normAutofit fontScale="77500" lnSpcReduction="20000"/>
          </a:bodyPr>
          <a:lstStyle/>
          <a:p>
            <a:pPr marL="0" indent="0">
              <a:buNone/>
            </a:pPr>
            <a:r>
              <a:rPr lang="tr-TR" b="1" dirty="0"/>
              <a:t>Avantajları</a:t>
            </a:r>
            <a:r>
              <a:rPr lang="tr-TR" dirty="0"/>
              <a:t>:</a:t>
            </a:r>
          </a:p>
          <a:p>
            <a:pPr marL="742950" lvl="1" indent="-285750">
              <a:buFont typeface="Arial" panose="020B0604020202020204" pitchFamily="34" charset="0"/>
              <a:buChar char="•"/>
            </a:pPr>
            <a:r>
              <a:rPr lang="tr-TR" dirty="0"/>
              <a:t>Basit ve küçük projelerde etkili.</a:t>
            </a:r>
          </a:p>
          <a:p>
            <a:pPr marL="742950" lvl="1" indent="-285750">
              <a:buFont typeface="Arial" panose="020B0604020202020204" pitchFamily="34" charset="0"/>
              <a:buChar char="•"/>
            </a:pPr>
            <a:r>
              <a:rPr lang="tr-TR" dirty="0"/>
              <a:t>Anlaması ve uygulaması kolaydır.</a:t>
            </a:r>
          </a:p>
          <a:p>
            <a:pPr marL="742950" lvl="1" indent="-285750">
              <a:buFont typeface="Arial" panose="020B0604020202020204" pitchFamily="34" charset="0"/>
              <a:buChar char="•"/>
            </a:pPr>
            <a:endParaRPr lang="tr-TR" dirty="0"/>
          </a:p>
          <a:p>
            <a:pPr marL="0" indent="0">
              <a:buNone/>
            </a:pPr>
            <a:r>
              <a:rPr lang="tr-TR" b="1" dirty="0"/>
              <a:t>Dezavantajları</a:t>
            </a:r>
            <a:r>
              <a:rPr lang="tr-TR" dirty="0"/>
              <a:t>:</a:t>
            </a:r>
          </a:p>
          <a:p>
            <a:pPr marL="742950" lvl="1" indent="-285750">
              <a:buFont typeface="Arial" panose="020B0604020202020204" pitchFamily="34" charset="0"/>
              <a:buChar char="•"/>
            </a:pPr>
            <a:r>
              <a:rPr lang="tr-TR" dirty="0"/>
              <a:t>Büyük ve karmaşık projelerde kodun okunabilirliği ve yönetilebilirliği zorlaşır.</a:t>
            </a:r>
          </a:p>
          <a:p>
            <a:pPr marL="742950" lvl="1" indent="-285750">
              <a:buFont typeface="Arial" panose="020B0604020202020204" pitchFamily="34" charset="0"/>
              <a:buChar char="•"/>
            </a:pPr>
            <a:r>
              <a:rPr lang="tr-TR" dirty="0"/>
              <a:t>Veri ve davranışların ayrılığı nedeniyle, bir değişiklik yapmak programın diğer bölümlerini etkileyebilir.</a:t>
            </a:r>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Tree>
    <p:extLst>
      <p:ext uri="{BB962C8B-B14F-4D97-AF65-F5344CB8AC3E}">
        <p14:creationId xmlns:p14="http://schemas.microsoft.com/office/powerpoint/2010/main" val="1987300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1756" y="196874"/>
            <a:ext cx="7157553" cy="1188720"/>
          </a:xfrm>
        </p:spPr>
        <p:txBody>
          <a:bodyPr>
            <a:normAutofit/>
          </a:bodyPr>
          <a:lstStyle/>
          <a:p>
            <a:r>
              <a:rPr lang="tr-TR" sz="2000" b="1" dirty="0" err="1"/>
              <a:t>Yordamsal</a:t>
            </a:r>
            <a:r>
              <a:rPr lang="tr-TR" sz="2000" b="1" dirty="0"/>
              <a:t> Programlama (</a:t>
            </a:r>
            <a:r>
              <a:rPr lang="tr-TR" sz="2000" b="1" dirty="0" err="1"/>
              <a:t>Procedural</a:t>
            </a:r>
            <a:r>
              <a:rPr lang="tr-TR" sz="2000" b="1" dirty="0"/>
              <a:t> Programming) Örnek Kod Yapısı</a:t>
            </a:r>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pic>
        <p:nvPicPr>
          <p:cNvPr id="6" name="Resim 5">
            <a:extLst>
              <a:ext uri="{FF2B5EF4-FFF2-40B4-BE49-F238E27FC236}">
                <a16:creationId xmlns:a16="http://schemas.microsoft.com/office/drawing/2014/main" id="{DEE5F202-34F9-16BA-3C71-07BA648374BA}"/>
              </a:ext>
            </a:extLst>
          </p:cNvPr>
          <p:cNvPicPr>
            <a:picLocks noChangeAspect="1"/>
          </p:cNvPicPr>
          <p:nvPr/>
        </p:nvPicPr>
        <p:blipFill>
          <a:blip r:embed="rId2"/>
          <a:stretch>
            <a:fillRect/>
          </a:stretch>
        </p:blipFill>
        <p:spPr>
          <a:xfrm>
            <a:off x="2424605" y="1385594"/>
            <a:ext cx="4985188" cy="4243590"/>
          </a:xfrm>
          <a:prstGeom prst="rect">
            <a:avLst/>
          </a:prstGeom>
        </p:spPr>
      </p:pic>
    </p:spTree>
    <p:extLst>
      <p:ext uri="{BB962C8B-B14F-4D97-AF65-F5344CB8AC3E}">
        <p14:creationId xmlns:p14="http://schemas.microsoft.com/office/powerpoint/2010/main" val="2337699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371599" y="2680696"/>
            <a:ext cx="7157553" cy="1188720"/>
          </a:xfrm>
        </p:spPr>
        <p:txBody>
          <a:bodyPr>
            <a:noAutofit/>
          </a:bodyPr>
          <a:lstStyle/>
          <a:p>
            <a:pPr algn="l"/>
            <a:br>
              <a:rPr lang="tr-TR" sz="2000" b="1" dirty="0"/>
            </a:br>
            <a:br>
              <a:rPr lang="tr-TR" sz="2000" b="1" dirty="0"/>
            </a:br>
            <a:r>
              <a:rPr lang="tr-TR" sz="3200" b="1" dirty="0"/>
              <a:t>Yaklaşım</a:t>
            </a:r>
            <a:br>
              <a:rPr lang="tr-TR" sz="3200" b="1" dirty="0"/>
            </a:br>
            <a:br>
              <a:rPr lang="tr-TR" sz="3200" dirty="0"/>
            </a:br>
            <a:r>
              <a:rPr lang="tr-TR" sz="2000" dirty="0"/>
              <a:t>Programlar, </a:t>
            </a:r>
            <a:r>
              <a:rPr lang="tr-TR" sz="2000" b="1" dirty="0"/>
              <a:t>nesneler</a:t>
            </a:r>
            <a:r>
              <a:rPr lang="tr-TR" sz="2000" dirty="0"/>
              <a:t> ve bu nesneler arasındaki ilişkiler üzerinden organize edilir.</a:t>
            </a:r>
            <a:br>
              <a:rPr lang="tr-TR" sz="2000" dirty="0"/>
            </a:br>
            <a:br>
              <a:rPr lang="tr-TR" sz="2000" dirty="0"/>
            </a:br>
            <a:r>
              <a:rPr lang="tr-TR" sz="2000" dirty="0"/>
              <a:t>Nesneler, hem verileri (</a:t>
            </a:r>
            <a:r>
              <a:rPr lang="tr-TR" sz="2000" b="1" dirty="0"/>
              <a:t>nitelikler</a:t>
            </a:r>
            <a:r>
              <a:rPr lang="tr-TR" sz="2000" dirty="0"/>
              <a:t>) hem de davranışları (</a:t>
            </a:r>
            <a:r>
              <a:rPr lang="tr-TR" sz="2000" b="1" dirty="0"/>
              <a:t>metotlar</a:t>
            </a:r>
            <a:r>
              <a:rPr lang="tr-TR" sz="2000" dirty="0"/>
              <a:t>) bir arada tutar.</a:t>
            </a:r>
            <a:br>
              <a:rPr lang="tr-TR" sz="2000" dirty="0"/>
            </a:br>
            <a:endParaRPr lang="tr-TR" sz="2000" dirty="0"/>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BF2A45A1-A67B-F23D-9AAF-821876D89A09}"/>
              </a:ext>
            </a:extLst>
          </p:cNvPr>
          <p:cNvSpPr txBox="1"/>
          <p:nvPr/>
        </p:nvSpPr>
        <p:spPr>
          <a:xfrm>
            <a:off x="1371599" y="778291"/>
            <a:ext cx="6773917" cy="369332"/>
          </a:xfrm>
          <a:prstGeom prst="rect">
            <a:avLst/>
          </a:prstGeom>
          <a:noFill/>
        </p:spPr>
        <p:txBody>
          <a:bodyPr wrap="square">
            <a:spAutoFit/>
          </a:bodyPr>
          <a:lstStyle/>
          <a:p>
            <a:r>
              <a:rPr lang="tr-TR" sz="1800" b="1" dirty="0"/>
              <a:t>Nesne Yönelimli Programlama (Object-</a:t>
            </a:r>
            <a:r>
              <a:rPr lang="tr-TR" sz="1800" b="1" dirty="0" err="1"/>
              <a:t>Oriented</a:t>
            </a:r>
            <a:r>
              <a:rPr lang="tr-TR" sz="1800" b="1" dirty="0"/>
              <a:t> Programming - OOP)</a:t>
            </a:r>
            <a:endParaRPr lang="tr-TR" dirty="0"/>
          </a:p>
        </p:txBody>
      </p:sp>
    </p:spTree>
    <p:extLst>
      <p:ext uri="{BB962C8B-B14F-4D97-AF65-F5344CB8AC3E}">
        <p14:creationId xmlns:p14="http://schemas.microsoft.com/office/powerpoint/2010/main" val="2617998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10736" y="2530170"/>
            <a:ext cx="7157553" cy="1188720"/>
          </a:xfrm>
        </p:spPr>
        <p:txBody>
          <a:bodyPr>
            <a:noAutofit/>
          </a:bodyPr>
          <a:lstStyle/>
          <a:p>
            <a:pPr algn="l"/>
            <a:br>
              <a:rPr lang="tr-TR" sz="2000" b="1" dirty="0"/>
            </a:br>
            <a:br>
              <a:rPr lang="tr-TR" sz="2000" dirty="0"/>
            </a:br>
            <a:br>
              <a:rPr lang="tr-TR" sz="2000" dirty="0"/>
            </a:br>
            <a:r>
              <a:rPr lang="tr-TR" sz="3200" b="1" dirty="0"/>
              <a:t>Amaç</a:t>
            </a:r>
            <a:br>
              <a:rPr lang="tr-TR" sz="2000" b="1" dirty="0"/>
            </a:br>
            <a:br>
              <a:rPr lang="tr-TR" sz="2000" b="1" dirty="0"/>
            </a:br>
            <a:r>
              <a:rPr lang="tr-TR" sz="2000" dirty="0"/>
              <a:t>Gerçek hayattaki varlıkları yazılım dünyasına yansıtmak ve her bir varlık için bir sınıf (</a:t>
            </a:r>
            <a:r>
              <a:rPr lang="tr-TR" sz="2000" dirty="0" err="1"/>
              <a:t>class</a:t>
            </a:r>
            <a:r>
              <a:rPr lang="tr-TR" sz="2000" dirty="0"/>
              <a:t>) tanımlamak.</a:t>
            </a:r>
            <a:br>
              <a:rPr lang="tr-TR" sz="2000" dirty="0"/>
            </a:br>
            <a:br>
              <a:rPr lang="tr-TR" sz="3200" dirty="0"/>
            </a:br>
            <a:r>
              <a:rPr lang="tr-TR" sz="3200" b="1" dirty="0"/>
              <a:t>Veri Yönetimi</a:t>
            </a:r>
            <a:br>
              <a:rPr lang="tr-TR" sz="3200" b="1" dirty="0"/>
            </a:br>
            <a:br>
              <a:rPr lang="tr-TR" sz="2000" b="1" dirty="0"/>
            </a:br>
            <a:r>
              <a:rPr lang="tr-TR" sz="2000" dirty="0"/>
              <a:t>Veriler nesneye özgüdür ve nesneler dışarıdan izole edilmiştir. Bu, veri bütünlüğünü artırır.</a:t>
            </a:r>
            <a:br>
              <a:rPr lang="tr-TR" sz="2000" dirty="0"/>
            </a:br>
            <a:endParaRPr lang="tr-TR" sz="2000" dirty="0"/>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2EF86547-31C7-5D5D-07E9-888B15578E2F}"/>
              </a:ext>
            </a:extLst>
          </p:cNvPr>
          <p:cNvSpPr txBox="1"/>
          <p:nvPr/>
        </p:nvSpPr>
        <p:spPr>
          <a:xfrm>
            <a:off x="1487213" y="778291"/>
            <a:ext cx="6773917" cy="369332"/>
          </a:xfrm>
          <a:prstGeom prst="rect">
            <a:avLst/>
          </a:prstGeom>
          <a:noFill/>
        </p:spPr>
        <p:txBody>
          <a:bodyPr wrap="square">
            <a:spAutoFit/>
          </a:bodyPr>
          <a:lstStyle/>
          <a:p>
            <a:r>
              <a:rPr lang="tr-TR" sz="1800" b="1" dirty="0"/>
              <a:t>Nesne Yönelimli Programlama (Object-</a:t>
            </a:r>
            <a:r>
              <a:rPr lang="tr-TR" sz="1800" b="1" dirty="0" err="1"/>
              <a:t>Oriented</a:t>
            </a:r>
            <a:r>
              <a:rPr lang="tr-TR" sz="1800" b="1" dirty="0"/>
              <a:t> Programming - OOP)</a:t>
            </a:r>
            <a:endParaRPr lang="tr-TR" dirty="0"/>
          </a:p>
        </p:txBody>
      </p:sp>
    </p:spTree>
    <p:extLst>
      <p:ext uri="{BB962C8B-B14F-4D97-AF65-F5344CB8AC3E}">
        <p14:creationId xmlns:p14="http://schemas.microsoft.com/office/powerpoint/2010/main" val="986915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10736" y="2530170"/>
            <a:ext cx="7157553" cy="1188720"/>
          </a:xfrm>
        </p:spPr>
        <p:txBody>
          <a:bodyPr>
            <a:noAutofit/>
          </a:bodyPr>
          <a:lstStyle/>
          <a:p>
            <a:pPr algn="l"/>
            <a:br>
              <a:rPr lang="tr-TR" sz="2000" b="1" dirty="0"/>
            </a:br>
            <a:r>
              <a:rPr lang="tr-TR" sz="2000" b="1" dirty="0"/>
              <a:t>Avantajları</a:t>
            </a:r>
            <a:br>
              <a:rPr lang="tr-TR" sz="2000" b="1" dirty="0"/>
            </a:br>
            <a:br>
              <a:rPr lang="tr-TR" sz="2000" dirty="0"/>
            </a:br>
            <a:r>
              <a:rPr lang="tr-TR" sz="2000" dirty="0"/>
              <a:t>Büyük ve karmaşık projelerde daha düzenli ve yeniden kullanılabilir bir yapı sunar.</a:t>
            </a:r>
            <a:br>
              <a:rPr lang="tr-TR" sz="2000" dirty="0"/>
            </a:br>
            <a:r>
              <a:rPr lang="tr-TR" sz="2000" dirty="0"/>
              <a:t>Kod tekrarını önler, çünkü sınıflar bir kez yazılır ve tekrar tekrar kullanılabilir.</a:t>
            </a:r>
            <a:br>
              <a:rPr lang="tr-TR" sz="2000" dirty="0"/>
            </a:br>
            <a:r>
              <a:rPr lang="tr-TR" sz="2000" dirty="0"/>
              <a:t>Kolay bakım ve </a:t>
            </a:r>
            <a:r>
              <a:rPr lang="tr-TR" sz="2000" dirty="0" err="1"/>
              <a:t>genişletilebilirlik</a:t>
            </a:r>
            <a:r>
              <a:rPr lang="tr-TR" sz="2000" dirty="0"/>
              <a:t> sağlar.</a:t>
            </a:r>
            <a:br>
              <a:rPr lang="tr-TR" sz="2000" dirty="0"/>
            </a:br>
            <a:br>
              <a:rPr lang="tr-TR" sz="2000" dirty="0"/>
            </a:br>
            <a:r>
              <a:rPr lang="tr-TR" sz="2000" b="1" dirty="0"/>
              <a:t>Dezavantajları</a:t>
            </a:r>
            <a:br>
              <a:rPr lang="tr-TR" sz="2000" b="1" dirty="0"/>
            </a:br>
            <a:br>
              <a:rPr lang="tr-TR" sz="2000" dirty="0"/>
            </a:br>
            <a:r>
              <a:rPr lang="tr-TR" sz="2000" dirty="0"/>
              <a:t>Küçük projelerde gereksiz yere karmaşık olabilir.</a:t>
            </a:r>
            <a:br>
              <a:rPr lang="tr-TR" sz="2000" dirty="0"/>
            </a:br>
            <a:r>
              <a:rPr lang="tr-TR" sz="2000" dirty="0" err="1"/>
              <a:t>OOP'nin</a:t>
            </a:r>
            <a:r>
              <a:rPr lang="tr-TR" sz="2000" dirty="0"/>
              <a:t> yapısını öğrenmek başlangıçta daha zordur.</a:t>
            </a:r>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261242" y="628021"/>
            <a:ext cx="7346730" cy="369332"/>
          </a:xfrm>
          <a:prstGeom prst="rect">
            <a:avLst/>
          </a:prstGeom>
          <a:noFill/>
        </p:spPr>
        <p:txBody>
          <a:bodyPr wrap="square">
            <a:spAutoFit/>
          </a:bodyPr>
          <a:lstStyle/>
          <a:p>
            <a:r>
              <a:rPr lang="tr-TR" sz="1800" b="1" dirty="0"/>
              <a:t>Nesne Yönelimli Programlama (Object-</a:t>
            </a:r>
            <a:r>
              <a:rPr lang="tr-TR" sz="1800" b="1" dirty="0" err="1"/>
              <a:t>Oriented</a:t>
            </a:r>
            <a:r>
              <a:rPr lang="tr-TR" sz="1800" b="1" dirty="0"/>
              <a:t> Programming - OOP)</a:t>
            </a:r>
            <a:endParaRPr lang="tr-TR" dirty="0"/>
          </a:p>
        </p:txBody>
      </p:sp>
    </p:spTree>
    <p:extLst>
      <p:ext uri="{BB962C8B-B14F-4D97-AF65-F5344CB8AC3E}">
        <p14:creationId xmlns:p14="http://schemas.microsoft.com/office/powerpoint/2010/main" val="2734962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Resim 2">
            <a:extLst>
              <a:ext uri="{FF2B5EF4-FFF2-40B4-BE49-F238E27FC236}">
                <a16:creationId xmlns:a16="http://schemas.microsoft.com/office/drawing/2014/main" id="{74D9C58E-D9DD-F225-D2E2-431BC4E47BB7}"/>
              </a:ext>
            </a:extLst>
          </p:cNvPr>
          <p:cNvPicPr>
            <a:picLocks noChangeAspect="1"/>
          </p:cNvPicPr>
          <p:nvPr/>
        </p:nvPicPr>
        <p:blipFill>
          <a:blip r:embed="rId3"/>
          <a:stretch>
            <a:fillRect/>
          </a:stretch>
        </p:blipFill>
        <p:spPr>
          <a:xfrm>
            <a:off x="1644650" y="768350"/>
            <a:ext cx="5854700" cy="5321300"/>
          </a:xfrm>
          <a:prstGeom prst="rect">
            <a:avLst/>
          </a:prstGeom>
        </p:spPr>
      </p:pic>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409903" y="214350"/>
            <a:ext cx="8818179" cy="369332"/>
          </a:xfrm>
          <a:prstGeom prst="rect">
            <a:avLst/>
          </a:prstGeom>
          <a:noFill/>
        </p:spPr>
        <p:txBody>
          <a:bodyPr wrap="square">
            <a:spAutoFit/>
          </a:bodyPr>
          <a:lstStyle/>
          <a:p>
            <a:r>
              <a:rPr lang="tr-TR" sz="1800" b="1" dirty="0"/>
              <a:t>Nesne Yönelimli Programlama (Object-</a:t>
            </a:r>
            <a:r>
              <a:rPr lang="tr-TR" sz="1800" b="1" dirty="0" err="1"/>
              <a:t>Oriented</a:t>
            </a:r>
            <a:r>
              <a:rPr lang="tr-TR" sz="1800" b="1" dirty="0"/>
              <a:t> Programming - OOP) Örnek Kod Yapısı</a:t>
            </a:r>
            <a:endParaRPr lang="tr-TR" dirty="0"/>
          </a:p>
        </p:txBody>
      </p:sp>
    </p:spTree>
    <p:extLst>
      <p:ext uri="{BB962C8B-B14F-4D97-AF65-F5344CB8AC3E}">
        <p14:creationId xmlns:p14="http://schemas.microsoft.com/office/powerpoint/2010/main" val="3941738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sp>
        <p:nvSpPr>
          <p:cNvPr id="6" name="Metin kutusu 5">
            <a:extLst>
              <a:ext uri="{FF2B5EF4-FFF2-40B4-BE49-F238E27FC236}">
                <a16:creationId xmlns:a16="http://schemas.microsoft.com/office/drawing/2014/main" id="{8DDAC706-06EB-5BAE-0FC1-D0E438E05444}"/>
              </a:ext>
            </a:extLst>
          </p:cNvPr>
          <p:cNvSpPr txBox="1"/>
          <p:nvPr/>
        </p:nvSpPr>
        <p:spPr>
          <a:xfrm>
            <a:off x="1408386" y="1942063"/>
            <a:ext cx="5113282" cy="2246769"/>
          </a:xfrm>
          <a:prstGeom prst="rect">
            <a:avLst/>
          </a:prstGeom>
          <a:noFill/>
        </p:spPr>
        <p:txBody>
          <a:bodyPr wrap="square">
            <a:spAutoFit/>
          </a:bodyPr>
          <a:lstStyle/>
          <a:p>
            <a:r>
              <a:rPr lang="tr-TR" sz="2000" b="1" dirty="0"/>
              <a:t>Sınıf Tanımlama (Class Definition)</a:t>
            </a:r>
          </a:p>
          <a:p>
            <a:endParaRPr lang="tr-TR" sz="2000" b="1" dirty="0"/>
          </a:p>
          <a:p>
            <a:r>
              <a:rPr lang="tr-TR" sz="2000" b="1" dirty="0" err="1"/>
              <a:t>class</a:t>
            </a:r>
            <a:r>
              <a:rPr lang="tr-TR" sz="2000" b="1" dirty="0"/>
              <a:t> </a:t>
            </a:r>
            <a:r>
              <a:rPr lang="tr-TR" sz="2000" dirty="0"/>
              <a:t>anahtar kelimesi kullanılarak bir sınıf tanımlanır.</a:t>
            </a:r>
          </a:p>
          <a:p>
            <a:endParaRPr lang="tr-TR" sz="2000" dirty="0"/>
          </a:p>
          <a:p>
            <a:r>
              <a:rPr lang="tr-TR" sz="2000" dirty="0"/>
              <a:t>Sınıf isimleri genellikle </a:t>
            </a:r>
            <a:r>
              <a:rPr lang="tr-TR" sz="2000" b="1" dirty="0" err="1"/>
              <a:t>PascalCase</a:t>
            </a:r>
            <a:r>
              <a:rPr lang="tr-TR" sz="2000" dirty="0"/>
              <a:t> ile yazılır (örneğin: Araba, </a:t>
            </a:r>
            <a:r>
              <a:rPr lang="tr-TR" sz="2000" dirty="0" err="1"/>
              <a:t>KullaniciBilgisi</a:t>
            </a:r>
            <a:r>
              <a:rPr lang="tr-TR" sz="2000" dirty="0"/>
              <a:t>).</a:t>
            </a:r>
          </a:p>
        </p:txBody>
      </p:sp>
      <p:sp>
        <p:nvSpPr>
          <p:cNvPr id="8" name="Metin kutusu 7">
            <a:extLst>
              <a:ext uri="{FF2B5EF4-FFF2-40B4-BE49-F238E27FC236}">
                <a16:creationId xmlns:a16="http://schemas.microsoft.com/office/drawing/2014/main" id="{5B6C6F23-AEA2-CF98-6993-6B181573B47B}"/>
              </a:ext>
            </a:extLst>
          </p:cNvPr>
          <p:cNvSpPr txBox="1"/>
          <p:nvPr/>
        </p:nvSpPr>
        <p:spPr>
          <a:xfrm>
            <a:off x="1420867" y="5439391"/>
            <a:ext cx="5113282" cy="369332"/>
          </a:xfrm>
          <a:prstGeom prst="rect">
            <a:avLst/>
          </a:prstGeom>
          <a:noFill/>
        </p:spPr>
        <p:txBody>
          <a:bodyPr wrap="square">
            <a:spAutoFit/>
          </a:bodyPr>
          <a:lstStyle/>
          <a:p>
            <a:r>
              <a:rPr lang="tr-TR" dirty="0" err="1"/>
              <a:t>class</a:t>
            </a:r>
            <a:r>
              <a:rPr lang="tr-TR" dirty="0"/>
              <a:t> Araba:</a:t>
            </a:r>
          </a:p>
        </p:txBody>
      </p:sp>
      <p:sp>
        <p:nvSpPr>
          <p:cNvPr id="9" name="Metin kutusu 8">
            <a:extLst>
              <a:ext uri="{FF2B5EF4-FFF2-40B4-BE49-F238E27FC236}">
                <a16:creationId xmlns:a16="http://schemas.microsoft.com/office/drawing/2014/main" id="{66919427-C61A-834F-EE3C-EF9CA689A3B1}"/>
              </a:ext>
            </a:extLst>
          </p:cNvPr>
          <p:cNvSpPr txBox="1"/>
          <p:nvPr/>
        </p:nvSpPr>
        <p:spPr>
          <a:xfrm>
            <a:off x="1474078" y="4684605"/>
            <a:ext cx="5113282" cy="369332"/>
          </a:xfrm>
          <a:prstGeom prst="rect">
            <a:avLst/>
          </a:prstGeom>
          <a:solidFill>
            <a:schemeClr val="accent6"/>
          </a:solidFill>
        </p:spPr>
        <p:txBody>
          <a:bodyPr wrap="square">
            <a:spAutoFit/>
          </a:bodyPr>
          <a:lstStyle/>
          <a:p>
            <a:r>
              <a:rPr lang="tr-TR" dirty="0"/>
              <a:t>ÖRNEK</a:t>
            </a:r>
          </a:p>
        </p:txBody>
      </p:sp>
    </p:spTree>
    <p:extLst>
      <p:ext uri="{BB962C8B-B14F-4D97-AF65-F5344CB8AC3E}">
        <p14:creationId xmlns:p14="http://schemas.microsoft.com/office/powerpoint/2010/main" val="3943866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sp>
        <p:nvSpPr>
          <p:cNvPr id="6" name="Metin kutusu 5">
            <a:extLst>
              <a:ext uri="{FF2B5EF4-FFF2-40B4-BE49-F238E27FC236}">
                <a16:creationId xmlns:a16="http://schemas.microsoft.com/office/drawing/2014/main" id="{8DDAC706-06EB-5BAE-0FC1-D0E438E05444}"/>
              </a:ext>
            </a:extLst>
          </p:cNvPr>
          <p:cNvSpPr txBox="1"/>
          <p:nvPr/>
        </p:nvSpPr>
        <p:spPr>
          <a:xfrm>
            <a:off x="1408386" y="1475054"/>
            <a:ext cx="5956737" cy="2554545"/>
          </a:xfrm>
          <a:prstGeom prst="rect">
            <a:avLst/>
          </a:prstGeom>
          <a:noFill/>
        </p:spPr>
        <p:txBody>
          <a:bodyPr wrap="square">
            <a:spAutoFit/>
          </a:bodyPr>
          <a:lstStyle/>
          <a:p>
            <a:r>
              <a:rPr lang="tr-TR" sz="2000" b="1" dirty="0"/>
              <a:t>Yapıcı Metot (</a:t>
            </a:r>
            <a:r>
              <a:rPr lang="tr-TR" sz="2000" b="1" dirty="0" err="1"/>
              <a:t>Constructor</a:t>
            </a:r>
            <a:r>
              <a:rPr lang="tr-TR" sz="2000" b="1" dirty="0"/>
              <a:t>)</a:t>
            </a:r>
          </a:p>
          <a:p>
            <a:endParaRPr lang="tr-TR" sz="2000" b="1" dirty="0"/>
          </a:p>
          <a:p>
            <a:r>
              <a:rPr lang="tr-TR" sz="2000" dirty="0"/>
              <a:t>Sınıfın bir nesnesi oluşturulduğunda otomatik olarak çağrılan, genellikle nesneye ait niteliklerin başlangıç değerlerini belirlemek için kullanılan özel bir metottur.</a:t>
            </a:r>
          </a:p>
          <a:p>
            <a:endParaRPr lang="tr-TR" sz="2000" dirty="0"/>
          </a:p>
          <a:p>
            <a:r>
              <a:rPr lang="tr-TR" sz="2000" dirty="0" err="1"/>
              <a:t>Python'da</a:t>
            </a:r>
            <a:r>
              <a:rPr lang="tr-TR" sz="2000" dirty="0"/>
              <a:t> bu metot </a:t>
            </a:r>
            <a:r>
              <a:rPr lang="tr-TR" sz="2000" b="1" dirty="0"/>
              <a:t>__</a:t>
            </a:r>
            <a:r>
              <a:rPr lang="tr-TR" sz="2000" b="1" dirty="0" err="1"/>
              <a:t>init</a:t>
            </a:r>
            <a:r>
              <a:rPr lang="tr-TR" sz="2000" b="1" dirty="0"/>
              <a:t>__</a:t>
            </a:r>
            <a:r>
              <a:rPr lang="tr-TR" sz="2000" dirty="0"/>
              <a:t> adını taşır ve ilk parametresi </a:t>
            </a:r>
            <a:r>
              <a:rPr lang="tr-TR" sz="2000" b="1" dirty="0"/>
              <a:t>self</a:t>
            </a:r>
            <a:r>
              <a:rPr lang="tr-TR" sz="2000" dirty="0"/>
              <a:t> olmalıdır.</a:t>
            </a:r>
          </a:p>
        </p:txBody>
      </p:sp>
      <p:sp>
        <p:nvSpPr>
          <p:cNvPr id="2" name="Metin kutusu 1">
            <a:extLst>
              <a:ext uri="{FF2B5EF4-FFF2-40B4-BE49-F238E27FC236}">
                <a16:creationId xmlns:a16="http://schemas.microsoft.com/office/drawing/2014/main" id="{42C4CFE5-AED8-6D38-41E8-A4C0988468C1}"/>
              </a:ext>
            </a:extLst>
          </p:cNvPr>
          <p:cNvSpPr txBox="1"/>
          <p:nvPr/>
        </p:nvSpPr>
        <p:spPr>
          <a:xfrm>
            <a:off x="1474078" y="4325622"/>
            <a:ext cx="5113282" cy="369332"/>
          </a:xfrm>
          <a:prstGeom prst="rect">
            <a:avLst/>
          </a:prstGeom>
          <a:solidFill>
            <a:schemeClr val="accent6"/>
          </a:solidFill>
        </p:spPr>
        <p:txBody>
          <a:bodyPr wrap="square">
            <a:spAutoFit/>
          </a:bodyPr>
          <a:lstStyle/>
          <a:p>
            <a:r>
              <a:rPr lang="tr-TR" dirty="0"/>
              <a:t>ÖRNEK</a:t>
            </a:r>
          </a:p>
        </p:txBody>
      </p:sp>
      <p:sp>
        <p:nvSpPr>
          <p:cNvPr id="7" name="Metin kutusu 6">
            <a:extLst>
              <a:ext uri="{FF2B5EF4-FFF2-40B4-BE49-F238E27FC236}">
                <a16:creationId xmlns:a16="http://schemas.microsoft.com/office/drawing/2014/main" id="{FA50E4B2-A99D-04F1-BECA-76D117286D31}"/>
              </a:ext>
            </a:extLst>
          </p:cNvPr>
          <p:cNvSpPr txBox="1"/>
          <p:nvPr/>
        </p:nvSpPr>
        <p:spPr>
          <a:xfrm>
            <a:off x="1408386" y="5023072"/>
            <a:ext cx="5113282" cy="923330"/>
          </a:xfrm>
          <a:prstGeom prst="rect">
            <a:avLst/>
          </a:prstGeom>
          <a:noFill/>
        </p:spPr>
        <p:txBody>
          <a:bodyPr wrap="square">
            <a:spAutoFit/>
          </a:bodyPr>
          <a:lstStyle/>
          <a:p>
            <a:r>
              <a:rPr lang="tr-TR" dirty="0"/>
              <a:t>def __</a:t>
            </a:r>
            <a:r>
              <a:rPr lang="tr-TR" dirty="0" err="1"/>
              <a:t>init</a:t>
            </a:r>
            <a:r>
              <a:rPr lang="tr-TR" dirty="0"/>
              <a:t>__(self, marka, model, </a:t>
            </a:r>
            <a:r>
              <a:rPr lang="tr-TR" dirty="0" err="1"/>
              <a:t>yil</a:t>
            </a:r>
            <a:r>
              <a:rPr lang="tr-TR" dirty="0"/>
              <a:t>): </a:t>
            </a:r>
          </a:p>
          <a:p>
            <a:r>
              <a:rPr lang="tr-TR" dirty="0"/>
              <a:t>    ................</a:t>
            </a:r>
            <a:br>
              <a:rPr lang="tr-TR" dirty="0"/>
            </a:br>
            <a:r>
              <a:rPr lang="tr-TR" dirty="0"/>
              <a:t>    ................</a:t>
            </a:r>
          </a:p>
        </p:txBody>
      </p:sp>
    </p:spTree>
    <p:extLst>
      <p:ext uri="{BB962C8B-B14F-4D97-AF65-F5344CB8AC3E}">
        <p14:creationId xmlns:p14="http://schemas.microsoft.com/office/powerpoint/2010/main" val="4203423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a:t>Kaynak: onuraltuntas.net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sp>
        <p:nvSpPr>
          <p:cNvPr id="6" name="Metin kutusu 5">
            <a:extLst>
              <a:ext uri="{FF2B5EF4-FFF2-40B4-BE49-F238E27FC236}">
                <a16:creationId xmlns:a16="http://schemas.microsoft.com/office/drawing/2014/main" id="{8DDAC706-06EB-5BAE-0FC1-D0E438E05444}"/>
              </a:ext>
            </a:extLst>
          </p:cNvPr>
          <p:cNvSpPr txBox="1"/>
          <p:nvPr/>
        </p:nvSpPr>
        <p:spPr>
          <a:xfrm>
            <a:off x="1408386" y="1430234"/>
            <a:ext cx="5956737" cy="2862322"/>
          </a:xfrm>
          <a:prstGeom prst="rect">
            <a:avLst/>
          </a:prstGeom>
          <a:noFill/>
        </p:spPr>
        <p:txBody>
          <a:bodyPr wrap="square">
            <a:spAutoFit/>
          </a:bodyPr>
          <a:lstStyle/>
          <a:p>
            <a:r>
              <a:rPr lang="tr-TR" sz="2000" b="1" dirty="0"/>
              <a:t>Nitelikler (</a:t>
            </a:r>
            <a:r>
              <a:rPr lang="tr-TR" sz="2000" b="1" dirty="0" err="1"/>
              <a:t>Attributes</a:t>
            </a:r>
            <a:r>
              <a:rPr lang="tr-TR" sz="2000" b="1" dirty="0"/>
              <a:t>)</a:t>
            </a:r>
          </a:p>
          <a:p>
            <a:endParaRPr lang="tr-TR" sz="2000" b="1" dirty="0"/>
          </a:p>
          <a:p>
            <a:r>
              <a:rPr lang="tr-TR" sz="2000" dirty="0"/>
              <a:t>Nitelikler, sınıfa ait verileri saklar.</a:t>
            </a:r>
          </a:p>
          <a:p>
            <a:endParaRPr lang="tr-TR" sz="2000" dirty="0"/>
          </a:p>
          <a:p>
            <a:r>
              <a:rPr lang="tr-TR" sz="2000" b="1" dirty="0"/>
              <a:t>self</a:t>
            </a:r>
            <a:r>
              <a:rPr lang="tr-TR" sz="2000" dirty="0"/>
              <a:t> kullanılarak sınıf içinde tanımlanır ve nesneye özel hale getirilir.</a:t>
            </a:r>
          </a:p>
          <a:p>
            <a:endParaRPr lang="tr-TR" sz="2000" dirty="0"/>
          </a:p>
          <a:p>
            <a:r>
              <a:rPr lang="tr-TR" sz="2000" dirty="0"/>
              <a:t>Gerektiğinde niteliklere dışarıdan erişim ve düzenleme yapılabilir.</a:t>
            </a:r>
          </a:p>
        </p:txBody>
      </p:sp>
      <p:sp>
        <p:nvSpPr>
          <p:cNvPr id="3" name="Metin kutusu 2">
            <a:extLst>
              <a:ext uri="{FF2B5EF4-FFF2-40B4-BE49-F238E27FC236}">
                <a16:creationId xmlns:a16="http://schemas.microsoft.com/office/drawing/2014/main" id="{A547CEEC-AA10-2886-5E52-48C441BA573F}"/>
              </a:ext>
            </a:extLst>
          </p:cNvPr>
          <p:cNvSpPr txBox="1"/>
          <p:nvPr/>
        </p:nvSpPr>
        <p:spPr>
          <a:xfrm>
            <a:off x="1408386" y="5042407"/>
            <a:ext cx="5113282" cy="923330"/>
          </a:xfrm>
          <a:prstGeom prst="rect">
            <a:avLst/>
          </a:prstGeom>
          <a:noFill/>
        </p:spPr>
        <p:txBody>
          <a:bodyPr wrap="square">
            <a:spAutoFit/>
          </a:bodyPr>
          <a:lstStyle/>
          <a:p>
            <a:r>
              <a:rPr lang="tr-TR" dirty="0" err="1"/>
              <a:t>self.marka</a:t>
            </a:r>
            <a:r>
              <a:rPr lang="tr-TR" dirty="0"/>
              <a:t> = marka </a:t>
            </a:r>
          </a:p>
          <a:p>
            <a:endParaRPr lang="tr-TR" dirty="0"/>
          </a:p>
          <a:p>
            <a:r>
              <a:rPr lang="tr-TR" dirty="0" err="1"/>
              <a:t>self.model</a:t>
            </a:r>
            <a:r>
              <a:rPr lang="tr-TR" dirty="0"/>
              <a:t> = model</a:t>
            </a:r>
          </a:p>
        </p:txBody>
      </p:sp>
      <p:sp>
        <p:nvSpPr>
          <p:cNvPr id="8" name="Metin kutusu 7">
            <a:extLst>
              <a:ext uri="{FF2B5EF4-FFF2-40B4-BE49-F238E27FC236}">
                <a16:creationId xmlns:a16="http://schemas.microsoft.com/office/drawing/2014/main" id="{860EEDC2-053A-EAE3-F901-8C2E515E8CF3}"/>
              </a:ext>
            </a:extLst>
          </p:cNvPr>
          <p:cNvSpPr txBox="1"/>
          <p:nvPr/>
        </p:nvSpPr>
        <p:spPr>
          <a:xfrm>
            <a:off x="1408386" y="4554021"/>
            <a:ext cx="5113282" cy="369332"/>
          </a:xfrm>
          <a:prstGeom prst="rect">
            <a:avLst/>
          </a:prstGeom>
          <a:solidFill>
            <a:schemeClr val="accent6"/>
          </a:solidFill>
        </p:spPr>
        <p:txBody>
          <a:bodyPr wrap="square">
            <a:spAutoFit/>
          </a:bodyPr>
          <a:lstStyle/>
          <a:p>
            <a:r>
              <a:rPr lang="tr-TR" dirty="0"/>
              <a:t>ÖRNEK</a:t>
            </a:r>
          </a:p>
        </p:txBody>
      </p:sp>
    </p:spTree>
    <p:extLst>
      <p:ext uri="{BB962C8B-B14F-4D97-AF65-F5344CB8AC3E}">
        <p14:creationId xmlns:p14="http://schemas.microsoft.com/office/powerpoint/2010/main" val="930133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dirty="0"/>
              <a:t>Kaynak: </a:t>
            </a:r>
            <a:r>
              <a:rPr lang="en-US" sz="900" dirty="0" err="1"/>
              <a:t>onuraltuntas.net</a:t>
            </a:r>
            <a:r>
              <a:rPr lang="en-US" sz="900" dirty="0"/>
              <a: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sp>
        <p:nvSpPr>
          <p:cNvPr id="6" name="Metin kutusu 5">
            <a:extLst>
              <a:ext uri="{FF2B5EF4-FFF2-40B4-BE49-F238E27FC236}">
                <a16:creationId xmlns:a16="http://schemas.microsoft.com/office/drawing/2014/main" id="{8DDAC706-06EB-5BAE-0FC1-D0E438E05444}"/>
              </a:ext>
            </a:extLst>
          </p:cNvPr>
          <p:cNvSpPr txBox="1"/>
          <p:nvPr/>
        </p:nvSpPr>
        <p:spPr>
          <a:xfrm>
            <a:off x="1326930" y="2255214"/>
            <a:ext cx="5956737" cy="1631216"/>
          </a:xfrm>
          <a:prstGeom prst="rect">
            <a:avLst/>
          </a:prstGeom>
          <a:noFill/>
        </p:spPr>
        <p:txBody>
          <a:bodyPr wrap="square">
            <a:spAutoFit/>
          </a:bodyPr>
          <a:lstStyle/>
          <a:p>
            <a:r>
              <a:rPr lang="tr-TR" sz="2000" b="1" dirty="0"/>
              <a:t>Metotlar (</a:t>
            </a:r>
            <a:r>
              <a:rPr lang="tr-TR" sz="2000" b="1" dirty="0" err="1"/>
              <a:t>Methods</a:t>
            </a:r>
            <a:r>
              <a:rPr lang="tr-TR" sz="2000" b="1" dirty="0"/>
              <a:t>)</a:t>
            </a:r>
          </a:p>
          <a:p>
            <a:endParaRPr lang="tr-TR" sz="2000" b="1" dirty="0"/>
          </a:p>
          <a:p>
            <a:r>
              <a:rPr lang="tr-TR" sz="2000" dirty="0"/>
              <a:t>Metotlar, nesneye özel davranışları (işlevleri) tanımlar.</a:t>
            </a:r>
          </a:p>
          <a:p>
            <a:endParaRPr lang="tr-TR" sz="2000" dirty="0"/>
          </a:p>
          <a:p>
            <a:r>
              <a:rPr lang="tr-TR" sz="2000" dirty="0"/>
              <a:t>İlk parametresi self olmalıdır; bu, nesneye erişimi sağlar.</a:t>
            </a:r>
          </a:p>
        </p:txBody>
      </p:sp>
      <p:sp>
        <p:nvSpPr>
          <p:cNvPr id="8" name="Metin kutusu 7">
            <a:extLst>
              <a:ext uri="{FF2B5EF4-FFF2-40B4-BE49-F238E27FC236}">
                <a16:creationId xmlns:a16="http://schemas.microsoft.com/office/drawing/2014/main" id="{5285A191-DBA5-F7C4-B354-47443C934F57}"/>
              </a:ext>
            </a:extLst>
          </p:cNvPr>
          <p:cNvSpPr txBox="1"/>
          <p:nvPr/>
        </p:nvSpPr>
        <p:spPr>
          <a:xfrm>
            <a:off x="1408386" y="5002883"/>
            <a:ext cx="5113282" cy="369332"/>
          </a:xfrm>
          <a:prstGeom prst="rect">
            <a:avLst/>
          </a:prstGeom>
          <a:noFill/>
        </p:spPr>
        <p:txBody>
          <a:bodyPr wrap="square">
            <a:spAutoFit/>
          </a:bodyPr>
          <a:lstStyle/>
          <a:p>
            <a:r>
              <a:rPr lang="tr-TR" dirty="0"/>
              <a:t>def </a:t>
            </a:r>
            <a:r>
              <a:rPr lang="tr-TR" dirty="0" err="1"/>
              <a:t>bilgileri_goster</a:t>
            </a:r>
            <a:r>
              <a:rPr lang="tr-TR" dirty="0"/>
              <a:t>(self):</a:t>
            </a:r>
          </a:p>
        </p:txBody>
      </p:sp>
      <p:sp>
        <p:nvSpPr>
          <p:cNvPr id="9" name="Metin kutusu 8">
            <a:extLst>
              <a:ext uri="{FF2B5EF4-FFF2-40B4-BE49-F238E27FC236}">
                <a16:creationId xmlns:a16="http://schemas.microsoft.com/office/drawing/2014/main" id="{40256C6D-857D-5F35-88B9-598F3BEA967A}"/>
              </a:ext>
            </a:extLst>
          </p:cNvPr>
          <p:cNvSpPr txBox="1"/>
          <p:nvPr/>
        </p:nvSpPr>
        <p:spPr>
          <a:xfrm>
            <a:off x="1408386" y="4374665"/>
            <a:ext cx="5113282" cy="369332"/>
          </a:xfrm>
          <a:prstGeom prst="rect">
            <a:avLst/>
          </a:prstGeom>
          <a:solidFill>
            <a:schemeClr val="accent6"/>
          </a:solidFill>
        </p:spPr>
        <p:txBody>
          <a:bodyPr wrap="square">
            <a:spAutoFit/>
          </a:bodyPr>
          <a:lstStyle/>
          <a:p>
            <a:r>
              <a:rPr lang="tr-TR" dirty="0"/>
              <a:t>ÖRNEK</a:t>
            </a:r>
          </a:p>
        </p:txBody>
      </p:sp>
    </p:spTree>
    <p:extLst>
      <p:ext uri="{BB962C8B-B14F-4D97-AF65-F5344CB8AC3E}">
        <p14:creationId xmlns:p14="http://schemas.microsoft.com/office/powerpoint/2010/main" val="3053790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dirty="0"/>
              <a:t>Kaynak: </a:t>
            </a:r>
            <a:r>
              <a:rPr lang="en-US" sz="900" dirty="0" err="1"/>
              <a:t>onuraltuntas.net</a:t>
            </a:r>
            <a:r>
              <a:rPr lang="en-US" sz="900" dirty="0"/>
              <a: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sp>
        <p:nvSpPr>
          <p:cNvPr id="6" name="Metin kutusu 5">
            <a:extLst>
              <a:ext uri="{FF2B5EF4-FFF2-40B4-BE49-F238E27FC236}">
                <a16:creationId xmlns:a16="http://schemas.microsoft.com/office/drawing/2014/main" id="{8DDAC706-06EB-5BAE-0FC1-D0E438E05444}"/>
              </a:ext>
            </a:extLst>
          </p:cNvPr>
          <p:cNvSpPr txBox="1"/>
          <p:nvPr/>
        </p:nvSpPr>
        <p:spPr>
          <a:xfrm>
            <a:off x="1292772" y="1629853"/>
            <a:ext cx="6705600" cy="3693319"/>
          </a:xfrm>
          <a:prstGeom prst="rect">
            <a:avLst/>
          </a:prstGeom>
          <a:noFill/>
        </p:spPr>
        <p:txBody>
          <a:bodyPr wrap="square">
            <a:spAutoFit/>
          </a:bodyPr>
          <a:lstStyle/>
          <a:p>
            <a:endParaRPr lang="tr-TR" b="1" dirty="0"/>
          </a:p>
          <a:p>
            <a:r>
              <a:rPr lang="tr-TR" b="1" dirty="0"/>
              <a:t>Yazım Kuralları</a:t>
            </a:r>
          </a:p>
          <a:p>
            <a:endParaRPr lang="tr-TR" b="1" dirty="0"/>
          </a:p>
          <a:p>
            <a:r>
              <a:rPr lang="tr-TR" dirty="0" err="1"/>
              <a:t>Python'un</a:t>
            </a:r>
            <a:r>
              <a:rPr lang="tr-TR" dirty="0"/>
              <a:t> yazım kurallarına (örneğin, </a:t>
            </a:r>
            <a:r>
              <a:rPr lang="tr-TR" dirty="0" err="1"/>
              <a:t>snake_case</a:t>
            </a:r>
            <a:r>
              <a:rPr lang="tr-TR" dirty="0"/>
              <a:t> kullanımı) ve kodlama standartlarına (PEP 8) uyulmalıdır. (Araştırınız)</a:t>
            </a:r>
          </a:p>
          <a:p>
            <a:pPr>
              <a:buFont typeface="Arial" panose="020B0604020202020204" pitchFamily="34" charset="0"/>
              <a:buChar char="•"/>
            </a:pPr>
            <a:endParaRPr lang="tr-TR" dirty="0"/>
          </a:p>
          <a:p>
            <a:r>
              <a:rPr lang="tr-TR" b="1" dirty="0"/>
              <a:t>Erişim Düzeni</a:t>
            </a:r>
          </a:p>
          <a:p>
            <a:endParaRPr lang="tr-TR" b="1" dirty="0"/>
          </a:p>
          <a:p>
            <a:r>
              <a:rPr lang="tr-TR" dirty="0"/>
              <a:t>Gerektiğinde nitelik ve metotlar için </a:t>
            </a:r>
            <a:r>
              <a:rPr lang="tr-TR" b="1" dirty="0"/>
              <a:t>özel (</a:t>
            </a:r>
            <a:r>
              <a:rPr lang="tr-TR" b="1" dirty="0" err="1"/>
              <a:t>private</a:t>
            </a:r>
            <a:r>
              <a:rPr lang="tr-TR" b="1" dirty="0"/>
              <a:t>)</a:t>
            </a:r>
            <a:r>
              <a:rPr lang="tr-TR" dirty="0"/>
              <a:t> veya </a:t>
            </a:r>
            <a:r>
              <a:rPr lang="tr-TR" b="1" dirty="0"/>
              <a:t>korumalı (</a:t>
            </a:r>
            <a:r>
              <a:rPr lang="tr-TR" b="1" dirty="0" err="1"/>
              <a:t>protected</a:t>
            </a:r>
            <a:r>
              <a:rPr lang="tr-TR" b="1" dirty="0"/>
              <a:t>)</a:t>
            </a:r>
            <a:r>
              <a:rPr lang="tr-TR" dirty="0"/>
              <a:t> erişim düzeyleri uygulanabilir.</a:t>
            </a:r>
          </a:p>
          <a:p>
            <a:endParaRPr lang="tr-TR" dirty="0"/>
          </a:p>
          <a:p>
            <a:pPr marL="742950" lvl="1" indent="-285750">
              <a:buFont typeface="Arial" panose="020B0604020202020204" pitchFamily="34" charset="0"/>
              <a:buChar char="•"/>
            </a:pPr>
            <a:r>
              <a:rPr lang="tr-TR" dirty="0"/>
              <a:t>Özel nitelikler/metotlar: __isim şeklinde tanımlanır.</a:t>
            </a:r>
          </a:p>
          <a:p>
            <a:pPr marL="742950" lvl="1" indent="-285750">
              <a:buFont typeface="Arial" panose="020B0604020202020204" pitchFamily="34" charset="0"/>
              <a:buChar char="•"/>
            </a:pPr>
            <a:r>
              <a:rPr lang="tr-TR" dirty="0"/>
              <a:t>Korumalı nitelikler/metotlar: _isim şeklinde tanımlanır.</a:t>
            </a:r>
          </a:p>
        </p:txBody>
      </p:sp>
    </p:spTree>
    <p:extLst>
      <p:ext uri="{BB962C8B-B14F-4D97-AF65-F5344CB8AC3E}">
        <p14:creationId xmlns:p14="http://schemas.microsoft.com/office/powerpoint/2010/main" val="944289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dirty="0"/>
              <a:t>Kaynak: </a:t>
            </a:r>
            <a:r>
              <a:rPr lang="en-US" sz="900" dirty="0" err="1"/>
              <a:t>onuraltuntas.net</a:t>
            </a:r>
            <a:r>
              <a:rPr lang="en-US" sz="900" dirty="0"/>
              <a: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pic>
        <p:nvPicPr>
          <p:cNvPr id="2" name="Resim 1">
            <a:extLst>
              <a:ext uri="{FF2B5EF4-FFF2-40B4-BE49-F238E27FC236}">
                <a16:creationId xmlns:a16="http://schemas.microsoft.com/office/drawing/2014/main" id="{6187C926-37F1-F3CF-28F2-FE5AF4BF7610}"/>
              </a:ext>
            </a:extLst>
          </p:cNvPr>
          <p:cNvPicPr>
            <a:picLocks noChangeAspect="1"/>
          </p:cNvPicPr>
          <p:nvPr/>
        </p:nvPicPr>
        <p:blipFill>
          <a:blip r:embed="rId3"/>
          <a:stretch>
            <a:fillRect/>
          </a:stretch>
        </p:blipFill>
        <p:spPr>
          <a:xfrm>
            <a:off x="948558" y="1991892"/>
            <a:ext cx="7772400" cy="2411761"/>
          </a:xfrm>
          <a:prstGeom prst="rect">
            <a:avLst/>
          </a:prstGeom>
        </p:spPr>
      </p:pic>
    </p:spTree>
    <p:extLst>
      <p:ext uri="{BB962C8B-B14F-4D97-AF65-F5344CB8AC3E}">
        <p14:creationId xmlns:p14="http://schemas.microsoft.com/office/powerpoint/2010/main" val="3114623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dirty="0"/>
              <a:t>Kaynak: </a:t>
            </a:r>
            <a:r>
              <a:rPr lang="en-US" sz="900" dirty="0" err="1"/>
              <a:t>onuraltuntas.net</a:t>
            </a:r>
            <a:r>
              <a:rPr lang="en-US" sz="900" dirty="0"/>
              <a: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408386" y="340474"/>
            <a:ext cx="8818179" cy="461665"/>
          </a:xfrm>
          <a:prstGeom prst="rect">
            <a:avLst/>
          </a:prstGeom>
          <a:noFill/>
        </p:spPr>
        <p:txBody>
          <a:bodyPr wrap="square">
            <a:spAutoFit/>
          </a:bodyPr>
          <a:lstStyle/>
          <a:p>
            <a:r>
              <a:rPr lang="tr-TR" sz="2400" b="1" dirty="0"/>
              <a:t>Dilin Kurallarına Uygun Bir Nesne Tanımlaması</a:t>
            </a:r>
          </a:p>
        </p:txBody>
      </p:sp>
      <p:sp>
        <p:nvSpPr>
          <p:cNvPr id="6" name="Metin kutusu 5">
            <a:extLst>
              <a:ext uri="{FF2B5EF4-FFF2-40B4-BE49-F238E27FC236}">
                <a16:creationId xmlns:a16="http://schemas.microsoft.com/office/drawing/2014/main" id="{8DDAC706-06EB-5BAE-0FC1-D0E438E05444}"/>
              </a:ext>
            </a:extLst>
          </p:cNvPr>
          <p:cNvSpPr txBox="1"/>
          <p:nvPr/>
        </p:nvSpPr>
        <p:spPr>
          <a:xfrm>
            <a:off x="1334814" y="1864053"/>
            <a:ext cx="6705600" cy="3693319"/>
          </a:xfrm>
          <a:prstGeom prst="rect">
            <a:avLst/>
          </a:prstGeom>
          <a:noFill/>
        </p:spPr>
        <p:txBody>
          <a:bodyPr wrap="square">
            <a:spAutoFit/>
          </a:bodyPr>
          <a:lstStyle/>
          <a:p>
            <a:r>
              <a:rPr lang="tr-TR" b="1" dirty="0">
                <a:solidFill>
                  <a:srgbClr val="FF0000"/>
                </a:solidFill>
              </a:rPr>
              <a:t>Dil Kurallarına Uygunluk İçin Dikkat Edilmesi Gerekenler</a:t>
            </a:r>
          </a:p>
          <a:p>
            <a:endParaRPr lang="tr-TR" b="1" dirty="0"/>
          </a:p>
          <a:p>
            <a:r>
              <a:rPr lang="tr-TR" b="1" dirty="0"/>
              <a:t>Anlamlı İsimlendirme</a:t>
            </a:r>
            <a:r>
              <a:rPr lang="tr-TR" dirty="0"/>
              <a:t>:</a:t>
            </a:r>
          </a:p>
          <a:p>
            <a:pPr marL="742950" lvl="1" indent="-285750">
              <a:buFont typeface="Arial" panose="020B0604020202020204" pitchFamily="34" charset="0"/>
              <a:buChar char="•"/>
            </a:pPr>
            <a:r>
              <a:rPr lang="tr-TR" dirty="0"/>
              <a:t>Sınıf, nitelik ve metot adları anlamlı ve tanımlayıcı olmalıdır.</a:t>
            </a:r>
          </a:p>
          <a:p>
            <a:pPr marL="742950" lvl="1" indent="-285750">
              <a:buFont typeface="+mj-lt"/>
              <a:buAutoNum type="arabicPeriod"/>
            </a:pPr>
            <a:endParaRPr lang="tr-TR" dirty="0"/>
          </a:p>
          <a:p>
            <a:r>
              <a:rPr lang="tr-TR" b="1" dirty="0"/>
              <a:t>Yapılandırılmış Kodlama</a:t>
            </a:r>
            <a:r>
              <a:rPr lang="tr-TR" dirty="0"/>
              <a:t>:</a:t>
            </a:r>
          </a:p>
          <a:p>
            <a:pPr marL="742950" lvl="1" indent="-285750">
              <a:buFont typeface="Arial" panose="020B0604020202020204" pitchFamily="34" charset="0"/>
              <a:buChar char="•"/>
            </a:pPr>
            <a:r>
              <a:rPr lang="tr-TR" dirty="0"/>
              <a:t>Kod, okunabilir ve düzenli bir şekilde yazılmalıdır.</a:t>
            </a:r>
          </a:p>
          <a:p>
            <a:pPr marL="742950" lvl="1" indent="-285750">
              <a:buFont typeface="Arial" panose="020B0604020202020204" pitchFamily="34" charset="0"/>
              <a:buChar char="•"/>
            </a:pPr>
            <a:r>
              <a:rPr lang="tr-TR" dirty="0"/>
              <a:t>Gereksiz tekrarlar (</a:t>
            </a:r>
            <a:r>
              <a:rPr lang="tr-TR" dirty="0" err="1"/>
              <a:t>redundancy</a:t>
            </a:r>
            <a:r>
              <a:rPr lang="tr-TR" dirty="0"/>
              <a:t>) olmamalıdır.</a:t>
            </a:r>
          </a:p>
          <a:p>
            <a:endParaRPr lang="tr-TR" dirty="0"/>
          </a:p>
          <a:p>
            <a:r>
              <a:rPr lang="tr-TR" b="1" dirty="0"/>
              <a:t>Yazım ve Biçim Kuralları</a:t>
            </a:r>
            <a:r>
              <a:rPr lang="tr-TR" dirty="0"/>
              <a:t>:</a:t>
            </a:r>
          </a:p>
          <a:p>
            <a:pPr marL="742950" lvl="1" indent="-285750">
              <a:buFont typeface="Arial" panose="020B0604020202020204" pitchFamily="34" charset="0"/>
              <a:buChar char="•"/>
            </a:pPr>
            <a:r>
              <a:rPr lang="tr-TR" dirty="0" err="1"/>
              <a:t>Python’un</a:t>
            </a:r>
            <a:r>
              <a:rPr lang="tr-TR" dirty="0"/>
              <a:t> girinti (</a:t>
            </a:r>
            <a:r>
              <a:rPr lang="tr-TR" dirty="0" err="1"/>
              <a:t>indentation</a:t>
            </a:r>
            <a:r>
              <a:rPr lang="tr-TR" dirty="0"/>
              <a:t>) kurallarına uygun yazılmalıdır (her blok için 4 boşluk).</a:t>
            </a:r>
          </a:p>
          <a:p>
            <a:pPr marL="742950" lvl="1" indent="-285750">
              <a:buFont typeface="Arial" panose="020B0604020202020204" pitchFamily="34" charset="0"/>
              <a:buChar char="•"/>
            </a:pPr>
            <a:r>
              <a:rPr lang="tr-TR" dirty="0"/>
              <a:t>Yorumlar açıklayıcı olmalı ve kodla çelişmemelidir.</a:t>
            </a:r>
          </a:p>
        </p:txBody>
      </p:sp>
    </p:spTree>
    <p:extLst>
      <p:ext uri="{BB962C8B-B14F-4D97-AF65-F5344CB8AC3E}">
        <p14:creationId xmlns:p14="http://schemas.microsoft.com/office/powerpoint/2010/main" val="4125633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356350"/>
            <a:ext cx="3086100" cy="365125"/>
          </a:xfrm>
        </p:spPr>
        <p:txBody>
          <a:bodyPr>
            <a:normAutofit/>
          </a:bodyPr>
          <a:lstStyle/>
          <a:p>
            <a:pPr>
              <a:spcAft>
                <a:spcPts val="600"/>
              </a:spcAft>
            </a:pPr>
            <a:r>
              <a:rPr lang="en-US" sz="900" dirty="0"/>
              <a:t>Kaynak: </a:t>
            </a:r>
            <a:r>
              <a:rPr lang="en-US" sz="900" dirty="0" err="1"/>
              <a:t>onuraltuntas.net</a:t>
            </a:r>
            <a:r>
              <a:rPr lang="en-US" sz="900" dirty="0"/>
              <a:t> </a:t>
            </a:r>
          </a:p>
        </p:txBody>
      </p:sp>
      <p:sp>
        <p:nvSpPr>
          <p:cNvPr id="5" name="Metin kutusu 4">
            <a:extLst>
              <a:ext uri="{FF2B5EF4-FFF2-40B4-BE49-F238E27FC236}">
                <a16:creationId xmlns:a16="http://schemas.microsoft.com/office/drawing/2014/main" id="{69FC9F1D-155A-CEAC-A030-5B6DFF4DE81E}"/>
              </a:ext>
            </a:extLst>
          </p:cNvPr>
          <p:cNvSpPr txBox="1"/>
          <p:nvPr/>
        </p:nvSpPr>
        <p:spPr>
          <a:xfrm>
            <a:off x="-157655" y="-21130"/>
            <a:ext cx="8818179" cy="461665"/>
          </a:xfrm>
          <a:prstGeom prst="rect">
            <a:avLst/>
          </a:prstGeom>
          <a:noFill/>
        </p:spPr>
        <p:txBody>
          <a:bodyPr wrap="square">
            <a:spAutoFit/>
          </a:bodyPr>
          <a:lstStyle/>
          <a:p>
            <a:pPr algn="ctr"/>
            <a:r>
              <a:rPr lang="tr-TR" sz="2400" b="1" dirty="0"/>
              <a:t>DİL KURALLARI ÖRNEK KOD YAPISI (UYGULAYINIZ)</a:t>
            </a:r>
          </a:p>
        </p:txBody>
      </p:sp>
      <p:sp>
        <p:nvSpPr>
          <p:cNvPr id="12" name="Metin kutusu 11">
            <a:extLst>
              <a:ext uri="{FF2B5EF4-FFF2-40B4-BE49-F238E27FC236}">
                <a16:creationId xmlns:a16="http://schemas.microsoft.com/office/drawing/2014/main" id="{1010A825-24D1-25AD-8C18-4E6FF0B1502C}"/>
              </a:ext>
            </a:extLst>
          </p:cNvPr>
          <p:cNvSpPr txBox="1"/>
          <p:nvPr/>
        </p:nvSpPr>
        <p:spPr>
          <a:xfrm>
            <a:off x="257501" y="524618"/>
            <a:ext cx="7814441" cy="6340197"/>
          </a:xfrm>
          <a:prstGeom prst="rect">
            <a:avLst/>
          </a:prstGeom>
          <a:noFill/>
        </p:spPr>
        <p:txBody>
          <a:bodyPr wrap="square">
            <a:spAutoFit/>
          </a:bodyPr>
          <a:lstStyle/>
          <a:p>
            <a:r>
              <a:rPr lang="tr-TR" sz="1400" dirty="0" err="1">
                <a:solidFill>
                  <a:srgbClr val="0033B3"/>
                </a:solidFill>
                <a:effectLst/>
                <a:highlight>
                  <a:srgbClr val="FFFFFF"/>
                </a:highlight>
              </a:rPr>
              <a:t>class</a:t>
            </a:r>
            <a:r>
              <a:rPr lang="tr-TR" sz="1400" dirty="0">
                <a:solidFill>
                  <a:srgbClr val="0033B3"/>
                </a:solidFill>
                <a:effectLst/>
                <a:highlight>
                  <a:srgbClr val="FFFFFF"/>
                </a:highlight>
              </a:rPr>
              <a:t> </a:t>
            </a:r>
            <a:r>
              <a:rPr lang="tr-TR" sz="1400" dirty="0">
                <a:solidFill>
                  <a:srgbClr val="000000"/>
                </a:solidFill>
                <a:effectLst/>
                <a:highlight>
                  <a:srgbClr val="FFFFFF"/>
                </a:highlight>
              </a:rPr>
              <a:t>Araba</a:t>
            </a:r>
            <a:r>
              <a:rPr lang="tr-TR" sz="1400" dirty="0">
                <a:solidFill>
                  <a:srgbClr val="080808"/>
                </a:solidFill>
                <a:effectLst/>
                <a:highlight>
                  <a:srgbClr val="FFFFFF"/>
                </a:highlight>
              </a:rPr>
              <a:t>:</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i="1" dirty="0">
                <a:solidFill>
                  <a:srgbClr val="8C8C8C"/>
                </a:solidFill>
                <a:effectLst/>
                <a:highlight>
                  <a:srgbClr val="FFFFFF"/>
                </a:highlight>
              </a:rPr>
              <a:t># Yapıcı metot (__</a:t>
            </a:r>
            <a:r>
              <a:rPr lang="tr-TR" sz="1400" i="1" dirty="0" err="1">
                <a:solidFill>
                  <a:srgbClr val="8C8C8C"/>
                </a:solidFill>
                <a:effectLst/>
                <a:highlight>
                  <a:srgbClr val="FFFFFF"/>
                </a:highlight>
              </a:rPr>
              <a:t>init</a:t>
            </a:r>
            <a:r>
              <a:rPr lang="tr-TR" sz="1400" i="1" dirty="0">
                <a:solidFill>
                  <a:srgbClr val="8C8C8C"/>
                </a:solidFill>
                <a:effectLst/>
                <a:highlight>
                  <a:srgbClr val="FFFFFF"/>
                </a:highlight>
              </a:rPr>
              <a:t>__)</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a:solidFill>
                  <a:srgbClr val="0033B3"/>
                </a:solidFill>
                <a:effectLst/>
                <a:highlight>
                  <a:srgbClr val="FFFFFF"/>
                </a:highlight>
              </a:rPr>
              <a:t>def </a:t>
            </a:r>
            <a:r>
              <a:rPr lang="tr-TR" sz="1400" dirty="0">
                <a:solidFill>
                  <a:srgbClr val="B200B2"/>
                </a:solidFill>
                <a:effectLst/>
                <a:highlight>
                  <a:srgbClr val="FFFFFF"/>
                </a:highlight>
              </a:rPr>
              <a:t>__</a:t>
            </a:r>
            <a:r>
              <a:rPr lang="tr-TR" sz="1400" dirty="0" err="1">
                <a:solidFill>
                  <a:srgbClr val="B200B2"/>
                </a:solidFill>
                <a:effectLst/>
                <a:highlight>
                  <a:srgbClr val="FFFFFF"/>
                </a:highlight>
              </a:rPr>
              <a:t>init</a:t>
            </a:r>
            <a:r>
              <a:rPr lang="tr-TR" sz="1400" dirty="0">
                <a:solidFill>
                  <a:srgbClr val="B200B2"/>
                </a:solidFill>
                <a:effectLst/>
                <a:highlight>
                  <a:srgbClr val="FFFFFF"/>
                </a:highlight>
              </a:rPr>
              <a:t>__</a:t>
            </a:r>
            <a:r>
              <a:rPr lang="tr-TR" sz="1400" dirty="0">
                <a:solidFill>
                  <a:srgbClr val="080808"/>
                </a:solidFill>
                <a:effectLst/>
                <a:highlight>
                  <a:srgbClr val="FFFFFF"/>
                </a:highlight>
              </a:rPr>
              <a:t>(</a:t>
            </a:r>
            <a:r>
              <a:rPr lang="tr-TR" sz="1400" dirty="0">
                <a:solidFill>
                  <a:srgbClr val="94558D"/>
                </a:solidFill>
                <a:effectLst/>
                <a:highlight>
                  <a:srgbClr val="FFFFFF"/>
                </a:highlight>
              </a:rPr>
              <a:t>self</a:t>
            </a:r>
            <a:r>
              <a:rPr lang="tr-TR" sz="1400" dirty="0">
                <a:solidFill>
                  <a:srgbClr val="080808"/>
                </a:solidFill>
                <a:effectLst/>
                <a:highlight>
                  <a:srgbClr val="FFFFFF"/>
                </a:highlight>
              </a:rPr>
              <a:t>, marka, model, </a:t>
            </a:r>
            <a:r>
              <a:rPr lang="tr-TR" sz="1400" dirty="0" err="1">
                <a:solidFill>
                  <a:srgbClr val="080808"/>
                </a:solidFill>
                <a:effectLst/>
                <a:highlight>
                  <a:srgbClr val="FFFFFF"/>
                </a:highlight>
              </a:rPr>
              <a:t>yil</a:t>
            </a:r>
            <a:r>
              <a:rPr lang="tr-TR" sz="1400" dirty="0">
                <a:solidFill>
                  <a:srgbClr val="080808"/>
                </a:solidFill>
                <a:effectLst/>
                <a:highlight>
                  <a:srgbClr val="FFFFFF"/>
                </a:highlight>
              </a:rPr>
              <a:t>):</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dirty="0" err="1">
                <a:solidFill>
                  <a:srgbClr val="94558D"/>
                </a:solidFill>
                <a:effectLst/>
                <a:highlight>
                  <a:srgbClr val="FFFFFF"/>
                </a:highlight>
              </a:rPr>
              <a:t>self</a:t>
            </a:r>
            <a:r>
              <a:rPr lang="tr-TR" sz="1400" dirty="0" err="1">
                <a:solidFill>
                  <a:srgbClr val="080808"/>
                </a:solidFill>
                <a:effectLst/>
                <a:highlight>
                  <a:srgbClr val="FFFFFF"/>
                </a:highlight>
              </a:rPr>
              <a:t>.marka</a:t>
            </a:r>
            <a:r>
              <a:rPr lang="tr-TR" sz="1400" dirty="0">
                <a:solidFill>
                  <a:srgbClr val="080808"/>
                </a:solidFill>
                <a:effectLst/>
                <a:highlight>
                  <a:srgbClr val="FFFFFF"/>
                </a:highlight>
              </a:rPr>
              <a:t> = marka  </a:t>
            </a:r>
            <a:r>
              <a:rPr lang="tr-TR" sz="1400" i="1" dirty="0">
                <a:solidFill>
                  <a:srgbClr val="8C8C8C"/>
                </a:solidFill>
                <a:effectLst/>
                <a:highlight>
                  <a:srgbClr val="FFFFFF"/>
                </a:highlight>
              </a:rPr>
              <a:t># Genel nitelik</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err="1">
                <a:solidFill>
                  <a:srgbClr val="94558D"/>
                </a:solidFill>
                <a:effectLst/>
                <a:highlight>
                  <a:srgbClr val="FFFFFF"/>
                </a:highlight>
              </a:rPr>
              <a:t>self</a:t>
            </a:r>
            <a:r>
              <a:rPr lang="tr-TR" sz="1400" dirty="0" err="1">
                <a:solidFill>
                  <a:srgbClr val="080808"/>
                </a:solidFill>
                <a:effectLst/>
                <a:highlight>
                  <a:srgbClr val="FFFFFF"/>
                </a:highlight>
              </a:rPr>
              <a:t>.model</a:t>
            </a:r>
            <a:r>
              <a:rPr lang="tr-TR" sz="1400" dirty="0">
                <a:solidFill>
                  <a:srgbClr val="080808"/>
                </a:solidFill>
                <a:effectLst/>
                <a:highlight>
                  <a:srgbClr val="FFFFFF"/>
                </a:highlight>
              </a:rPr>
              <a:t> = model  </a:t>
            </a:r>
            <a:r>
              <a:rPr lang="tr-TR" sz="1400" i="1" dirty="0">
                <a:solidFill>
                  <a:srgbClr val="8C8C8C"/>
                </a:solidFill>
                <a:effectLst/>
                <a:highlight>
                  <a:srgbClr val="FFFFFF"/>
                </a:highlight>
              </a:rPr>
              <a:t># Genel nitelik</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a:solidFill>
                  <a:srgbClr val="94558D"/>
                </a:solidFill>
                <a:effectLst/>
                <a:highlight>
                  <a:srgbClr val="FFFFFF"/>
                </a:highlight>
              </a:rPr>
              <a:t>self</a:t>
            </a:r>
            <a:r>
              <a:rPr lang="tr-TR" sz="1400" dirty="0">
                <a:solidFill>
                  <a:srgbClr val="080808"/>
                </a:solidFill>
                <a:effectLst/>
                <a:highlight>
                  <a:srgbClr val="FFFFFF"/>
                </a:highlight>
              </a:rPr>
              <a:t>.__</a:t>
            </a:r>
            <a:r>
              <a:rPr lang="tr-TR" sz="1400" dirty="0" err="1">
                <a:solidFill>
                  <a:srgbClr val="080808"/>
                </a:solidFill>
                <a:effectLst/>
                <a:highlight>
                  <a:srgbClr val="FFFFFF"/>
                </a:highlight>
              </a:rPr>
              <a:t>yil</a:t>
            </a:r>
            <a:r>
              <a:rPr lang="tr-TR" sz="1400" dirty="0">
                <a:solidFill>
                  <a:srgbClr val="080808"/>
                </a:solidFill>
                <a:effectLst/>
                <a:highlight>
                  <a:srgbClr val="FFFFFF"/>
                </a:highlight>
              </a:rPr>
              <a:t> = </a:t>
            </a:r>
            <a:r>
              <a:rPr lang="tr-TR" sz="1400" dirty="0" err="1">
                <a:solidFill>
                  <a:srgbClr val="080808"/>
                </a:solidFill>
                <a:effectLst/>
                <a:highlight>
                  <a:srgbClr val="FFFFFF"/>
                </a:highlight>
              </a:rPr>
              <a:t>yil</a:t>
            </a:r>
            <a:r>
              <a:rPr lang="tr-TR" sz="1400" dirty="0">
                <a:solidFill>
                  <a:srgbClr val="080808"/>
                </a:solidFill>
                <a:effectLst/>
                <a:highlight>
                  <a:srgbClr val="FFFFFF"/>
                </a:highlight>
              </a:rPr>
              <a:t>    </a:t>
            </a:r>
            <a:r>
              <a:rPr lang="tr-TR" sz="1400" i="1" dirty="0">
                <a:solidFill>
                  <a:srgbClr val="8C8C8C"/>
                </a:solidFill>
                <a:effectLst/>
                <a:highlight>
                  <a:srgbClr val="FFFFFF"/>
                </a:highlight>
              </a:rPr>
              <a:t># Özel nitelik (dışarıdan doğrudan erişim yok)</a:t>
            </a:r>
          </a:p>
          <a:p>
            <a:br>
              <a:rPr lang="tr-TR" sz="1400" i="1" dirty="0">
                <a:solidFill>
                  <a:srgbClr val="8C8C8C"/>
                </a:solidFill>
                <a:effectLst/>
                <a:highlight>
                  <a:srgbClr val="FFFFFF"/>
                </a:highlight>
              </a:rPr>
            </a:br>
            <a:r>
              <a:rPr lang="tr-TR" sz="1400" i="1" dirty="0">
                <a:solidFill>
                  <a:srgbClr val="8C8C8C"/>
                </a:solidFill>
                <a:effectLst/>
                <a:highlight>
                  <a:srgbClr val="FFFFFF"/>
                </a:highlight>
              </a:rPr>
              <a:t>    # Niteliklere erişim için </a:t>
            </a:r>
            <a:r>
              <a:rPr lang="tr-TR" sz="1400" i="1" dirty="0" err="1">
                <a:solidFill>
                  <a:srgbClr val="8C8C8C"/>
                </a:solidFill>
                <a:effectLst/>
                <a:highlight>
                  <a:srgbClr val="FFFFFF"/>
                </a:highlight>
              </a:rPr>
              <a:t>getter</a:t>
            </a:r>
            <a:r>
              <a:rPr lang="tr-TR" sz="1400" i="1" dirty="0">
                <a:solidFill>
                  <a:srgbClr val="8C8C8C"/>
                </a:solidFill>
                <a:effectLst/>
                <a:highlight>
                  <a:srgbClr val="FFFFFF"/>
                </a:highlight>
              </a:rPr>
              <a:t> metotları</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a:solidFill>
                  <a:srgbClr val="0033B3"/>
                </a:solidFill>
                <a:effectLst/>
                <a:highlight>
                  <a:srgbClr val="FFFFFF"/>
                </a:highlight>
              </a:rPr>
              <a:t>def </a:t>
            </a:r>
            <a:r>
              <a:rPr lang="tr-TR" sz="1400" dirty="0" err="1">
                <a:solidFill>
                  <a:srgbClr val="00627A"/>
                </a:solidFill>
                <a:effectLst/>
                <a:highlight>
                  <a:srgbClr val="FFFFFF"/>
                </a:highlight>
              </a:rPr>
              <a:t>get_yil</a:t>
            </a:r>
            <a:r>
              <a:rPr lang="tr-TR" sz="1400" dirty="0">
                <a:solidFill>
                  <a:srgbClr val="080808"/>
                </a:solidFill>
                <a:effectLst/>
                <a:highlight>
                  <a:srgbClr val="FFFFFF"/>
                </a:highlight>
              </a:rPr>
              <a:t>(</a:t>
            </a:r>
            <a:r>
              <a:rPr lang="tr-TR" sz="1400" dirty="0">
                <a:solidFill>
                  <a:srgbClr val="94558D"/>
                </a:solidFill>
                <a:effectLst/>
                <a:highlight>
                  <a:srgbClr val="FFFFFF"/>
                </a:highlight>
              </a:rPr>
              <a:t>self</a:t>
            </a:r>
            <a:r>
              <a:rPr lang="tr-TR" sz="1400" dirty="0">
                <a:solidFill>
                  <a:srgbClr val="080808"/>
                </a:solidFill>
                <a:effectLst/>
                <a:highlight>
                  <a:srgbClr val="FFFFFF"/>
                </a:highlight>
              </a:rPr>
              <a:t>):</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dirty="0" err="1">
                <a:solidFill>
                  <a:srgbClr val="0033B3"/>
                </a:solidFill>
                <a:effectLst/>
                <a:highlight>
                  <a:srgbClr val="FFFFFF"/>
                </a:highlight>
              </a:rPr>
              <a:t>return</a:t>
            </a:r>
            <a:r>
              <a:rPr lang="tr-TR" sz="1400" dirty="0">
                <a:solidFill>
                  <a:srgbClr val="0033B3"/>
                </a:solidFill>
                <a:effectLst/>
                <a:highlight>
                  <a:srgbClr val="FFFFFF"/>
                </a:highlight>
              </a:rPr>
              <a:t> </a:t>
            </a:r>
            <a:r>
              <a:rPr lang="tr-TR" sz="1400" dirty="0">
                <a:solidFill>
                  <a:srgbClr val="94558D"/>
                </a:solidFill>
                <a:effectLst/>
                <a:highlight>
                  <a:srgbClr val="FFFFFF"/>
                </a:highlight>
              </a:rPr>
              <a:t>self</a:t>
            </a:r>
            <a:r>
              <a:rPr lang="tr-TR" sz="1400" dirty="0">
                <a:solidFill>
                  <a:srgbClr val="080808"/>
                </a:solidFill>
                <a:effectLst/>
                <a:highlight>
                  <a:srgbClr val="FFFFFF"/>
                </a:highlight>
              </a:rPr>
              <a:t>.__</a:t>
            </a:r>
            <a:r>
              <a:rPr lang="tr-TR" sz="1400" dirty="0" err="1">
                <a:solidFill>
                  <a:srgbClr val="080808"/>
                </a:solidFill>
                <a:effectLst/>
                <a:highlight>
                  <a:srgbClr val="FFFFFF"/>
                </a:highlight>
              </a:rPr>
              <a:t>yil</a:t>
            </a:r>
            <a:br>
              <a:rPr lang="tr-TR" sz="1400" dirty="0">
                <a:solidFill>
                  <a:srgbClr val="080808"/>
                </a:solidFill>
                <a:effectLst/>
                <a:highlight>
                  <a:srgbClr val="FFFFFF"/>
                </a:highlight>
              </a:rPr>
            </a:b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i="1" dirty="0">
                <a:solidFill>
                  <a:srgbClr val="8C8C8C"/>
                </a:solidFill>
                <a:effectLst/>
                <a:highlight>
                  <a:srgbClr val="FFFFFF"/>
                </a:highlight>
              </a:rPr>
              <a:t># Niteliklerin değiştirilmesi için </a:t>
            </a:r>
            <a:r>
              <a:rPr lang="tr-TR" sz="1400" i="1" dirty="0" err="1">
                <a:solidFill>
                  <a:srgbClr val="8C8C8C"/>
                </a:solidFill>
                <a:effectLst/>
                <a:highlight>
                  <a:srgbClr val="FFFFFF"/>
                </a:highlight>
              </a:rPr>
              <a:t>setter</a:t>
            </a:r>
            <a:r>
              <a:rPr lang="tr-TR" sz="1400" i="1" dirty="0">
                <a:solidFill>
                  <a:srgbClr val="8C8C8C"/>
                </a:solidFill>
                <a:effectLst/>
                <a:highlight>
                  <a:srgbClr val="FFFFFF"/>
                </a:highlight>
              </a:rPr>
              <a:t> metotları</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a:solidFill>
                  <a:srgbClr val="0033B3"/>
                </a:solidFill>
                <a:effectLst/>
                <a:highlight>
                  <a:srgbClr val="FFFFFF"/>
                </a:highlight>
              </a:rPr>
              <a:t>def </a:t>
            </a:r>
            <a:r>
              <a:rPr lang="tr-TR" sz="1400" dirty="0" err="1">
                <a:solidFill>
                  <a:srgbClr val="00627A"/>
                </a:solidFill>
                <a:effectLst/>
                <a:highlight>
                  <a:srgbClr val="FFFFFF"/>
                </a:highlight>
              </a:rPr>
              <a:t>set_yil</a:t>
            </a:r>
            <a:r>
              <a:rPr lang="tr-TR" sz="1400" dirty="0">
                <a:solidFill>
                  <a:srgbClr val="080808"/>
                </a:solidFill>
                <a:effectLst/>
                <a:highlight>
                  <a:srgbClr val="FFFFFF"/>
                </a:highlight>
              </a:rPr>
              <a:t>(</a:t>
            </a:r>
            <a:r>
              <a:rPr lang="tr-TR" sz="1400" dirty="0">
                <a:solidFill>
                  <a:srgbClr val="94558D"/>
                </a:solidFill>
                <a:effectLst/>
                <a:highlight>
                  <a:srgbClr val="FFFFFF"/>
                </a:highlight>
              </a:rPr>
              <a:t>self</a:t>
            </a:r>
            <a:r>
              <a:rPr lang="tr-TR" sz="1400" dirty="0">
                <a:solidFill>
                  <a:srgbClr val="080808"/>
                </a:solidFill>
                <a:effectLst/>
                <a:highlight>
                  <a:srgbClr val="FFFFFF"/>
                </a:highlight>
              </a:rPr>
              <a:t>, </a:t>
            </a:r>
            <a:r>
              <a:rPr lang="tr-TR" sz="1400" dirty="0" err="1">
                <a:solidFill>
                  <a:srgbClr val="080808"/>
                </a:solidFill>
                <a:effectLst/>
                <a:highlight>
                  <a:srgbClr val="FFFFFF"/>
                </a:highlight>
              </a:rPr>
              <a:t>yeni_yil</a:t>
            </a:r>
            <a:r>
              <a:rPr lang="tr-TR" sz="1400" dirty="0">
                <a:solidFill>
                  <a:srgbClr val="080808"/>
                </a:solidFill>
                <a:effectLst/>
                <a:highlight>
                  <a:srgbClr val="FFFFFF"/>
                </a:highlight>
              </a:rPr>
              <a:t>):</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dirty="0" err="1">
                <a:solidFill>
                  <a:srgbClr val="0033B3"/>
                </a:solidFill>
                <a:effectLst/>
                <a:highlight>
                  <a:srgbClr val="FFFFFF"/>
                </a:highlight>
              </a:rPr>
              <a:t>if</a:t>
            </a:r>
            <a:r>
              <a:rPr lang="tr-TR" sz="1400" dirty="0">
                <a:solidFill>
                  <a:srgbClr val="0033B3"/>
                </a:solidFill>
                <a:effectLst/>
                <a:highlight>
                  <a:srgbClr val="FFFFFF"/>
                </a:highlight>
              </a:rPr>
              <a:t> </a:t>
            </a:r>
            <a:r>
              <a:rPr lang="tr-TR" sz="1400" dirty="0" err="1">
                <a:solidFill>
                  <a:srgbClr val="080808"/>
                </a:solidFill>
                <a:effectLst/>
                <a:highlight>
                  <a:srgbClr val="FFFFFF"/>
                </a:highlight>
              </a:rPr>
              <a:t>yeni_yil</a:t>
            </a:r>
            <a:r>
              <a:rPr lang="tr-TR" sz="1400" dirty="0">
                <a:solidFill>
                  <a:srgbClr val="080808"/>
                </a:solidFill>
                <a:effectLst/>
                <a:highlight>
                  <a:srgbClr val="FFFFFF"/>
                </a:highlight>
              </a:rPr>
              <a:t> &gt; </a:t>
            </a:r>
            <a:r>
              <a:rPr lang="tr-TR" sz="1400" dirty="0">
                <a:solidFill>
                  <a:srgbClr val="1750EB"/>
                </a:solidFill>
                <a:effectLst/>
                <a:highlight>
                  <a:srgbClr val="FFFFFF"/>
                </a:highlight>
              </a:rPr>
              <a:t>1885</a:t>
            </a:r>
            <a:r>
              <a:rPr lang="tr-TR" sz="1400" dirty="0">
                <a:solidFill>
                  <a:srgbClr val="080808"/>
                </a:solidFill>
                <a:effectLst/>
                <a:highlight>
                  <a:srgbClr val="FFFFFF"/>
                </a:highlight>
              </a:rPr>
              <a:t>:  </a:t>
            </a:r>
            <a:r>
              <a:rPr lang="tr-TR" sz="1400" i="1" dirty="0">
                <a:solidFill>
                  <a:srgbClr val="8C8C8C"/>
                </a:solidFill>
                <a:effectLst/>
                <a:highlight>
                  <a:srgbClr val="FFFFFF"/>
                </a:highlight>
              </a:rPr>
              <a:t># Mantıksal kontrol (ilk otomobilin üretim yılı)</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a:solidFill>
                  <a:srgbClr val="94558D"/>
                </a:solidFill>
                <a:effectLst/>
                <a:highlight>
                  <a:srgbClr val="FFFFFF"/>
                </a:highlight>
              </a:rPr>
              <a:t>self</a:t>
            </a:r>
            <a:r>
              <a:rPr lang="tr-TR" sz="1400" dirty="0">
                <a:solidFill>
                  <a:srgbClr val="080808"/>
                </a:solidFill>
                <a:effectLst/>
                <a:highlight>
                  <a:srgbClr val="FFFFFF"/>
                </a:highlight>
              </a:rPr>
              <a:t>.__</a:t>
            </a:r>
            <a:r>
              <a:rPr lang="tr-TR" sz="1400" dirty="0" err="1">
                <a:solidFill>
                  <a:srgbClr val="080808"/>
                </a:solidFill>
                <a:effectLst/>
                <a:highlight>
                  <a:srgbClr val="FFFFFF"/>
                </a:highlight>
              </a:rPr>
              <a:t>yil</a:t>
            </a:r>
            <a:r>
              <a:rPr lang="tr-TR" sz="1400" dirty="0">
                <a:solidFill>
                  <a:srgbClr val="080808"/>
                </a:solidFill>
                <a:effectLst/>
                <a:highlight>
                  <a:srgbClr val="FFFFFF"/>
                </a:highlight>
              </a:rPr>
              <a:t> = </a:t>
            </a:r>
            <a:r>
              <a:rPr lang="tr-TR" sz="1400" dirty="0" err="1">
                <a:solidFill>
                  <a:srgbClr val="080808"/>
                </a:solidFill>
                <a:effectLst/>
                <a:highlight>
                  <a:srgbClr val="FFFFFF"/>
                </a:highlight>
              </a:rPr>
              <a:t>yeni_yil</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dirty="0">
                <a:solidFill>
                  <a:srgbClr val="0033B3"/>
                </a:solidFill>
                <a:effectLst/>
                <a:highlight>
                  <a:srgbClr val="FFFFFF"/>
                </a:highlight>
              </a:rPr>
              <a:t>else</a:t>
            </a:r>
            <a:r>
              <a:rPr lang="tr-TR" sz="1400" dirty="0">
                <a:solidFill>
                  <a:srgbClr val="080808"/>
                </a:solidFill>
                <a:effectLst/>
                <a:highlight>
                  <a:srgbClr val="FFFFFF"/>
                </a:highlight>
              </a:rPr>
              <a:t>:</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dirty="0" err="1">
                <a:solidFill>
                  <a:srgbClr val="000080"/>
                </a:solidFill>
                <a:effectLst/>
                <a:highlight>
                  <a:srgbClr val="FFFFFF"/>
                </a:highlight>
              </a:rPr>
              <a:t>print</a:t>
            </a:r>
            <a:r>
              <a:rPr lang="tr-TR" sz="1400" dirty="0">
                <a:solidFill>
                  <a:srgbClr val="080808"/>
                </a:solidFill>
                <a:effectLst/>
                <a:highlight>
                  <a:srgbClr val="FFFFFF"/>
                </a:highlight>
              </a:rPr>
              <a:t>(</a:t>
            </a:r>
            <a:r>
              <a:rPr lang="tr-TR" sz="1400" dirty="0">
                <a:solidFill>
                  <a:srgbClr val="067D17"/>
                </a:solidFill>
                <a:effectLst/>
                <a:highlight>
                  <a:srgbClr val="FFFFFF"/>
                </a:highlight>
              </a:rPr>
              <a:t>"Geçersiz yıl!"</a:t>
            </a:r>
            <a:r>
              <a:rPr lang="tr-TR" sz="1400" dirty="0">
                <a:solidFill>
                  <a:srgbClr val="080808"/>
                </a:solidFill>
                <a:effectLst/>
                <a:highlight>
                  <a:srgbClr val="FFFFFF"/>
                </a:highlight>
              </a:rPr>
              <a:t>)</a:t>
            </a:r>
            <a:br>
              <a:rPr lang="tr-TR" sz="1400" dirty="0">
                <a:solidFill>
                  <a:srgbClr val="080808"/>
                </a:solidFill>
                <a:effectLst/>
                <a:highlight>
                  <a:srgbClr val="FFFFFF"/>
                </a:highlight>
              </a:rPr>
            </a:b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i="1" dirty="0">
                <a:solidFill>
                  <a:srgbClr val="8C8C8C"/>
                </a:solidFill>
                <a:effectLst/>
                <a:highlight>
                  <a:srgbClr val="FFFFFF"/>
                </a:highlight>
              </a:rPr>
              <a:t># Genel bir metot</a:t>
            </a:r>
            <a:br>
              <a:rPr lang="tr-TR" sz="1400" i="1" dirty="0">
                <a:solidFill>
                  <a:srgbClr val="8C8C8C"/>
                </a:solidFill>
                <a:effectLst/>
                <a:highlight>
                  <a:srgbClr val="FFFFFF"/>
                </a:highlight>
              </a:rPr>
            </a:br>
            <a:r>
              <a:rPr lang="tr-TR" sz="1400" i="1" dirty="0">
                <a:solidFill>
                  <a:srgbClr val="8C8C8C"/>
                </a:solidFill>
                <a:effectLst/>
                <a:highlight>
                  <a:srgbClr val="FFFFFF"/>
                </a:highlight>
              </a:rPr>
              <a:t>    </a:t>
            </a:r>
            <a:r>
              <a:rPr lang="tr-TR" sz="1400" dirty="0">
                <a:solidFill>
                  <a:srgbClr val="0033B3"/>
                </a:solidFill>
                <a:effectLst/>
                <a:highlight>
                  <a:srgbClr val="FFFFFF"/>
                </a:highlight>
              </a:rPr>
              <a:t>def </a:t>
            </a:r>
            <a:r>
              <a:rPr lang="tr-TR" sz="1400" dirty="0" err="1">
                <a:solidFill>
                  <a:srgbClr val="00627A"/>
                </a:solidFill>
                <a:effectLst/>
                <a:highlight>
                  <a:srgbClr val="FFFFFF"/>
                </a:highlight>
              </a:rPr>
              <a:t>bilgileri_goster</a:t>
            </a:r>
            <a:r>
              <a:rPr lang="tr-TR" sz="1400" dirty="0">
                <a:solidFill>
                  <a:srgbClr val="080808"/>
                </a:solidFill>
                <a:effectLst/>
                <a:highlight>
                  <a:srgbClr val="FFFFFF"/>
                </a:highlight>
              </a:rPr>
              <a:t>(</a:t>
            </a:r>
            <a:r>
              <a:rPr lang="tr-TR" sz="1400" dirty="0">
                <a:solidFill>
                  <a:srgbClr val="94558D"/>
                </a:solidFill>
                <a:effectLst/>
                <a:highlight>
                  <a:srgbClr val="FFFFFF"/>
                </a:highlight>
              </a:rPr>
              <a:t>self</a:t>
            </a:r>
            <a:r>
              <a:rPr lang="tr-TR" sz="1400" dirty="0">
                <a:solidFill>
                  <a:srgbClr val="080808"/>
                </a:solidFill>
                <a:effectLst/>
                <a:highlight>
                  <a:srgbClr val="FFFFFF"/>
                </a:highlight>
              </a:rPr>
              <a:t>):</a:t>
            </a:r>
            <a:br>
              <a:rPr lang="tr-TR" sz="1400" dirty="0">
                <a:solidFill>
                  <a:srgbClr val="080808"/>
                </a:solidFill>
                <a:effectLst/>
                <a:highlight>
                  <a:srgbClr val="FFFFFF"/>
                </a:highlight>
              </a:rPr>
            </a:br>
            <a:r>
              <a:rPr lang="tr-TR" sz="1400" dirty="0">
                <a:solidFill>
                  <a:srgbClr val="080808"/>
                </a:solidFill>
                <a:effectLst/>
                <a:highlight>
                  <a:srgbClr val="FFFFFF"/>
                </a:highlight>
              </a:rPr>
              <a:t>        </a:t>
            </a:r>
            <a:r>
              <a:rPr lang="tr-TR" sz="1400" dirty="0" err="1">
                <a:solidFill>
                  <a:srgbClr val="0033B3"/>
                </a:solidFill>
                <a:effectLst/>
                <a:highlight>
                  <a:srgbClr val="FFFFFF"/>
                </a:highlight>
              </a:rPr>
              <a:t>return</a:t>
            </a:r>
            <a:r>
              <a:rPr lang="tr-TR" sz="1400" dirty="0">
                <a:solidFill>
                  <a:srgbClr val="0033B3"/>
                </a:solidFill>
                <a:effectLst/>
                <a:highlight>
                  <a:srgbClr val="FFFFFF"/>
                </a:highlight>
              </a:rPr>
              <a:t> </a:t>
            </a:r>
            <a:r>
              <a:rPr lang="tr-TR" sz="1400" dirty="0" err="1">
                <a:solidFill>
                  <a:srgbClr val="067D17"/>
                </a:solidFill>
                <a:effectLst/>
                <a:highlight>
                  <a:srgbClr val="FFFFFF"/>
                </a:highlight>
              </a:rPr>
              <a:t>f"Marka</a:t>
            </a:r>
            <a:r>
              <a:rPr lang="tr-TR" sz="1400" dirty="0">
                <a:solidFill>
                  <a:srgbClr val="067D17"/>
                </a:solidFill>
                <a:effectLst/>
                <a:highlight>
                  <a:srgbClr val="FFFFFF"/>
                </a:highlight>
              </a:rPr>
              <a:t>: </a:t>
            </a:r>
            <a:r>
              <a:rPr lang="tr-TR" sz="1400" dirty="0">
                <a:solidFill>
                  <a:srgbClr val="0037A6"/>
                </a:solidFill>
                <a:effectLst/>
                <a:highlight>
                  <a:srgbClr val="FFFFFF"/>
                </a:highlight>
              </a:rPr>
              <a:t>{</a:t>
            </a:r>
            <a:r>
              <a:rPr lang="tr-TR" sz="1400" dirty="0" err="1">
                <a:solidFill>
                  <a:srgbClr val="94558D"/>
                </a:solidFill>
                <a:effectLst/>
                <a:highlight>
                  <a:srgbClr val="FFFFFF"/>
                </a:highlight>
              </a:rPr>
              <a:t>self</a:t>
            </a:r>
            <a:r>
              <a:rPr lang="tr-TR" sz="1400" dirty="0" err="1">
                <a:solidFill>
                  <a:srgbClr val="080808"/>
                </a:solidFill>
                <a:effectLst/>
                <a:highlight>
                  <a:srgbClr val="FFFFFF"/>
                </a:highlight>
              </a:rPr>
              <a:t>.marka</a:t>
            </a:r>
            <a:r>
              <a:rPr lang="tr-TR" sz="1400" dirty="0">
                <a:solidFill>
                  <a:srgbClr val="0037A6"/>
                </a:solidFill>
                <a:effectLst/>
                <a:highlight>
                  <a:srgbClr val="FFFFFF"/>
                </a:highlight>
              </a:rPr>
              <a:t>}</a:t>
            </a:r>
            <a:r>
              <a:rPr lang="tr-TR" sz="1400" dirty="0">
                <a:solidFill>
                  <a:srgbClr val="067D17"/>
                </a:solidFill>
                <a:effectLst/>
                <a:highlight>
                  <a:srgbClr val="FFFFFF"/>
                </a:highlight>
              </a:rPr>
              <a:t>, Model: </a:t>
            </a:r>
            <a:r>
              <a:rPr lang="tr-TR" sz="1400" dirty="0">
                <a:solidFill>
                  <a:srgbClr val="0037A6"/>
                </a:solidFill>
                <a:effectLst/>
                <a:highlight>
                  <a:srgbClr val="FFFFFF"/>
                </a:highlight>
              </a:rPr>
              <a:t>{</a:t>
            </a:r>
            <a:r>
              <a:rPr lang="tr-TR" sz="1400" dirty="0" err="1">
                <a:solidFill>
                  <a:srgbClr val="94558D"/>
                </a:solidFill>
                <a:effectLst/>
                <a:highlight>
                  <a:srgbClr val="FFFFFF"/>
                </a:highlight>
              </a:rPr>
              <a:t>self</a:t>
            </a:r>
            <a:r>
              <a:rPr lang="tr-TR" sz="1400" dirty="0" err="1">
                <a:solidFill>
                  <a:srgbClr val="080808"/>
                </a:solidFill>
                <a:effectLst/>
                <a:highlight>
                  <a:srgbClr val="FFFFFF"/>
                </a:highlight>
              </a:rPr>
              <a:t>.model</a:t>
            </a:r>
            <a:r>
              <a:rPr lang="tr-TR" sz="1400" dirty="0">
                <a:solidFill>
                  <a:srgbClr val="0037A6"/>
                </a:solidFill>
                <a:effectLst/>
                <a:highlight>
                  <a:srgbClr val="FFFFFF"/>
                </a:highlight>
              </a:rPr>
              <a:t>}</a:t>
            </a:r>
            <a:r>
              <a:rPr lang="tr-TR" sz="1400" dirty="0">
                <a:solidFill>
                  <a:srgbClr val="067D17"/>
                </a:solidFill>
                <a:effectLst/>
                <a:highlight>
                  <a:srgbClr val="FFFFFF"/>
                </a:highlight>
              </a:rPr>
              <a:t>, Üretim Yılı: </a:t>
            </a:r>
            <a:r>
              <a:rPr lang="tr-TR" sz="1400" dirty="0">
                <a:solidFill>
                  <a:srgbClr val="0037A6"/>
                </a:solidFill>
                <a:effectLst/>
                <a:highlight>
                  <a:srgbClr val="FFFFFF"/>
                </a:highlight>
              </a:rPr>
              <a:t>{</a:t>
            </a:r>
            <a:r>
              <a:rPr lang="tr-TR" sz="1400" dirty="0">
                <a:solidFill>
                  <a:srgbClr val="94558D"/>
                </a:solidFill>
                <a:effectLst/>
                <a:highlight>
                  <a:srgbClr val="FFFFFF"/>
                </a:highlight>
              </a:rPr>
              <a:t>self</a:t>
            </a:r>
            <a:r>
              <a:rPr lang="tr-TR" sz="1400" dirty="0">
                <a:solidFill>
                  <a:srgbClr val="080808"/>
                </a:solidFill>
                <a:effectLst/>
                <a:highlight>
                  <a:srgbClr val="FFFFFF"/>
                </a:highlight>
              </a:rPr>
              <a:t>.__</a:t>
            </a:r>
            <a:r>
              <a:rPr lang="tr-TR" sz="1400" dirty="0" err="1">
                <a:solidFill>
                  <a:srgbClr val="080808"/>
                </a:solidFill>
                <a:effectLst/>
                <a:highlight>
                  <a:srgbClr val="FFFFFF"/>
                </a:highlight>
              </a:rPr>
              <a:t>yil</a:t>
            </a:r>
            <a:r>
              <a:rPr lang="tr-TR" sz="1400" dirty="0">
                <a:solidFill>
                  <a:srgbClr val="0037A6"/>
                </a:solidFill>
                <a:effectLst/>
                <a:highlight>
                  <a:srgbClr val="FFFFFF"/>
                </a:highlight>
              </a:rPr>
              <a:t>}</a:t>
            </a:r>
            <a:r>
              <a:rPr lang="tr-TR" sz="1400" dirty="0">
                <a:solidFill>
                  <a:srgbClr val="067D17"/>
                </a:solidFill>
                <a:effectLst/>
                <a:highlight>
                  <a:srgbClr val="FFFFFF"/>
                </a:highlight>
              </a:rPr>
              <a:t>"</a:t>
            </a:r>
            <a:br>
              <a:rPr lang="tr-TR" sz="1400" dirty="0">
                <a:solidFill>
                  <a:srgbClr val="067D17"/>
                </a:solidFill>
                <a:effectLst/>
                <a:highlight>
                  <a:srgbClr val="FFFFFF"/>
                </a:highlight>
              </a:rPr>
            </a:br>
            <a:br>
              <a:rPr lang="tr-TR" sz="1400" dirty="0">
                <a:solidFill>
                  <a:srgbClr val="067D17"/>
                </a:solidFill>
                <a:effectLst/>
                <a:highlight>
                  <a:srgbClr val="FFFFFF"/>
                </a:highlight>
              </a:rPr>
            </a:br>
            <a:r>
              <a:rPr lang="tr-TR" sz="1400" i="1" dirty="0">
                <a:solidFill>
                  <a:srgbClr val="8C8C8C"/>
                </a:solidFill>
                <a:effectLst/>
                <a:highlight>
                  <a:srgbClr val="FFFFFF"/>
                </a:highlight>
              </a:rPr>
              <a:t># Nesne oluşturma</a:t>
            </a:r>
            <a:br>
              <a:rPr lang="tr-TR" sz="1400" i="1" dirty="0">
                <a:solidFill>
                  <a:srgbClr val="8C8C8C"/>
                </a:solidFill>
                <a:effectLst/>
                <a:highlight>
                  <a:srgbClr val="FFFFFF"/>
                </a:highlight>
              </a:rPr>
            </a:br>
            <a:r>
              <a:rPr lang="tr-TR" sz="1400" dirty="0">
                <a:solidFill>
                  <a:srgbClr val="080808"/>
                </a:solidFill>
                <a:effectLst/>
                <a:highlight>
                  <a:srgbClr val="FFFFFF"/>
                </a:highlight>
              </a:rPr>
              <a:t>araba1 = Araba(</a:t>
            </a:r>
            <a:r>
              <a:rPr lang="tr-TR" sz="1400" dirty="0">
                <a:solidFill>
                  <a:srgbClr val="067D17"/>
                </a:solidFill>
                <a:effectLst/>
                <a:highlight>
                  <a:srgbClr val="FFFFFF"/>
                </a:highlight>
              </a:rPr>
              <a:t>"Toyota"</a:t>
            </a:r>
            <a:r>
              <a:rPr lang="tr-TR" sz="1400" dirty="0">
                <a:solidFill>
                  <a:srgbClr val="080808"/>
                </a:solidFill>
                <a:effectLst/>
                <a:highlight>
                  <a:srgbClr val="FFFFFF"/>
                </a:highlight>
              </a:rPr>
              <a:t>, </a:t>
            </a:r>
            <a:r>
              <a:rPr lang="tr-TR" sz="1400" dirty="0">
                <a:solidFill>
                  <a:srgbClr val="067D17"/>
                </a:solidFill>
                <a:effectLst/>
                <a:highlight>
                  <a:srgbClr val="FFFFFF"/>
                </a:highlight>
              </a:rPr>
              <a:t>"Corolla"</a:t>
            </a:r>
            <a:r>
              <a:rPr lang="tr-TR" sz="1400" dirty="0">
                <a:solidFill>
                  <a:srgbClr val="080808"/>
                </a:solidFill>
                <a:effectLst/>
                <a:highlight>
                  <a:srgbClr val="FFFFFF"/>
                </a:highlight>
              </a:rPr>
              <a:t>, </a:t>
            </a:r>
            <a:r>
              <a:rPr lang="tr-TR" sz="1400" dirty="0">
                <a:solidFill>
                  <a:srgbClr val="1750EB"/>
                </a:solidFill>
                <a:effectLst/>
                <a:highlight>
                  <a:srgbClr val="FFFFFF"/>
                </a:highlight>
              </a:rPr>
              <a:t>2020</a:t>
            </a:r>
            <a:r>
              <a:rPr lang="tr-TR" sz="1400" dirty="0">
                <a:solidFill>
                  <a:srgbClr val="080808"/>
                </a:solidFill>
                <a:effectLst/>
                <a:highlight>
                  <a:srgbClr val="FFFFFF"/>
                </a:highlight>
              </a:rPr>
              <a:t>)</a:t>
            </a:r>
            <a:br>
              <a:rPr lang="tr-TR" sz="1400" dirty="0">
                <a:solidFill>
                  <a:srgbClr val="080808"/>
                </a:solidFill>
                <a:effectLst/>
                <a:highlight>
                  <a:srgbClr val="FFFFFF"/>
                </a:highlight>
              </a:rPr>
            </a:br>
            <a:br>
              <a:rPr lang="tr-TR" sz="1400" dirty="0">
                <a:solidFill>
                  <a:srgbClr val="080808"/>
                </a:solidFill>
                <a:effectLst/>
                <a:highlight>
                  <a:srgbClr val="FFFFFF"/>
                </a:highlight>
              </a:rPr>
            </a:br>
            <a:r>
              <a:rPr lang="tr-TR" sz="1400" i="1" dirty="0">
                <a:solidFill>
                  <a:srgbClr val="8C8C8C"/>
                </a:solidFill>
                <a:effectLst/>
                <a:highlight>
                  <a:srgbClr val="FFFFFF"/>
                </a:highlight>
              </a:rPr>
              <a:t># Metotların ve niteliklerin kullanımı</a:t>
            </a:r>
            <a:br>
              <a:rPr lang="tr-TR" sz="1400" i="1" dirty="0">
                <a:solidFill>
                  <a:srgbClr val="8C8C8C"/>
                </a:solidFill>
                <a:effectLst/>
                <a:highlight>
                  <a:srgbClr val="FFFFFF"/>
                </a:highlight>
              </a:rPr>
            </a:br>
            <a:r>
              <a:rPr lang="tr-TR" sz="1400" dirty="0" err="1">
                <a:solidFill>
                  <a:srgbClr val="000080"/>
                </a:solidFill>
                <a:effectLst/>
                <a:highlight>
                  <a:srgbClr val="FFFFFF"/>
                </a:highlight>
              </a:rPr>
              <a:t>print</a:t>
            </a:r>
            <a:r>
              <a:rPr lang="tr-TR" sz="1400" dirty="0">
                <a:solidFill>
                  <a:srgbClr val="080808"/>
                </a:solidFill>
                <a:effectLst/>
                <a:highlight>
                  <a:srgbClr val="FFFFFF"/>
                </a:highlight>
              </a:rPr>
              <a:t>(araba1.bilgileri_goster())  </a:t>
            </a:r>
            <a:r>
              <a:rPr lang="tr-TR" sz="1400" i="1" dirty="0">
                <a:solidFill>
                  <a:srgbClr val="8C8C8C"/>
                </a:solidFill>
                <a:effectLst/>
                <a:highlight>
                  <a:srgbClr val="FFFFFF"/>
                </a:highlight>
              </a:rPr>
              <a:t># Marka: Toyota, Model: Corolla, Üretim Yılı: 2020</a:t>
            </a:r>
            <a:br>
              <a:rPr lang="tr-TR" sz="1400" i="1" dirty="0">
                <a:solidFill>
                  <a:srgbClr val="8C8C8C"/>
                </a:solidFill>
                <a:effectLst/>
                <a:highlight>
                  <a:srgbClr val="FFFFFF"/>
                </a:highlight>
              </a:rPr>
            </a:br>
            <a:r>
              <a:rPr lang="tr-TR" sz="1400" dirty="0">
                <a:solidFill>
                  <a:srgbClr val="080808"/>
                </a:solidFill>
                <a:effectLst/>
                <a:highlight>
                  <a:srgbClr val="FFFFFF"/>
                </a:highlight>
              </a:rPr>
              <a:t>araba1.set_yil(</a:t>
            </a:r>
            <a:r>
              <a:rPr lang="tr-TR" sz="1400" dirty="0">
                <a:solidFill>
                  <a:srgbClr val="1750EB"/>
                </a:solidFill>
                <a:effectLst/>
                <a:highlight>
                  <a:srgbClr val="FFFFFF"/>
                </a:highlight>
              </a:rPr>
              <a:t>2022</a:t>
            </a:r>
            <a:r>
              <a:rPr lang="tr-TR" sz="1400" dirty="0">
                <a:solidFill>
                  <a:srgbClr val="080808"/>
                </a:solidFill>
                <a:effectLst/>
                <a:highlight>
                  <a:srgbClr val="FFFFFF"/>
                </a:highlight>
              </a:rPr>
              <a:t>)             </a:t>
            </a:r>
            <a:r>
              <a:rPr lang="tr-TR" sz="1400" i="1" dirty="0">
                <a:solidFill>
                  <a:srgbClr val="8C8C8C"/>
                </a:solidFill>
                <a:effectLst/>
                <a:highlight>
                  <a:srgbClr val="FFFFFF"/>
                </a:highlight>
              </a:rPr>
              <a:t># Yılı güncelle</a:t>
            </a:r>
            <a:br>
              <a:rPr lang="tr-TR" sz="1400" i="1" dirty="0">
                <a:solidFill>
                  <a:srgbClr val="8C8C8C"/>
                </a:solidFill>
                <a:effectLst/>
                <a:highlight>
                  <a:srgbClr val="FFFFFF"/>
                </a:highlight>
              </a:rPr>
            </a:br>
            <a:r>
              <a:rPr lang="tr-TR" sz="1400" dirty="0" err="1">
                <a:solidFill>
                  <a:srgbClr val="000080"/>
                </a:solidFill>
                <a:effectLst/>
                <a:highlight>
                  <a:srgbClr val="FFFFFF"/>
                </a:highlight>
              </a:rPr>
              <a:t>print</a:t>
            </a:r>
            <a:r>
              <a:rPr lang="tr-TR" sz="1400" dirty="0">
                <a:solidFill>
                  <a:srgbClr val="080808"/>
                </a:solidFill>
                <a:effectLst/>
                <a:highlight>
                  <a:srgbClr val="FFFFFF"/>
                </a:highlight>
              </a:rPr>
              <a:t>(araba1.get_yil())          </a:t>
            </a:r>
            <a:r>
              <a:rPr lang="tr-TR" sz="1400" i="1" dirty="0">
                <a:solidFill>
                  <a:srgbClr val="8C8C8C"/>
                </a:solidFill>
                <a:effectLst/>
                <a:highlight>
                  <a:srgbClr val="FFFFFF"/>
                </a:highlight>
              </a:rPr>
              <a:t># 2022</a:t>
            </a:r>
            <a:endParaRPr lang="tr-TR" sz="1400" dirty="0">
              <a:solidFill>
                <a:srgbClr val="080808"/>
              </a:solidFill>
              <a:effectLst/>
              <a:highlight>
                <a:srgbClr val="FFFFFF"/>
              </a:highlight>
            </a:endParaRPr>
          </a:p>
        </p:txBody>
      </p:sp>
    </p:spTree>
    <p:extLst>
      <p:ext uri="{BB962C8B-B14F-4D97-AF65-F5344CB8AC3E}">
        <p14:creationId xmlns:p14="http://schemas.microsoft.com/office/powerpoint/2010/main" val="1346085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a:solidFill>
                  <a:schemeClr val="tx1">
                    <a:lumMod val="50000"/>
                    <a:lumOff val="50000"/>
                  </a:schemeClr>
                </a:solidFill>
                <a:latin typeface="+mn-lt"/>
                <a:ea typeface="+mn-ea"/>
                <a:cs typeface="+mn-cs"/>
              </a:rPr>
              <a:t>Kaynak: onuraltuntas.net </a:t>
            </a:r>
          </a:p>
        </p:txBody>
      </p:sp>
      <p:pic>
        <p:nvPicPr>
          <p:cNvPr id="28" name="Graphic 27" descr="Open Folder">
            <a:extLst>
              <a:ext uri="{FF2B5EF4-FFF2-40B4-BE49-F238E27FC236}">
                <a16:creationId xmlns:a16="http://schemas.microsoft.com/office/drawing/2014/main" id="{7569272C-B29A-B84A-8703-E7902AED32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097" y="1759590"/>
            <a:ext cx="2907124" cy="2907124"/>
          </a:xfrm>
          <a:prstGeom prst="rect">
            <a:avLst/>
          </a:prstGeom>
        </p:spPr>
      </p:pic>
      <p:sp>
        <p:nvSpPr>
          <p:cNvPr id="3" name="Metin kutusu 2">
            <a:extLst>
              <a:ext uri="{FF2B5EF4-FFF2-40B4-BE49-F238E27FC236}">
                <a16:creationId xmlns:a16="http://schemas.microsoft.com/office/drawing/2014/main" id="{A3132936-EEB1-08ED-B88C-E5DFDF9252AF}"/>
              </a:ext>
            </a:extLst>
          </p:cNvPr>
          <p:cNvSpPr txBox="1"/>
          <p:nvPr/>
        </p:nvSpPr>
        <p:spPr>
          <a:xfrm>
            <a:off x="3928388" y="1134142"/>
            <a:ext cx="4316172" cy="3690106"/>
          </a:xfrm>
          <a:prstGeom prst="rect">
            <a:avLst/>
          </a:prstGeom>
        </p:spPr>
        <p:txBody>
          <a:bodyPr vert="horz" lIns="91440" tIns="45720" rIns="91440" bIns="45720" rtlCol="0" anchor="t">
            <a:normAutofit fontScale="92500" lnSpcReduction="10000"/>
          </a:bodyPr>
          <a:lstStyle/>
          <a:p>
            <a:pPr indent="-228600" defTabSz="914400">
              <a:lnSpc>
                <a:spcPct val="90000"/>
              </a:lnSpc>
              <a:spcAft>
                <a:spcPts val="600"/>
              </a:spcAft>
              <a:buFont typeface="Arial" panose="020B0604020202020204" pitchFamily="34" charset="0"/>
              <a:buChar char="•"/>
            </a:pPr>
            <a:endParaRPr lang="en-US" sz="2200" b="1" dirty="0"/>
          </a:p>
          <a:p>
            <a:pPr defTabSz="914400">
              <a:lnSpc>
                <a:spcPct val="90000"/>
              </a:lnSpc>
              <a:spcAft>
                <a:spcPts val="600"/>
              </a:spcAft>
            </a:pPr>
            <a:r>
              <a:rPr lang="en-US" sz="2200" dirty="0" err="1"/>
              <a:t>Bilgilerin</a:t>
            </a:r>
            <a:r>
              <a:rPr lang="en-US" sz="2200" dirty="0"/>
              <a:t> </a:t>
            </a:r>
            <a:r>
              <a:rPr lang="en-US" sz="2200" dirty="0" err="1"/>
              <a:t>kalıcı</a:t>
            </a:r>
            <a:r>
              <a:rPr lang="en-US" sz="2200" dirty="0"/>
              <a:t> </a:t>
            </a:r>
            <a:r>
              <a:rPr lang="en-US" sz="2200" dirty="0" err="1"/>
              <a:t>olarak</a:t>
            </a:r>
            <a:r>
              <a:rPr lang="en-US" sz="2200" dirty="0"/>
              <a:t> </a:t>
            </a:r>
            <a:r>
              <a:rPr lang="en-US" sz="2200" dirty="0" err="1"/>
              <a:t>saklanması</a:t>
            </a:r>
            <a:r>
              <a:rPr lang="en-US" sz="2200" dirty="0"/>
              <a:t> </a:t>
            </a:r>
            <a:r>
              <a:rPr lang="en-US" sz="2200" dirty="0" err="1"/>
              <a:t>veya</a:t>
            </a:r>
            <a:r>
              <a:rPr lang="en-US" sz="2200" dirty="0"/>
              <a:t> </a:t>
            </a:r>
            <a:r>
              <a:rPr lang="en-US" sz="2200" dirty="0" err="1"/>
              <a:t>okunması</a:t>
            </a:r>
            <a:r>
              <a:rPr lang="en-US" sz="2200" dirty="0"/>
              <a:t> </a:t>
            </a:r>
            <a:r>
              <a:rPr lang="en-US" sz="2200" dirty="0" err="1"/>
              <a:t>gereken</a:t>
            </a:r>
            <a:r>
              <a:rPr lang="en-US" sz="2200" dirty="0"/>
              <a:t> </a:t>
            </a:r>
            <a:r>
              <a:rPr lang="en-US" sz="2200" dirty="0" err="1"/>
              <a:t>durumlarda</a:t>
            </a:r>
            <a:r>
              <a:rPr lang="en-US" sz="2200" dirty="0"/>
              <a:t> </a:t>
            </a:r>
            <a:r>
              <a:rPr lang="en-US" sz="2200" dirty="0" err="1"/>
              <a:t>kullanılır</a:t>
            </a:r>
            <a:r>
              <a:rPr lang="en-US" sz="2200" dirty="0"/>
              <a:t>. </a:t>
            </a:r>
            <a:r>
              <a:rPr lang="en-US" sz="2200" dirty="0" err="1"/>
              <a:t>Dosya</a:t>
            </a:r>
            <a:r>
              <a:rPr lang="en-US" sz="2200" dirty="0"/>
              <a:t> </a:t>
            </a:r>
            <a:r>
              <a:rPr lang="en-US" sz="2200" dirty="0" err="1"/>
              <a:t>nesneleri</a:t>
            </a:r>
            <a:r>
              <a:rPr lang="en-US" sz="2200" dirty="0"/>
              <a:t>, </a:t>
            </a:r>
            <a:r>
              <a:rPr lang="en-US" sz="2200" dirty="0" err="1"/>
              <a:t>bir</a:t>
            </a:r>
            <a:r>
              <a:rPr lang="en-US" sz="2200" dirty="0"/>
              <a:t> </a:t>
            </a:r>
            <a:r>
              <a:rPr lang="en-US" sz="2200" dirty="0" err="1"/>
              <a:t>dosyayla</a:t>
            </a:r>
            <a:r>
              <a:rPr lang="en-US" sz="2200" dirty="0"/>
              <a:t> </a:t>
            </a:r>
            <a:r>
              <a:rPr lang="en-US" sz="2200" dirty="0" err="1"/>
              <a:t>çalışmayı</a:t>
            </a:r>
            <a:r>
              <a:rPr lang="en-US" sz="2200" dirty="0"/>
              <a:t> </a:t>
            </a:r>
            <a:r>
              <a:rPr lang="en-US" sz="2200" dirty="0" err="1"/>
              <a:t>mümkün</a:t>
            </a:r>
            <a:r>
              <a:rPr lang="en-US" sz="2200" dirty="0"/>
              <a:t> </a:t>
            </a:r>
            <a:r>
              <a:rPr lang="en-US" sz="2200" dirty="0" err="1"/>
              <a:t>kılar</a:t>
            </a:r>
            <a:r>
              <a:rPr lang="en-US" sz="2200" dirty="0"/>
              <a:t>. </a:t>
            </a:r>
          </a:p>
          <a:p>
            <a:pPr indent="-228600" defTabSz="914400">
              <a:lnSpc>
                <a:spcPct val="90000"/>
              </a:lnSpc>
              <a:spcAft>
                <a:spcPts val="600"/>
              </a:spcAft>
              <a:buFont typeface="Arial" panose="020B0604020202020204" pitchFamily="34" charset="0"/>
              <a:buChar char="•"/>
            </a:pPr>
            <a:endParaRPr lang="en-US" sz="2200" dirty="0"/>
          </a:p>
          <a:p>
            <a:pPr defTabSz="914400">
              <a:lnSpc>
                <a:spcPct val="90000"/>
              </a:lnSpc>
              <a:spcAft>
                <a:spcPts val="600"/>
              </a:spcAft>
            </a:pPr>
            <a:r>
              <a:rPr lang="en-US" sz="2200" dirty="0" err="1"/>
              <a:t>Örneğin</a:t>
            </a:r>
            <a:r>
              <a:rPr lang="en-US" sz="2200" dirty="0"/>
              <a:t>:</a:t>
            </a:r>
          </a:p>
          <a:p>
            <a:pPr marL="742950" lvl="1" indent="-228600" defTabSz="914400">
              <a:lnSpc>
                <a:spcPct val="90000"/>
              </a:lnSpc>
              <a:spcAft>
                <a:spcPts val="600"/>
              </a:spcAft>
              <a:buFont typeface="Arial" panose="020B0604020202020204" pitchFamily="34" charset="0"/>
              <a:buChar char="•"/>
            </a:pPr>
            <a:r>
              <a:rPr lang="en-US" sz="2200" dirty="0" err="1"/>
              <a:t>Verileri</a:t>
            </a:r>
            <a:r>
              <a:rPr lang="en-US" sz="2200" dirty="0"/>
              <a:t> </a:t>
            </a:r>
            <a:r>
              <a:rPr lang="en-US" sz="2200" dirty="0" err="1"/>
              <a:t>bir</a:t>
            </a:r>
            <a:r>
              <a:rPr lang="en-US" sz="2200" dirty="0"/>
              <a:t> </a:t>
            </a:r>
            <a:r>
              <a:rPr lang="en-US" sz="2200" dirty="0" err="1"/>
              <a:t>dosyaya</a:t>
            </a:r>
            <a:r>
              <a:rPr lang="en-US" sz="2200" dirty="0"/>
              <a:t> </a:t>
            </a:r>
            <a:r>
              <a:rPr lang="en-US" sz="2200" dirty="0" err="1"/>
              <a:t>yazmak</a:t>
            </a:r>
            <a:r>
              <a:rPr lang="en-US" sz="2200" dirty="0"/>
              <a:t> (</a:t>
            </a:r>
            <a:r>
              <a:rPr lang="en-US" sz="2200" dirty="0" err="1"/>
              <a:t>kayıt</a:t>
            </a:r>
            <a:r>
              <a:rPr lang="en-US" sz="2200" dirty="0"/>
              <a:t>/log </a:t>
            </a:r>
            <a:r>
              <a:rPr lang="en-US" sz="2200" dirty="0" err="1"/>
              <a:t>tutma</a:t>
            </a:r>
            <a:r>
              <a:rPr lang="en-US" sz="2200" dirty="0"/>
              <a:t>).</a:t>
            </a:r>
          </a:p>
          <a:p>
            <a:pPr marL="742950" lvl="1" indent="-228600" defTabSz="914400">
              <a:lnSpc>
                <a:spcPct val="90000"/>
              </a:lnSpc>
              <a:spcAft>
                <a:spcPts val="600"/>
              </a:spcAft>
              <a:buFont typeface="Arial" panose="020B0604020202020204" pitchFamily="34" charset="0"/>
              <a:buChar char="•"/>
            </a:pPr>
            <a:r>
              <a:rPr lang="en-US" sz="2200" dirty="0"/>
              <a:t>Bir </a:t>
            </a:r>
            <a:r>
              <a:rPr lang="en-US" sz="2200" dirty="0" err="1"/>
              <a:t>dosyadan</a:t>
            </a:r>
            <a:r>
              <a:rPr lang="en-US" sz="2200" dirty="0"/>
              <a:t> </a:t>
            </a:r>
            <a:r>
              <a:rPr lang="en-US" sz="2200" dirty="0" err="1"/>
              <a:t>veri</a:t>
            </a:r>
            <a:r>
              <a:rPr lang="en-US" sz="2200" dirty="0"/>
              <a:t> </a:t>
            </a:r>
            <a:r>
              <a:rPr lang="en-US" sz="2200" dirty="0" err="1"/>
              <a:t>okumak</a:t>
            </a:r>
            <a:r>
              <a:rPr lang="en-US" sz="2200" dirty="0"/>
              <a:t> (</a:t>
            </a:r>
            <a:r>
              <a:rPr lang="en-US" sz="2200" dirty="0" err="1"/>
              <a:t>örneğin</a:t>
            </a:r>
            <a:r>
              <a:rPr lang="en-US" sz="2200" dirty="0"/>
              <a:t>, </a:t>
            </a:r>
            <a:r>
              <a:rPr lang="en-US" sz="2200" dirty="0" err="1"/>
              <a:t>ayar</a:t>
            </a:r>
            <a:r>
              <a:rPr lang="en-US" sz="2200" dirty="0"/>
              <a:t> </a:t>
            </a:r>
            <a:r>
              <a:rPr lang="en-US" sz="2200" dirty="0" err="1"/>
              <a:t>dosyalarını</a:t>
            </a:r>
            <a:r>
              <a:rPr lang="en-US" sz="2200" dirty="0"/>
              <a:t> </a:t>
            </a:r>
            <a:r>
              <a:rPr lang="en-US" sz="2200" dirty="0" err="1"/>
              <a:t>yüklemek</a:t>
            </a:r>
            <a:r>
              <a:rPr lang="en-US" sz="2200" dirty="0"/>
              <a:t>).</a:t>
            </a:r>
          </a:p>
          <a:p>
            <a:pPr lvl="1" indent="-228600" defTabSz="914400">
              <a:lnSpc>
                <a:spcPct val="90000"/>
              </a:lnSpc>
              <a:spcAft>
                <a:spcPts val="600"/>
              </a:spcAft>
              <a:buFont typeface="Arial" panose="020B0604020202020204" pitchFamily="34" charset="0"/>
              <a:buChar char="•"/>
            </a:pPr>
            <a:endParaRPr lang="en-US" sz="1700"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etin kutusu 6">
            <a:extLst>
              <a:ext uri="{FF2B5EF4-FFF2-40B4-BE49-F238E27FC236}">
                <a16:creationId xmlns:a16="http://schemas.microsoft.com/office/drawing/2014/main" id="{8B1C071E-365A-DFD0-8285-40B2EB8A6DAF}"/>
              </a:ext>
            </a:extLst>
          </p:cNvPr>
          <p:cNvSpPr txBox="1"/>
          <p:nvPr/>
        </p:nvSpPr>
        <p:spPr>
          <a:xfrm>
            <a:off x="3928388" y="642048"/>
            <a:ext cx="4577254" cy="341632"/>
          </a:xfrm>
          <a:prstGeom prst="rect">
            <a:avLst/>
          </a:prstGeom>
          <a:noFill/>
        </p:spPr>
        <p:txBody>
          <a:bodyPr wrap="square">
            <a:spAutoFit/>
          </a:bodyPr>
          <a:lstStyle/>
          <a:p>
            <a:pPr defTabSz="914400">
              <a:lnSpc>
                <a:spcPct val="90000"/>
              </a:lnSpc>
              <a:spcAft>
                <a:spcPts val="600"/>
              </a:spcAft>
            </a:pPr>
            <a:r>
              <a:rPr lang="en-US" sz="1800" b="1" dirty="0" err="1"/>
              <a:t>Dosya</a:t>
            </a:r>
            <a:r>
              <a:rPr lang="en-US" sz="1800" b="1" dirty="0"/>
              <a:t> </a:t>
            </a:r>
            <a:r>
              <a:rPr lang="en-US" sz="1800" b="1" dirty="0" err="1"/>
              <a:t>Nesneleri</a:t>
            </a:r>
            <a:r>
              <a:rPr lang="en-US" sz="1800" b="1" dirty="0"/>
              <a:t> </a:t>
            </a:r>
            <a:r>
              <a:rPr lang="en-US" sz="1800" b="1" dirty="0" err="1"/>
              <a:t>Nedir</a:t>
            </a:r>
            <a:r>
              <a:rPr lang="en-US" sz="1800" b="1" dirty="0"/>
              <a:t>?</a:t>
            </a:r>
          </a:p>
        </p:txBody>
      </p:sp>
    </p:spTree>
    <p:extLst>
      <p:ext uri="{BB962C8B-B14F-4D97-AF65-F5344CB8AC3E}">
        <p14:creationId xmlns:p14="http://schemas.microsoft.com/office/powerpoint/2010/main" val="513259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a:solidFill>
                  <a:schemeClr val="tx1">
                    <a:lumMod val="50000"/>
                    <a:lumOff val="50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1108149" y="552251"/>
            <a:ext cx="7825643" cy="5491197"/>
          </a:xfrm>
          <a:prstGeom prst="rect">
            <a:avLst/>
          </a:prstGeom>
        </p:spPr>
        <p:txBody>
          <a:bodyPr vert="horz" lIns="91440" tIns="45720" rIns="91440" bIns="45720" rtlCol="0" anchor="t">
            <a:normAutofit fontScale="55000" lnSpcReduction="20000"/>
          </a:bodyPr>
          <a:lstStyle/>
          <a:p>
            <a:r>
              <a:rPr lang="tr-TR" sz="3300" b="1" dirty="0"/>
              <a:t>Dosya Nesneleri Gerekli Olan Projeler</a:t>
            </a:r>
          </a:p>
          <a:p>
            <a:endParaRPr lang="tr-TR" sz="3300" b="1" dirty="0"/>
          </a:p>
          <a:p>
            <a:r>
              <a:rPr lang="tr-TR" sz="3300" dirty="0"/>
              <a:t>Dosya nesneleri genellikle </a:t>
            </a:r>
            <a:r>
              <a:rPr lang="tr-TR" sz="3300" b="1" dirty="0"/>
              <a:t>veri depolama ve yönetimi</a:t>
            </a:r>
            <a:r>
              <a:rPr lang="tr-TR" sz="3300" dirty="0"/>
              <a:t> gerektiren projelerde tercih edilir:</a:t>
            </a:r>
          </a:p>
          <a:p>
            <a:endParaRPr lang="tr-TR" sz="3300" dirty="0"/>
          </a:p>
          <a:p>
            <a:r>
              <a:rPr lang="tr-TR" sz="3300" b="1" dirty="0"/>
              <a:t>Veri Günlüğü ve </a:t>
            </a:r>
            <a:r>
              <a:rPr lang="tr-TR" sz="3300" b="1" dirty="0" err="1"/>
              <a:t>Loglama</a:t>
            </a:r>
            <a:endParaRPr lang="tr-TR" sz="3300" dirty="0"/>
          </a:p>
          <a:p>
            <a:pPr marL="914400" lvl="1" indent="-457200">
              <a:buFont typeface="Arial" panose="020B0604020202020204" pitchFamily="34" charset="0"/>
              <a:buChar char="•"/>
            </a:pPr>
            <a:r>
              <a:rPr lang="tr-TR" sz="3300" dirty="0"/>
              <a:t>Uygulamaların hata günlüklerini saklamak için dosya nesneleri gerekir.</a:t>
            </a:r>
          </a:p>
          <a:p>
            <a:pPr marL="914400" lvl="1" indent="-457200">
              <a:buFont typeface="Arial" panose="020B0604020202020204" pitchFamily="34" charset="0"/>
              <a:buChar char="•"/>
            </a:pPr>
            <a:r>
              <a:rPr lang="tr-TR" sz="3300" dirty="0"/>
              <a:t>Örnek: Bir web sunucusunun hata raporları, bir oyun uygulamasının skor kayıtları.</a:t>
            </a:r>
          </a:p>
          <a:p>
            <a:pPr marL="914400" lvl="1" indent="-457200">
              <a:buFont typeface="Arial" panose="020B0604020202020204" pitchFamily="34" charset="0"/>
              <a:buChar char="•"/>
            </a:pPr>
            <a:endParaRPr lang="tr-TR" sz="3300" dirty="0"/>
          </a:p>
          <a:p>
            <a:r>
              <a:rPr lang="tr-TR" sz="3300" b="1" dirty="0" err="1"/>
              <a:t>Veritabanı</a:t>
            </a:r>
            <a:r>
              <a:rPr lang="tr-TR" sz="3300" b="1" dirty="0"/>
              <a:t> Alternatifi Olarak Kullanım</a:t>
            </a:r>
            <a:endParaRPr lang="tr-TR" sz="3300" dirty="0"/>
          </a:p>
          <a:p>
            <a:pPr marL="914400" lvl="1" indent="-457200">
              <a:buFont typeface="Arial" panose="020B0604020202020204" pitchFamily="34" charset="0"/>
              <a:buChar char="•"/>
            </a:pPr>
            <a:r>
              <a:rPr lang="tr-TR" sz="3300" dirty="0"/>
              <a:t>Basit projelerde bir </a:t>
            </a:r>
            <a:r>
              <a:rPr lang="tr-TR" sz="3300" dirty="0" err="1"/>
              <a:t>veritabanı</a:t>
            </a:r>
            <a:r>
              <a:rPr lang="tr-TR" sz="3300" dirty="0"/>
              <a:t> yerine düz metin dosyaları, JSON veya CSV dosyaları kullanılarak veri saklanabilir.</a:t>
            </a:r>
          </a:p>
          <a:p>
            <a:pPr marL="914400" lvl="1" indent="-457200">
              <a:buFont typeface="Arial" panose="020B0604020202020204" pitchFamily="34" charset="0"/>
              <a:buChar char="•"/>
            </a:pPr>
            <a:r>
              <a:rPr lang="tr-TR" sz="3300" dirty="0"/>
              <a:t>Örnek: Bir öğrenci bilgi sistemi, günlük görev yönetimi uygulaması.</a:t>
            </a:r>
          </a:p>
          <a:p>
            <a:pPr marL="742950" lvl="1" indent="-285750">
              <a:buFont typeface="+mj-lt"/>
              <a:buAutoNum type="arabicPeriod"/>
            </a:pPr>
            <a:endParaRPr lang="tr-TR" sz="3300" dirty="0"/>
          </a:p>
          <a:p>
            <a:r>
              <a:rPr lang="tr-TR" sz="3300" b="1" dirty="0"/>
              <a:t>Metin veya Veri İşleme</a:t>
            </a:r>
            <a:endParaRPr lang="tr-TR" sz="3300" dirty="0"/>
          </a:p>
          <a:p>
            <a:pPr marL="914400" lvl="1" indent="-457200">
              <a:buFont typeface="Arial" panose="020B0604020202020204" pitchFamily="34" charset="0"/>
              <a:buChar char="•"/>
            </a:pPr>
            <a:r>
              <a:rPr lang="tr-TR" sz="3300" dirty="0"/>
              <a:t>Kullanıcıdan alınan bilgileri dosyalara kaydetmek ya da dosyalardan okuyarak işlem yapmak.</a:t>
            </a:r>
          </a:p>
          <a:p>
            <a:pPr marL="914400" lvl="1" indent="-457200">
              <a:buFont typeface="Arial" panose="020B0604020202020204" pitchFamily="34" charset="0"/>
              <a:buChar char="•"/>
            </a:pPr>
            <a:r>
              <a:rPr lang="tr-TR" sz="3300" dirty="0"/>
              <a:t>Örnek: Bir metin düzenleyici, şifre yöneticisi uygulaması.</a:t>
            </a:r>
          </a:p>
          <a:p>
            <a:pPr marL="742950" lvl="1" indent="-285750">
              <a:buFont typeface="+mj-lt"/>
              <a:buAutoNum type="arabicPeriod"/>
            </a:pPr>
            <a:endParaRPr lang="tr-TR" sz="3300" dirty="0"/>
          </a:p>
          <a:p>
            <a:r>
              <a:rPr lang="tr-TR" sz="3300" b="1" dirty="0"/>
              <a:t>Oyunlar</a:t>
            </a:r>
            <a:endParaRPr lang="tr-TR" sz="3300" dirty="0"/>
          </a:p>
          <a:p>
            <a:pPr marL="914400" lvl="1" indent="-457200">
              <a:buFont typeface="Arial" panose="020B0604020202020204" pitchFamily="34" charset="0"/>
              <a:buChar char="•"/>
            </a:pPr>
            <a:r>
              <a:rPr lang="tr-TR" sz="3300" dirty="0"/>
              <a:t>Oyun kayıtları, oyuncu skorları veya ayar dosyalarını saklamak için.</a:t>
            </a:r>
          </a:p>
          <a:p>
            <a:pPr marL="914400" lvl="1" indent="-457200">
              <a:buFont typeface="Arial" panose="020B0604020202020204" pitchFamily="34" charset="0"/>
              <a:buChar char="•"/>
            </a:pPr>
            <a:r>
              <a:rPr lang="tr-TR" sz="3300" dirty="0"/>
              <a:t>Örnek: Bir satranç oyunu kaydettiği oyunları bir dosyada tutabilir.</a:t>
            </a:r>
          </a:p>
          <a:p>
            <a:pPr lvl="1" indent="-228600" defTabSz="914400">
              <a:lnSpc>
                <a:spcPct val="90000"/>
              </a:lnSpc>
              <a:spcAft>
                <a:spcPts val="600"/>
              </a:spcAft>
              <a:buFont typeface="Arial" panose="020B0604020202020204" pitchFamily="34" charset="0"/>
              <a:buChar char="•"/>
            </a:pPr>
            <a:endParaRPr lang="en-US" sz="1700"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840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a:solidFill>
                  <a:schemeClr val="tx1">
                    <a:lumMod val="50000"/>
                    <a:lumOff val="50000"/>
                  </a:schemeClr>
                </a:solidFill>
                <a:latin typeface="+mn-lt"/>
                <a:ea typeface="+mn-ea"/>
                <a:cs typeface="+mn-cs"/>
              </a:rPr>
              <a:t>Kaynak: onuraltuntas.net </a:t>
            </a:r>
          </a:p>
        </p:txBody>
      </p:sp>
      <p:pic>
        <p:nvPicPr>
          <p:cNvPr id="28" name="Graphic 27" descr="Bar chart">
            <a:extLst>
              <a:ext uri="{FF2B5EF4-FFF2-40B4-BE49-F238E27FC236}">
                <a16:creationId xmlns:a16="http://schemas.microsoft.com/office/drawing/2014/main" id="{6D755534-74D9-870D-B134-D5E83DCCE3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097" y="1759590"/>
            <a:ext cx="2907124" cy="2907124"/>
          </a:xfrm>
          <a:prstGeom prst="rect">
            <a:avLst/>
          </a:prstGeom>
        </p:spPr>
      </p:pic>
      <p:sp>
        <p:nvSpPr>
          <p:cNvPr id="3" name="Metin kutusu 2">
            <a:extLst>
              <a:ext uri="{FF2B5EF4-FFF2-40B4-BE49-F238E27FC236}">
                <a16:creationId xmlns:a16="http://schemas.microsoft.com/office/drawing/2014/main" id="{A3132936-EEB1-08ED-B88C-E5DFDF9252AF}"/>
              </a:ext>
            </a:extLst>
          </p:cNvPr>
          <p:cNvSpPr txBox="1"/>
          <p:nvPr/>
        </p:nvSpPr>
        <p:spPr>
          <a:xfrm>
            <a:off x="4026731" y="1469250"/>
            <a:ext cx="4316172" cy="3197464"/>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endParaRPr lang="en-US" sz="1700" b="1" dirty="0"/>
          </a:p>
          <a:p>
            <a:pPr defTabSz="914400">
              <a:lnSpc>
                <a:spcPct val="90000"/>
              </a:lnSpc>
              <a:spcAft>
                <a:spcPts val="600"/>
              </a:spcAft>
            </a:pPr>
            <a:endParaRPr lang="en-US" sz="1700" dirty="0"/>
          </a:p>
          <a:p>
            <a:pPr defTabSz="914400">
              <a:lnSpc>
                <a:spcPct val="90000"/>
              </a:lnSpc>
              <a:spcAft>
                <a:spcPts val="600"/>
              </a:spcAft>
            </a:pPr>
            <a:r>
              <a:rPr lang="en-US" sz="1700" dirty="0" err="1"/>
              <a:t>Grafiksel</a:t>
            </a:r>
            <a:r>
              <a:rPr lang="en-US" sz="1700" dirty="0"/>
              <a:t> </a:t>
            </a:r>
            <a:r>
              <a:rPr lang="en-US" sz="1700" dirty="0" err="1"/>
              <a:t>görseller</a:t>
            </a:r>
            <a:r>
              <a:rPr lang="en-US" sz="1700" dirty="0"/>
              <a:t> </a:t>
            </a:r>
            <a:r>
              <a:rPr lang="en-US" sz="1700" dirty="0" err="1"/>
              <a:t>veya</a:t>
            </a:r>
            <a:r>
              <a:rPr lang="en-US" sz="1700" dirty="0"/>
              <a:t> </a:t>
            </a:r>
            <a:r>
              <a:rPr lang="en-US" sz="1700" dirty="0" err="1"/>
              <a:t>kullanıcı</a:t>
            </a:r>
            <a:r>
              <a:rPr lang="en-US" sz="1700" dirty="0"/>
              <a:t> </a:t>
            </a:r>
            <a:r>
              <a:rPr lang="en-US" sz="1700" dirty="0" err="1"/>
              <a:t>arayüzü</a:t>
            </a:r>
            <a:r>
              <a:rPr lang="en-US" sz="1700" dirty="0"/>
              <a:t> </a:t>
            </a:r>
            <a:r>
              <a:rPr lang="en-US" sz="1700" dirty="0" err="1"/>
              <a:t>tasarımlarında</a:t>
            </a:r>
            <a:r>
              <a:rPr lang="en-US" sz="1700" dirty="0"/>
              <a:t> </a:t>
            </a:r>
            <a:r>
              <a:rPr lang="en-US" sz="1700" dirty="0" err="1"/>
              <a:t>kullanılır</a:t>
            </a:r>
            <a:r>
              <a:rPr lang="en-US" sz="1700" dirty="0"/>
              <a:t>. </a:t>
            </a:r>
          </a:p>
          <a:p>
            <a:pPr defTabSz="914400">
              <a:lnSpc>
                <a:spcPct val="90000"/>
              </a:lnSpc>
              <a:spcAft>
                <a:spcPts val="600"/>
              </a:spcAft>
            </a:pPr>
            <a:endParaRPr lang="en-US" sz="1700" dirty="0"/>
          </a:p>
          <a:p>
            <a:pPr defTabSz="914400">
              <a:lnSpc>
                <a:spcPct val="90000"/>
              </a:lnSpc>
              <a:spcAft>
                <a:spcPts val="600"/>
              </a:spcAft>
            </a:pPr>
            <a:r>
              <a:rPr lang="en-US" sz="1700" dirty="0" err="1"/>
              <a:t>Çizim</a:t>
            </a:r>
            <a:r>
              <a:rPr lang="en-US" sz="1700" dirty="0"/>
              <a:t> </a:t>
            </a:r>
            <a:r>
              <a:rPr lang="en-US" sz="1700" dirty="0" err="1"/>
              <a:t>yapmak</a:t>
            </a:r>
            <a:r>
              <a:rPr lang="en-US" sz="1700" dirty="0"/>
              <a:t>, </a:t>
            </a:r>
            <a:r>
              <a:rPr lang="en-US" sz="1700" dirty="0" err="1"/>
              <a:t>şekiller</a:t>
            </a:r>
            <a:r>
              <a:rPr lang="en-US" sz="1700" dirty="0"/>
              <a:t> </a:t>
            </a:r>
            <a:r>
              <a:rPr lang="en-US" sz="1700" dirty="0" err="1"/>
              <a:t>oluşturmak</a:t>
            </a:r>
            <a:r>
              <a:rPr lang="en-US" sz="1700" dirty="0"/>
              <a:t>, </a:t>
            </a:r>
            <a:r>
              <a:rPr lang="en-US" sz="1700" dirty="0" err="1"/>
              <a:t>görselleştirme</a:t>
            </a:r>
            <a:r>
              <a:rPr lang="en-US" sz="1700" dirty="0"/>
              <a:t> </a:t>
            </a:r>
            <a:r>
              <a:rPr lang="en-US" sz="1700" dirty="0" err="1"/>
              <a:t>yapmak</a:t>
            </a:r>
            <a:r>
              <a:rPr lang="en-US" sz="1700" dirty="0"/>
              <a:t> </a:t>
            </a:r>
            <a:r>
              <a:rPr lang="en-US" sz="1700" dirty="0" err="1"/>
              <a:t>ya</a:t>
            </a:r>
            <a:r>
              <a:rPr lang="en-US" sz="1700" dirty="0"/>
              <a:t> da </a:t>
            </a:r>
            <a:r>
              <a:rPr lang="en-US" sz="1700" dirty="0" err="1"/>
              <a:t>kullanıcılarla</a:t>
            </a:r>
            <a:r>
              <a:rPr lang="en-US" sz="1700" dirty="0"/>
              <a:t> </a:t>
            </a:r>
            <a:r>
              <a:rPr lang="en-US" sz="1700" dirty="0" err="1"/>
              <a:t>etkileşimli</a:t>
            </a:r>
            <a:r>
              <a:rPr lang="en-US" sz="1700" dirty="0"/>
              <a:t> </a:t>
            </a:r>
            <a:r>
              <a:rPr lang="en-US" sz="1700" dirty="0" err="1"/>
              <a:t>grafikler</a:t>
            </a:r>
            <a:r>
              <a:rPr lang="en-US" sz="1700" dirty="0"/>
              <a:t> </a:t>
            </a:r>
            <a:r>
              <a:rPr lang="en-US" sz="1700" dirty="0" err="1"/>
              <a:t>geliştirmek</a:t>
            </a:r>
            <a:r>
              <a:rPr lang="en-US" sz="1700" dirty="0"/>
              <a:t> </a:t>
            </a:r>
            <a:r>
              <a:rPr lang="en-US" sz="1700" dirty="0" err="1"/>
              <a:t>için</a:t>
            </a:r>
            <a:r>
              <a:rPr lang="en-US" sz="1700" dirty="0"/>
              <a:t> </a:t>
            </a:r>
            <a:r>
              <a:rPr lang="en-US" sz="1700" dirty="0" err="1"/>
              <a:t>kullanılır</a:t>
            </a:r>
            <a:r>
              <a:rPr lang="en-US" sz="1700" dirty="0"/>
              <a:t>.</a:t>
            </a:r>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994F12AE-0480-4ED1-E7B3-A45D6B2A2373}"/>
              </a:ext>
            </a:extLst>
          </p:cNvPr>
          <p:cNvSpPr txBox="1"/>
          <p:nvPr/>
        </p:nvSpPr>
        <p:spPr>
          <a:xfrm>
            <a:off x="4026731" y="895983"/>
            <a:ext cx="4577254" cy="341632"/>
          </a:xfrm>
          <a:prstGeom prst="rect">
            <a:avLst/>
          </a:prstGeom>
          <a:noFill/>
        </p:spPr>
        <p:txBody>
          <a:bodyPr wrap="square">
            <a:spAutoFit/>
          </a:bodyPr>
          <a:lstStyle/>
          <a:p>
            <a:pPr defTabSz="914400">
              <a:lnSpc>
                <a:spcPct val="90000"/>
              </a:lnSpc>
              <a:spcAft>
                <a:spcPts val="600"/>
              </a:spcAft>
            </a:pPr>
            <a:r>
              <a:rPr lang="en-US" sz="1800" b="1" dirty="0" err="1"/>
              <a:t>Grafik</a:t>
            </a:r>
            <a:r>
              <a:rPr lang="en-US" sz="1800" b="1" dirty="0"/>
              <a:t> </a:t>
            </a:r>
            <a:r>
              <a:rPr lang="en-US" sz="1800" b="1" dirty="0" err="1"/>
              <a:t>Nesneleri</a:t>
            </a:r>
            <a:r>
              <a:rPr lang="en-US" sz="1800" b="1" dirty="0"/>
              <a:t> </a:t>
            </a:r>
            <a:r>
              <a:rPr lang="en-US" sz="1800" b="1" dirty="0" err="1"/>
              <a:t>Nedir</a:t>
            </a:r>
            <a:r>
              <a:rPr lang="en-US" sz="1800" b="1" dirty="0"/>
              <a:t>?</a:t>
            </a:r>
          </a:p>
        </p:txBody>
      </p:sp>
    </p:spTree>
    <p:extLst>
      <p:ext uri="{BB962C8B-B14F-4D97-AF65-F5344CB8AC3E}">
        <p14:creationId xmlns:p14="http://schemas.microsoft.com/office/powerpoint/2010/main" val="2305145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a:solidFill>
                  <a:schemeClr val="tx1">
                    <a:lumMod val="50000"/>
                    <a:lumOff val="50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1108149" y="552251"/>
            <a:ext cx="7825643" cy="5491197"/>
          </a:xfrm>
          <a:prstGeom prst="rect">
            <a:avLst/>
          </a:prstGeom>
        </p:spPr>
        <p:txBody>
          <a:bodyPr vert="horz" lIns="91440" tIns="45720" rIns="91440" bIns="45720" rtlCol="0" anchor="t">
            <a:normAutofit fontScale="92500" lnSpcReduction="20000"/>
          </a:bodyPr>
          <a:lstStyle/>
          <a:p>
            <a:r>
              <a:rPr lang="tr-TR" b="1" dirty="0"/>
              <a:t>Grafik Nesneleri Gerekli Olan Projeler</a:t>
            </a:r>
          </a:p>
          <a:p>
            <a:endParaRPr lang="tr-TR" b="1" dirty="0"/>
          </a:p>
          <a:p>
            <a:r>
              <a:rPr lang="tr-TR" dirty="0"/>
              <a:t>Grafik nesneleri genellikle </a:t>
            </a:r>
            <a:r>
              <a:rPr lang="tr-TR" b="1" dirty="0"/>
              <a:t>görselleştirme, kullanıcı </a:t>
            </a:r>
            <a:r>
              <a:rPr lang="tr-TR" b="1" dirty="0" err="1"/>
              <a:t>arayüzü</a:t>
            </a:r>
            <a:r>
              <a:rPr lang="tr-TR" b="1" dirty="0"/>
              <a:t> tasarımı ve çizim</a:t>
            </a:r>
            <a:r>
              <a:rPr lang="tr-TR" dirty="0"/>
              <a:t> gerektiren projelerde tercih edilir:</a:t>
            </a:r>
          </a:p>
          <a:p>
            <a:endParaRPr lang="tr-TR" dirty="0"/>
          </a:p>
          <a:p>
            <a:r>
              <a:rPr lang="tr-TR" b="1" dirty="0"/>
              <a:t>Eğitim ve Öğrenim Uygulamaları</a:t>
            </a:r>
            <a:endParaRPr lang="tr-TR" dirty="0"/>
          </a:p>
          <a:p>
            <a:pPr marL="742950" lvl="1" indent="-285750">
              <a:buFont typeface="Arial" panose="020B0604020202020204" pitchFamily="34" charset="0"/>
              <a:buChar char="•"/>
            </a:pPr>
            <a:r>
              <a:rPr lang="tr-TR" dirty="0"/>
              <a:t>Geometrik şekiller, grafikler veya etkileşimli görseller ile eğitim içerikleri oluşturma.</a:t>
            </a:r>
          </a:p>
          <a:p>
            <a:pPr marL="742950" lvl="1" indent="-285750">
              <a:buFont typeface="Arial" panose="020B0604020202020204" pitchFamily="34" charset="0"/>
              <a:buChar char="•"/>
            </a:pPr>
            <a:r>
              <a:rPr lang="tr-TR" dirty="0"/>
              <a:t>Örnek: Matematik eğitim yazılımında üçgen, çember veya </a:t>
            </a:r>
            <a:r>
              <a:rPr lang="tr-TR" dirty="0" err="1"/>
              <a:t>histogram</a:t>
            </a:r>
            <a:r>
              <a:rPr lang="tr-TR" dirty="0"/>
              <a:t> çizimleri.</a:t>
            </a:r>
          </a:p>
          <a:p>
            <a:pPr marL="742950" lvl="1" indent="-285750">
              <a:buFont typeface="Arial" panose="020B0604020202020204" pitchFamily="34" charset="0"/>
              <a:buChar char="•"/>
            </a:pPr>
            <a:endParaRPr lang="tr-TR" dirty="0"/>
          </a:p>
          <a:p>
            <a:r>
              <a:rPr lang="tr-TR" b="1" dirty="0"/>
              <a:t>Veri Görselleştirme</a:t>
            </a:r>
            <a:endParaRPr lang="tr-TR" dirty="0"/>
          </a:p>
          <a:p>
            <a:pPr marL="742950" lvl="1" indent="-285750">
              <a:buFont typeface="Arial" panose="020B0604020202020204" pitchFamily="34" charset="0"/>
              <a:buChar char="•"/>
            </a:pPr>
            <a:r>
              <a:rPr lang="tr-TR" dirty="0"/>
              <a:t>Büyük veri setlerinin analiz sonuçlarını görsel olarak sunmak.</a:t>
            </a:r>
          </a:p>
          <a:p>
            <a:pPr marL="742950" lvl="1" indent="-285750">
              <a:buFont typeface="Arial" panose="020B0604020202020204" pitchFamily="34" charset="0"/>
              <a:buChar char="•"/>
            </a:pPr>
            <a:r>
              <a:rPr lang="tr-TR" dirty="0"/>
              <a:t>Örnek: Bir satış grafiği uygulaması, hava durumu verileri için çizelgeler.</a:t>
            </a:r>
          </a:p>
          <a:p>
            <a:pPr marL="742950" lvl="1" indent="-285750">
              <a:buFont typeface="+mj-lt"/>
              <a:buAutoNum type="arabicPeriod"/>
            </a:pPr>
            <a:endParaRPr lang="tr-TR" dirty="0"/>
          </a:p>
          <a:p>
            <a:r>
              <a:rPr lang="tr-TR" b="1" dirty="0"/>
              <a:t>Tasarım ve Çizim Uygulamaları</a:t>
            </a:r>
            <a:endParaRPr lang="tr-TR" dirty="0"/>
          </a:p>
          <a:p>
            <a:pPr marL="742950" lvl="1" indent="-285750">
              <a:buFont typeface="Arial" panose="020B0604020202020204" pitchFamily="34" charset="0"/>
              <a:buChar char="•"/>
            </a:pPr>
            <a:r>
              <a:rPr lang="tr-TR" dirty="0"/>
              <a:t>Dijital çizim araçları veya tasarım programlarında çizim nesneleri oluşturmak.</a:t>
            </a:r>
          </a:p>
          <a:p>
            <a:pPr marL="742950" lvl="1" indent="-285750">
              <a:buFont typeface="Arial" panose="020B0604020202020204" pitchFamily="34" charset="0"/>
              <a:buChar char="•"/>
            </a:pPr>
            <a:r>
              <a:rPr lang="tr-TR" dirty="0"/>
              <a:t>Örnek: Bir logo tasarım uygulaması.</a:t>
            </a:r>
          </a:p>
          <a:p>
            <a:pPr marL="742950" lvl="1" indent="-285750">
              <a:buFont typeface="+mj-lt"/>
              <a:buAutoNum type="arabicPeriod"/>
            </a:pPr>
            <a:endParaRPr lang="tr-TR" dirty="0"/>
          </a:p>
          <a:p>
            <a:r>
              <a:rPr lang="tr-TR" b="1" dirty="0"/>
              <a:t>Oyun Geliştirme</a:t>
            </a:r>
            <a:endParaRPr lang="tr-TR" dirty="0"/>
          </a:p>
          <a:p>
            <a:pPr marL="742950" lvl="1" indent="-285750">
              <a:buFont typeface="Arial" panose="020B0604020202020204" pitchFamily="34" charset="0"/>
              <a:buChar char="•"/>
            </a:pPr>
            <a:r>
              <a:rPr lang="tr-TR" dirty="0"/>
              <a:t>Oyunlardaki karakterler, arka planlar ve diğer görsel öğelerin oluşturulması.</a:t>
            </a:r>
          </a:p>
          <a:p>
            <a:pPr marL="742950" lvl="1" indent="-285750">
              <a:buFont typeface="Arial" panose="020B0604020202020204" pitchFamily="34" charset="0"/>
              <a:buChar char="•"/>
            </a:pPr>
            <a:r>
              <a:rPr lang="tr-TR" dirty="0"/>
              <a:t>Örnek: 2D platform oyunları için karakter ve engel çizimleri.</a:t>
            </a:r>
          </a:p>
          <a:p>
            <a:pPr marL="742950" lvl="1" indent="-285750">
              <a:buFont typeface="+mj-lt"/>
              <a:buAutoNum type="arabicPeriod"/>
            </a:pPr>
            <a:endParaRPr lang="tr-TR" dirty="0"/>
          </a:p>
          <a:p>
            <a:r>
              <a:rPr lang="tr-TR" b="1" dirty="0"/>
              <a:t>Bilimsel ve Teknik Uygulamalar</a:t>
            </a:r>
            <a:endParaRPr lang="tr-TR" dirty="0"/>
          </a:p>
          <a:p>
            <a:pPr marL="742950" lvl="1" indent="-285750">
              <a:buFont typeface="Arial" panose="020B0604020202020204" pitchFamily="34" charset="0"/>
              <a:buChar char="•"/>
            </a:pPr>
            <a:r>
              <a:rPr lang="tr-TR" dirty="0"/>
              <a:t>Teknik çizimler, modeller veya diyagramlar için grafik nesneler kullanılır.</a:t>
            </a:r>
          </a:p>
          <a:p>
            <a:pPr marL="742950" lvl="1" indent="-285750">
              <a:buFont typeface="Arial" panose="020B0604020202020204" pitchFamily="34" charset="0"/>
              <a:buChar char="•"/>
            </a:pPr>
            <a:r>
              <a:rPr lang="tr-TR" dirty="0"/>
              <a:t>Örnek: Elektrik devre tasarım uygulamaları, mühendislik </a:t>
            </a:r>
            <a:r>
              <a:rPr lang="tr-TR" dirty="0" err="1"/>
              <a:t>simulasyonları</a:t>
            </a:r>
            <a:r>
              <a:rPr lang="tr-TR" dirty="0"/>
              <a:t>.</a:t>
            </a:r>
          </a:p>
          <a:p>
            <a:pPr lvl="1" indent="-228600" defTabSz="914400">
              <a:lnSpc>
                <a:spcPct val="90000"/>
              </a:lnSpc>
              <a:spcAft>
                <a:spcPts val="600"/>
              </a:spcAft>
              <a:buFont typeface="Arial" panose="020B0604020202020204" pitchFamily="34" charset="0"/>
              <a:buChar char="•"/>
            </a:pPr>
            <a:endParaRPr lang="en-US" sz="1700"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3114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87877" y="1371155"/>
            <a:ext cx="6772951" cy="4247317"/>
          </a:xfrm>
          <a:prstGeom prst="rect">
            <a:avLst/>
          </a:prstGeom>
          <a:noFill/>
        </p:spPr>
        <p:txBody>
          <a:bodyPr wrap="square">
            <a:spAutoFit/>
          </a:bodyPr>
          <a:lstStyle/>
          <a:p>
            <a:r>
              <a:rPr lang="tr-TR" b="1" dirty="0"/>
              <a:t>Tek Merkezden Değişiklik Yapma Kolaylığı</a:t>
            </a:r>
          </a:p>
          <a:p>
            <a:pPr marL="342900" indent="-342900">
              <a:buAutoNum type="arabicPeriod"/>
            </a:pPr>
            <a:endParaRPr lang="tr-TR" b="1" dirty="0"/>
          </a:p>
          <a:p>
            <a:r>
              <a:rPr lang="tr-TR" b="1" dirty="0"/>
              <a:t>Senaryo:</a:t>
            </a:r>
            <a:endParaRPr lang="tr-TR" dirty="0"/>
          </a:p>
          <a:p>
            <a:endParaRPr lang="tr-TR" dirty="0"/>
          </a:p>
          <a:p>
            <a:r>
              <a:rPr lang="tr-TR" dirty="0"/>
              <a:t>Bir e-ticaret uygulaması geliştiriyorsunuz. Her ürün için bir Urun sınıfınız var ve bu sınıfta ürünün fiyatı, adı ve stok miktarı tutuluyor.</a:t>
            </a:r>
          </a:p>
          <a:p>
            <a:endParaRPr lang="tr-TR" dirty="0"/>
          </a:p>
          <a:p>
            <a:r>
              <a:rPr lang="tr-TR" b="1" dirty="0"/>
              <a:t>Kolaylık:</a:t>
            </a:r>
          </a:p>
          <a:p>
            <a:endParaRPr lang="tr-TR" dirty="0"/>
          </a:p>
          <a:p>
            <a:r>
              <a:rPr lang="tr-TR" dirty="0"/>
              <a:t>Sınıf içinde değişiklik yaparak tüm ilgili nesneleri güncelleyebilirsiniz. Örneğin:</a:t>
            </a:r>
          </a:p>
          <a:p>
            <a:pPr marL="742950" lvl="1" indent="-285750">
              <a:buFont typeface="Arial" panose="020B0604020202020204" pitchFamily="34" charset="0"/>
              <a:buChar char="•"/>
            </a:pPr>
            <a:r>
              <a:rPr lang="tr-TR" dirty="0"/>
              <a:t>Fiyat hesaplama yöntemi değiştiğinde, yalnızca sınıfta değişiklik yapmanız yeterlidir.</a:t>
            </a:r>
          </a:p>
          <a:p>
            <a:pPr marL="742950" lvl="1" indent="-285750">
              <a:buFont typeface="Arial" panose="020B0604020202020204" pitchFamily="34" charset="0"/>
              <a:buChar char="•"/>
            </a:pPr>
            <a:r>
              <a:rPr lang="tr-TR" dirty="0"/>
              <a:t>Programın diğer bölümleri bu sınıfa bağlı olduğu için kodun geri kalanında güncelleme yapmanıza gerek kalmaz.</a:t>
            </a:r>
          </a:p>
        </p:txBody>
      </p:sp>
    </p:spTree>
    <p:extLst>
      <p:ext uri="{BB962C8B-B14F-4D97-AF65-F5344CB8AC3E}">
        <p14:creationId xmlns:p14="http://schemas.microsoft.com/office/powerpoint/2010/main" val="3033336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87877" y="1371155"/>
            <a:ext cx="6772951" cy="3693319"/>
          </a:xfrm>
          <a:prstGeom prst="rect">
            <a:avLst/>
          </a:prstGeom>
          <a:noFill/>
        </p:spPr>
        <p:txBody>
          <a:bodyPr wrap="square">
            <a:spAutoFit/>
          </a:bodyPr>
          <a:lstStyle/>
          <a:p>
            <a:r>
              <a:rPr lang="tr-TR" b="1" dirty="0" err="1"/>
              <a:t>Kapsülleme</a:t>
            </a:r>
            <a:r>
              <a:rPr lang="tr-TR" b="1" dirty="0"/>
              <a:t> (</a:t>
            </a:r>
            <a:r>
              <a:rPr lang="tr-TR" b="1" dirty="0" err="1"/>
              <a:t>Encapsulation</a:t>
            </a:r>
            <a:r>
              <a:rPr lang="tr-TR" b="1" dirty="0"/>
              <a:t>) ile Güvenli Veri Güncelleme</a:t>
            </a:r>
          </a:p>
          <a:p>
            <a:endParaRPr lang="tr-TR" b="1" dirty="0"/>
          </a:p>
          <a:p>
            <a:r>
              <a:rPr lang="tr-TR" b="1" dirty="0"/>
              <a:t>Senaryo:</a:t>
            </a:r>
            <a:endParaRPr lang="tr-TR" dirty="0"/>
          </a:p>
          <a:p>
            <a:r>
              <a:rPr lang="tr-TR" dirty="0"/>
              <a:t>Bir bankacılık sisteminde müşteri bilgilerini (</a:t>
            </a:r>
            <a:r>
              <a:rPr lang="tr-TR" dirty="0" err="1"/>
              <a:t>Musteri</a:t>
            </a:r>
            <a:r>
              <a:rPr lang="tr-TR" dirty="0"/>
              <a:t>) saklıyorsunuz. Bu sınıfta müşteri adı, hesap bakiyesi ve PIN kodu bulunuyor.</a:t>
            </a:r>
          </a:p>
          <a:p>
            <a:pPr>
              <a:buFont typeface="Arial" panose="020B0604020202020204" pitchFamily="34" charset="0"/>
              <a:buChar char="•"/>
            </a:pPr>
            <a:endParaRPr lang="tr-TR" dirty="0"/>
          </a:p>
          <a:p>
            <a:r>
              <a:rPr lang="tr-TR" b="1" dirty="0"/>
              <a:t>Kolaylık:</a:t>
            </a:r>
            <a:endParaRPr lang="tr-TR" dirty="0"/>
          </a:p>
          <a:p>
            <a:r>
              <a:rPr lang="tr-TR" dirty="0" err="1"/>
              <a:t>Kapsülleme</a:t>
            </a:r>
            <a:r>
              <a:rPr lang="tr-TR" dirty="0"/>
              <a:t> sayesinde verilere doğrudan erişim yerine metotlarla erişilir:</a:t>
            </a:r>
          </a:p>
          <a:p>
            <a:pPr marL="742950" lvl="1" indent="-285750">
              <a:buFont typeface="Arial" panose="020B0604020202020204" pitchFamily="34" charset="0"/>
              <a:buChar char="•"/>
            </a:pPr>
            <a:r>
              <a:rPr lang="tr-TR" dirty="0" err="1"/>
              <a:t>get_bakiye</a:t>
            </a:r>
            <a:r>
              <a:rPr lang="tr-TR" dirty="0"/>
              <a:t>() ve </a:t>
            </a:r>
            <a:r>
              <a:rPr lang="tr-TR" dirty="0" err="1"/>
              <a:t>set_bakiye</a:t>
            </a:r>
            <a:r>
              <a:rPr lang="tr-TR" dirty="0"/>
              <a:t>() gibi metotlar, verilerin doğruluğunu ve güvenliğini sağlar.</a:t>
            </a:r>
          </a:p>
          <a:p>
            <a:pPr marL="742950" lvl="1" indent="-285750">
              <a:buFont typeface="Arial" panose="020B0604020202020204" pitchFamily="34" charset="0"/>
              <a:buChar char="•"/>
            </a:pPr>
            <a:r>
              <a:rPr lang="tr-TR" dirty="0"/>
              <a:t>Örneğin, negatif bir bakiye değerinin atanmasını engelleyebilirsiniz.</a:t>
            </a:r>
          </a:p>
        </p:txBody>
      </p:sp>
    </p:spTree>
    <p:extLst>
      <p:ext uri="{BB962C8B-B14F-4D97-AF65-F5344CB8AC3E}">
        <p14:creationId xmlns:p14="http://schemas.microsoft.com/office/powerpoint/2010/main" val="3472831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03794" y="1644424"/>
            <a:ext cx="6772951" cy="2862322"/>
          </a:xfrm>
          <a:prstGeom prst="rect">
            <a:avLst/>
          </a:prstGeom>
          <a:noFill/>
        </p:spPr>
        <p:txBody>
          <a:bodyPr wrap="square">
            <a:spAutoFit/>
          </a:bodyPr>
          <a:lstStyle/>
          <a:p>
            <a:r>
              <a:rPr lang="tr-TR" b="1" dirty="0"/>
              <a:t>Kodun Tekrar Kullanılabilirliğini Artırma</a:t>
            </a:r>
          </a:p>
          <a:p>
            <a:endParaRPr lang="tr-TR" b="1" dirty="0"/>
          </a:p>
          <a:p>
            <a:r>
              <a:rPr lang="tr-TR" b="1" dirty="0"/>
              <a:t>Senaryo:</a:t>
            </a:r>
            <a:endParaRPr lang="tr-TR" dirty="0"/>
          </a:p>
          <a:p>
            <a:r>
              <a:rPr lang="tr-TR" dirty="0"/>
              <a:t>Bir oyun geliştirdiniz ve karakter özelliklerini (Karakter) bir sınıfta topladınız. Her karakterin adı, gücü ve can puanı bulunuyor.</a:t>
            </a:r>
          </a:p>
          <a:p>
            <a:endParaRPr lang="tr-TR" dirty="0"/>
          </a:p>
          <a:p>
            <a:r>
              <a:rPr lang="tr-TR" b="1" dirty="0"/>
              <a:t>Kolaylık:</a:t>
            </a:r>
            <a:endParaRPr lang="tr-TR" dirty="0"/>
          </a:p>
          <a:p>
            <a:r>
              <a:rPr lang="tr-TR" dirty="0"/>
              <a:t>Tüm karakterler aynı sınıftan türetildiği için bir özelliği (örneğin, can puanı hesaplama) değiştirdiğinizde tüm karakterler otomatik olarak etkilenir. Tek tek her nesne için değişiklik yapmanız gerekmez.</a:t>
            </a:r>
          </a:p>
        </p:txBody>
      </p:sp>
    </p:spTree>
    <p:extLst>
      <p:ext uri="{BB962C8B-B14F-4D97-AF65-F5344CB8AC3E}">
        <p14:creationId xmlns:p14="http://schemas.microsoft.com/office/powerpoint/2010/main" val="2846534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03794" y="1644424"/>
            <a:ext cx="6772951" cy="3139321"/>
          </a:xfrm>
          <a:prstGeom prst="rect">
            <a:avLst/>
          </a:prstGeom>
          <a:noFill/>
        </p:spPr>
        <p:txBody>
          <a:bodyPr wrap="square">
            <a:spAutoFit/>
          </a:bodyPr>
          <a:lstStyle/>
          <a:p>
            <a:r>
              <a:rPr lang="tr-TR" b="1" dirty="0"/>
              <a:t>Kodun Okunabilirliği ve Yönetilebilirliği</a:t>
            </a:r>
          </a:p>
          <a:p>
            <a:endParaRPr lang="tr-TR" b="1" dirty="0"/>
          </a:p>
          <a:p>
            <a:r>
              <a:rPr lang="tr-TR" b="1" dirty="0"/>
              <a:t>Senaryo:</a:t>
            </a:r>
            <a:endParaRPr lang="tr-TR" dirty="0"/>
          </a:p>
          <a:p>
            <a:r>
              <a:rPr lang="tr-TR" dirty="0"/>
              <a:t>Bir araba kiralama uygulamasında her araç için bir Araba sınıfı tanımladınız. Bu sınıfta aracın marka, model ve günlük kira fiyatı gibi özellikleri var.</a:t>
            </a:r>
          </a:p>
          <a:p>
            <a:endParaRPr lang="tr-TR" dirty="0"/>
          </a:p>
          <a:p>
            <a:r>
              <a:rPr lang="tr-TR" b="1" dirty="0"/>
              <a:t>Kolaylık:</a:t>
            </a:r>
            <a:endParaRPr lang="tr-TR" dirty="0"/>
          </a:p>
          <a:p>
            <a:r>
              <a:rPr lang="tr-TR" dirty="0"/>
              <a:t>Veriler bir sınıfta toplandığı için sistemdeki her araç nesnesinin özellikleri merkezi bir noktadan düzenlenebilir.</a:t>
            </a:r>
          </a:p>
          <a:p>
            <a:r>
              <a:rPr lang="tr-TR" dirty="0"/>
              <a:t>Bu, büyük projelerde kodun daha anlaşılır ve düzenli olmasını sağlar.</a:t>
            </a:r>
          </a:p>
        </p:txBody>
      </p:sp>
    </p:spTree>
    <p:extLst>
      <p:ext uri="{BB962C8B-B14F-4D97-AF65-F5344CB8AC3E}">
        <p14:creationId xmlns:p14="http://schemas.microsoft.com/office/powerpoint/2010/main" val="603072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03794" y="1644424"/>
            <a:ext cx="6772951" cy="3416320"/>
          </a:xfrm>
          <a:prstGeom prst="rect">
            <a:avLst/>
          </a:prstGeom>
          <a:noFill/>
        </p:spPr>
        <p:txBody>
          <a:bodyPr wrap="square">
            <a:spAutoFit/>
          </a:bodyPr>
          <a:lstStyle/>
          <a:p>
            <a:r>
              <a:rPr lang="tr-TR" b="1" dirty="0"/>
              <a:t>Kalıtımla (</a:t>
            </a:r>
            <a:r>
              <a:rPr lang="tr-TR" b="1" dirty="0" err="1"/>
              <a:t>Inheritance</a:t>
            </a:r>
            <a:r>
              <a:rPr lang="tr-TR" b="1" dirty="0"/>
              <a:t>) Verileri Güncelleme Kolaylığı</a:t>
            </a:r>
          </a:p>
          <a:p>
            <a:endParaRPr lang="tr-TR" b="1" dirty="0"/>
          </a:p>
          <a:p>
            <a:r>
              <a:rPr lang="tr-TR" b="1" dirty="0"/>
              <a:t>Senaryo:</a:t>
            </a:r>
            <a:endParaRPr lang="tr-TR" dirty="0"/>
          </a:p>
          <a:p>
            <a:r>
              <a:rPr lang="tr-TR" dirty="0"/>
              <a:t>Bir ulaşım uygulaması yapıyorsunuz. </a:t>
            </a:r>
            <a:r>
              <a:rPr lang="tr-TR" dirty="0" err="1"/>
              <a:t>Arac</a:t>
            </a:r>
            <a:r>
              <a:rPr lang="tr-TR" dirty="0"/>
              <a:t> temel sınıfından Otomobil ve </a:t>
            </a:r>
            <a:r>
              <a:rPr lang="tr-TR" dirty="0" err="1"/>
              <a:t>Otobus</a:t>
            </a:r>
            <a:r>
              <a:rPr lang="tr-TR" dirty="0"/>
              <a:t> sınıfları türettiniz. </a:t>
            </a:r>
            <a:r>
              <a:rPr lang="tr-TR" dirty="0" err="1"/>
              <a:t>Arac</a:t>
            </a:r>
            <a:r>
              <a:rPr lang="tr-TR" dirty="0"/>
              <a:t> sınıfında motor hacmi ve yakıt türü gibi genel özellikler var.</a:t>
            </a:r>
          </a:p>
          <a:p>
            <a:endParaRPr lang="tr-TR" dirty="0"/>
          </a:p>
          <a:p>
            <a:r>
              <a:rPr lang="tr-TR" b="1" dirty="0"/>
              <a:t>Kolaylık:</a:t>
            </a:r>
            <a:endParaRPr lang="tr-TR" dirty="0"/>
          </a:p>
          <a:p>
            <a:r>
              <a:rPr lang="tr-TR" dirty="0"/>
              <a:t>Eğer </a:t>
            </a:r>
            <a:r>
              <a:rPr lang="tr-TR" dirty="0" err="1"/>
              <a:t>Arac</a:t>
            </a:r>
            <a:r>
              <a:rPr lang="tr-TR" dirty="0"/>
              <a:t> sınıfında bir değişiklik yaparsanız, bu değişiklik Otomobil ve </a:t>
            </a:r>
            <a:r>
              <a:rPr lang="tr-TR" dirty="0" err="1"/>
              <a:t>Otobus</a:t>
            </a:r>
            <a:r>
              <a:rPr lang="tr-TR" dirty="0"/>
              <a:t> sınıflarını da otomatik olarak etkiler.</a:t>
            </a:r>
          </a:p>
          <a:p>
            <a:r>
              <a:rPr lang="tr-TR" dirty="0"/>
              <a:t>Kodun farklı yerlerinde aynı bilgiyi değiştirmek yerine, temel sınıfta yapılan bir değişiklik yeterli olur.</a:t>
            </a:r>
          </a:p>
        </p:txBody>
      </p:sp>
    </p:spTree>
    <p:extLst>
      <p:ext uri="{BB962C8B-B14F-4D97-AF65-F5344CB8AC3E}">
        <p14:creationId xmlns:p14="http://schemas.microsoft.com/office/powerpoint/2010/main" val="1008974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03794" y="1644424"/>
            <a:ext cx="6772951" cy="3139321"/>
          </a:xfrm>
          <a:prstGeom prst="rect">
            <a:avLst/>
          </a:prstGeom>
          <a:noFill/>
        </p:spPr>
        <p:txBody>
          <a:bodyPr wrap="square">
            <a:spAutoFit/>
          </a:bodyPr>
          <a:lstStyle/>
          <a:p>
            <a:r>
              <a:rPr lang="tr-TR" b="1" dirty="0"/>
              <a:t>Metotlarla Dinamik Değişiklik Yapma</a:t>
            </a:r>
          </a:p>
          <a:p>
            <a:endParaRPr lang="tr-TR" b="1" dirty="0"/>
          </a:p>
          <a:p>
            <a:r>
              <a:rPr lang="tr-TR" b="1" dirty="0"/>
              <a:t>Senaryo:</a:t>
            </a:r>
            <a:endParaRPr lang="tr-TR" dirty="0"/>
          </a:p>
          <a:p>
            <a:r>
              <a:rPr lang="tr-TR" dirty="0"/>
              <a:t>Bir öğrenci yönetim sistemi için bir </a:t>
            </a:r>
            <a:r>
              <a:rPr lang="tr-TR" dirty="0" err="1"/>
              <a:t>Ogrenci</a:t>
            </a:r>
            <a:r>
              <a:rPr lang="tr-TR" dirty="0"/>
              <a:t> sınıfı oluşturuldu. Sınıfta öğrenci adı, notlar ve mezuniyet durumu gibi özellikler var.</a:t>
            </a:r>
          </a:p>
          <a:p>
            <a:endParaRPr lang="tr-TR" dirty="0"/>
          </a:p>
          <a:p>
            <a:r>
              <a:rPr lang="tr-TR" b="1" dirty="0"/>
              <a:t>Kolaylık:</a:t>
            </a:r>
            <a:endParaRPr lang="tr-TR" dirty="0"/>
          </a:p>
          <a:p>
            <a:r>
              <a:rPr lang="tr-TR" dirty="0"/>
              <a:t>Öğrenci mezuniyet durumu gibi bir bilgiyi hesaplamak için sınıfın bir metodunu kullanabilirsiniz (</a:t>
            </a:r>
            <a:r>
              <a:rPr lang="tr-TR" dirty="0" err="1"/>
              <a:t>mezuniyet_durumu_hesapla</a:t>
            </a:r>
            <a:r>
              <a:rPr lang="tr-TR" dirty="0"/>
              <a:t>()).</a:t>
            </a:r>
          </a:p>
          <a:p>
            <a:r>
              <a:rPr lang="tr-TR" dirty="0"/>
              <a:t>Not güncellendiğinde mezuniyet durumu otomatik olarak değişir. Her güncellemede elle kontrol yapmanıza gerek kalmaz.</a:t>
            </a:r>
          </a:p>
        </p:txBody>
      </p:sp>
    </p:spTree>
    <p:extLst>
      <p:ext uri="{BB962C8B-B14F-4D97-AF65-F5344CB8AC3E}">
        <p14:creationId xmlns:p14="http://schemas.microsoft.com/office/powerpoint/2010/main" val="1378999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2002536"/>
            <a:ext cx="3086100" cy="365125"/>
          </a:xfrm>
        </p:spPr>
        <p:txBody>
          <a:bodyPr vert="horz" lIns="91440" tIns="45720" rIns="91440" bIns="45720" rtlCol="0" anchor="ctr">
            <a:normAutofit/>
          </a:bodyPr>
          <a:lstStyle/>
          <a:p>
            <a:pPr algn="l" defTabSz="914400">
              <a:spcAft>
                <a:spcPts val="600"/>
              </a:spcAft>
            </a:pPr>
            <a:r>
              <a:rPr lang="en-US" sz="1000" kern="1200" dirty="0">
                <a:solidFill>
                  <a:schemeClr val="tx1">
                    <a:lumMod val="50000"/>
                    <a:lumOff val="50000"/>
                  </a:schemeClr>
                </a:solidFill>
                <a:latin typeface="+mn-lt"/>
                <a:ea typeface="+mn-ea"/>
                <a:cs typeface="+mn-cs"/>
              </a:rPr>
              <a:t>Kaynak: </a:t>
            </a:r>
            <a:r>
              <a:rPr lang="en-US" sz="1000" kern="1200" dirty="0" err="1">
                <a:solidFill>
                  <a:schemeClr val="tx1">
                    <a:lumMod val="50000"/>
                    <a:lumOff val="50000"/>
                  </a:schemeClr>
                </a:solidFill>
                <a:latin typeface="+mn-lt"/>
                <a:ea typeface="+mn-ea"/>
                <a:cs typeface="+mn-cs"/>
              </a:rPr>
              <a:t>onuraltuntas.net</a:t>
            </a:r>
            <a:r>
              <a:rPr lang="en-US" sz="1000" kern="1200" dirty="0">
                <a:solidFill>
                  <a:schemeClr val="tx1">
                    <a:lumMod val="50000"/>
                    <a:lumOff val="50000"/>
                  </a:schemeClr>
                </a:solidFill>
                <a:latin typeface="+mn-lt"/>
                <a:ea typeface="+mn-ea"/>
                <a:cs typeface="+mn-cs"/>
              </a:rPr>
              <a:t> </a:t>
            </a:r>
          </a:p>
        </p:txBody>
      </p:sp>
      <p:sp>
        <p:nvSpPr>
          <p:cNvPr id="3" name="Metin kutusu 2">
            <a:extLst>
              <a:ext uri="{FF2B5EF4-FFF2-40B4-BE49-F238E27FC236}">
                <a16:creationId xmlns:a16="http://schemas.microsoft.com/office/drawing/2014/main" id="{A3132936-EEB1-08ED-B88C-E5DFDF9252AF}"/>
              </a:ext>
            </a:extLst>
          </p:cNvPr>
          <p:cNvSpPr txBox="1"/>
          <p:nvPr/>
        </p:nvSpPr>
        <p:spPr>
          <a:xfrm>
            <a:off x="740287" y="350615"/>
            <a:ext cx="7825643" cy="582866"/>
          </a:xfrm>
          <a:prstGeom prst="rect">
            <a:avLst/>
          </a:prstGeom>
        </p:spPr>
        <p:txBody>
          <a:bodyPr vert="horz" lIns="91440" tIns="45720" rIns="91440" bIns="45720" rtlCol="0" anchor="t">
            <a:normAutofit fontScale="92500" lnSpcReduction="10000"/>
          </a:bodyPr>
          <a:lstStyle/>
          <a:p>
            <a:pPr algn="ctr"/>
            <a:r>
              <a:rPr lang="tr-TR" b="1" dirty="0"/>
              <a:t>Aynı Sınıfa Tanımlanan Verilerde Değişiklik Yapmanın Sağladığı Kolaylıklar ve Örnek Projeler</a:t>
            </a:r>
          </a:p>
          <a:p>
            <a:pPr algn="ctr"/>
            <a:endParaRPr lang="en-US" sz="1700" b="1" dirty="0"/>
          </a:p>
        </p:txBody>
      </p:sp>
      <p:sp>
        <p:nvSpPr>
          <p:cNvPr id="33" name="Rectangle 3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603794" y="1644424"/>
            <a:ext cx="6772951" cy="2862322"/>
          </a:xfrm>
          <a:prstGeom prst="rect">
            <a:avLst/>
          </a:prstGeom>
          <a:noFill/>
        </p:spPr>
        <p:txBody>
          <a:bodyPr wrap="square">
            <a:spAutoFit/>
          </a:bodyPr>
          <a:lstStyle/>
          <a:p>
            <a:r>
              <a:rPr lang="tr-TR" b="1" dirty="0"/>
              <a:t>Esneklik ve Ölçeklenebilirlik</a:t>
            </a:r>
          </a:p>
          <a:p>
            <a:endParaRPr lang="tr-TR" b="1" dirty="0"/>
          </a:p>
          <a:p>
            <a:r>
              <a:rPr lang="tr-TR" b="1" dirty="0"/>
              <a:t>Senaryo:</a:t>
            </a:r>
            <a:endParaRPr lang="tr-TR" dirty="0"/>
          </a:p>
          <a:p>
            <a:r>
              <a:rPr lang="tr-TR" dirty="0"/>
              <a:t>Bir restoran sipariş sistemi tasarlıyorsunuz. </a:t>
            </a:r>
            <a:r>
              <a:rPr lang="tr-TR" dirty="0" err="1"/>
              <a:t>Siparis</a:t>
            </a:r>
            <a:r>
              <a:rPr lang="tr-TR" dirty="0"/>
              <a:t> sınıfında yemek adı, miktar ve toplam fiyat gibi özellikler var.</a:t>
            </a:r>
          </a:p>
          <a:p>
            <a:endParaRPr lang="tr-TR" dirty="0"/>
          </a:p>
          <a:p>
            <a:r>
              <a:rPr lang="tr-TR" b="1" dirty="0"/>
              <a:t>Kolaylık:</a:t>
            </a:r>
            <a:endParaRPr lang="tr-TR" dirty="0"/>
          </a:p>
          <a:p>
            <a:r>
              <a:rPr lang="tr-TR" dirty="0"/>
              <a:t>Sınıfta yapılan bir değişiklik sistemi daha esnek hale getirir. Örneğin, indirim oranı eklemek isterseniz, </a:t>
            </a:r>
            <a:r>
              <a:rPr lang="tr-TR" dirty="0" err="1"/>
              <a:t>Siparis</a:t>
            </a:r>
            <a:r>
              <a:rPr lang="tr-TR" dirty="0"/>
              <a:t> sınıfına bir nitelik veya metot eklemeniz yeterlidir. Kodun geri kalanı bu değişiklikten etkilenmez.</a:t>
            </a:r>
          </a:p>
        </p:txBody>
      </p:sp>
    </p:spTree>
    <p:extLst>
      <p:ext uri="{BB962C8B-B14F-4D97-AF65-F5344CB8AC3E}">
        <p14:creationId xmlns:p14="http://schemas.microsoft.com/office/powerpoint/2010/main" val="3261186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143000" y="1248587"/>
            <a:ext cx="6858000" cy="238760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3900" kern="1200">
                <a:solidFill>
                  <a:schemeClr val="tx1"/>
                </a:solidFill>
                <a:latin typeface="+mj-lt"/>
                <a:ea typeface="+mj-ea"/>
                <a:cs typeface="+mj-cs"/>
              </a:rPr>
              <a:t>Örnek çalışma yapınız.</a:t>
            </a:r>
          </a:p>
          <a:p>
            <a:pPr algn="ctr" defTabSz="914400">
              <a:lnSpc>
                <a:spcPct val="90000"/>
              </a:lnSpc>
              <a:spcBef>
                <a:spcPct val="0"/>
              </a:spcBef>
              <a:spcAft>
                <a:spcPts val="600"/>
              </a:spcAft>
            </a:pPr>
            <a:endParaRPr lang="en-US" sz="3900" kern="1200">
              <a:solidFill>
                <a:schemeClr val="tx1"/>
              </a:solidFill>
              <a:latin typeface="+mj-lt"/>
              <a:ea typeface="+mj-ea"/>
              <a:cs typeface="+mj-cs"/>
            </a:endParaRPr>
          </a:p>
          <a:p>
            <a:pPr algn="ctr" defTabSz="914400">
              <a:lnSpc>
                <a:spcPct val="90000"/>
              </a:lnSpc>
              <a:spcBef>
                <a:spcPct val="0"/>
              </a:spcBef>
              <a:spcAft>
                <a:spcPts val="600"/>
              </a:spcAft>
            </a:pPr>
            <a:r>
              <a:rPr lang="en-US" sz="3900" kern="1200">
                <a:solidFill>
                  <a:schemeClr val="tx1"/>
                </a:solidFill>
                <a:latin typeface="+mj-lt"/>
                <a:ea typeface="+mj-ea"/>
                <a:cs typeface="+mj-cs"/>
              </a:rPr>
              <a:t>Bir sınıf </a:t>
            </a:r>
            <a:r>
              <a:rPr lang="en-US" sz="3900" kern="1200">
                <a:solidFill>
                  <a:schemeClr val="tx1"/>
                </a:solidFill>
                <a:effectLst/>
                <a:latin typeface="+mj-lt"/>
                <a:ea typeface="+mj-ea"/>
                <a:cs typeface="+mj-cs"/>
              </a:rPr>
              <a:t>oluşturarak bu sınıflar içinde nesneler oluşturunuz.</a:t>
            </a:r>
            <a:endParaRPr lang="en-US" sz="3900" kern="120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1462747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142999" y="232930"/>
            <a:ext cx="6858000" cy="2387600"/>
          </a:xfrm>
          <a:prstGeom prst="rect">
            <a:avLst/>
          </a:prstGeom>
        </p:spPr>
        <p:txBody>
          <a:bodyPr vert="horz" lIns="91440" tIns="45720" rIns="91440" bIns="45720" rtlCol="0" anchor="b">
            <a:normAutofit/>
          </a:bodyPr>
          <a:lstStyle/>
          <a:p>
            <a:pPr algn="ctr"/>
            <a:r>
              <a:rPr lang="tr-TR" sz="3200" b="1" dirty="0" err="1"/>
              <a:t>Python'un</a:t>
            </a:r>
            <a:r>
              <a:rPr lang="tr-TR" sz="3200" b="1" dirty="0"/>
              <a:t> Açık Kaynak Yapısı ve Geniş Kütüphane Desteği</a:t>
            </a:r>
          </a:p>
          <a:p>
            <a:pPr algn="ctr" defTabSz="914400">
              <a:lnSpc>
                <a:spcPct val="90000"/>
              </a:lnSpc>
              <a:spcBef>
                <a:spcPct val="0"/>
              </a:spcBef>
              <a:spcAft>
                <a:spcPts val="600"/>
              </a:spcAft>
            </a:pPr>
            <a:endParaRPr lang="en-US" sz="3900"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3" name="Metin kutusu 2">
            <a:extLst>
              <a:ext uri="{FF2B5EF4-FFF2-40B4-BE49-F238E27FC236}">
                <a16:creationId xmlns:a16="http://schemas.microsoft.com/office/drawing/2014/main" id="{1237F504-35C0-B785-0C13-1E34CA37BA21}"/>
              </a:ext>
            </a:extLst>
          </p:cNvPr>
          <p:cNvSpPr txBox="1"/>
          <p:nvPr/>
        </p:nvSpPr>
        <p:spPr>
          <a:xfrm>
            <a:off x="1713512" y="2451786"/>
            <a:ext cx="6011591" cy="2585323"/>
          </a:xfrm>
          <a:prstGeom prst="rect">
            <a:avLst/>
          </a:prstGeom>
          <a:noFill/>
        </p:spPr>
        <p:txBody>
          <a:bodyPr wrap="square">
            <a:spAutoFit/>
          </a:bodyPr>
          <a:lstStyle/>
          <a:p>
            <a:r>
              <a:rPr lang="tr-TR" dirty="0" err="1"/>
              <a:t>Python</a:t>
            </a:r>
            <a:r>
              <a:rPr lang="tr-TR" dirty="0"/>
              <a:t>, açık kaynaklı bir programlama dili olduğu için dünya çapında birçok geliştirici tarafından katkı sağlanarak geniş bir kütüphane ekosistemi oluşturulmuştur.</a:t>
            </a:r>
          </a:p>
          <a:p>
            <a:endParaRPr lang="tr-TR" dirty="0"/>
          </a:p>
          <a:p>
            <a:r>
              <a:rPr lang="tr-TR" dirty="0"/>
              <a:t>Bu kütüphaneler sayesinde sıfırdan her şeyi yazmak gerekmez; ihtiyaç duyulan birçok özellik hazır olarak sunulmaktadır.</a:t>
            </a:r>
          </a:p>
          <a:p>
            <a:endParaRPr lang="tr-TR" dirty="0"/>
          </a:p>
          <a:p>
            <a:r>
              <a:rPr lang="tr-TR" dirty="0" err="1"/>
              <a:t>Python’da</a:t>
            </a:r>
            <a:r>
              <a:rPr lang="tr-TR" dirty="0"/>
              <a:t> en çok kullanılan standart kütüphaneler arasında </a:t>
            </a:r>
            <a:r>
              <a:rPr lang="tr-TR" b="1" dirty="0"/>
              <a:t>time</a:t>
            </a:r>
            <a:r>
              <a:rPr lang="tr-TR" dirty="0"/>
              <a:t> ve </a:t>
            </a:r>
            <a:r>
              <a:rPr lang="tr-TR" b="1" dirty="0" err="1"/>
              <a:t>random</a:t>
            </a:r>
            <a:r>
              <a:rPr lang="tr-TR" dirty="0"/>
              <a:t> modülleri bulunur. </a:t>
            </a:r>
          </a:p>
        </p:txBody>
      </p:sp>
    </p:spTree>
    <p:extLst>
      <p:ext uri="{BB962C8B-B14F-4D97-AF65-F5344CB8AC3E}">
        <p14:creationId xmlns:p14="http://schemas.microsoft.com/office/powerpoint/2010/main" val="248535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995854" y="1686978"/>
            <a:ext cx="6858000" cy="2387600"/>
          </a:xfrm>
          <a:prstGeom prst="rect">
            <a:avLst/>
          </a:prstGeom>
        </p:spPr>
        <p:txBody>
          <a:bodyPr vert="horz" lIns="91440" tIns="45720" rIns="91440" bIns="45720" rtlCol="0" anchor="b">
            <a:normAutofit fontScale="85000" lnSpcReduction="10000"/>
          </a:bodyPr>
          <a:lstStyle/>
          <a:p>
            <a:r>
              <a:rPr lang="tr-TR" sz="3200" b="1" dirty="0"/>
              <a:t>time Modülü ve Örnek Kullanımı</a:t>
            </a:r>
          </a:p>
          <a:p>
            <a:endParaRPr lang="tr-TR" sz="3200" b="1" dirty="0"/>
          </a:p>
          <a:p>
            <a:r>
              <a:rPr lang="tr-TR" sz="3200" dirty="0"/>
              <a:t>time modülü, zamanla ilgili işlemler yapmak için kullanılır. Tarih ve saat bilgilerine erişmek, işlemleri belli bir süre durdurmak veya zaman ölçümleri yapmak için bu modülden yararlanılır.</a:t>
            </a:r>
          </a:p>
          <a:p>
            <a:pPr algn="ctr" defTabSz="914400">
              <a:lnSpc>
                <a:spcPct val="90000"/>
              </a:lnSpc>
              <a:spcBef>
                <a:spcPct val="0"/>
              </a:spcBef>
              <a:spcAft>
                <a:spcPts val="600"/>
              </a:spcAft>
            </a:pPr>
            <a:endParaRPr lang="en-US" sz="3900"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991700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1988754" y="-764767"/>
            <a:ext cx="6858000" cy="2387600"/>
          </a:xfrm>
          <a:prstGeom prst="rect">
            <a:avLst/>
          </a:prstGeom>
        </p:spPr>
        <p:txBody>
          <a:bodyPr vert="horz" lIns="91440" tIns="45720" rIns="91440" bIns="45720" rtlCol="0" anchor="b">
            <a:normAutofit/>
          </a:bodyPr>
          <a:lstStyle/>
          <a:p>
            <a:r>
              <a:rPr lang="tr-TR" sz="2000" b="1" dirty="0"/>
              <a:t>Örnek: Bir Programın Çalışma Süresini Ölçmek</a:t>
            </a:r>
          </a:p>
          <a:p>
            <a:pPr algn="ctr" defTabSz="914400">
              <a:lnSpc>
                <a:spcPct val="90000"/>
              </a:lnSpc>
              <a:spcBef>
                <a:spcPct val="0"/>
              </a:spcBef>
              <a:spcAft>
                <a:spcPts val="600"/>
              </a:spcAft>
            </a:pPr>
            <a:endParaRPr lang="en-US" sz="3900"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pic>
        <p:nvPicPr>
          <p:cNvPr id="2" name="Resim 1">
            <a:extLst>
              <a:ext uri="{FF2B5EF4-FFF2-40B4-BE49-F238E27FC236}">
                <a16:creationId xmlns:a16="http://schemas.microsoft.com/office/drawing/2014/main" id="{4FD79D16-BBD4-EDEA-A731-866982B86582}"/>
              </a:ext>
            </a:extLst>
          </p:cNvPr>
          <p:cNvPicPr>
            <a:picLocks noChangeAspect="1"/>
          </p:cNvPicPr>
          <p:nvPr/>
        </p:nvPicPr>
        <p:blipFill>
          <a:blip r:embed="rId3"/>
          <a:stretch>
            <a:fillRect/>
          </a:stretch>
        </p:blipFill>
        <p:spPr>
          <a:xfrm>
            <a:off x="1676400" y="1308100"/>
            <a:ext cx="5791200" cy="4241800"/>
          </a:xfrm>
          <a:prstGeom prst="rect">
            <a:avLst/>
          </a:prstGeom>
        </p:spPr>
      </p:pic>
    </p:spTree>
    <p:extLst>
      <p:ext uri="{BB962C8B-B14F-4D97-AF65-F5344CB8AC3E}">
        <p14:creationId xmlns:p14="http://schemas.microsoft.com/office/powerpoint/2010/main" val="478183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2509673" y="-1019697"/>
            <a:ext cx="6858000" cy="2387600"/>
          </a:xfrm>
          <a:prstGeom prst="rect">
            <a:avLst/>
          </a:prstGeom>
        </p:spPr>
        <p:txBody>
          <a:bodyPr vert="horz" lIns="91440" tIns="45720" rIns="91440" bIns="45720" rtlCol="0" anchor="b">
            <a:normAutofit/>
          </a:bodyPr>
          <a:lstStyle/>
          <a:p>
            <a:r>
              <a:rPr lang="tr-TR" sz="2000" b="1" dirty="0"/>
              <a:t>Örnek: İşlemi Belirli Süre Bekletmek</a:t>
            </a:r>
            <a:endParaRPr lang="en-US" sz="3900" b="1"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pic>
        <p:nvPicPr>
          <p:cNvPr id="3" name="Resim 2">
            <a:extLst>
              <a:ext uri="{FF2B5EF4-FFF2-40B4-BE49-F238E27FC236}">
                <a16:creationId xmlns:a16="http://schemas.microsoft.com/office/drawing/2014/main" id="{B3843DE2-298E-08D3-88F6-F0E11A2EA85A}"/>
              </a:ext>
            </a:extLst>
          </p:cNvPr>
          <p:cNvPicPr>
            <a:picLocks noChangeAspect="1"/>
          </p:cNvPicPr>
          <p:nvPr/>
        </p:nvPicPr>
        <p:blipFill>
          <a:blip r:embed="rId3"/>
          <a:stretch>
            <a:fillRect/>
          </a:stretch>
        </p:blipFill>
        <p:spPr>
          <a:xfrm>
            <a:off x="1141207" y="2071398"/>
            <a:ext cx="7083138" cy="2715203"/>
          </a:xfrm>
          <a:prstGeom prst="rect">
            <a:avLst/>
          </a:prstGeom>
        </p:spPr>
      </p:pic>
    </p:spTree>
    <p:extLst>
      <p:ext uri="{BB962C8B-B14F-4D97-AF65-F5344CB8AC3E}">
        <p14:creationId xmlns:p14="http://schemas.microsoft.com/office/powerpoint/2010/main" val="2269101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BF591DFA-132D-907B-B33A-F2ED6471B7A1}"/>
              </a:ext>
            </a:extLst>
          </p:cNvPr>
          <p:cNvSpPr txBox="1"/>
          <p:nvPr/>
        </p:nvSpPr>
        <p:spPr>
          <a:xfrm>
            <a:off x="1143000" y="1686978"/>
            <a:ext cx="6858000" cy="2387600"/>
          </a:xfrm>
          <a:prstGeom prst="rect">
            <a:avLst/>
          </a:prstGeom>
        </p:spPr>
        <p:txBody>
          <a:bodyPr vert="horz" lIns="91440" tIns="45720" rIns="91440" bIns="45720" rtlCol="0" anchor="b">
            <a:normAutofit fontScale="85000" lnSpcReduction="10000"/>
          </a:bodyPr>
          <a:lstStyle/>
          <a:p>
            <a:r>
              <a:rPr lang="tr-TR" sz="3200" b="1" dirty="0" err="1"/>
              <a:t>random</a:t>
            </a:r>
            <a:r>
              <a:rPr lang="tr-TR" sz="3200" b="1" dirty="0"/>
              <a:t> Modülü ve Örnek Kullanımı</a:t>
            </a:r>
          </a:p>
          <a:p>
            <a:endParaRPr lang="tr-TR" sz="3200" b="1" dirty="0"/>
          </a:p>
          <a:p>
            <a:r>
              <a:rPr lang="tr-TR" sz="3200" dirty="0" err="1"/>
              <a:t>random</a:t>
            </a:r>
            <a:r>
              <a:rPr lang="tr-TR" sz="3200" dirty="0"/>
              <a:t> modülü, rastgele sayı üretme ve seçim yapma işlemleri için kullanılır. Özellikle oyun geliştirme, simülasyonlar ve test verileri oluşturmak için oldukça faydalıdır.</a:t>
            </a:r>
          </a:p>
          <a:p>
            <a:pPr algn="ctr" defTabSz="914400">
              <a:lnSpc>
                <a:spcPct val="90000"/>
              </a:lnSpc>
              <a:spcBef>
                <a:spcPct val="0"/>
              </a:spcBef>
              <a:spcAft>
                <a:spcPts val="600"/>
              </a:spcAft>
            </a:pPr>
            <a:endParaRPr lang="en-US" sz="3900" kern="1200" dirty="0">
              <a:solidFill>
                <a:schemeClr val="tx1"/>
              </a:solidFill>
              <a:latin typeface="+mj-lt"/>
              <a:ea typeface="+mj-ea"/>
              <a:cs typeface="+mj-cs"/>
            </a:endParaRPr>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1831894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2509673" y="-1019697"/>
            <a:ext cx="6858000" cy="2387600"/>
          </a:xfrm>
          <a:prstGeom prst="rect">
            <a:avLst/>
          </a:prstGeom>
        </p:spPr>
        <p:txBody>
          <a:bodyPr vert="horz" lIns="91440" tIns="45720" rIns="91440" bIns="45720" rtlCol="0" anchor="b">
            <a:normAutofit/>
          </a:bodyPr>
          <a:lstStyle/>
          <a:p>
            <a:r>
              <a:rPr lang="tr-TR" sz="2000" b="1" dirty="0"/>
              <a:t>Örnek: </a:t>
            </a:r>
            <a:r>
              <a:rPr lang="tr-TR" sz="2000" dirty="0"/>
              <a:t>Rastgele Sayı Üretmek</a:t>
            </a:r>
            <a:endParaRPr lang="en-US" sz="3900" b="1"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pic>
        <p:nvPicPr>
          <p:cNvPr id="2" name="Resim 1">
            <a:extLst>
              <a:ext uri="{FF2B5EF4-FFF2-40B4-BE49-F238E27FC236}">
                <a16:creationId xmlns:a16="http://schemas.microsoft.com/office/drawing/2014/main" id="{35803338-E030-D904-C54D-6CD59799A132}"/>
              </a:ext>
            </a:extLst>
          </p:cNvPr>
          <p:cNvPicPr>
            <a:picLocks noChangeAspect="1"/>
          </p:cNvPicPr>
          <p:nvPr/>
        </p:nvPicPr>
        <p:blipFill>
          <a:blip r:embed="rId3"/>
          <a:stretch>
            <a:fillRect/>
          </a:stretch>
        </p:blipFill>
        <p:spPr>
          <a:xfrm>
            <a:off x="685799" y="2387601"/>
            <a:ext cx="7772400" cy="1426873"/>
          </a:xfrm>
          <a:prstGeom prst="rect">
            <a:avLst/>
          </a:prstGeom>
        </p:spPr>
      </p:pic>
    </p:spTree>
    <p:extLst>
      <p:ext uri="{BB962C8B-B14F-4D97-AF65-F5344CB8AC3E}">
        <p14:creationId xmlns:p14="http://schemas.microsoft.com/office/powerpoint/2010/main" val="78997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2062326" y="-1019697"/>
            <a:ext cx="6858000" cy="2387600"/>
          </a:xfrm>
          <a:prstGeom prst="rect">
            <a:avLst/>
          </a:prstGeom>
        </p:spPr>
        <p:txBody>
          <a:bodyPr vert="horz" lIns="91440" tIns="45720" rIns="91440" bIns="45720" rtlCol="0" anchor="b">
            <a:normAutofit/>
          </a:bodyPr>
          <a:lstStyle/>
          <a:p>
            <a:r>
              <a:rPr lang="tr-TR" sz="2000" b="1" dirty="0"/>
              <a:t>Örnek: </a:t>
            </a:r>
            <a:r>
              <a:rPr lang="tr-TR" sz="2000" dirty="0"/>
              <a:t>Bir Listeden Rastgele Seçim Yapmak</a:t>
            </a:r>
            <a:endParaRPr lang="en-US" sz="3900" b="1"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pic>
        <p:nvPicPr>
          <p:cNvPr id="3" name="Resim 2">
            <a:extLst>
              <a:ext uri="{FF2B5EF4-FFF2-40B4-BE49-F238E27FC236}">
                <a16:creationId xmlns:a16="http://schemas.microsoft.com/office/drawing/2014/main" id="{2234668C-20AA-E320-5A42-57EB48D9BA79}"/>
              </a:ext>
            </a:extLst>
          </p:cNvPr>
          <p:cNvPicPr>
            <a:picLocks noChangeAspect="1"/>
          </p:cNvPicPr>
          <p:nvPr/>
        </p:nvPicPr>
        <p:blipFill>
          <a:blip r:embed="rId3"/>
          <a:stretch>
            <a:fillRect/>
          </a:stretch>
        </p:blipFill>
        <p:spPr>
          <a:xfrm>
            <a:off x="812799" y="2615394"/>
            <a:ext cx="7518400" cy="1714500"/>
          </a:xfrm>
          <a:prstGeom prst="rect">
            <a:avLst/>
          </a:prstGeom>
        </p:spPr>
      </p:pic>
    </p:spTree>
    <p:extLst>
      <p:ext uri="{BB962C8B-B14F-4D97-AF65-F5344CB8AC3E}">
        <p14:creationId xmlns:p14="http://schemas.microsoft.com/office/powerpoint/2010/main" val="360879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BF591DFA-132D-907B-B33A-F2ED6471B7A1}"/>
              </a:ext>
            </a:extLst>
          </p:cNvPr>
          <p:cNvSpPr txBox="1"/>
          <p:nvPr/>
        </p:nvSpPr>
        <p:spPr>
          <a:xfrm>
            <a:off x="2686050" y="-884479"/>
            <a:ext cx="6858000" cy="2387600"/>
          </a:xfrm>
          <a:prstGeom prst="rect">
            <a:avLst/>
          </a:prstGeom>
        </p:spPr>
        <p:txBody>
          <a:bodyPr vert="horz" lIns="91440" tIns="45720" rIns="91440" bIns="45720" rtlCol="0" anchor="b">
            <a:normAutofit/>
          </a:bodyPr>
          <a:lstStyle/>
          <a:p>
            <a:r>
              <a:rPr lang="tr-TR" sz="2000" b="1" dirty="0"/>
              <a:t>Örnek: </a:t>
            </a:r>
            <a:r>
              <a:rPr lang="tr-TR" sz="2000" dirty="0" err="1"/>
              <a:t>str</a:t>
            </a:r>
            <a:r>
              <a:rPr lang="tr-TR" sz="2000" dirty="0"/>
              <a:t> Sınıfının Kullanımı</a:t>
            </a:r>
            <a:endParaRPr lang="en-US" sz="3900" b="1" kern="1200" dirty="0">
              <a:solidFill>
                <a:schemeClr val="tx1"/>
              </a:solidFill>
              <a:latin typeface="+mj-lt"/>
              <a:ea typeface="+mj-ea"/>
              <a:cs typeface="+mj-cs"/>
            </a:endParaRPr>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pic>
        <p:nvPicPr>
          <p:cNvPr id="2" name="Resim 1">
            <a:extLst>
              <a:ext uri="{FF2B5EF4-FFF2-40B4-BE49-F238E27FC236}">
                <a16:creationId xmlns:a16="http://schemas.microsoft.com/office/drawing/2014/main" id="{03146EC4-CF04-E6B5-1142-16A4CEC24977}"/>
              </a:ext>
            </a:extLst>
          </p:cNvPr>
          <p:cNvPicPr>
            <a:picLocks noChangeAspect="1"/>
          </p:cNvPicPr>
          <p:nvPr/>
        </p:nvPicPr>
        <p:blipFill>
          <a:blip r:embed="rId3"/>
          <a:stretch>
            <a:fillRect/>
          </a:stretch>
        </p:blipFill>
        <p:spPr>
          <a:xfrm>
            <a:off x="685800" y="2075659"/>
            <a:ext cx="7772400" cy="2706682"/>
          </a:xfrm>
          <a:prstGeom prst="rect">
            <a:avLst/>
          </a:prstGeom>
        </p:spPr>
      </p:pic>
    </p:spTree>
    <p:extLst>
      <p:ext uri="{BB962C8B-B14F-4D97-AF65-F5344CB8AC3E}">
        <p14:creationId xmlns:p14="http://schemas.microsoft.com/office/powerpoint/2010/main" val="3892581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6" name="Metin kutusu 5">
            <a:extLst>
              <a:ext uri="{FF2B5EF4-FFF2-40B4-BE49-F238E27FC236}">
                <a16:creationId xmlns:a16="http://schemas.microsoft.com/office/drawing/2014/main" id="{6BADB0B6-356F-600E-A475-E84BCD611ECD}"/>
              </a:ext>
            </a:extLst>
          </p:cNvPr>
          <p:cNvSpPr txBox="1"/>
          <p:nvPr/>
        </p:nvSpPr>
        <p:spPr>
          <a:xfrm>
            <a:off x="2096813" y="1539553"/>
            <a:ext cx="5270938" cy="3139321"/>
          </a:xfrm>
          <a:prstGeom prst="rect">
            <a:avLst/>
          </a:prstGeom>
          <a:noFill/>
        </p:spPr>
        <p:txBody>
          <a:bodyPr wrap="square">
            <a:spAutoFit/>
          </a:bodyPr>
          <a:lstStyle/>
          <a:p>
            <a:r>
              <a:rPr lang="tr-TR" b="1" dirty="0"/>
              <a:t>Modül Kavramı</a:t>
            </a:r>
          </a:p>
          <a:p>
            <a:endParaRPr lang="tr-TR" b="1" dirty="0"/>
          </a:p>
          <a:p>
            <a:r>
              <a:rPr lang="tr-TR" dirty="0" err="1"/>
              <a:t>Python'da</a:t>
            </a:r>
            <a:r>
              <a:rPr lang="tr-TR" dirty="0"/>
              <a:t> </a:t>
            </a:r>
            <a:r>
              <a:rPr lang="tr-TR" b="1" dirty="0"/>
              <a:t>modül</a:t>
            </a:r>
            <a:r>
              <a:rPr lang="tr-TR" dirty="0"/>
              <a:t>, birden fazla fonksiyon, sınıf ve değişkeni bir araya toplayan ve başka programlarda kullanılabilir hale getiren dosyalardır. </a:t>
            </a:r>
          </a:p>
          <a:p>
            <a:endParaRPr lang="tr-TR" dirty="0"/>
          </a:p>
          <a:p>
            <a:r>
              <a:rPr lang="tr-TR" dirty="0"/>
              <a:t>Modüller sayesinde kod tekrarını önler, düzenli ve modüler bir yapı kurarız. </a:t>
            </a:r>
          </a:p>
          <a:p>
            <a:endParaRPr lang="tr-TR" dirty="0"/>
          </a:p>
          <a:p>
            <a:r>
              <a:rPr lang="tr-TR" dirty="0" err="1"/>
              <a:t>Python'da</a:t>
            </a:r>
            <a:r>
              <a:rPr lang="tr-TR" dirty="0"/>
              <a:t> modüller, genellikle bir .</a:t>
            </a:r>
            <a:r>
              <a:rPr lang="tr-TR" dirty="0" err="1"/>
              <a:t>py</a:t>
            </a:r>
            <a:r>
              <a:rPr lang="tr-TR" dirty="0"/>
              <a:t> dosyası şeklindedir.</a:t>
            </a:r>
          </a:p>
        </p:txBody>
      </p:sp>
    </p:spTree>
    <p:extLst>
      <p:ext uri="{BB962C8B-B14F-4D97-AF65-F5344CB8AC3E}">
        <p14:creationId xmlns:p14="http://schemas.microsoft.com/office/powerpoint/2010/main" val="4167459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6" name="Metin kutusu 5">
            <a:extLst>
              <a:ext uri="{FF2B5EF4-FFF2-40B4-BE49-F238E27FC236}">
                <a16:creationId xmlns:a16="http://schemas.microsoft.com/office/drawing/2014/main" id="{6BADB0B6-356F-600E-A475-E84BCD611ECD}"/>
              </a:ext>
            </a:extLst>
          </p:cNvPr>
          <p:cNvSpPr txBox="1"/>
          <p:nvPr/>
        </p:nvSpPr>
        <p:spPr>
          <a:xfrm>
            <a:off x="966953" y="635663"/>
            <a:ext cx="7525406" cy="923330"/>
          </a:xfrm>
          <a:prstGeom prst="rect">
            <a:avLst/>
          </a:prstGeom>
          <a:noFill/>
        </p:spPr>
        <p:txBody>
          <a:bodyPr wrap="square">
            <a:spAutoFit/>
          </a:bodyPr>
          <a:lstStyle/>
          <a:p>
            <a:r>
              <a:rPr lang="tr-TR" b="1" dirty="0"/>
              <a:t>Modülün Programa Dahil Edilmesi</a:t>
            </a:r>
          </a:p>
          <a:p>
            <a:r>
              <a:rPr lang="tr-TR" dirty="0" err="1"/>
              <a:t>Python'da</a:t>
            </a:r>
            <a:r>
              <a:rPr lang="tr-TR" dirty="0"/>
              <a:t> bir modülü programa dahil etmek için </a:t>
            </a:r>
            <a:r>
              <a:rPr lang="tr-TR" dirty="0" err="1"/>
              <a:t>import</a:t>
            </a:r>
            <a:r>
              <a:rPr lang="tr-TR" dirty="0"/>
              <a:t> anahtar kelimesi kullanılır.</a:t>
            </a:r>
          </a:p>
        </p:txBody>
      </p:sp>
      <p:sp>
        <p:nvSpPr>
          <p:cNvPr id="3" name="Metin kutusu 2">
            <a:extLst>
              <a:ext uri="{FF2B5EF4-FFF2-40B4-BE49-F238E27FC236}">
                <a16:creationId xmlns:a16="http://schemas.microsoft.com/office/drawing/2014/main" id="{499C7EB6-DA6C-0DFD-F486-E4FE8B0C5CE1}"/>
              </a:ext>
            </a:extLst>
          </p:cNvPr>
          <p:cNvSpPr txBox="1"/>
          <p:nvPr/>
        </p:nvSpPr>
        <p:spPr>
          <a:xfrm>
            <a:off x="966953" y="1756711"/>
            <a:ext cx="4572000" cy="369332"/>
          </a:xfrm>
          <a:prstGeom prst="rect">
            <a:avLst/>
          </a:prstGeom>
          <a:noFill/>
        </p:spPr>
        <p:txBody>
          <a:bodyPr wrap="square">
            <a:spAutoFit/>
          </a:bodyPr>
          <a:lstStyle/>
          <a:p>
            <a:r>
              <a:rPr lang="tr-TR" dirty="0"/>
              <a:t>Örnek: Hazır Bir Modül Kullanımı</a:t>
            </a:r>
          </a:p>
        </p:txBody>
      </p:sp>
      <p:pic>
        <p:nvPicPr>
          <p:cNvPr id="5" name="Resim 4">
            <a:extLst>
              <a:ext uri="{FF2B5EF4-FFF2-40B4-BE49-F238E27FC236}">
                <a16:creationId xmlns:a16="http://schemas.microsoft.com/office/drawing/2014/main" id="{1F77DDA1-282B-691F-AE0C-631E0CFFFCB1}"/>
              </a:ext>
            </a:extLst>
          </p:cNvPr>
          <p:cNvPicPr>
            <a:picLocks noChangeAspect="1"/>
          </p:cNvPicPr>
          <p:nvPr/>
        </p:nvPicPr>
        <p:blipFill>
          <a:blip r:embed="rId3"/>
          <a:stretch>
            <a:fillRect/>
          </a:stretch>
        </p:blipFill>
        <p:spPr>
          <a:xfrm>
            <a:off x="966953" y="2424759"/>
            <a:ext cx="6146800" cy="2527300"/>
          </a:xfrm>
          <a:prstGeom prst="rect">
            <a:avLst/>
          </a:prstGeom>
        </p:spPr>
      </p:pic>
    </p:spTree>
    <p:extLst>
      <p:ext uri="{BB962C8B-B14F-4D97-AF65-F5344CB8AC3E}">
        <p14:creationId xmlns:p14="http://schemas.microsoft.com/office/powerpoint/2010/main" val="2214555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6" name="Metin kutusu 5">
            <a:extLst>
              <a:ext uri="{FF2B5EF4-FFF2-40B4-BE49-F238E27FC236}">
                <a16:creationId xmlns:a16="http://schemas.microsoft.com/office/drawing/2014/main" id="{6BADB0B6-356F-600E-A475-E84BCD611ECD}"/>
              </a:ext>
            </a:extLst>
          </p:cNvPr>
          <p:cNvSpPr txBox="1"/>
          <p:nvPr/>
        </p:nvSpPr>
        <p:spPr>
          <a:xfrm>
            <a:off x="809296" y="650667"/>
            <a:ext cx="7525406" cy="1200329"/>
          </a:xfrm>
          <a:prstGeom prst="rect">
            <a:avLst/>
          </a:prstGeom>
          <a:noFill/>
        </p:spPr>
        <p:txBody>
          <a:bodyPr wrap="square">
            <a:spAutoFit/>
          </a:bodyPr>
          <a:lstStyle/>
          <a:p>
            <a:r>
              <a:rPr lang="tr-TR" b="1" dirty="0"/>
              <a:t>Kendi Modülümüzü Oluşturma</a:t>
            </a:r>
          </a:p>
          <a:p>
            <a:r>
              <a:rPr lang="tr-TR" dirty="0" err="1"/>
              <a:t>Python'da</a:t>
            </a:r>
            <a:r>
              <a:rPr lang="tr-TR" dirty="0"/>
              <a:t> kendi modülünüzü yazabilirsiniz. Örneğin, </a:t>
            </a:r>
            <a:r>
              <a:rPr lang="tr-TR" dirty="0" err="1"/>
              <a:t>matematik.py</a:t>
            </a:r>
            <a:r>
              <a:rPr lang="tr-TR" dirty="0"/>
              <a:t> adında bir dosya oluşturup içine özel fonksiyonlar ekleyelim.</a:t>
            </a:r>
          </a:p>
          <a:p>
            <a:endParaRPr lang="tr-TR" dirty="0"/>
          </a:p>
        </p:txBody>
      </p:sp>
      <p:sp>
        <p:nvSpPr>
          <p:cNvPr id="3" name="Metin kutusu 2">
            <a:extLst>
              <a:ext uri="{FF2B5EF4-FFF2-40B4-BE49-F238E27FC236}">
                <a16:creationId xmlns:a16="http://schemas.microsoft.com/office/drawing/2014/main" id="{499C7EB6-DA6C-0DFD-F486-E4FE8B0C5CE1}"/>
              </a:ext>
            </a:extLst>
          </p:cNvPr>
          <p:cNvSpPr txBox="1"/>
          <p:nvPr/>
        </p:nvSpPr>
        <p:spPr>
          <a:xfrm>
            <a:off x="966952" y="1638341"/>
            <a:ext cx="2692400" cy="646331"/>
          </a:xfrm>
          <a:prstGeom prst="rect">
            <a:avLst/>
          </a:prstGeom>
          <a:solidFill>
            <a:schemeClr val="accent6"/>
          </a:solidFill>
        </p:spPr>
        <p:txBody>
          <a:bodyPr wrap="square">
            <a:spAutoFit/>
          </a:bodyPr>
          <a:lstStyle/>
          <a:p>
            <a:r>
              <a:rPr lang="tr-TR" dirty="0"/>
              <a:t>Adım 1: Modül Dosyasını Oluşturma (</a:t>
            </a:r>
            <a:r>
              <a:rPr lang="tr-TR" dirty="0" err="1"/>
              <a:t>matematik.py</a:t>
            </a:r>
            <a:r>
              <a:rPr lang="tr-TR" dirty="0"/>
              <a:t>)</a:t>
            </a:r>
          </a:p>
        </p:txBody>
      </p:sp>
      <p:pic>
        <p:nvPicPr>
          <p:cNvPr id="2" name="Resim 1">
            <a:extLst>
              <a:ext uri="{FF2B5EF4-FFF2-40B4-BE49-F238E27FC236}">
                <a16:creationId xmlns:a16="http://schemas.microsoft.com/office/drawing/2014/main" id="{83B02505-1BB5-FC9E-52A7-3E420980FBDA}"/>
              </a:ext>
            </a:extLst>
          </p:cNvPr>
          <p:cNvPicPr>
            <a:picLocks noChangeAspect="1"/>
          </p:cNvPicPr>
          <p:nvPr/>
        </p:nvPicPr>
        <p:blipFill>
          <a:blip r:embed="rId3"/>
          <a:stretch>
            <a:fillRect/>
          </a:stretch>
        </p:blipFill>
        <p:spPr>
          <a:xfrm>
            <a:off x="966952" y="2662530"/>
            <a:ext cx="2692400" cy="2260600"/>
          </a:xfrm>
          <a:prstGeom prst="rect">
            <a:avLst/>
          </a:prstGeom>
        </p:spPr>
      </p:pic>
      <p:sp>
        <p:nvSpPr>
          <p:cNvPr id="8" name="Metin kutusu 7">
            <a:extLst>
              <a:ext uri="{FF2B5EF4-FFF2-40B4-BE49-F238E27FC236}">
                <a16:creationId xmlns:a16="http://schemas.microsoft.com/office/drawing/2014/main" id="{FD7EEF5F-B220-21CA-E7C4-53AFB94C443F}"/>
              </a:ext>
            </a:extLst>
          </p:cNvPr>
          <p:cNvSpPr txBox="1"/>
          <p:nvPr/>
        </p:nvSpPr>
        <p:spPr>
          <a:xfrm>
            <a:off x="4169159" y="1628689"/>
            <a:ext cx="3891782" cy="646331"/>
          </a:xfrm>
          <a:prstGeom prst="rect">
            <a:avLst/>
          </a:prstGeom>
          <a:solidFill>
            <a:schemeClr val="accent6"/>
          </a:solidFill>
        </p:spPr>
        <p:txBody>
          <a:bodyPr wrap="square">
            <a:spAutoFit/>
          </a:bodyPr>
          <a:lstStyle/>
          <a:p>
            <a:r>
              <a:rPr lang="tr-TR" dirty="0"/>
              <a:t>Adım 2: Modülü Başka Bir Programda Kullanma</a:t>
            </a:r>
          </a:p>
        </p:txBody>
      </p:sp>
      <p:pic>
        <p:nvPicPr>
          <p:cNvPr id="9" name="Resim 8">
            <a:extLst>
              <a:ext uri="{FF2B5EF4-FFF2-40B4-BE49-F238E27FC236}">
                <a16:creationId xmlns:a16="http://schemas.microsoft.com/office/drawing/2014/main" id="{D08B7A26-5BBD-1ADF-5188-C466B38BFB52}"/>
              </a:ext>
            </a:extLst>
          </p:cNvPr>
          <p:cNvPicPr>
            <a:picLocks noChangeAspect="1"/>
          </p:cNvPicPr>
          <p:nvPr/>
        </p:nvPicPr>
        <p:blipFill>
          <a:blip r:embed="rId4"/>
          <a:stretch>
            <a:fillRect/>
          </a:stretch>
        </p:blipFill>
        <p:spPr>
          <a:xfrm>
            <a:off x="4190287" y="2686120"/>
            <a:ext cx="4213116" cy="1485123"/>
          </a:xfrm>
          <a:prstGeom prst="rect">
            <a:avLst/>
          </a:prstGeom>
        </p:spPr>
      </p:pic>
    </p:spTree>
    <p:extLst>
      <p:ext uri="{BB962C8B-B14F-4D97-AF65-F5344CB8AC3E}">
        <p14:creationId xmlns:p14="http://schemas.microsoft.com/office/powerpoint/2010/main" val="5959292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6" name="Metin kutusu 5">
            <a:extLst>
              <a:ext uri="{FF2B5EF4-FFF2-40B4-BE49-F238E27FC236}">
                <a16:creationId xmlns:a16="http://schemas.microsoft.com/office/drawing/2014/main" id="{6BADB0B6-356F-600E-A475-E84BCD611ECD}"/>
              </a:ext>
            </a:extLst>
          </p:cNvPr>
          <p:cNvSpPr txBox="1"/>
          <p:nvPr/>
        </p:nvSpPr>
        <p:spPr>
          <a:xfrm>
            <a:off x="809296" y="1608397"/>
            <a:ext cx="7525406" cy="3693319"/>
          </a:xfrm>
          <a:prstGeom prst="rect">
            <a:avLst/>
          </a:prstGeom>
          <a:noFill/>
        </p:spPr>
        <p:txBody>
          <a:bodyPr wrap="square">
            <a:spAutoFit/>
          </a:bodyPr>
          <a:lstStyle/>
          <a:p>
            <a:r>
              <a:rPr lang="tr-TR" b="1" dirty="0" err="1"/>
              <a:t>Python</a:t>
            </a:r>
            <a:r>
              <a:rPr lang="tr-TR" dirty="0"/>
              <a:t> dilinde ileri düzey nesne yönelimli programlama (OOP) tekniklerini kullanarak yazılmış bir örnek program </a:t>
            </a:r>
          </a:p>
          <a:p>
            <a:endParaRPr lang="tr-TR" dirty="0"/>
          </a:p>
          <a:p>
            <a:r>
              <a:rPr lang="tr-TR" dirty="0"/>
              <a:t>Bu örnek, </a:t>
            </a:r>
            <a:r>
              <a:rPr lang="tr-TR" b="1" dirty="0" err="1"/>
              <a:t>kapsülleme</a:t>
            </a:r>
            <a:r>
              <a:rPr lang="tr-TR" dirty="0"/>
              <a:t>, </a:t>
            </a:r>
            <a:r>
              <a:rPr lang="tr-TR" b="1" dirty="0"/>
              <a:t>kalıtım</a:t>
            </a:r>
            <a:r>
              <a:rPr lang="tr-TR" dirty="0"/>
              <a:t> ve </a:t>
            </a:r>
            <a:r>
              <a:rPr lang="tr-TR" b="1" dirty="0"/>
              <a:t>çok biçimlilik</a:t>
            </a:r>
            <a:r>
              <a:rPr lang="tr-TR" dirty="0"/>
              <a:t> gibi OOP ilkelerini içermektedir.</a:t>
            </a:r>
          </a:p>
          <a:p>
            <a:endParaRPr lang="tr-TR" dirty="0"/>
          </a:p>
          <a:p>
            <a:r>
              <a:rPr lang="tr-TR" b="1" dirty="0"/>
              <a:t>Örnek Program: Bir Hayvanat Bahçesi Yönetim Sistemi</a:t>
            </a:r>
          </a:p>
          <a:p>
            <a:endParaRPr lang="tr-TR" b="1" dirty="0"/>
          </a:p>
          <a:p>
            <a:r>
              <a:rPr lang="tr-TR" dirty="0"/>
              <a:t>Bu programda, hayvanların sınıfları oluşturulacak ve farklı hayvan türleri arasında kalıtım kullanılacaktır. </a:t>
            </a:r>
          </a:p>
          <a:p>
            <a:endParaRPr lang="tr-TR" dirty="0"/>
          </a:p>
          <a:p>
            <a:r>
              <a:rPr lang="tr-TR" dirty="0"/>
              <a:t>Ayrıca, </a:t>
            </a:r>
            <a:r>
              <a:rPr lang="tr-TR" dirty="0" err="1"/>
              <a:t>kapsülleme</a:t>
            </a:r>
            <a:r>
              <a:rPr lang="tr-TR" dirty="0"/>
              <a:t> tekniği ile veriler gizlenecek ve çok biçimlilik (</a:t>
            </a:r>
            <a:r>
              <a:rPr lang="tr-TR" dirty="0" err="1"/>
              <a:t>polimorfizm</a:t>
            </a:r>
            <a:r>
              <a:rPr lang="tr-TR" dirty="0"/>
              <a:t>) ile aynı işlevi farklı türlerdeki nesnelerle gerçekleştireceğiz.</a:t>
            </a:r>
          </a:p>
          <a:p>
            <a:endParaRPr lang="tr-TR" dirty="0"/>
          </a:p>
        </p:txBody>
      </p:sp>
      <p:sp>
        <p:nvSpPr>
          <p:cNvPr id="5" name="Metin kutusu 4">
            <a:extLst>
              <a:ext uri="{FF2B5EF4-FFF2-40B4-BE49-F238E27FC236}">
                <a16:creationId xmlns:a16="http://schemas.microsoft.com/office/drawing/2014/main" id="{84F8F5CF-CC8F-1B72-AD71-2D75CCD21E15}"/>
              </a:ext>
            </a:extLst>
          </p:cNvPr>
          <p:cNvSpPr txBox="1"/>
          <p:nvPr/>
        </p:nvSpPr>
        <p:spPr>
          <a:xfrm>
            <a:off x="3584028" y="786512"/>
            <a:ext cx="1948354" cy="461665"/>
          </a:xfrm>
          <a:prstGeom prst="rect">
            <a:avLst/>
          </a:prstGeom>
          <a:solidFill>
            <a:schemeClr val="accent6"/>
          </a:solidFill>
        </p:spPr>
        <p:txBody>
          <a:bodyPr wrap="none" rtlCol="0">
            <a:spAutoFit/>
          </a:bodyPr>
          <a:lstStyle/>
          <a:p>
            <a:r>
              <a:rPr lang="tr-TR" sz="2400" b="1" dirty="0"/>
              <a:t>ÖRNEK PROJE</a:t>
            </a:r>
          </a:p>
        </p:txBody>
      </p:sp>
    </p:spTree>
    <p:extLst>
      <p:ext uri="{BB962C8B-B14F-4D97-AF65-F5344CB8AC3E}">
        <p14:creationId xmlns:p14="http://schemas.microsoft.com/office/powerpoint/2010/main" val="22763589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97822" y="408206"/>
            <a:ext cx="1948354" cy="461665"/>
          </a:xfrm>
          <a:prstGeom prst="rect">
            <a:avLst/>
          </a:prstGeom>
          <a:solidFill>
            <a:schemeClr val="accent6"/>
          </a:solidFill>
        </p:spPr>
        <p:txBody>
          <a:bodyPr wrap="none" rtlCol="0">
            <a:spAutoFit/>
          </a:bodyPr>
          <a:lstStyle/>
          <a:p>
            <a:r>
              <a:rPr lang="tr-TR" sz="2400" b="1" dirty="0"/>
              <a:t>ÖRNEK PROJE</a:t>
            </a:r>
          </a:p>
        </p:txBody>
      </p:sp>
      <p:pic>
        <p:nvPicPr>
          <p:cNvPr id="2" name="Resim 1">
            <a:extLst>
              <a:ext uri="{FF2B5EF4-FFF2-40B4-BE49-F238E27FC236}">
                <a16:creationId xmlns:a16="http://schemas.microsoft.com/office/drawing/2014/main" id="{99B00ACA-6A66-C359-E538-8694DF2C01FD}"/>
              </a:ext>
            </a:extLst>
          </p:cNvPr>
          <p:cNvPicPr>
            <a:picLocks noChangeAspect="1"/>
          </p:cNvPicPr>
          <p:nvPr/>
        </p:nvPicPr>
        <p:blipFill>
          <a:blip r:embed="rId3"/>
          <a:stretch>
            <a:fillRect/>
          </a:stretch>
        </p:blipFill>
        <p:spPr>
          <a:xfrm>
            <a:off x="685800" y="1100704"/>
            <a:ext cx="7772400" cy="4656592"/>
          </a:xfrm>
          <a:prstGeom prst="rect">
            <a:avLst/>
          </a:prstGeom>
        </p:spPr>
      </p:pic>
      <p:sp>
        <p:nvSpPr>
          <p:cNvPr id="3" name="Sağ Ok 2">
            <a:extLst>
              <a:ext uri="{FF2B5EF4-FFF2-40B4-BE49-F238E27FC236}">
                <a16:creationId xmlns:a16="http://schemas.microsoft.com/office/drawing/2014/main" id="{8B93D9BE-863B-EE47-1A05-525287E6F0D9}"/>
              </a:ext>
            </a:extLst>
          </p:cNvPr>
          <p:cNvSpPr/>
          <p:nvPr/>
        </p:nvSpPr>
        <p:spPr>
          <a:xfrm>
            <a:off x="6272705" y="5687819"/>
            <a:ext cx="1536481" cy="5360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dirty="0"/>
              <a:t>Devamı var...</a:t>
            </a:r>
          </a:p>
        </p:txBody>
      </p:sp>
    </p:spTree>
    <p:extLst>
      <p:ext uri="{BB962C8B-B14F-4D97-AF65-F5344CB8AC3E}">
        <p14:creationId xmlns:p14="http://schemas.microsoft.com/office/powerpoint/2010/main" val="22495307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97822" y="408206"/>
            <a:ext cx="1948354" cy="461665"/>
          </a:xfrm>
          <a:prstGeom prst="rect">
            <a:avLst/>
          </a:prstGeom>
          <a:solidFill>
            <a:schemeClr val="accent6"/>
          </a:solidFill>
        </p:spPr>
        <p:txBody>
          <a:bodyPr wrap="none" rtlCol="0">
            <a:spAutoFit/>
          </a:bodyPr>
          <a:lstStyle/>
          <a:p>
            <a:r>
              <a:rPr lang="tr-TR" sz="2400" b="1" dirty="0"/>
              <a:t>ÖRNEK PROJE</a:t>
            </a:r>
          </a:p>
        </p:txBody>
      </p:sp>
      <p:sp>
        <p:nvSpPr>
          <p:cNvPr id="3" name="Sağ Ok 2">
            <a:extLst>
              <a:ext uri="{FF2B5EF4-FFF2-40B4-BE49-F238E27FC236}">
                <a16:creationId xmlns:a16="http://schemas.microsoft.com/office/drawing/2014/main" id="{8B93D9BE-863B-EE47-1A05-525287E6F0D9}"/>
              </a:ext>
            </a:extLst>
          </p:cNvPr>
          <p:cNvSpPr/>
          <p:nvPr/>
        </p:nvSpPr>
        <p:spPr>
          <a:xfrm>
            <a:off x="6272705" y="5687819"/>
            <a:ext cx="1536481" cy="5360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dirty="0"/>
              <a:t>Devamı var...</a:t>
            </a:r>
          </a:p>
        </p:txBody>
      </p:sp>
      <p:pic>
        <p:nvPicPr>
          <p:cNvPr id="6" name="Resim 5">
            <a:extLst>
              <a:ext uri="{FF2B5EF4-FFF2-40B4-BE49-F238E27FC236}">
                <a16:creationId xmlns:a16="http://schemas.microsoft.com/office/drawing/2014/main" id="{BDF7338D-428F-1A6E-F314-E40A09A7C5CF}"/>
              </a:ext>
            </a:extLst>
          </p:cNvPr>
          <p:cNvPicPr>
            <a:picLocks noChangeAspect="1"/>
          </p:cNvPicPr>
          <p:nvPr/>
        </p:nvPicPr>
        <p:blipFill>
          <a:blip r:embed="rId3"/>
          <a:stretch>
            <a:fillRect/>
          </a:stretch>
        </p:blipFill>
        <p:spPr>
          <a:xfrm>
            <a:off x="685800" y="1028216"/>
            <a:ext cx="7772400" cy="4801567"/>
          </a:xfrm>
          <a:prstGeom prst="rect">
            <a:avLst/>
          </a:prstGeom>
        </p:spPr>
      </p:pic>
    </p:spTree>
    <p:extLst>
      <p:ext uri="{BB962C8B-B14F-4D97-AF65-F5344CB8AC3E}">
        <p14:creationId xmlns:p14="http://schemas.microsoft.com/office/powerpoint/2010/main" val="1247245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97822" y="408206"/>
            <a:ext cx="1948354" cy="461665"/>
          </a:xfrm>
          <a:prstGeom prst="rect">
            <a:avLst/>
          </a:prstGeom>
          <a:solidFill>
            <a:schemeClr val="accent6"/>
          </a:solidFill>
        </p:spPr>
        <p:txBody>
          <a:bodyPr wrap="none" rtlCol="0">
            <a:spAutoFit/>
          </a:bodyPr>
          <a:lstStyle/>
          <a:p>
            <a:r>
              <a:rPr lang="tr-TR" sz="2400" b="1" dirty="0"/>
              <a:t>ÖRNEK PROJE</a:t>
            </a:r>
          </a:p>
        </p:txBody>
      </p:sp>
      <p:sp>
        <p:nvSpPr>
          <p:cNvPr id="3" name="Sağ Ok 2">
            <a:extLst>
              <a:ext uri="{FF2B5EF4-FFF2-40B4-BE49-F238E27FC236}">
                <a16:creationId xmlns:a16="http://schemas.microsoft.com/office/drawing/2014/main" id="{8B93D9BE-863B-EE47-1A05-525287E6F0D9}"/>
              </a:ext>
            </a:extLst>
          </p:cNvPr>
          <p:cNvSpPr/>
          <p:nvPr/>
        </p:nvSpPr>
        <p:spPr>
          <a:xfrm>
            <a:off x="6272705" y="5687819"/>
            <a:ext cx="1536481" cy="5360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dirty="0"/>
              <a:t>Devamı var...</a:t>
            </a:r>
          </a:p>
        </p:txBody>
      </p:sp>
      <p:pic>
        <p:nvPicPr>
          <p:cNvPr id="2" name="Resim 1">
            <a:extLst>
              <a:ext uri="{FF2B5EF4-FFF2-40B4-BE49-F238E27FC236}">
                <a16:creationId xmlns:a16="http://schemas.microsoft.com/office/drawing/2014/main" id="{E7E67B31-0B61-9229-453D-5C3E127D89D5}"/>
              </a:ext>
            </a:extLst>
          </p:cNvPr>
          <p:cNvPicPr>
            <a:picLocks noChangeAspect="1"/>
          </p:cNvPicPr>
          <p:nvPr/>
        </p:nvPicPr>
        <p:blipFill>
          <a:blip r:embed="rId3"/>
          <a:stretch>
            <a:fillRect/>
          </a:stretch>
        </p:blipFill>
        <p:spPr>
          <a:xfrm>
            <a:off x="685800" y="1614299"/>
            <a:ext cx="7772400" cy="3629402"/>
          </a:xfrm>
          <a:prstGeom prst="rect">
            <a:avLst/>
          </a:prstGeom>
        </p:spPr>
      </p:pic>
    </p:spTree>
    <p:extLst>
      <p:ext uri="{BB962C8B-B14F-4D97-AF65-F5344CB8AC3E}">
        <p14:creationId xmlns:p14="http://schemas.microsoft.com/office/powerpoint/2010/main" val="25474950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97822" y="408206"/>
            <a:ext cx="1948354" cy="461665"/>
          </a:xfrm>
          <a:prstGeom prst="rect">
            <a:avLst/>
          </a:prstGeom>
          <a:solidFill>
            <a:schemeClr val="accent6"/>
          </a:solidFill>
        </p:spPr>
        <p:txBody>
          <a:bodyPr wrap="none" rtlCol="0">
            <a:spAutoFit/>
          </a:bodyPr>
          <a:lstStyle/>
          <a:p>
            <a:r>
              <a:rPr lang="tr-TR" sz="2400" b="1" dirty="0"/>
              <a:t>ÖRNEK PROJE</a:t>
            </a:r>
          </a:p>
        </p:txBody>
      </p:sp>
      <p:pic>
        <p:nvPicPr>
          <p:cNvPr id="6" name="Resim 5">
            <a:extLst>
              <a:ext uri="{FF2B5EF4-FFF2-40B4-BE49-F238E27FC236}">
                <a16:creationId xmlns:a16="http://schemas.microsoft.com/office/drawing/2014/main" id="{3556973A-2C7A-2C70-C79B-2EE9AAF5719B}"/>
              </a:ext>
            </a:extLst>
          </p:cNvPr>
          <p:cNvPicPr>
            <a:picLocks noChangeAspect="1"/>
          </p:cNvPicPr>
          <p:nvPr/>
        </p:nvPicPr>
        <p:blipFill>
          <a:blip r:embed="rId3"/>
          <a:stretch>
            <a:fillRect/>
          </a:stretch>
        </p:blipFill>
        <p:spPr>
          <a:xfrm>
            <a:off x="685800" y="1859151"/>
            <a:ext cx="7772400" cy="3139698"/>
          </a:xfrm>
          <a:prstGeom prst="rect">
            <a:avLst/>
          </a:prstGeom>
        </p:spPr>
      </p:pic>
      <p:sp>
        <p:nvSpPr>
          <p:cNvPr id="8" name="Metin kutusu 7">
            <a:extLst>
              <a:ext uri="{FF2B5EF4-FFF2-40B4-BE49-F238E27FC236}">
                <a16:creationId xmlns:a16="http://schemas.microsoft.com/office/drawing/2014/main" id="{AFCF8BF3-4424-04ED-7731-E27F88BF08E8}"/>
              </a:ext>
            </a:extLst>
          </p:cNvPr>
          <p:cNvSpPr txBox="1"/>
          <p:nvPr/>
        </p:nvSpPr>
        <p:spPr>
          <a:xfrm>
            <a:off x="685800" y="942976"/>
            <a:ext cx="7255422" cy="830997"/>
          </a:xfrm>
          <a:prstGeom prst="rect">
            <a:avLst/>
          </a:prstGeom>
          <a:noFill/>
        </p:spPr>
        <p:txBody>
          <a:bodyPr wrap="square">
            <a:spAutoFit/>
          </a:bodyPr>
          <a:lstStyle/>
          <a:p>
            <a:r>
              <a:rPr lang="tr-TR" sz="1600" b="1" dirty="0"/>
              <a:t>Çok Biçimlilik (</a:t>
            </a:r>
            <a:r>
              <a:rPr lang="tr-TR" sz="1600" b="1" dirty="0" err="1"/>
              <a:t>Polimorfizm</a:t>
            </a:r>
            <a:r>
              <a:rPr lang="tr-TR" sz="1600" b="1" dirty="0"/>
              <a:t>)</a:t>
            </a:r>
          </a:p>
          <a:p>
            <a:r>
              <a:rPr lang="tr-TR" sz="1600" dirty="0"/>
              <a:t>Şimdi, Hayvan sınıfından türetilen </a:t>
            </a:r>
            <a:r>
              <a:rPr lang="tr-TR" sz="1600" b="1" dirty="0"/>
              <a:t>Kedi</a:t>
            </a:r>
            <a:r>
              <a:rPr lang="tr-TR" sz="1600" dirty="0"/>
              <a:t> ve </a:t>
            </a:r>
            <a:r>
              <a:rPr lang="tr-TR" sz="1600" b="1" dirty="0"/>
              <a:t>Köpek</a:t>
            </a:r>
            <a:r>
              <a:rPr lang="tr-TR" sz="1600" dirty="0"/>
              <a:t> nesnelerini oluşturup, her iki nesnenin </a:t>
            </a:r>
            <a:r>
              <a:rPr lang="tr-TR" sz="1600" dirty="0" err="1"/>
              <a:t>ses_cikar</a:t>
            </a:r>
            <a:r>
              <a:rPr lang="tr-TR" sz="1600" dirty="0"/>
              <a:t> metodunu çağırarak çok biçimliliği (</a:t>
            </a:r>
            <a:r>
              <a:rPr lang="tr-TR" sz="1600" dirty="0" err="1"/>
              <a:t>polimorfizmi</a:t>
            </a:r>
            <a:r>
              <a:rPr lang="tr-TR" sz="1600" dirty="0"/>
              <a:t>) gösterelim.</a:t>
            </a:r>
          </a:p>
        </p:txBody>
      </p:sp>
    </p:spTree>
    <p:extLst>
      <p:ext uri="{BB962C8B-B14F-4D97-AF65-F5344CB8AC3E}">
        <p14:creationId xmlns:p14="http://schemas.microsoft.com/office/powerpoint/2010/main" val="1437968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97822" y="481310"/>
            <a:ext cx="1989584" cy="461665"/>
          </a:xfrm>
          <a:prstGeom prst="rect">
            <a:avLst/>
          </a:prstGeom>
          <a:solidFill>
            <a:schemeClr val="accent6"/>
          </a:solidFill>
        </p:spPr>
        <p:txBody>
          <a:bodyPr wrap="none" rtlCol="0">
            <a:spAutoFit/>
          </a:bodyPr>
          <a:lstStyle/>
          <a:p>
            <a:r>
              <a:rPr lang="tr-TR" sz="2400" b="1" dirty="0" err="1"/>
              <a:t>List</a:t>
            </a:r>
            <a:r>
              <a:rPr lang="tr-TR" sz="2400" b="1" dirty="0"/>
              <a:t> (LİSTELER)</a:t>
            </a:r>
          </a:p>
        </p:txBody>
      </p:sp>
      <p:sp>
        <p:nvSpPr>
          <p:cNvPr id="3" name="Metin kutusu 2">
            <a:extLst>
              <a:ext uri="{FF2B5EF4-FFF2-40B4-BE49-F238E27FC236}">
                <a16:creationId xmlns:a16="http://schemas.microsoft.com/office/drawing/2014/main" id="{9096825B-CC7D-6EC0-2667-083C25C0456D}"/>
              </a:ext>
            </a:extLst>
          </p:cNvPr>
          <p:cNvSpPr txBox="1"/>
          <p:nvPr/>
        </p:nvSpPr>
        <p:spPr>
          <a:xfrm>
            <a:off x="1311821" y="1670857"/>
            <a:ext cx="6760123" cy="2585323"/>
          </a:xfrm>
          <a:prstGeom prst="rect">
            <a:avLst/>
          </a:prstGeom>
          <a:noFill/>
        </p:spPr>
        <p:txBody>
          <a:bodyPr wrap="square">
            <a:spAutoFit/>
          </a:bodyPr>
          <a:lstStyle/>
          <a:p>
            <a:r>
              <a:rPr lang="tr-TR" dirty="0" err="1"/>
              <a:t>Python’daki</a:t>
            </a:r>
            <a:r>
              <a:rPr lang="tr-TR" dirty="0"/>
              <a:t> </a:t>
            </a:r>
            <a:r>
              <a:rPr lang="tr-TR" b="1" dirty="0"/>
              <a:t>liste</a:t>
            </a:r>
            <a:r>
              <a:rPr lang="tr-TR" dirty="0"/>
              <a:t> veri türü, birden fazla öğeyi bir arada tutmak için kullanılan bir veri yapısıdır.</a:t>
            </a:r>
          </a:p>
          <a:p>
            <a:endParaRPr lang="tr-TR" dirty="0"/>
          </a:p>
          <a:p>
            <a:r>
              <a:rPr lang="tr-TR" dirty="0"/>
              <a:t> Listeler sıralı (</a:t>
            </a:r>
            <a:r>
              <a:rPr lang="tr-TR" dirty="0" err="1"/>
              <a:t>ordered</a:t>
            </a:r>
            <a:r>
              <a:rPr lang="tr-TR" dirty="0"/>
              <a:t>), değiştirilebilir (</a:t>
            </a:r>
            <a:r>
              <a:rPr lang="tr-TR" dirty="0" err="1"/>
              <a:t>mutable</a:t>
            </a:r>
            <a:r>
              <a:rPr lang="tr-TR" dirty="0"/>
              <a:t>) ve tekrar edilebilir (</a:t>
            </a:r>
            <a:r>
              <a:rPr lang="tr-TR" dirty="0" err="1"/>
              <a:t>duplicate</a:t>
            </a:r>
            <a:r>
              <a:rPr lang="tr-TR" dirty="0"/>
              <a:t>) öğeleri saklayabilir. </a:t>
            </a:r>
          </a:p>
          <a:p>
            <a:endParaRPr lang="tr-TR" dirty="0"/>
          </a:p>
          <a:p>
            <a:r>
              <a:rPr lang="tr-TR" dirty="0"/>
              <a:t>Listeler, farklı veri türlerinden öğeleri bir arada tutabilir, yani bir listenin içerisinde sayılar, metinler, hatta diğer listeler bir arada yer alabilir.</a:t>
            </a:r>
          </a:p>
        </p:txBody>
      </p:sp>
    </p:spTree>
    <p:extLst>
      <p:ext uri="{BB962C8B-B14F-4D97-AF65-F5344CB8AC3E}">
        <p14:creationId xmlns:p14="http://schemas.microsoft.com/office/powerpoint/2010/main" val="37414432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97822" y="481310"/>
            <a:ext cx="1989584" cy="461665"/>
          </a:xfrm>
          <a:prstGeom prst="rect">
            <a:avLst/>
          </a:prstGeom>
          <a:solidFill>
            <a:schemeClr val="accent6"/>
          </a:solidFill>
        </p:spPr>
        <p:txBody>
          <a:bodyPr wrap="none" rtlCol="0">
            <a:spAutoFit/>
          </a:bodyPr>
          <a:lstStyle/>
          <a:p>
            <a:r>
              <a:rPr lang="tr-TR" sz="2400" b="1" dirty="0" err="1"/>
              <a:t>List</a:t>
            </a:r>
            <a:r>
              <a:rPr lang="tr-TR" sz="2400" b="1" dirty="0"/>
              <a:t> (LİSTELER)</a:t>
            </a:r>
          </a:p>
        </p:txBody>
      </p:sp>
      <p:sp>
        <p:nvSpPr>
          <p:cNvPr id="3" name="Metin kutusu 2">
            <a:extLst>
              <a:ext uri="{FF2B5EF4-FFF2-40B4-BE49-F238E27FC236}">
                <a16:creationId xmlns:a16="http://schemas.microsoft.com/office/drawing/2014/main" id="{9096825B-CC7D-6EC0-2667-083C25C0456D}"/>
              </a:ext>
            </a:extLst>
          </p:cNvPr>
          <p:cNvSpPr txBox="1"/>
          <p:nvPr/>
        </p:nvSpPr>
        <p:spPr>
          <a:xfrm>
            <a:off x="1212552" y="1493824"/>
            <a:ext cx="6760123" cy="3693319"/>
          </a:xfrm>
          <a:prstGeom prst="rect">
            <a:avLst/>
          </a:prstGeom>
          <a:noFill/>
        </p:spPr>
        <p:txBody>
          <a:bodyPr wrap="square">
            <a:spAutoFit/>
          </a:bodyPr>
          <a:lstStyle/>
          <a:p>
            <a:r>
              <a:rPr lang="tr-TR" b="1" dirty="0"/>
              <a:t>Liste Özellikleri:</a:t>
            </a:r>
          </a:p>
          <a:p>
            <a:endParaRPr lang="tr-TR" b="1" dirty="0"/>
          </a:p>
          <a:p>
            <a:pPr>
              <a:buFont typeface="+mj-lt"/>
              <a:buAutoNum type="arabicPeriod"/>
            </a:pPr>
            <a:r>
              <a:rPr lang="tr-TR" b="1" dirty="0"/>
              <a:t>Sıralı (</a:t>
            </a:r>
            <a:r>
              <a:rPr lang="tr-TR" b="1" dirty="0" err="1"/>
              <a:t>Ordered</a:t>
            </a:r>
            <a:r>
              <a:rPr lang="tr-TR" b="1" dirty="0"/>
              <a:t>):</a:t>
            </a:r>
            <a:r>
              <a:rPr lang="tr-TR" dirty="0"/>
              <a:t> Listede öğeler sırasıyla depolanır ve sıralama korunur.</a:t>
            </a:r>
          </a:p>
          <a:p>
            <a:pPr>
              <a:buFont typeface="+mj-lt"/>
              <a:buAutoNum type="arabicPeriod"/>
            </a:pPr>
            <a:endParaRPr lang="tr-TR" dirty="0"/>
          </a:p>
          <a:p>
            <a:pPr>
              <a:buFont typeface="+mj-lt"/>
              <a:buAutoNum type="arabicPeriod"/>
            </a:pPr>
            <a:r>
              <a:rPr lang="tr-TR" b="1" dirty="0"/>
              <a:t>Değiştirilebilir (</a:t>
            </a:r>
            <a:r>
              <a:rPr lang="tr-TR" b="1" dirty="0" err="1"/>
              <a:t>Mutable</a:t>
            </a:r>
            <a:r>
              <a:rPr lang="tr-TR" b="1" dirty="0"/>
              <a:t>):</a:t>
            </a:r>
            <a:r>
              <a:rPr lang="tr-TR" dirty="0"/>
              <a:t> Liste, program çalışırken değiştirilebilir. Öğe ekleme, çıkarma, değiştirme gibi işlemler yapılabilir.</a:t>
            </a:r>
          </a:p>
          <a:p>
            <a:pPr>
              <a:buFont typeface="+mj-lt"/>
              <a:buAutoNum type="arabicPeriod"/>
            </a:pPr>
            <a:endParaRPr lang="tr-TR" dirty="0"/>
          </a:p>
          <a:p>
            <a:pPr>
              <a:buFont typeface="+mj-lt"/>
              <a:buAutoNum type="arabicPeriod"/>
            </a:pPr>
            <a:r>
              <a:rPr lang="tr-TR" b="1" dirty="0"/>
              <a:t>Tekrar Edilebilir (</a:t>
            </a:r>
            <a:r>
              <a:rPr lang="tr-TR" b="1" dirty="0" err="1"/>
              <a:t>Duplicate</a:t>
            </a:r>
            <a:r>
              <a:rPr lang="tr-TR" b="1" dirty="0"/>
              <a:t>):</a:t>
            </a:r>
            <a:r>
              <a:rPr lang="tr-TR" dirty="0"/>
              <a:t> Aynı öğe bir listede birden fazla kez bulunabilir.</a:t>
            </a:r>
          </a:p>
          <a:p>
            <a:pPr>
              <a:buFont typeface="+mj-lt"/>
              <a:buAutoNum type="arabicPeriod"/>
            </a:pPr>
            <a:endParaRPr lang="tr-TR" dirty="0"/>
          </a:p>
          <a:p>
            <a:pPr>
              <a:buFont typeface="+mj-lt"/>
              <a:buAutoNum type="arabicPeriod"/>
            </a:pPr>
            <a:r>
              <a:rPr lang="tr-TR" b="1" dirty="0"/>
              <a:t>Esneklik:</a:t>
            </a:r>
            <a:r>
              <a:rPr lang="tr-TR" dirty="0"/>
              <a:t> Bir listenin öğeleri, farklı veri türlerinde olabilir (örneğin, sayı, metin, boolean vb.).</a:t>
            </a:r>
          </a:p>
        </p:txBody>
      </p:sp>
    </p:spTree>
    <p:extLst>
      <p:ext uri="{BB962C8B-B14F-4D97-AF65-F5344CB8AC3E}">
        <p14:creationId xmlns:p14="http://schemas.microsoft.com/office/powerpoint/2010/main" val="42851156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2536277" y="691679"/>
            <a:ext cx="4693272" cy="461665"/>
          </a:xfrm>
          <a:prstGeom prst="rect">
            <a:avLst/>
          </a:prstGeom>
          <a:solidFill>
            <a:schemeClr val="accent6"/>
          </a:solidFill>
        </p:spPr>
        <p:txBody>
          <a:bodyPr wrap="none" rtlCol="0">
            <a:spAutoFit/>
          </a:bodyPr>
          <a:lstStyle/>
          <a:p>
            <a:r>
              <a:rPr lang="tr-TR" sz="2400" b="1" dirty="0"/>
              <a:t>LİSTE TANIMLAMASI VE KULLANIMI</a:t>
            </a:r>
          </a:p>
        </p:txBody>
      </p:sp>
      <p:pic>
        <p:nvPicPr>
          <p:cNvPr id="2" name="Resim 1">
            <a:extLst>
              <a:ext uri="{FF2B5EF4-FFF2-40B4-BE49-F238E27FC236}">
                <a16:creationId xmlns:a16="http://schemas.microsoft.com/office/drawing/2014/main" id="{954D6334-CAFD-F807-8F72-494FA5A2F16E}"/>
              </a:ext>
            </a:extLst>
          </p:cNvPr>
          <p:cNvPicPr>
            <a:picLocks noChangeAspect="1"/>
          </p:cNvPicPr>
          <p:nvPr/>
        </p:nvPicPr>
        <p:blipFill>
          <a:blip r:embed="rId3"/>
          <a:stretch>
            <a:fillRect/>
          </a:stretch>
        </p:blipFill>
        <p:spPr>
          <a:xfrm>
            <a:off x="685800" y="1542716"/>
            <a:ext cx="7772400" cy="3772568"/>
          </a:xfrm>
          <a:prstGeom prst="rect">
            <a:avLst/>
          </a:prstGeom>
        </p:spPr>
      </p:pic>
    </p:spTree>
    <p:extLst>
      <p:ext uri="{BB962C8B-B14F-4D97-AF65-F5344CB8AC3E}">
        <p14:creationId xmlns:p14="http://schemas.microsoft.com/office/powerpoint/2010/main" val="36143227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7615" y="389491"/>
            <a:ext cx="1974836" cy="461665"/>
          </a:xfrm>
          <a:prstGeom prst="rect">
            <a:avLst/>
          </a:prstGeom>
          <a:solidFill>
            <a:schemeClr val="accent6"/>
          </a:solidFill>
        </p:spPr>
        <p:txBody>
          <a:bodyPr wrap="none" rtlCol="0">
            <a:spAutoFit/>
          </a:bodyPr>
          <a:lstStyle/>
          <a:p>
            <a:r>
              <a:rPr lang="tr-TR" sz="2400" dirty="0"/>
              <a:t>Liste İşlemleri:</a:t>
            </a:r>
            <a:endParaRPr lang="tr-TR" sz="2400" b="1" dirty="0"/>
          </a:p>
        </p:txBody>
      </p:sp>
      <p:pic>
        <p:nvPicPr>
          <p:cNvPr id="3" name="Resim 2">
            <a:extLst>
              <a:ext uri="{FF2B5EF4-FFF2-40B4-BE49-F238E27FC236}">
                <a16:creationId xmlns:a16="http://schemas.microsoft.com/office/drawing/2014/main" id="{17052E66-458E-A705-EE8C-2D4352146F37}"/>
              </a:ext>
            </a:extLst>
          </p:cNvPr>
          <p:cNvPicPr>
            <a:picLocks noChangeAspect="1"/>
          </p:cNvPicPr>
          <p:nvPr/>
        </p:nvPicPr>
        <p:blipFill>
          <a:blip r:embed="rId3"/>
          <a:stretch>
            <a:fillRect/>
          </a:stretch>
        </p:blipFill>
        <p:spPr>
          <a:xfrm>
            <a:off x="685800" y="815596"/>
            <a:ext cx="7772400" cy="5226808"/>
          </a:xfrm>
          <a:prstGeom prst="rect">
            <a:avLst/>
          </a:prstGeom>
        </p:spPr>
      </p:pic>
      <p:sp>
        <p:nvSpPr>
          <p:cNvPr id="6" name="Sağ Ok 5">
            <a:extLst>
              <a:ext uri="{FF2B5EF4-FFF2-40B4-BE49-F238E27FC236}">
                <a16:creationId xmlns:a16="http://schemas.microsoft.com/office/drawing/2014/main" id="{C571438D-0BB2-59DD-AAAD-2DC980EA27B5}"/>
              </a:ext>
            </a:extLst>
          </p:cNvPr>
          <p:cNvSpPr/>
          <p:nvPr/>
        </p:nvSpPr>
        <p:spPr>
          <a:xfrm>
            <a:off x="6615604" y="5650059"/>
            <a:ext cx="1536481" cy="5360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dirty="0"/>
              <a:t>Devamı var...</a:t>
            </a:r>
          </a:p>
        </p:txBody>
      </p:sp>
    </p:spTree>
    <p:extLst>
      <p:ext uri="{BB962C8B-B14F-4D97-AF65-F5344CB8AC3E}">
        <p14:creationId xmlns:p14="http://schemas.microsoft.com/office/powerpoint/2010/main" val="3254097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7615" y="389491"/>
            <a:ext cx="1974836" cy="461665"/>
          </a:xfrm>
          <a:prstGeom prst="rect">
            <a:avLst/>
          </a:prstGeom>
          <a:solidFill>
            <a:schemeClr val="accent6"/>
          </a:solidFill>
        </p:spPr>
        <p:txBody>
          <a:bodyPr wrap="none" rtlCol="0">
            <a:spAutoFit/>
          </a:bodyPr>
          <a:lstStyle/>
          <a:p>
            <a:r>
              <a:rPr lang="tr-TR" sz="2400" dirty="0"/>
              <a:t>Liste İşlemleri:</a:t>
            </a:r>
            <a:endParaRPr lang="tr-TR" sz="2400" b="1" dirty="0"/>
          </a:p>
        </p:txBody>
      </p:sp>
      <p:pic>
        <p:nvPicPr>
          <p:cNvPr id="2" name="Resim 1">
            <a:extLst>
              <a:ext uri="{FF2B5EF4-FFF2-40B4-BE49-F238E27FC236}">
                <a16:creationId xmlns:a16="http://schemas.microsoft.com/office/drawing/2014/main" id="{52468C4A-57CA-BF76-9B0D-46DED0B4E7C2}"/>
              </a:ext>
            </a:extLst>
          </p:cNvPr>
          <p:cNvPicPr>
            <a:picLocks noChangeAspect="1"/>
          </p:cNvPicPr>
          <p:nvPr/>
        </p:nvPicPr>
        <p:blipFill>
          <a:blip r:embed="rId3"/>
          <a:stretch>
            <a:fillRect/>
          </a:stretch>
        </p:blipFill>
        <p:spPr>
          <a:xfrm>
            <a:off x="685799" y="1634824"/>
            <a:ext cx="7772400" cy="3434799"/>
          </a:xfrm>
          <a:prstGeom prst="rect">
            <a:avLst/>
          </a:prstGeom>
        </p:spPr>
      </p:pic>
    </p:spTree>
    <p:extLst>
      <p:ext uri="{BB962C8B-B14F-4D97-AF65-F5344CB8AC3E}">
        <p14:creationId xmlns:p14="http://schemas.microsoft.com/office/powerpoint/2010/main" val="2932827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7615" y="389491"/>
            <a:ext cx="2577950" cy="461665"/>
          </a:xfrm>
          <a:prstGeom prst="rect">
            <a:avLst/>
          </a:prstGeom>
          <a:solidFill>
            <a:schemeClr val="accent6"/>
          </a:solidFill>
        </p:spPr>
        <p:txBody>
          <a:bodyPr wrap="none" rtlCol="0">
            <a:spAutoFit/>
          </a:bodyPr>
          <a:lstStyle/>
          <a:p>
            <a:r>
              <a:rPr lang="tr-TR" sz="2400" dirty="0"/>
              <a:t>TUPLE (DEMETLER)</a:t>
            </a:r>
            <a:endParaRPr lang="tr-TR" sz="2400" b="1" dirty="0"/>
          </a:p>
        </p:txBody>
      </p:sp>
      <p:sp>
        <p:nvSpPr>
          <p:cNvPr id="6" name="Metin kutusu 5">
            <a:extLst>
              <a:ext uri="{FF2B5EF4-FFF2-40B4-BE49-F238E27FC236}">
                <a16:creationId xmlns:a16="http://schemas.microsoft.com/office/drawing/2014/main" id="{FD77F1FF-D7C6-3BAE-C77A-F83E1490F097}"/>
              </a:ext>
            </a:extLst>
          </p:cNvPr>
          <p:cNvSpPr txBox="1"/>
          <p:nvPr/>
        </p:nvSpPr>
        <p:spPr>
          <a:xfrm>
            <a:off x="856592" y="1218656"/>
            <a:ext cx="7120759" cy="646331"/>
          </a:xfrm>
          <a:prstGeom prst="rect">
            <a:avLst/>
          </a:prstGeom>
          <a:noFill/>
        </p:spPr>
        <p:txBody>
          <a:bodyPr wrap="square">
            <a:spAutoFit/>
          </a:bodyPr>
          <a:lstStyle/>
          <a:p>
            <a:r>
              <a:rPr lang="tr-TR" dirty="0" err="1"/>
              <a:t>Python'daki</a:t>
            </a:r>
            <a:r>
              <a:rPr lang="tr-TR" dirty="0"/>
              <a:t> </a:t>
            </a:r>
            <a:r>
              <a:rPr lang="tr-TR" b="1" dirty="0" err="1"/>
              <a:t>tuple</a:t>
            </a:r>
            <a:r>
              <a:rPr lang="tr-TR" b="1" dirty="0"/>
              <a:t> (demet)</a:t>
            </a:r>
            <a:r>
              <a:rPr lang="tr-TR" dirty="0"/>
              <a:t> veri türü, </a:t>
            </a:r>
            <a:r>
              <a:rPr lang="tr-TR" b="1" dirty="0" err="1"/>
              <a:t>list</a:t>
            </a:r>
            <a:r>
              <a:rPr lang="tr-TR" dirty="0"/>
              <a:t> veri türüne çok benzer ancak bazı önemli farklar vardır.</a:t>
            </a:r>
          </a:p>
        </p:txBody>
      </p:sp>
      <p:sp>
        <p:nvSpPr>
          <p:cNvPr id="8" name="Metin kutusu 7">
            <a:extLst>
              <a:ext uri="{FF2B5EF4-FFF2-40B4-BE49-F238E27FC236}">
                <a16:creationId xmlns:a16="http://schemas.microsoft.com/office/drawing/2014/main" id="{967AB527-6128-06C1-3A9D-F07D7C7121AB}"/>
              </a:ext>
            </a:extLst>
          </p:cNvPr>
          <p:cNvSpPr txBox="1"/>
          <p:nvPr/>
        </p:nvSpPr>
        <p:spPr>
          <a:xfrm>
            <a:off x="856592" y="1964107"/>
            <a:ext cx="6826470" cy="2862322"/>
          </a:xfrm>
          <a:prstGeom prst="rect">
            <a:avLst/>
          </a:prstGeom>
          <a:noFill/>
        </p:spPr>
        <p:txBody>
          <a:bodyPr wrap="square">
            <a:spAutoFit/>
          </a:bodyPr>
          <a:lstStyle/>
          <a:p>
            <a:r>
              <a:rPr lang="tr-TR" b="1" dirty="0"/>
              <a:t>Benzerlikler:</a:t>
            </a:r>
          </a:p>
          <a:p>
            <a:endParaRPr lang="tr-TR" b="1" dirty="0"/>
          </a:p>
          <a:p>
            <a:r>
              <a:rPr lang="tr-TR" b="1" dirty="0"/>
              <a:t>Sıralı (</a:t>
            </a:r>
            <a:r>
              <a:rPr lang="tr-TR" b="1" dirty="0" err="1"/>
              <a:t>Ordered</a:t>
            </a:r>
            <a:r>
              <a:rPr lang="tr-TR" b="1" dirty="0"/>
              <a:t>):</a:t>
            </a:r>
            <a:r>
              <a:rPr lang="tr-TR" dirty="0"/>
              <a:t> Tıpkı listeler gibi, </a:t>
            </a:r>
            <a:r>
              <a:rPr lang="tr-TR" dirty="0" err="1"/>
              <a:t>tuple'lar</a:t>
            </a:r>
            <a:r>
              <a:rPr lang="tr-TR" dirty="0"/>
              <a:t> da sıralıdır. Öğeler belirli bir sırayla saklanır ve bu sıralama korunur.</a:t>
            </a:r>
          </a:p>
          <a:p>
            <a:pPr>
              <a:buFont typeface="Arial" panose="020B0604020202020204" pitchFamily="34" charset="0"/>
              <a:buChar char="•"/>
            </a:pPr>
            <a:endParaRPr lang="tr-TR" dirty="0"/>
          </a:p>
          <a:p>
            <a:r>
              <a:rPr lang="tr-TR" b="1" dirty="0"/>
              <a:t>Farklı Veri Türlerini Saklama:</a:t>
            </a:r>
            <a:r>
              <a:rPr lang="tr-TR" dirty="0"/>
              <a:t> Listeler gibi, </a:t>
            </a:r>
            <a:r>
              <a:rPr lang="tr-TR" dirty="0" err="1"/>
              <a:t>tuple'lar</a:t>
            </a:r>
            <a:r>
              <a:rPr lang="tr-TR" dirty="0"/>
              <a:t> da farklı veri türlerinden öğeler içerebilir. </a:t>
            </a:r>
          </a:p>
          <a:p>
            <a:endParaRPr lang="tr-TR" dirty="0"/>
          </a:p>
          <a:p>
            <a:r>
              <a:rPr lang="tr-TR" b="1" dirty="0"/>
              <a:t>İçeriğine Erişim:</a:t>
            </a:r>
            <a:r>
              <a:rPr lang="tr-TR" dirty="0"/>
              <a:t> Hem listelerde hem de </a:t>
            </a:r>
            <a:r>
              <a:rPr lang="tr-TR" dirty="0" err="1"/>
              <a:t>tuple'larda</a:t>
            </a:r>
            <a:r>
              <a:rPr lang="tr-TR" dirty="0"/>
              <a:t> öğelere indeks numarasıyla (0'dan başlayan bir sıra ile) erişilebilir.</a:t>
            </a:r>
          </a:p>
        </p:txBody>
      </p:sp>
    </p:spTree>
    <p:extLst>
      <p:ext uri="{BB962C8B-B14F-4D97-AF65-F5344CB8AC3E}">
        <p14:creationId xmlns:p14="http://schemas.microsoft.com/office/powerpoint/2010/main" val="41385320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7615" y="389491"/>
            <a:ext cx="2577950" cy="461665"/>
          </a:xfrm>
          <a:prstGeom prst="rect">
            <a:avLst/>
          </a:prstGeom>
          <a:solidFill>
            <a:schemeClr val="accent6"/>
          </a:solidFill>
        </p:spPr>
        <p:txBody>
          <a:bodyPr wrap="none" rtlCol="0">
            <a:spAutoFit/>
          </a:bodyPr>
          <a:lstStyle/>
          <a:p>
            <a:r>
              <a:rPr lang="tr-TR" sz="2400" dirty="0"/>
              <a:t>TUPLE (DEMETLER)</a:t>
            </a:r>
            <a:endParaRPr lang="tr-TR" sz="2400" b="1" dirty="0"/>
          </a:p>
        </p:txBody>
      </p:sp>
      <p:sp>
        <p:nvSpPr>
          <p:cNvPr id="6" name="Metin kutusu 5">
            <a:extLst>
              <a:ext uri="{FF2B5EF4-FFF2-40B4-BE49-F238E27FC236}">
                <a16:creationId xmlns:a16="http://schemas.microsoft.com/office/drawing/2014/main" id="{FD77F1FF-D7C6-3BAE-C77A-F83E1490F097}"/>
              </a:ext>
            </a:extLst>
          </p:cNvPr>
          <p:cNvSpPr txBox="1"/>
          <p:nvPr/>
        </p:nvSpPr>
        <p:spPr>
          <a:xfrm>
            <a:off x="856592" y="1337808"/>
            <a:ext cx="7120759" cy="646331"/>
          </a:xfrm>
          <a:prstGeom prst="rect">
            <a:avLst/>
          </a:prstGeom>
          <a:noFill/>
        </p:spPr>
        <p:txBody>
          <a:bodyPr wrap="square">
            <a:spAutoFit/>
          </a:bodyPr>
          <a:lstStyle/>
          <a:p>
            <a:r>
              <a:rPr lang="tr-TR" dirty="0" err="1"/>
              <a:t>Python'daki</a:t>
            </a:r>
            <a:r>
              <a:rPr lang="tr-TR" dirty="0"/>
              <a:t> </a:t>
            </a:r>
            <a:r>
              <a:rPr lang="tr-TR" b="1" dirty="0" err="1"/>
              <a:t>tuple</a:t>
            </a:r>
            <a:r>
              <a:rPr lang="tr-TR" b="1" dirty="0"/>
              <a:t> (demet)</a:t>
            </a:r>
            <a:r>
              <a:rPr lang="tr-TR" dirty="0"/>
              <a:t> veri türü, </a:t>
            </a:r>
            <a:r>
              <a:rPr lang="tr-TR" b="1" dirty="0" err="1"/>
              <a:t>list</a:t>
            </a:r>
            <a:r>
              <a:rPr lang="tr-TR" dirty="0"/>
              <a:t> veri türüne çok benzer ancak bazı önemli farklar vardır.</a:t>
            </a:r>
          </a:p>
        </p:txBody>
      </p:sp>
      <p:sp>
        <p:nvSpPr>
          <p:cNvPr id="8" name="Metin kutusu 7">
            <a:extLst>
              <a:ext uri="{FF2B5EF4-FFF2-40B4-BE49-F238E27FC236}">
                <a16:creationId xmlns:a16="http://schemas.microsoft.com/office/drawing/2014/main" id="{967AB527-6128-06C1-3A9D-F07D7C7121AB}"/>
              </a:ext>
            </a:extLst>
          </p:cNvPr>
          <p:cNvSpPr txBox="1"/>
          <p:nvPr/>
        </p:nvSpPr>
        <p:spPr>
          <a:xfrm>
            <a:off x="856592" y="2431479"/>
            <a:ext cx="6826470" cy="2308324"/>
          </a:xfrm>
          <a:prstGeom prst="rect">
            <a:avLst/>
          </a:prstGeom>
          <a:noFill/>
        </p:spPr>
        <p:txBody>
          <a:bodyPr wrap="square">
            <a:spAutoFit/>
          </a:bodyPr>
          <a:lstStyle/>
          <a:p>
            <a:r>
              <a:rPr lang="tr-TR" b="1" dirty="0"/>
              <a:t>Farklar:</a:t>
            </a:r>
          </a:p>
          <a:p>
            <a:endParaRPr lang="tr-TR" b="1" dirty="0"/>
          </a:p>
          <a:p>
            <a:r>
              <a:rPr lang="tr-TR" b="1" dirty="0" err="1"/>
              <a:t>Değiştirilemezlik</a:t>
            </a:r>
            <a:r>
              <a:rPr lang="tr-TR" b="1" dirty="0"/>
              <a:t> (</a:t>
            </a:r>
            <a:r>
              <a:rPr lang="tr-TR" b="1" dirty="0" err="1"/>
              <a:t>Immutable</a:t>
            </a:r>
            <a:r>
              <a:rPr lang="tr-TR" b="1" dirty="0"/>
              <a:t>):</a:t>
            </a:r>
            <a:r>
              <a:rPr lang="tr-TR" dirty="0"/>
              <a:t> Listeler değiştirilebilirken (yeni eleman ekleme, çıkarma, değiştirme), </a:t>
            </a:r>
            <a:r>
              <a:rPr lang="tr-TR" dirty="0" err="1"/>
              <a:t>tuple'lar</a:t>
            </a:r>
            <a:r>
              <a:rPr lang="tr-TR" dirty="0"/>
              <a:t> değiştirilemez. Yani, </a:t>
            </a:r>
            <a:r>
              <a:rPr lang="tr-TR" dirty="0" err="1"/>
              <a:t>tuple'da</a:t>
            </a:r>
            <a:r>
              <a:rPr lang="tr-TR" dirty="0"/>
              <a:t> bir öğe eklemek veya çıkarmak mümkün değildir.</a:t>
            </a:r>
          </a:p>
          <a:p>
            <a:endParaRPr lang="tr-TR" dirty="0"/>
          </a:p>
          <a:p>
            <a:r>
              <a:rPr lang="tr-TR" b="1" dirty="0"/>
              <a:t>Kapanma:</a:t>
            </a:r>
            <a:r>
              <a:rPr lang="tr-TR" dirty="0"/>
              <a:t> Listeler [] köşeli parantezler ile tanımlanırken, </a:t>
            </a:r>
            <a:r>
              <a:rPr lang="tr-TR" dirty="0" err="1"/>
              <a:t>tuple'lar</a:t>
            </a:r>
            <a:r>
              <a:rPr lang="tr-TR" dirty="0"/>
              <a:t> () parantezleri ile tanımlanır.</a:t>
            </a:r>
          </a:p>
        </p:txBody>
      </p:sp>
    </p:spTree>
    <p:extLst>
      <p:ext uri="{BB962C8B-B14F-4D97-AF65-F5344CB8AC3E}">
        <p14:creationId xmlns:p14="http://schemas.microsoft.com/office/powerpoint/2010/main" val="21227326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2694102" y="348548"/>
            <a:ext cx="4150816" cy="461665"/>
          </a:xfrm>
          <a:prstGeom prst="rect">
            <a:avLst/>
          </a:prstGeom>
          <a:solidFill>
            <a:schemeClr val="accent6"/>
          </a:solidFill>
        </p:spPr>
        <p:txBody>
          <a:bodyPr wrap="none" rtlCol="0">
            <a:spAutoFit/>
          </a:bodyPr>
          <a:lstStyle/>
          <a:p>
            <a:r>
              <a:rPr lang="tr-TR" sz="2400" dirty="0" err="1"/>
              <a:t>Tuple</a:t>
            </a:r>
            <a:r>
              <a:rPr lang="tr-TR" sz="2400" dirty="0"/>
              <a:t> Tanımlaması ve Kullanımı:</a:t>
            </a:r>
            <a:endParaRPr lang="tr-TR" sz="2400" b="1" dirty="0"/>
          </a:p>
        </p:txBody>
      </p:sp>
      <p:pic>
        <p:nvPicPr>
          <p:cNvPr id="2" name="Resim 1">
            <a:extLst>
              <a:ext uri="{FF2B5EF4-FFF2-40B4-BE49-F238E27FC236}">
                <a16:creationId xmlns:a16="http://schemas.microsoft.com/office/drawing/2014/main" id="{84A3A9B2-F05E-1184-1A83-82EEB4790BE1}"/>
              </a:ext>
            </a:extLst>
          </p:cNvPr>
          <p:cNvPicPr>
            <a:picLocks noChangeAspect="1"/>
          </p:cNvPicPr>
          <p:nvPr/>
        </p:nvPicPr>
        <p:blipFill>
          <a:blip r:embed="rId3"/>
          <a:stretch>
            <a:fillRect/>
          </a:stretch>
        </p:blipFill>
        <p:spPr>
          <a:xfrm>
            <a:off x="1308100" y="2324100"/>
            <a:ext cx="6527800" cy="2209800"/>
          </a:xfrm>
          <a:prstGeom prst="rect">
            <a:avLst/>
          </a:prstGeom>
        </p:spPr>
      </p:pic>
    </p:spTree>
    <p:extLst>
      <p:ext uri="{BB962C8B-B14F-4D97-AF65-F5344CB8AC3E}">
        <p14:creationId xmlns:p14="http://schemas.microsoft.com/office/powerpoint/2010/main" val="3373654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2694102" y="348548"/>
            <a:ext cx="3438827" cy="461665"/>
          </a:xfrm>
          <a:prstGeom prst="rect">
            <a:avLst/>
          </a:prstGeom>
          <a:solidFill>
            <a:schemeClr val="accent6"/>
          </a:solidFill>
        </p:spPr>
        <p:txBody>
          <a:bodyPr wrap="none" rtlCol="0">
            <a:spAutoFit/>
          </a:bodyPr>
          <a:lstStyle/>
          <a:p>
            <a:r>
              <a:rPr lang="tr-TR" sz="2400" dirty="0" err="1"/>
              <a:t>Tuple'ın</a:t>
            </a:r>
            <a:r>
              <a:rPr lang="tr-TR" sz="2400" dirty="0"/>
              <a:t> </a:t>
            </a:r>
            <a:r>
              <a:rPr lang="tr-TR" sz="2400" dirty="0" err="1"/>
              <a:t>Değiştirilemezliği</a:t>
            </a:r>
            <a:r>
              <a:rPr lang="tr-TR" sz="2400" dirty="0"/>
              <a:t>:</a:t>
            </a:r>
            <a:endParaRPr lang="tr-TR" sz="2400" b="1" dirty="0"/>
          </a:p>
        </p:txBody>
      </p:sp>
      <p:pic>
        <p:nvPicPr>
          <p:cNvPr id="3" name="Resim 2">
            <a:extLst>
              <a:ext uri="{FF2B5EF4-FFF2-40B4-BE49-F238E27FC236}">
                <a16:creationId xmlns:a16="http://schemas.microsoft.com/office/drawing/2014/main" id="{182F2488-8CAE-5C42-F18D-DC4EE0D2EC7A}"/>
              </a:ext>
            </a:extLst>
          </p:cNvPr>
          <p:cNvPicPr>
            <a:picLocks noChangeAspect="1"/>
          </p:cNvPicPr>
          <p:nvPr/>
        </p:nvPicPr>
        <p:blipFill>
          <a:blip r:embed="rId3"/>
          <a:stretch>
            <a:fillRect/>
          </a:stretch>
        </p:blipFill>
        <p:spPr>
          <a:xfrm>
            <a:off x="685800" y="2678322"/>
            <a:ext cx="7772400" cy="1501355"/>
          </a:xfrm>
          <a:prstGeom prst="rect">
            <a:avLst/>
          </a:prstGeom>
        </p:spPr>
      </p:pic>
      <p:sp>
        <p:nvSpPr>
          <p:cNvPr id="7" name="Metin kutusu 6">
            <a:extLst>
              <a:ext uri="{FF2B5EF4-FFF2-40B4-BE49-F238E27FC236}">
                <a16:creationId xmlns:a16="http://schemas.microsoft.com/office/drawing/2014/main" id="{778C1246-1F1A-0111-4668-B467C8688091}"/>
              </a:ext>
            </a:extLst>
          </p:cNvPr>
          <p:cNvSpPr txBox="1"/>
          <p:nvPr/>
        </p:nvSpPr>
        <p:spPr>
          <a:xfrm>
            <a:off x="685799" y="1183659"/>
            <a:ext cx="7690945" cy="646331"/>
          </a:xfrm>
          <a:prstGeom prst="rect">
            <a:avLst/>
          </a:prstGeom>
          <a:noFill/>
        </p:spPr>
        <p:txBody>
          <a:bodyPr wrap="square">
            <a:spAutoFit/>
          </a:bodyPr>
          <a:lstStyle/>
          <a:p>
            <a:r>
              <a:rPr lang="tr-TR" dirty="0"/>
              <a:t>Listelerde öğeler değiştirilebilirken, </a:t>
            </a:r>
            <a:r>
              <a:rPr lang="tr-TR" dirty="0" err="1"/>
              <a:t>tuple'da</a:t>
            </a:r>
            <a:r>
              <a:rPr lang="tr-TR" dirty="0"/>
              <a:t> bu yapı değiştirilemez. Aşağıdaki örnekte, </a:t>
            </a:r>
            <a:r>
              <a:rPr lang="tr-TR" dirty="0" err="1"/>
              <a:t>tuple'da</a:t>
            </a:r>
            <a:r>
              <a:rPr lang="tr-TR" dirty="0"/>
              <a:t> veri değiştirmeye çalıştığımızda hata alırız.</a:t>
            </a:r>
          </a:p>
        </p:txBody>
      </p:sp>
    </p:spTree>
    <p:extLst>
      <p:ext uri="{BB962C8B-B14F-4D97-AF65-F5344CB8AC3E}">
        <p14:creationId xmlns:p14="http://schemas.microsoft.com/office/powerpoint/2010/main" val="21273844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1695619" y="321127"/>
            <a:ext cx="6059736" cy="461665"/>
          </a:xfrm>
          <a:prstGeom prst="rect">
            <a:avLst/>
          </a:prstGeom>
          <a:solidFill>
            <a:schemeClr val="accent6"/>
          </a:solidFill>
        </p:spPr>
        <p:txBody>
          <a:bodyPr wrap="none" rtlCol="0">
            <a:spAutoFit/>
          </a:bodyPr>
          <a:lstStyle/>
          <a:p>
            <a:r>
              <a:rPr lang="tr-TR" sz="2400" b="1" dirty="0" err="1"/>
              <a:t>Tuple'da</a:t>
            </a:r>
            <a:r>
              <a:rPr lang="tr-TR" sz="2400" b="1" dirty="0"/>
              <a:t> Veri Ekleyemez veya Çıkartamazsınız</a:t>
            </a:r>
          </a:p>
        </p:txBody>
      </p:sp>
      <p:pic>
        <p:nvPicPr>
          <p:cNvPr id="2" name="Resim 1">
            <a:extLst>
              <a:ext uri="{FF2B5EF4-FFF2-40B4-BE49-F238E27FC236}">
                <a16:creationId xmlns:a16="http://schemas.microsoft.com/office/drawing/2014/main" id="{3E705106-33C4-10A1-C83C-E27615517CE8}"/>
              </a:ext>
            </a:extLst>
          </p:cNvPr>
          <p:cNvPicPr>
            <a:picLocks noChangeAspect="1"/>
          </p:cNvPicPr>
          <p:nvPr/>
        </p:nvPicPr>
        <p:blipFill>
          <a:blip r:embed="rId3"/>
          <a:stretch>
            <a:fillRect/>
          </a:stretch>
        </p:blipFill>
        <p:spPr>
          <a:xfrm>
            <a:off x="839287" y="2065687"/>
            <a:ext cx="7772400" cy="2461846"/>
          </a:xfrm>
          <a:prstGeom prst="rect">
            <a:avLst/>
          </a:prstGeom>
        </p:spPr>
      </p:pic>
    </p:spTree>
    <p:extLst>
      <p:ext uri="{BB962C8B-B14F-4D97-AF65-F5344CB8AC3E}">
        <p14:creationId xmlns:p14="http://schemas.microsoft.com/office/powerpoint/2010/main" val="10211751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028950" y="344876"/>
            <a:ext cx="2764026" cy="461665"/>
          </a:xfrm>
          <a:prstGeom prst="rect">
            <a:avLst/>
          </a:prstGeom>
          <a:solidFill>
            <a:schemeClr val="accent6"/>
          </a:solidFill>
        </p:spPr>
        <p:txBody>
          <a:bodyPr wrap="none" rtlCol="0">
            <a:spAutoFit/>
          </a:bodyPr>
          <a:lstStyle/>
          <a:p>
            <a:r>
              <a:rPr lang="tr-TR" sz="2400" dirty="0" err="1"/>
              <a:t>Tuple'da</a:t>
            </a:r>
            <a:r>
              <a:rPr lang="tr-TR" sz="2400" dirty="0"/>
              <a:t> Veri Okuma</a:t>
            </a:r>
            <a:endParaRPr lang="tr-TR" sz="2400" b="1" dirty="0"/>
          </a:p>
        </p:txBody>
      </p:sp>
      <p:sp>
        <p:nvSpPr>
          <p:cNvPr id="6" name="Metin kutusu 5">
            <a:extLst>
              <a:ext uri="{FF2B5EF4-FFF2-40B4-BE49-F238E27FC236}">
                <a16:creationId xmlns:a16="http://schemas.microsoft.com/office/drawing/2014/main" id="{8B09BCB5-8A06-3ACC-852D-45C6E8AF93D9}"/>
              </a:ext>
            </a:extLst>
          </p:cNvPr>
          <p:cNvSpPr txBox="1"/>
          <p:nvPr/>
        </p:nvSpPr>
        <p:spPr>
          <a:xfrm>
            <a:off x="839286" y="1061122"/>
            <a:ext cx="7442865" cy="646331"/>
          </a:xfrm>
          <a:prstGeom prst="rect">
            <a:avLst/>
          </a:prstGeom>
          <a:noFill/>
        </p:spPr>
        <p:txBody>
          <a:bodyPr wrap="square">
            <a:spAutoFit/>
          </a:bodyPr>
          <a:lstStyle/>
          <a:p>
            <a:r>
              <a:rPr lang="tr-TR" dirty="0" err="1"/>
              <a:t>Tuple'daki</a:t>
            </a:r>
            <a:r>
              <a:rPr lang="tr-TR" dirty="0"/>
              <a:t> verilere sadece okuma amacıyla erişebilirsiniz, ancak veri üzerinde herhangi bir değişiklik yapamazsınız.</a:t>
            </a:r>
          </a:p>
        </p:txBody>
      </p:sp>
      <p:pic>
        <p:nvPicPr>
          <p:cNvPr id="7" name="Resim 6">
            <a:extLst>
              <a:ext uri="{FF2B5EF4-FFF2-40B4-BE49-F238E27FC236}">
                <a16:creationId xmlns:a16="http://schemas.microsoft.com/office/drawing/2014/main" id="{C935B7F7-6419-5DE8-5397-FEF05A86042A}"/>
              </a:ext>
            </a:extLst>
          </p:cNvPr>
          <p:cNvPicPr>
            <a:picLocks noChangeAspect="1"/>
          </p:cNvPicPr>
          <p:nvPr/>
        </p:nvPicPr>
        <p:blipFill>
          <a:blip r:embed="rId3"/>
          <a:stretch>
            <a:fillRect/>
          </a:stretch>
        </p:blipFill>
        <p:spPr>
          <a:xfrm>
            <a:off x="1812376" y="2259413"/>
            <a:ext cx="5863133" cy="1810937"/>
          </a:xfrm>
          <a:prstGeom prst="rect">
            <a:avLst/>
          </a:prstGeom>
        </p:spPr>
      </p:pic>
    </p:spTree>
    <p:extLst>
      <p:ext uri="{BB962C8B-B14F-4D97-AF65-F5344CB8AC3E}">
        <p14:creationId xmlns:p14="http://schemas.microsoft.com/office/powerpoint/2010/main" val="38727989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tin kutusu 5">
            <a:extLst>
              <a:ext uri="{FF2B5EF4-FFF2-40B4-BE49-F238E27FC236}">
                <a16:creationId xmlns:a16="http://schemas.microsoft.com/office/drawing/2014/main" id="{8B09BCB5-8A06-3ACC-852D-45C6E8AF93D9}"/>
              </a:ext>
            </a:extLst>
          </p:cNvPr>
          <p:cNvSpPr txBox="1"/>
          <p:nvPr/>
        </p:nvSpPr>
        <p:spPr>
          <a:xfrm>
            <a:off x="1143000" y="1248587"/>
            <a:ext cx="6858000" cy="238760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5600" kern="1200">
                <a:solidFill>
                  <a:schemeClr val="tx1"/>
                </a:solidFill>
                <a:latin typeface="+mj-lt"/>
                <a:ea typeface="+mj-ea"/>
                <a:cs typeface="+mj-cs"/>
              </a:rPr>
              <a:t>BİR TUPLE ÖRNEĞİ OLUŞTURUNUZ!</a:t>
            </a:r>
          </a:p>
        </p:txBody>
      </p:sp>
      <p:cxnSp>
        <p:nvCxnSpPr>
          <p:cNvPr id="57" name="Straight Connector 56">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Tree>
    <p:extLst>
      <p:ext uri="{BB962C8B-B14F-4D97-AF65-F5344CB8AC3E}">
        <p14:creationId xmlns:p14="http://schemas.microsoft.com/office/powerpoint/2010/main" val="36277366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24050" y="321127"/>
            <a:ext cx="2095895" cy="461665"/>
          </a:xfrm>
          <a:prstGeom prst="rect">
            <a:avLst/>
          </a:prstGeom>
          <a:solidFill>
            <a:schemeClr val="accent6"/>
          </a:solidFill>
        </p:spPr>
        <p:txBody>
          <a:bodyPr wrap="none" rtlCol="0">
            <a:spAutoFit/>
          </a:bodyPr>
          <a:lstStyle/>
          <a:p>
            <a:r>
              <a:rPr lang="tr-TR" sz="2400" dirty="0"/>
              <a:t>SET (KÜMELER)</a:t>
            </a:r>
            <a:endParaRPr lang="tr-TR" sz="2400" b="1" dirty="0"/>
          </a:p>
        </p:txBody>
      </p:sp>
      <p:sp>
        <p:nvSpPr>
          <p:cNvPr id="6" name="Metin kutusu 5">
            <a:extLst>
              <a:ext uri="{FF2B5EF4-FFF2-40B4-BE49-F238E27FC236}">
                <a16:creationId xmlns:a16="http://schemas.microsoft.com/office/drawing/2014/main" id="{8B09BCB5-8A06-3ACC-852D-45C6E8AF93D9}"/>
              </a:ext>
            </a:extLst>
          </p:cNvPr>
          <p:cNvSpPr txBox="1"/>
          <p:nvPr/>
        </p:nvSpPr>
        <p:spPr>
          <a:xfrm>
            <a:off x="850566" y="1506727"/>
            <a:ext cx="7442865" cy="3139321"/>
          </a:xfrm>
          <a:prstGeom prst="rect">
            <a:avLst/>
          </a:prstGeom>
          <a:noFill/>
        </p:spPr>
        <p:txBody>
          <a:bodyPr wrap="square">
            <a:spAutoFit/>
          </a:bodyPr>
          <a:lstStyle/>
          <a:p>
            <a:r>
              <a:rPr lang="tr-TR" dirty="0"/>
              <a:t>Set (küme) veri türü, </a:t>
            </a:r>
            <a:r>
              <a:rPr lang="tr-TR" dirty="0" err="1"/>
              <a:t>Python'da</a:t>
            </a:r>
            <a:r>
              <a:rPr lang="tr-TR" dirty="0"/>
              <a:t> sırasız, yinelenen öğelere izin vermeyen ve değiştirilebilir bir veri türüdür. Bir kümenin temel özellikleri şunlardır:</a:t>
            </a:r>
          </a:p>
          <a:p>
            <a:endParaRPr lang="tr-TR" dirty="0"/>
          </a:p>
          <a:p>
            <a:pPr>
              <a:buFont typeface="+mj-lt"/>
              <a:buAutoNum type="arabicPeriod"/>
            </a:pPr>
            <a:r>
              <a:rPr lang="tr-TR" b="1" dirty="0"/>
              <a:t>Sırasızdır (</a:t>
            </a:r>
            <a:r>
              <a:rPr lang="tr-TR" b="1" dirty="0" err="1"/>
              <a:t>Unordered</a:t>
            </a:r>
            <a:r>
              <a:rPr lang="tr-TR" b="1" dirty="0"/>
              <a:t>):</a:t>
            </a:r>
            <a:r>
              <a:rPr lang="tr-TR" dirty="0"/>
              <a:t> Küme elemanlarının belirli bir sıralaması yoktur.</a:t>
            </a:r>
          </a:p>
          <a:p>
            <a:pPr>
              <a:buFont typeface="+mj-lt"/>
              <a:buAutoNum type="arabicPeriod"/>
            </a:pPr>
            <a:endParaRPr lang="tr-TR" dirty="0"/>
          </a:p>
          <a:p>
            <a:pPr>
              <a:buFont typeface="+mj-lt"/>
              <a:buAutoNum type="arabicPeriod"/>
            </a:pPr>
            <a:r>
              <a:rPr lang="tr-TR" b="1" dirty="0"/>
              <a:t>Yinelenen Elemanlara İzin Vermez:</a:t>
            </a:r>
            <a:r>
              <a:rPr lang="tr-TR" dirty="0"/>
              <a:t> Aynı öğe birden fazla kez eklenemez.</a:t>
            </a:r>
          </a:p>
          <a:p>
            <a:pPr>
              <a:buFont typeface="+mj-lt"/>
              <a:buAutoNum type="arabicPeriod"/>
            </a:pPr>
            <a:endParaRPr lang="tr-TR" dirty="0"/>
          </a:p>
          <a:p>
            <a:pPr>
              <a:buFont typeface="+mj-lt"/>
              <a:buAutoNum type="arabicPeriod"/>
            </a:pPr>
            <a:r>
              <a:rPr lang="tr-TR" b="1" dirty="0"/>
              <a:t>Değiştirilebilir (</a:t>
            </a:r>
            <a:r>
              <a:rPr lang="tr-TR" b="1" dirty="0" err="1"/>
              <a:t>Mutable</a:t>
            </a:r>
            <a:r>
              <a:rPr lang="tr-TR" b="1" dirty="0"/>
              <a:t>):</a:t>
            </a:r>
            <a:r>
              <a:rPr lang="tr-TR" dirty="0"/>
              <a:t> Eleman eklenip çıkarılabilir.</a:t>
            </a:r>
          </a:p>
          <a:p>
            <a:pPr>
              <a:buFont typeface="+mj-lt"/>
              <a:buAutoNum type="arabicPeriod"/>
            </a:pPr>
            <a:endParaRPr lang="tr-TR" dirty="0"/>
          </a:p>
          <a:p>
            <a:pPr>
              <a:buFont typeface="+mj-lt"/>
              <a:buAutoNum type="arabicPeriod"/>
            </a:pPr>
            <a:r>
              <a:rPr lang="tr-TR" b="1" dirty="0"/>
              <a:t>Hızlıdır:</a:t>
            </a:r>
            <a:r>
              <a:rPr lang="tr-TR" dirty="0"/>
              <a:t> Elemanların varlığını kontrol etme veya ekleme gibi işlemler hızlı bir şekilde gerçekleştirilir.</a:t>
            </a:r>
          </a:p>
        </p:txBody>
      </p:sp>
    </p:spTree>
    <p:extLst>
      <p:ext uri="{BB962C8B-B14F-4D97-AF65-F5344CB8AC3E}">
        <p14:creationId xmlns:p14="http://schemas.microsoft.com/office/powerpoint/2010/main" val="2470947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524051" y="297397"/>
            <a:ext cx="2095895" cy="461665"/>
          </a:xfrm>
          <a:prstGeom prst="rect">
            <a:avLst/>
          </a:prstGeom>
          <a:solidFill>
            <a:schemeClr val="accent6"/>
          </a:solidFill>
        </p:spPr>
        <p:txBody>
          <a:bodyPr wrap="none" rtlCol="0">
            <a:spAutoFit/>
          </a:bodyPr>
          <a:lstStyle/>
          <a:p>
            <a:r>
              <a:rPr lang="tr-TR" sz="2400" dirty="0"/>
              <a:t>SET (KÜMELER)</a:t>
            </a:r>
            <a:endParaRPr lang="tr-TR" sz="2400" b="1" dirty="0"/>
          </a:p>
        </p:txBody>
      </p:sp>
      <p:pic>
        <p:nvPicPr>
          <p:cNvPr id="3" name="Resim 2">
            <a:extLst>
              <a:ext uri="{FF2B5EF4-FFF2-40B4-BE49-F238E27FC236}">
                <a16:creationId xmlns:a16="http://schemas.microsoft.com/office/drawing/2014/main" id="{F4206002-89FB-475D-FB15-1F4E69C7B0C8}"/>
              </a:ext>
            </a:extLst>
          </p:cNvPr>
          <p:cNvPicPr>
            <a:picLocks noChangeAspect="1"/>
          </p:cNvPicPr>
          <p:nvPr/>
        </p:nvPicPr>
        <p:blipFill>
          <a:blip r:embed="rId3"/>
          <a:stretch>
            <a:fillRect/>
          </a:stretch>
        </p:blipFill>
        <p:spPr>
          <a:xfrm>
            <a:off x="1093293" y="2542119"/>
            <a:ext cx="7231256" cy="1419633"/>
          </a:xfrm>
          <a:prstGeom prst="rect">
            <a:avLst/>
          </a:prstGeom>
        </p:spPr>
      </p:pic>
      <p:sp>
        <p:nvSpPr>
          <p:cNvPr id="8" name="Metin kutusu 7">
            <a:extLst>
              <a:ext uri="{FF2B5EF4-FFF2-40B4-BE49-F238E27FC236}">
                <a16:creationId xmlns:a16="http://schemas.microsoft.com/office/drawing/2014/main" id="{9AEA1013-629C-A231-2DAA-97FC2593BF63}"/>
              </a:ext>
            </a:extLst>
          </p:cNvPr>
          <p:cNvSpPr txBox="1"/>
          <p:nvPr/>
        </p:nvSpPr>
        <p:spPr>
          <a:xfrm>
            <a:off x="3980964" y="1717022"/>
            <a:ext cx="843501" cy="36933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none" rtlCol="0">
            <a:spAutoFit/>
          </a:bodyPr>
          <a:lstStyle/>
          <a:p>
            <a:r>
              <a:rPr lang="tr-TR" dirty="0"/>
              <a:t>ÖRNEK</a:t>
            </a:r>
          </a:p>
        </p:txBody>
      </p:sp>
    </p:spTree>
    <p:extLst>
      <p:ext uri="{BB962C8B-B14F-4D97-AF65-F5344CB8AC3E}">
        <p14:creationId xmlns:p14="http://schemas.microsoft.com/office/powerpoint/2010/main" val="12205687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253080" y="310579"/>
            <a:ext cx="2095895" cy="461665"/>
          </a:xfrm>
          <a:prstGeom prst="rect">
            <a:avLst/>
          </a:prstGeom>
          <a:solidFill>
            <a:schemeClr val="accent6"/>
          </a:solidFill>
        </p:spPr>
        <p:txBody>
          <a:bodyPr wrap="none" rtlCol="0">
            <a:spAutoFit/>
          </a:bodyPr>
          <a:lstStyle/>
          <a:p>
            <a:r>
              <a:rPr lang="tr-TR" sz="2400" dirty="0"/>
              <a:t>SET (KÜMELER)</a:t>
            </a:r>
            <a:endParaRPr lang="tr-TR" sz="2400" b="1" dirty="0"/>
          </a:p>
        </p:txBody>
      </p:sp>
      <p:pic>
        <p:nvPicPr>
          <p:cNvPr id="7" name="Resim 6">
            <a:extLst>
              <a:ext uri="{FF2B5EF4-FFF2-40B4-BE49-F238E27FC236}">
                <a16:creationId xmlns:a16="http://schemas.microsoft.com/office/drawing/2014/main" id="{708E0483-3817-37F6-5DD3-5F6C6328B72F}"/>
              </a:ext>
            </a:extLst>
          </p:cNvPr>
          <p:cNvPicPr>
            <a:picLocks noChangeAspect="1"/>
          </p:cNvPicPr>
          <p:nvPr/>
        </p:nvPicPr>
        <p:blipFill>
          <a:blip r:embed="rId3"/>
          <a:stretch>
            <a:fillRect/>
          </a:stretch>
        </p:blipFill>
        <p:spPr>
          <a:xfrm>
            <a:off x="747655" y="2661846"/>
            <a:ext cx="7648688" cy="1287403"/>
          </a:xfrm>
          <a:prstGeom prst="rect">
            <a:avLst/>
          </a:prstGeom>
        </p:spPr>
      </p:pic>
      <p:sp>
        <p:nvSpPr>
          <p:cNvPr id="6" name="Metin kutusu 5">
            <a:extLst>
              <a:ext uri="{FF2B5EF4-FFF2-40B4-BE49-F238E27FC236}">
                <a16:creationId xmlns:a16="http://schemas.microsoft.com/office/drawing/2014/main" id="{E877D2CA-BFD1-FEB1-E243-BB82244EE1C1}"/>
              </a:ext>
            </a:extLst>
          </p:cNvPr>
          <p:cNvSpPr txBox="1"/>
          <p:nvPr/>
        </p:nvSpPr>
        <p:spPr>
          <a:xfrm>
            <a:off x="2715690" y="1532379"/>
            <a:ext cx="3170676" cy="36933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none" rtlCol="0">
            <a:spAutoFit/>
          </a:bodyPr>
          <a:lstStyle/>
          <a:p>
            <a:r>
              <a:rPr lang="tr-TR" dirty="0"/>
              <a:t>YİNELENEN ÖGELERİN ATILMASI</a:t>
            </a:r>
          </a:p>
        </p:txBody>
      </p:sp>
    </p:spTree>
    <p:extLst>
      <p:ext uri="{BB962C8B-B14F-4D97-AF65-F5344CB8AC3E}">
        <p14:creationId xmlns:p14="http://schemas.microsoft.com/office/powerpoint/2010/main" val="24663630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253080" y="310579"/>
            <a:ext cx="2095895" cy="461665"/>
          </a:xfrm>
          <a:prstGeom prst="rect">
            <a:avLst/>
          </a:prstGeom>
          <a:solidFill>
            <a:schemeClr val="accent6"/>
          </a:solidFill>
        </p:spPr>
        <p:txBody>
          <a:bodyPr wrap="none" rtlCol="0">
            <a:spAutoFit/>
          </a:bodyPr>
          <a:lstStyle/>
          <a:p>
            <a:r>
              <a:rPr lang="tr-TR" sz="2400" dirty="0"/>
              <a:t>SET (KÜMELER)</a:t>
            </a:r>
            <a:endParaRPr lang="tr-TR" sz="2400" b="1" dirty="0"/>
          </a:p>
        </p:txBody>
      </p:sp>
      <p:sp>
        <p:nvSpPr>
          <p:cNvPr id="6" name="Metin kutusu 5">
            <a:extLst>
              <a:ext uri="{FF2B5EF4-FFF2-40B4-BE49-F238E27FC236}">
                <a16:creationId xmlns:a16="http://schemas.microsoft.com/office/drawing/2014/main" id="{E877D2CA-BFD1-FEB1-E243-BB82244EE1C1}"/>
              </a:ext>
            </a:extLst>
          </p:cNvPr>
          <p:cNvSpPr txBox="1"/>
          <p:nvPr/>
        </p:nvSpPr>
        <p:spPr>
          <a:xfrm>
            <a:off x="3253080" y="1519522"/>
            <a:ext cx="2733441" cy="36933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none" rtlCol="0">
            <a:spAutoFit/>
          </a:bodyPr>
          <a:lstStyle/>
          <a:p>
            <a:r>
              <a:rPr lang="tr-TR" dirty="0"/>
              <a:t>ELEMAN EKLEME ÇIKARMA</a:t>
            </a:r>
          </a:p>
        </p:txBody>
      </p:sp>
      <p:pic>
        <p:nvPicPr>
          <p:cNvPr id="2" name="Resim 1">
            <a:extLst>
              <a:ext uri="{FF2B5EF4-FFF2-40B4-BE49-F238E27FC236}">
                <a16:creationId xmlns:a16="http://schemas.microsoft.com/office/drawing/2014/main" id="{48A7B27D-037F-4D62-FFD3-52B8357C07C9}"/>
              </a:ext>
            </a:extLst>
          </p:cNvPr>
          <p:cNvPicPr>
            <a:picLocks noChangeAspect="1"/>
          </p:cNvPicPr>
          <p:nvPr/>
        </p:nvPicPr>
        <p:blipFill>
          <a:blip r:embed="rId3"/>
          <a:stretch>
            <a:fillRect/>
          </a:stretch>
        </p:blipFill>
        <p:spPr>
          <a:xfrm>
            <a:off x="2044700" y="2349500"/>
            <a:ext cx="5054600" cy="2159000"/>
          </a:xfrm>
          <a:prstGeom prst="rect">
            <a:avLst/>
          </a:prstGeom>
        </p:spPr>
      </p:pic>
    </p:spTree>
    <p:extLst>
      <p:ext uri="{BB962C8B-B14F-4D97-AF65-F5344CB8AC3E}">
        <p14:creationId xmlns:p14="http://schemas.microsoft.com/office/powerpoint/2010/main" val="14941708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0670" y="351597"/>
            <a:ext cx="2095895" cy="461665"/>
          </a:xfrm>
          <a:prstGeom prst="rect">
            <a:avLst/>
          </a:prstGeom>
          <a:solidFill>
            <a:schemeClr val="accent6"/>
          </a:solidFill>
        </p:spPr>
        <p:txBody>
          <a:bodyPr wrap="none" rtlCol="0">
            <a:spAutoFit/>
          </a:bodyPr>
          <a:lstStyle/>
          <a:p>
            <a:r>
              <a:rPr lang="tr-TR" sz="2400" dirty="0"/>
              <a:t>SET (KÜMELER)</a:t>
            </a:r>
            <a:endParaRPr lang="tr-TR" sz="2400" b="1" dirty="0"/>
          </a:p>
        </p:txBody>
      </p:sp>
      <p:sp>
        <p:nvSpPr>
          <p:cNvPr id="6" name="Metin kutusu 5">
            <a:extLst>
              <a:ext uri="{FF2B5EF4-FFF2-40B4-BE49-F238E27FC236}">
                <a16:creationId xmlns:a16="http://schemas.microsoft.com/office/drawing/2014/main" id="{E877D2CA-BFD1-FEB1-E243-BB82244EE1C1}"/>
              </a:ext>
            </a:extLst>
          </p:cNvPr>
          <p:cNvSpPr txBox="1"/>
          <p:nvPr/>
        </p:nvSpPr>
        <p:spPr>
          <a:xfrm>
            <a:off x="3129777" y="1545538"/>
            <a:ext cx="2884444" cy="36933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none" rtlCol="0">
            <a:spAutoFit/>
          </a:bodyPr>
          <a:lstStyle/>
          <a:p>
            <a:r>
              <a:rPr lang="tr-TR" dirty="0"/>
              <a:t>KESİŞİM BİRLEŞİM İŞLEMLERİ</a:t>
            </a:r>
          </a:p>
        </p:txBody>
      </p:sp>
      <p:pic>
        <p:nvPicPr>
          <p:cNvPr id="3" name="Resim 2">
            <a:extLst>
              <a:ext uri="{FF2B5EF4-FFF2-40B4-BE49-F238E27FC236}">
                <a16:creationId xmlns:a16="http://schemas.microsoft.com/office/drawing/2014/main" id="{0D99D96F-2821-553F-E9FB-7F05EBF57475}"/>
              </a:ext>
            </a:extLst>
          </p:cNvPr>
          <p:cNvPicPr>
            <a:picLocks noChangeAspect="1"/>
          </p:cNvPicPr>
          <p:nvPr/>
        </p:nvPicPr>
        <p:blipFill>
          <a:blip r:embed="rId3"/>
          <a:stretch>
            <a:fillRect/>
          </a:stretch>
        </p:blipFill>
        <p:spPr>
          <a:xfrm>
            <a:off x="2266949" y="2334757"/>
            <a:ext cx="4610100" cy="2578100"/>
          </a:xfrm>
          <a:prstGeom prst="rect">
            <a:avLst/>
          </a:prstGeom>
        </p:spPr>
      </p:pic>
    </p:spTree>
    <p:extLst>
      <p:ext uri="{BB962C8B-B14F-4D97-AF65-F5344CB8AC3E}">
        <p14:creationId xmlns:p14="http://schemas.microsoft.com/office/powerpoint/2010/main" val="38859349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0670" y="351597"/>
            <a:ext cx="2095895" cy="461665"/>
          </a:xfrm>
          <a:prstGeom prst="rect">
            <a:avLst/>
          </a:prstGeom>
          <a:solidFill>
            <a:schemeClr val="accent6"/>
          </a:solidFill>
        </p:spPr>
        <p:txBody>
          <a:bodyPr wrap="none" rtlCol="0">
            <a:spAutoFit/>
          </a:bodyPr>
          <a:lstStyle/>
          <a:p>
            <a:r>
              <a:rPr lang="tr-TR" sz="2400" dirty="0"/>
              <a:t>SET (KÜMELER)</a:t>
            </a:r>
            <a:endParaRPr lang="tr-TR" sz="2400" b="1" dirty="0"/>
          </a:p>
        </p:txBody>
      </p:sp>
      <p:sp>
        <p:nvSpPr>
          <p:cNvPr id="6" name="Metin kutusu 5">
            <a:extLst>
              <a:ext uri="{FF2B5EF4-FFF2-40B4-BE49-F238E27FC236}">
                <a16:creationId xmlns:a16="http://schemas.microsoft.com/office/drawing/2014/main" id="{E877D2CA-BFD1-FEB1-E243-BB82244EE1C1}"/>
              </a:ext>
            </a:extLst>
          </p:cNvPr>
          <p:cNvSpPr txBox="1"/>
          <p:nvPr/>
        </p:nvSpPr>
        <p:spPr>
          <a:xfrm>
            <a:off x="2908723" y="1548522"/>
            <a:ext cx="3326552" cy="36933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none" rtlCol="0">
            <a:spAutoFit/>
          </a:bodyPr>
          <a:lstStyle/>
          <a:p>
            <a:r>
              <a:rPr lang="tr-TR" dirty="0"/>
              <a:t>ELEMAN VARLĞINI KONTOL ETME</a:t>
            </a:r>
          </a:p>
        </p:txBody>
      </p:sp>
      <p:pic>
        <p:nvPicPr>
          <p:cNvPr id="2" name="Resim 1">
            <a:extLst>
              <a:ext uri="{FF2B5EF4-FFF2-40B4-BE49-F238E27FC236}">
                <a16:creationId xmlns:a16="http://schemas.microsoft.com/office/drawing/2014/main" id="{45235B44-142F-C05D-572D-E25B96BB1E7B}"/>
              </a:ext>
            </a:extLst>
          </p:cNvPr>
          <p:cNvPicPr>
            <a:picLocks noChangeAspect="1"/>
          </p:cNvPicPr>
          <p:nvPr/>
        </p:nvPicPr>
        <p:blipFill>
          <a:blip r:embed="rId3"/>
          <a:stretch>
            <a:fillRect/>
          </a:stretch>
        </p:blipFill>
        <p:spPr>
          <a:xfrm>
            <a:off x="1710512" y="2461476"/>
            <a:ext cx="6035050" cy="1935048"/>
          </a:xfrm>
          <a:prstGeom prst="rect">
            <a:avLst/>
          </a:prstGeom>
        </p:spPr>
      </p:pic>
    </p:spTree>
    <p:extLst>
      <p:ext uri="{BB962C8B-B14F-4D97-AF65-F5344CB8AC3E}">
        <p14:creationId xmlns:p14="http://schemas.microsoft.com/office/powerpoint/2010/main" val="38854465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0670" y="351597"/>
            <a:ext cx="2493631" cy="461665"/>
          </a:xfrm>
          <a:prstGeom prst="rect">
            <a:avLst/>
          </a:prstGeom>
          <a:solidFill>
            <a:schemeClr val="accent6"/>
          </a:solidFill>
        </p:spPr>
        <p:txBody>
          <a:bodyPr wrap="none" rtlCol="0">
            <a:spAutoFit/>
          </a:bodyPr>
          <a:lstStyle/>
          <a:p>
            <a:r>
              <a:rPr lang="tr-TR" sz="2400" dirty="0"/>
              <a:t>Dictionary (sözlük)</a:t>
            </a:r>
            <a:endParaRPr lang="tr-TR" sz="2400" b="1" dirty="0"/>
          </a:p>
        </p:txBody>
      </p:sp>
      <p:sp>
        <p:nvSpPr>
          <p:cNvPr id="7" name="Metin kutusu 6">
            <a:extLst>
              <a:ext uri="{FF2B5EF4-FFF2-40B4-BE49-F238E27FC236}">
                <a16:creationId xmlns:a16="http://schemas.microsoft.com/office/drawing/2014/main" id="{30FA6E11-5901-8AA2-C215-F6E95B82C3C9}"/>
              </a:ext>
            </a:extLst>
          </p:cNvPr>
          <p:cNvSpPr txBox="1"/>
          <p:nvPr/>
        </p:nvSpPr>
        <p:spPr>
          <a:xfrm>
            <a:off x="2668772" y="1572956"/>
            <a:ext cx="4572000" cy="2585323"/>
          </a:xfrm>
          <a:prstGeom prst="rect">
            <a:avLst/>
          </a:prstGeom>
          <a:noFill/>
        </p:spPr>
        <p:txBody>
          <a:bodyPr wrap="square">
            <a:spAutoFit/>
          </a:bodyPr>
          <a:lstStyle/>
          <a:p>
            <a:r>
              <a:rPr lang="tr-TR" dirty="0"/>
              <a:t>Dictionary (sözlük), </a:t>
            </a:r>
            <a:r>
              <a:rPr lang="tr-TR" dirty="0" err="1"/>
              <a:t>Python'da</a:t>
            </a:r>
            <a:r>
              <a:rPr lang="tr-TR" dirty="0"/>
              <a:t> </a:t>
            </a:r>
            <a:r>
              <a:rPr lang="tr-TR" b="1" dirty="0"/>
              <a:t>anahtar-değer (</a:t>
            </a:r>
            <a:r>
              <a:rPr lang="tr-TR" b="1" dirty="0" err="1"/>
              <a:t>key-value</a:t>
            </a:r>
            <a:r>
              <a:rPr lang="tr-TR" b="1" dirty="0"/>
              <a:t>)</a:t>
            </a:r>
            <a:r>
              <a:rPr lang="tr-TR" dirty="0"/>
              <a:t> çiftleri ile çalışan bir veri türüdür.</a:t>
            </a:r>
          </a:p>
          <a:p>
            <a:endParaRPr lang="tr-TR" dirty="0"/>
          </a:p>
          <a:p>
            <a:r>
              <a:rPr lang="tr-TR" dirty="0"/>
              <a:t>Bu yapıda, her anahtar bir değere karşılık gelir ve bu anahtarlar benzersiz olmalıdır.</a:t>
            </a:r>
          </a:p>
          <a:p>
            <a:endParaRPr lang="tr-TR" dirty="0"/>
          </a:p>
          <a:p>
            <a:endParaRPr lang="tr-TR" dirty="0"/>
          </a:p>
          <a:p>
            <a:r>
              <a:rPr lang="tr-TR" dirty="0"/>
              <a:t> Sözlükler, veri erişimini hızlı bir şekilde sağlamak için kullanılır.</a:t>
            </a:r>
          </a:p>
        </p:txBody>
      </p:sp>
    </p:spTree>
    <p:extLst>
      <p:ext uri="{BB962C8B-B14F-4D97-AF65-F5344CB8AC3E}">
        <p14:creationId xmlns:p14="http://schemas.microsoft.com/office/powerpoint/2010/main" val="13171616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0670" y="351597"/>
            <a:ext cx="2493631" cy="461665"/>
          </a:xfrm>
          <a:prstGeom prst="rect">
            <a:avLst/>
          </a:prstGeom>
          <a:solidFill>
            <a:schemeClr val="accent6"/>
          </a:solidFill>
        </p:spPr>
        <p:txBody>
          <a:bodyPr wrap="none" rtlCol="0">
            <a:spAutoFit/>
          </a:bodyPr>
          <a:lstStyle/>
          <a:p>
            <a:r>
              <a:rPr lang="tr-TR" sz="2400" dirty="0"/>
              <a:t>Dictionary (sözlük)</a:t>
            </a:r>
            <a:endParaRPr lang="tr-TR" sz="2400" b="1" dirty="0"/>
          </a:p>
        </p:txBody>
      </p:sp>
      <p:pic>
        <p:nvPicPr>
          <p:cNvPr id="2" name="Resim 1">
            <a:extLst>
              <a:ext uri="{FF2B5EF4-FFF2-40B4-BE49-F238E27FC236}">
                <a16:creationId xmlns:a16="http://schemas.microsoft.com/office/drawing/2014/main" id="{7377B819-B8F5-5369-2FDD-92AA0F027124}"/>
              </a:ext>
            </a:extLst>
          </p:cNvPr>
          <p:cNvPicPr>
            <a:picLocks noChangeAspect="1"/>
          </p:cNvPicPr>
          <p:nvPr/>
        </p:nvPicPr>
        <p:blipFill>
          <a:blip r:embed="rId3"/>
          <a:stretch>
            <a:fillRect/>
          </a:stretch>
        </p:blipFill>
        <p:spPr>
          <a:xfrm>
            <a:off x="1822450" y="1708150"/>
            <a:ext cx="5499100" cy="3441700"/>
          </a:xfrm>
          <a:prstGeom prst="rect">
            <a:avLst/>
          </a:prstGeom>
        </p:spPr>
      </p:pic>
      <p:sp>
        <p:nvSpPr>
          <p:cNvPr id="3" name="Metin kutusu 2">
            <a:extLst>
              <a:ext uri="{FF2B5EF4-FFF2-40B4-BE49-F238E27FC236}">
                <a16:creationId xmlns:a16="http://schemas.microsoft.com/office/drawing/2014/main" id="{10BBD48B-904C-EE2B-6667-12E894B027E0}"/>
              </a:ext>
            </a:extLst>
          </p:cNvPr>
          <p:cNvSpPr txBox="1"/>
          <p:nvPr/>
        </p:nvSpPr>
        <p:spPr>
          <a:xfrm>
            <a:off x="3987209" y="1191120"/>
            <a:ext cx="843501" cy="369332"/>
          </a:xfrm>
          <a:prstGeom prst="rect">
            <a:avLst/>
          </a:prstGeom>
          <a:solidFill>
            <a:schemeClr val="accent5">
              <a:lumMod val="60000"/>
              <a:lumOff val="40000"/>
            </a:schemeClr>
          </a:solidFill>
        </p:spPr>
        <p:txBody>
          <a:bodyPr wrap="none" rtlCol="0">
            <a:spAutoFit/>
          </a:bodyPr>
          <a:lstStyle/>
          <a:p>
            <a:r>
              <a:rPr lang="tr-TR" dirty="0"/>
              <a:t>ÖRNEK</a:t>
            </a:r>
          </a:p>
        </p:txBody>
      </p:sp>
    </p:spTree>
    <p:extLst>
      <p:ext uri="{BB962C8B-B14F-4D97-AF65-F5344CB8AC3E}">
        <p14:creationId xmlns:p14="http://schemas.microsoft.com/office/powerpoint/2010/main" val="22168807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5" name="Metin kutusu 4">
            <a:extLst>
              <a:ext uri="{FF2B5EF4-FFF2-40B4-BE49-F238E27FC236}">
                <a16:creationId xmlns:a16="http://schemas.microsoft.com/office/drawing/2014/main" id="{84F8F5CF-CC8F-1B72-AD71-2D75CCD21E15}"/>
              </a:ext>
            </a:extLst>
          </p:cNvPr>
          <p:cNvSpPr txBox="1"/>
          <p:nvPr/>
        </p:nvSpPr>
        <p:spPr>
          <a:xfrm>
            <a:off x="3380670" y="351597"/>
            <a:ext cx="2493631" cy="461665"/>
          </a:xfrm>
          <a:prstGeom prst="rect">
            <a:avLst/>
          </a:prstGeom>
          <a:solidFill>
            <a:schemeClr val="accent6"/>
          </a:solidFill>
        </p:spPr>
        <p:txBody>
          <a:bodyPr wrap="none" rtlCol="0">
            <a:spAutoFit/>
          </a:bodyPr>
          <a:lstStyle/>
          <a:p>
            <a:r>
              <a:rPr lang="tr-TR" sz="2400" dirty="0"/>
              <a:t>Dictionary (sözlük)</a:t>
            </a:r>
            <a:endParaRPr lang="tr-TR" sz="2400" b="1" dirty="0"/>
          </a:p>
        </p:txBody>
      </p:sp>
      <p:sp>
        <p:nvSpPr>
          <p:cNvPr id="3" name="Metin kutusu 2">
            <a:extLst>
              <a:ext uri="{FF2B5EF4-FFF2-40B4-BE49-F238E27FC236}">
                <a16:creationId xmlns:a16="http://schemas.microsoft.com/office/drawing/2014/main" id="{10BBD48B-904C-EE2B-6667-12E894B027E0}"/>
              </a:ext>
            </a:extLst>
          </p:cNvPr>
          <p:cNvSpPr txBox="1"/>
          <p:nvPr/>
        </p:nvSpPr>
        <p:spPr>
          <a:xfrm>
            <a:off x="3926405" y="1939392"/>
            <a:ext cx="1291187" cy="369332"/>
          </a:xfrm>
          <a:prstGeom prst="rect">
            <a:avLst/>
          </a:prstGeom>
          <a:solidFill>
            <a:schemeClr val="accent5">
              <a:lumMod val="60000"/>
              <a:lumOff val="40000"/>
            </a:schemeClr>
          </a:solidFill>
        </p:spPr>
        <p:txBody>
          <a:bodyPr wrap="none" rtlCol="0">
            <a:spAutoFit/>
          </a:bodyPr>
          <a:lstStyle/>
          <a:p>
            <a:r>
              <a:rPr lang="tr-TR" dirty="0"/>
              <a:t>UYGULAMA</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2424223" y="2593572"/>
            <a:ext cx="4572000" cy="1200329"/>
          </a:xfrm>
          <a:prstGeom prst="rect">
            <a:avLst/>
          </a:prstGeom>
          <a:noFill/>
        </p:spPr>
        <p:txBody>
          <a:bodyPr wrap="square">
            <a:spAutoFit/>
          </a:bodyPr>
          <a:lstStyle/>
          <a:p>
            <a:r>
              <a:rPr lang="tr-TR" sz="2400" dirty="0"/>
              <a:t>Bir kitabın adını, yazarını, basım yılını ve türünü tutan bir sözlük tanımlayın ve yazdırın.</a:t>
            </a:r>
          </a:p>
        </p:txBody>
      </p:sp>
    </p:spTree>
    <p:extLst>
      <p:ext uri="{BB962C8B-B14F-4D97-AF65-F5344CB8AC3E}">
        <p14:creationId xmlns:p14="http://schemas.microsoft.com/office/powerpoint/2010/main" val="13777067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1392864" y="906089"/>
            <a:ext cx="6379536" cy="4093428"/>
          </a:xfrm>
          <a:prstGeom prst="rect">
            <a:avLst/>
          </a:prstGeom>
          <a:noFill/>
        </p:spPr>
        <p:txBody>
          <a:bodyPr wrap="square">
            <a:spAutoFit/>
          </a:bodyPr>
          <a:lstStyle/>
          <a:p>
            <a:r>
              <a:rPr lang="tr-TR" sz="2000" b="1" dirty="0"/>
              <a:t>Dosya Nesneleri ve Veri Depolama</a:t>
            </a:r>
          </a:p>
          <a:p>
            <a:endParaRPr lang="tr-TR" sz="2000" b="1" dirty="0"/>
          </a:p>
          <a:p>
            <a:r>
              <a:rPr lang="tr-TR" sz="2000" dirty="0" err="1"/>
              <a:t>Python'programında</a:t>
            </a:r>
            <a:r>
              <a:rPr lang="tr-TR" sz="2000" dirty="0"/>
              <a:t> dosya nesneleri, bir çalışması sırasında verileri uzun süreli olarak depolamak veya var olan verilerle işlem yapmak için kullanılır. </a:t>
            </a:r>
          </a:p>
          <a:p>
            <a:endParaRPr lang="tr-TR" sz="2000" dirty="0"/>
          </a:p>
          <a:p>
            <a:r>
              <a:rPr lang="tr-TR" sz="2000" dirty="0"/>
              <a:t>Bu yöntem sayesinde verilerin kalıcılığı sağlanır.</a:t>
            </a:r>
          </a:p>
          <a:p>
            <a:endParaRPr lang="tr-TR" sz="2000" dirty="0"/>
          </a:p>
          <a:p>
            <a:r>
              <a:rPr lang="tr-TR" sz="2000" dirty="0"/>
              <a:t>Programın hafızasında tutamayacağı kadar büyük veriler, dosyalarda saklanabilir. </a:t>
            </a:r>
          </a:p>
          <a:p>
            <a:endParaRPr lang="tr-TR" sz="2000" dirty="0"/>
          </a:p>
          <a:p>
            <a:r>
              <a:rPr lang="tr-TR" sz="2000" dirty="0"/>
              <a:t>Dosyalar aracılığıyla veriler okunabilir, işlenebilir ve düzenlenebilir.</a:t>
            </a:r>
          </a:p>
        </p:txBody>
      </p:sp>
    </p:spTree>
    <p:extLst>
      <p:ext uri="{BB962C8B-B14F-4D97-AF65-F5344CB8AC3E}">
        <p14:creationId xmlns:p14="http://schemas.microsoft.com/office/powerpoint/2010/main" val="21852405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1392864" y="906089"/>
            <a:ext cx="6379536" cy="4093428"/>
          </a:xfrm>
          <a:prstGeom prst="rect">
            <a:avLst/>
          </a:prstGeom>
          <a:noFill/>
        </p:spPr>
        <p:txBody>
          <a:bodyPr wrap="square">
            <a:spAutoFit/>
          </a:bodyPr>
          <a:lstStyle/>
          <a:p>
            <a:r>
              <a:rPr lang="tr-TR" sz="2000" b="1" dirty="0"/>
              <a:t>Metin Dosyalarında İşlemler</a:t>
            </a:r>
          </a:p>
          <a:p>
            <a:endParaRPr lang="tr-TR" sz="2000" b="1" dirty="0"/>
          </a:p>
          <a:p>
            <a:r>
              <a:rPr lang="tr-TR" sz="2000" b="1" dirty="0"/>
              <a:t>Dosya Açma</a:t>
            </a:r>
          </a:p>
          <a:p>
            <a:r>
              <a:rPr lang="tr-TR" sz="2000" dirty="0" err="1"/>
              <a:t>Python'da</a:t>
            </a:r>
            <a:r>
              <a:rPr lang="tr-TR" sz="2000" dirty="0"/>
              <a:t> dosyalar </a:t>
            </a:r>
            <a:r>
              <a:rPr lang="tr-TR" sz="2000" dirty="0" err="1"/>
              <a:t>open</a:t>
            </a:r>
            <a:r>
              <a:rPr lang="tr-TR" sz="2000" dirty="0"/>
              <a:t>() fonksiyonu ile açılır. Dosya açma </a:t>
            </a:r>
            <a:r>
              <a:rPr lang="tr-TR" sz="2000" dirty="0" err="1"/>
              <a:t>modları</a:t>
            </a:r>
            <a:r>
              <a:rPr lang="tr-TR" sz="2000" dirty="0"/>
              <a:t>:</a:t>
            </a:r>
          </a:p>
          <a:p>
            <a:endParaRPr lang="tr-TR" sz="2000" dirty="0"/>
          </a:p>
          <a:p>
            <a:r>
              <a:rPr lang="tr-TR" sz="2000" dirty="0"/>
              <a:t>'r': Okuma (varsayılan)</a:t>
            </a:r>
          </a:p>
          <a:p>
            <a:endParaRPr lang="tr-TR" sz="2000" dirty="0"/>
          </a:p>
          <a:p>
            <a:r>
              <a:rPr lang="tr-TR" sz="2000" dirty="0"/>
              <a:t>'w': Yazma (var olan dosyayı siler, yeniden yazar)</a:t>
            </a:r>
          </a:p>
          <a:p>
            <a:endParaRPr lang="tr-TR" sz="2000" dirty="0"/>
          </a:p>
          <a:p>
            <a:r>
              <a:rPr lang="tr-TR" sz="2000" dirty="0"/>
              <a:t>'a': Ekleme (mevcut dosyaya veri ekler)</a:t>
            </a:r>
          </a:p>
          <a:p>
            <a:endParaRPr lang="tr-TR" sz="2000" dirty="0"/>
          </a:p>
          <a:p>
            <a:r>
              <a:rPr lang="tr-TR" sz="2000" dirty="0"/>
              <a:t>'x': Yeni bir dosya oluşturur (varsa hata verir)</a:t>
            </a:r>
          </a:p>
        </p:txBody>
      </p:sp>
    </p:spTree>
    <p:extLst>
      <p:ext uri="{BB962C8B-B14F-4D97-AF65-F5344CB8AC3E}">
        <p14:creationId xmlns:p14="http://schemas.microsoft.com/office/powerpoint/2010/main" val="5866156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952943" y="919043"/>
            <a:ext cx="6379536" cy="707886"/>
          </a:xfrm>
          <a:prstGeom prst="rect">
            <a:avLst/>
          </a:prstGeom>
          <a:noFill/>
        </p:spPr>
        <p:txBody>
          <a:bodyPr wrap="square">
            <a:spAutoFit/>
          </a:bodyPr>
          <a:lstStyle/>
          <a:p>
            <a:r>
              <a:rPr lang="tr-TR" sz="2000" b="1" dirty="0">
                <a:highlight>
                  <a:srgbClr val="FFFF00"/>
                </a:highlight>
              </a:rPr>
              <a:t>ÖRNEKLER</a:t>
            </a:r>
          </a:p>
          <a:p>
            <a:endParaRPr lang="tr-TR" sz="2000" b="1" dirty="0"/>
          </a:p>
        </p:txBody>
      </p:sp>
      <p:pic>
        <p:nvPicPr>
          <p:cNvPr id="2" name="Resim 1">
            <a:extLst>
              <a:ext uri="{FF2B5EF4-FFF2-40B4-BE49-F238E27FC236}">
                <a16:creationId xmlns:a16="http://schemas.microsoft.com/office/drawing/2014/main" id="{3ADF36B8-74C8-2072-52C5-41AD9C3506B9}"/>
              </a:ext>
            </a:extLst>
          </p:cNvPr>
          <p:cNvPicPr>
            <a:picLocks noChangeAspect="1"/>
          </p:cNvPicPr>
          <p:nvPr/>
        </p:nvPicPr>
        <p:blipFill>
          <a:blip r:embed="rId3"/>
          <a:stretch>
            <a:fillRect/>
          </a:stretch>
        </p:blipFill>
        <p:spPr>
          <a:xfrm>
            <a:off x="952943" y="2089150"/>
            <a:ext cx="7429500" cy="1765300"/>
          </a:xfrm>
          <a:prstGeom prst="rect">
            <a:avLst/>
          </a:prstGeom>
        </p:spPr>
      </p:pic>
    </p:spTree>
    <p:extLst>
      <p:ext uri="{BB962C8B-B14F-4D97-AF65-F5344CB8AC3E}">
        <p14:creationId xmlns:p14="http://schemas.microsoft.com/office/powerpoint/2010/main" val="20346959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952943" y="919043"/>
            <a:ext cx="6379536" cy="707886"/>
          </a:xfrm>
          <a:prstGeom prst="rect">
            <a:avLst/>
          </a:prstGeom>
          <a:noFill/>
        </p:spPr>
        <p:txBody>
          <a:bodyPr wrap="square">
            <a:spAutoFit/>
          </a:bodyPr>
          <a:lstStyle/>
          <a:p>
            <a:r>
              <a:rPr lang="tr-TR" sz="2000" b="1" dirty="0">
                <a:highlight>
                  <a:srgbClr val="FFFF00"/>
                </a:highlight>
              </a:rPr>
              <a:t>ÖRNEKLER</a:t>
            </a:r>
          </a:p>
          <a:p>
            <a:endParaRPr lang="tr-TR" sz="2000" b="1" dirty="0"/>
          </a:p>
        </p:txBody>
      </p:sp>
      <p:pic>
        <p:nvPicPr>
          <p:cNvPr id="3" name="Resim 2">
            <a:extLst>
              <a:ext uri="{FF2B5EF4-FFF2-40B4-BE49-F238E27FC236}">
                <a16:creationId xmlns:a16="http://schemas.microsoft.com/office/drawing/2014/main" id="{337460F8-73EA-6B3E-5231-4176C8539ADE}"/>
              </a:ext>
            </a:extLst>
          </p:cNvPr>
          <p:cNvPicPr>
            <a:picLocks noChangeAspect="1"/>
          </p:cNvPicPr>
          <p:nvPr/>
        </p:nvPicPr>
        <p:blipFill>
          <a:blip r:embed="rId3"/>
          <a:stretch>
            <a:fillRect/>
          </a:stretch>
        </p:blipFill>
        <p:spPr>
          <a:xfrm>
            <a:off x="952943" y="2178889"/>
            <a:ext cx="6148605" cy="2534951"/>
          </a:xfrm>
          <a:prstGeom prst="rect">
            <a:avLst/>
          </a:prstGeom>
        </p:spPr>
      </p:pic>
    </p:spTree>
    <p:extLst>
      <p:ext uri="{BB962C8B-B14F-4D97-AF65-F5344CB8AC3E}">
        <p14:creationId xmlns:p14="http://schemas.microsoft.com/office/powerpoint/2010/main" val="8532563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952943" y="919043"/>
            <a:ext cx="6379536" cy="707886"/>
          </a:xfrm>
          <a:prstGeom prst="rect">
            <a:avLst/>
          </a:prstGeom>
          <a:noFill/>
        </p:spPr>
        <p:txBody>
          <a:bodyPr wrap="square">
            <a:spAutoFit/>
          </a:bodyPr>
          <a:lstStyle/>
          <a:p>
            <a:r>
              <a:rPr lang="tr-TR" sz="2000" b="1" dirty="0">
                <a:highlight>
                  <a:srgbClr val="FFFF00"/>
                </a:highlight>
              </a:rPr>
              <a:t>ÖRNEKLER</a:t>
            </a:r>
          </a:p>
          <a:p>
            <a:endParaRPr lang="tr-TR" sz="2000" b="1" dirty="0"/>
          </a:p>
        </p:txBody>
      </p:sp>
      <p:pic>
        <p:nvPicPr>
          <p:cNvPr id="2" name="Resim 1">
            <a:extLst>
              <a:ext uri="{FF2B5EF4-FFF2-40B4-BE49-F238E27FC236}">
                <a16:creationId xmlns:a16="http://schemas.microsoft.com/office/drawing/2014/main" id="{11B6AE90-941E-F25B-1578-96911D836B6E}"/>
              </a:ext>
            </a:extLst>
          </p:cNvPr>
          <p:cNvPicPr>
            <a:picLocks noChangeAspect="1"/>
          </p:cNvPicPr>
          <p:nvPr/>
        </p:nvPicPr>
        <p:blipFill>
          <a:blip r:embed="rId3"/>
          <a:stretch>
            <a:fillRect/>
          </a:stretch>
        </p:blipFill>
        <p:spPr>
          <a:xfrm>
            <a:off x="952943" y="2286316"/>
            <a:ext cx="7394984" cy="2241439"/>
          </a:xfrm>
          <a:prstGeom prst="rect">
            <a:avLst/>
          </a:prstGeom>
        </p:spPr>
      </p:pic>
    </p:spTree>
    <p:extLst>
      <p:ext uri="{BB962C8B-B14F-4D97-AF65-F5344CB8AC3E}">
        <p14:creationId xmlns:p14="http://schemas.microsoft.com/office/powerpoint/2010/main" val="24399357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952943" y="919043"/>
            <a:ext cx="6379536" cy="707886"/>
          </a:xfrm>
          <a:prstGeom prst="rect">
            <a:avLst/>
          </a:prstGeom>
          <a:noFill/>
        </p:spPr>
        <p:txBody>
          <a:bodyPr wrap="square">
            <a:spAutoFit/>
          </a:bodyPr>
          <a:lstStyle/>
          <a:p>
            <a:r>
              <a:rPr lang="tr-TR" sz="2000" b="1" dirty="0">
                <a:highlight>
                  <a:srgbClr val="FFFF00"/>
                </a:highlight>
              </a:rPr>
              <a:t>ÖRNEKLER</a:t>
            </a:r>
          </a:p>
          <a:p>
            <a:endParaRPr lang="tr-TR" sz="2000" b="1" dirty="0"/>
          </a:p>
        </p:txBody>
      </p:sp>
      <p:pic>
        <p:nvPicPr>
          <p:cNvPr id="3" name="Resim 2">
            <a:extLst>
              <a:ext uri="{FF2B5EF4-FFF2-40B4-BE49-F238E27FC236}">
                <a16:creationId xmlns:a16="http://schemas.microsoft.com/office/drawing/2014/main" id="{1A9B6490-5B0C-BFD2-DC1F-D9CCD1038FBC}"/>
              </a:ext>
            </a:extLst>
          </p:cNvPr>
          <p:cNvPicPr>
            <a:picLocks noChangeAspect="1"/>
          </p:cNvPicPr>
          <p:nvPr/>
        </p:nvPicPr>
        <p:blipFill>
          <a:blip r:embed="rId3"/>
          <a:stretch>
            <a:fillRect/>
          </a:stretch>
        </p:blipFill>
        <p:spPr>
          <a:xfrm>
            <a:off x="1003300" y="2660650"/>
            <a:ext cx="7137400" cy="1536700"/>
          </a:xfrm>
          <a:prstGeom prst="rect">
            <a:avLst/>
          </a:prstGeom>
        </p:spPr>
      </p:pic>
    </p:spTree>
    <p:extLst>
      <p:ext uri="{BB962C8B-B14F-4D97-AF65-F5344CB8AC3E}">
        <p14:creationId xmlns:p14="http://schemas.microsoft.com/office/powerpoint/2010/main" val="7742085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952943" y="919043"/>
            <a:ext cx="6379536" cy="707886"/>
          </a:xfrm>
          <a:prstGeom prst="rect">
            <a:avLst/>
          </a:prstGeom>
          <a:noFill/>
        </p:spPr>
        <p:txBody>
          <a:bodyPr wrap="square">
            <a:spAutoFit/>
          </a:bodyPr>
          <a:lstStyle/>
          <a:p>
            <a:r>
              <a:rPr lang="tr-TR" sz="2000" b="1" dirty="0">
                <a:highlight>
                  <a:srgbClr val="FFFF00"/>
                </a:highlight>
              </a:rPr>
              <a:t>ÖRNEKLER – DOSYAYI SİLME</a:t>
            </a:r>
          </a:p>
          <a:p>
            <a:endParaRPr lang="tr-TR" sz="2000" b="1" dirty="0"/>
          </a:p>
        </p:txBody>
      </p:sp>
      <p:pic>
        <p:nvPicPr>
          <p:cNvPr id="2" name="Resim 1">
            <a:extLst>
              <a:ext uri="{FF2B5EF4-FFF2-40B4-BE49-F238E27FC236}">
                <a16:creationId xmlns:a16="http://schemas.microsoft.com/office/drawing/2014/main" id="{344A0752-C90E-2815-E960-F08E20EBFBC0}"/>
              </a:ext>
            </a:extLst>
          </p:cNvPr>
          <p:cNvPicPr>
            <a:picLocks noChangeAspect="1"/>
          </p:cNvPicPr>
          <p:nvPr/>
        </p:nvPicPr>
        <p:blipFill>
          <a:blip r:embed="rId3"/>
          <a:stretch>
            <a:fillRect/>
          </a:stretch>
        </p:blipFill>
        <p:spPr>
          <a:xfrm>
            <a:off x="2252330" y="1869169"/>
            <a:ext cx="4882116" cy="3075733"/>
          </a:xfrm>
          <a:prstGeom prst="rect">
            <a:avLst/>
          </a:prstGeom>
        </p:spPr>
      </p:pic>
    </p:spTree>
    <p:extLst>
      <p:ext uri="{BB962C8B-B14F-4D97-AF65-F5344CB8AC3E}">
        <p14:creationId xmlns:p14="http://schemas.microsoft.com/office/powerpoint/2010/main" val="3303496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685799" y="765905"/>
            <a:ext cx="6379536" cy="707886"/>
          </a:xfrm>
          <a:prstGeom prst="rect">
            <a:avLst/>
          </a:prstGeom>
          <a:noFill/>
        </p:spPr>
        <p:txBody>
          <a:bodyPr wrap="square">
            <a:spAutoFit/>
          </a:bodyPr>
          <a:lstStyle/>
          <a:p>
            <a:r>
              <a:rPr lang="tr-TR" sz="2000" b="1" dirty="0">
                <a:highlight>
                  <a:srgbClr val="FFFF00"/>
                </a:highlight>
              </a:rPr>
              <a:t>LİSTELERİ DOSYAYA YAZDIRMA</a:t>
            </a:r>
          </a:p>
          <a:p>
            <a:endParaRPr lang="tr-TR" sz="2000" b="1" dirty="0"/>
          </a:p>
        </p:txBody>
      </p:sp>
      <p:pic>
        <p:nvPicPr>
          <p:cNvPr id="3" name="Resim 2">
            <a:extLst>
              <a:ext uri="{FF2B5EF4-FFF2-40B4-BE49-F238E27FC236}">
                <a16:creationId xmlns:a16="http://schemas.microsoft.com/office/drawing/2014/main" id="{68BC23A7-D3F1-33C3-0C2F-CB9500E45F08}"/>
              </a:ext>
            </a:extLst>
          </p:cNvPr>
          <p:cNvPicPr>
            <a:picLocks noChangeAspect="1"/>
          </p:cNvPicPr>
          <p:nvPr/>
        </p:nvPicPr>
        <p:blipFill>
          <a:blip r:embed="rId3"/>
          <a:stretch>
            <a:fillRect/>
          </a:stretch>
        </p:blipFill>
        <p:spPr>
          <a:xfrm>
            <a:off x="685800" y="1225846"/>
            <a:ext cx="7772400" cy="4406307"/>
          </a:xfrm>
          <a:prstGeom prst="rect">
            <a:avLst/>
          </a:prstGeom>
        </p:spPr>
      </p:pic>
    </p:spTree>
    <p:extLst>
      <p:ext uri="{BB962C8B-B14F-4D97-AF65-F5344CB8AC3E}">
        <p14:creationId xmlns:p14="http://schemas.microsoft.com/office/powerpoint/2010/main" val="21522479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685799" y="765905"/>
            <a:ext cx="6379536" cy="707886"/>
          </a:xfrm>
          <a:prstGeom prst="rect">
            <a:avLst/>
          </a:prstGeom>
          <a:noFill/>
        </p:spPr>
        <p:txBody>
          <a:bodyPr wrap="square">
            <a:spAutoFit/>
          </a:bodyPr>
          <a:lstStyle/>
          <a:p>
            <a:r>
              <a:rPr lang="tr-TR" sz="2000" b="1" dirty="0">
                <a:highlight>
                  <a:srgbClr val="FFFF00"/>
                </a:highlight>
              </a:rPr>
              <a:t>DOSYADAKİ VERİYİ LİSTEYE TANIMLAMA</a:t>
            </a:r>
          </a:p>
          <a:p>
            <a:endParaRPr lang="tr-TR" sz="2000" b="1" dirty="0"/>
          </a:p>
        </p:txBody>
      </p:sp>
      <p:pic>
        <p:nvPicPr>
          <p:cNvPr id="2" name="Resim 1">
            <a:extLst>
              <a:ext uri="{FF2B5EF4-FFF2-40B4-BE49-F238E27FC236}">
                <a16:creationId xmlns:a16="http://schemas.microsoft.com/office/drawing/2014/main" id="{B080E8D3-8F5C-C50B-CCFA-77983382F5A4}"/>
              </a:ext>
            </a:extLst>
          </p:cNvPr>
          <p:cNvPicPr>
            <a:picLocks noChangeAspect="1"/>
          </p:cNvPicPr>
          <p:nvPr/>
        </p:nvPicPr>
        <p:blipFill>
          <a:blip r:embed="rId3"/>
          <a:stretch>
            <a:fillRect/>
          </a:stretch>
        </p:blipFill>
        <p:spPr>
          <a:xfrm>
            <a:off x="3250473" y="2632424"/>
            <a:ext cx="5167505" cy="1464805"/>
          </a:xfrm>
          <a:prstGeom prst="rect">
            <a:avLst/>
          </a:prstGeom>
        </p:spPr>
      </p:pic>
      <p:sp>
        <p:nvSpPr>
          <p:cNvPr id="5" name="Metin kutusu 4">
            <a:extLst>
              <a:ext uri="{FF2B5EF4-FFF2-40B4-BE49-F238E27FC236}">
                <a16:creationId xmlns:a16="http://schemas.microsoft.com/office/drawing/2014/main" id="{C5471E86-027D-629F-BC7C-B0DE29077B3B}"/>
              </a:ext>
            </a:extLst>
          </p:cNvPr>
          <p:cNvSpPr txBox="1"/>
          <p:nvPr/>
        </p:nvSpPr>
        <p:spPr>
          <a:xfrm>
            <a:off x="1321671" y="2172747"/>
            <a:ext cx="1364861" cy="369332"/>
          </a:xfrm>
          <a:prstGeom prst="rect">
            <a:avLst/>
          </a:prstGeom>
          <a:noFill/>
        </p:spPr>
        <p:txBody>
          <a:bodyPr wrap="none" rtlCol="0">
            <a:spAutoFit/>
          </a:bodyPr>
          <a:lstStyle/>
          <a:p>
            <a:r>
              <a:rPr lang="tr-TR" dirty="0"/>
              <a:t>Dosya İçeriği</a:t>
            </a:r>
          </a:p>
        </p:txBody>
      </p:sp>
      <p:pic>
        <p:nvPicPr>
          <p:cNvPr id="6" name="Resim 5">
            <a:extLst>
              <a:ext uri="{FF2B5EF4-FFF2-40B4-BE49-F238E27FC236}">
                <a16:creationId xmlns:a16="http://schemas.microsoft.com/office/drawing/2014/main" id="{35C728B1-593F-6A9A-AA7D-5625D68B1EC9}"/>
              </a:ext>
            </a:extLst>
          </p:cNvPr>
          <p:cNvPicPr>
            <a:picLocks noChangeAspect="1"/>
          </p:cNvPicPr>
          <p:nvPr/>
        </p:nvPicPr>
        <p:blipFill>
          <a:blip r:embed="rId4"/>
          <a:stretch>
            <a:fillRect/>
          </a:stretch>
        </p:blipFill>
        <p:spPr>
          <a:xfrm>
            <a:off x="1346199" y="2735271"/>
            <a:ext cx="1625600" cy="1333500"/>
          </a:xfrm>
          <a:prstGeom prst="rect">
            <a:avLst/>
          </a:prstGeom>
        </p:spPr>
      </p:pic>
      <p:sp>
        <p:nvSpPr>
          <p:cNvPr id="8" name="Metin kutusu 7">
            <a:extLst>
              <a:ext uri="{FF2B5EF4-FFF2-40B4-BE49-F238E27FC236}">
                <a16:creationId xmlns:a16="http://schemas.microsoft.com/office/drawing/2014/main" id="{DBE2A3FC-5B88-B690-AEE2-71199DBB680A}"/>
              </a:ext>
            </a:extLst>
          </p:cNvPr>
          <p:cNvSpPr txBox="1"/>
          <p:nvPr/>
        </p:nvSpPr>
        <p:spPr>
          <a:xfrm>
            <a:off x="5289845" y="2181857"/>
            <a:ext cx="544380" cy="369332"/>
          </a:xfrm>
          <a:prstGeom prst="rect">
            <a:avLst/>
          </a:prstGeom>
          <a:noFill/>
        </p:spPr>
        <p:txBody>
          <a:bodyPr wrap="none" rtlCol="0">
            <a:spAutoFit/>
          </a:bodyPr>
          <a:lstStyle/>
          <a:p>
            <a:r>
              <a:rPr lang="tr-TR" dirty="0"/>
              <a:t>Kod</a:t>
            </a:r>
          </a:p>
        </p:txBody>
      </p:sp>
    </p:spTree>
    <p:extLst>
      <p:ext uri="{BB962C8B-B14F-4D97-AF65-F5344CB8AC3E}">
        <p14:creationId xmlns:p14="http://schemas.microsoft.com/office/powerpoint/2010/main" val="21677431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685799" y="765905"/>
            <a:ext cx="6379536" cy="400110"/>
          </a:xfrm>
          <a:prstGeom prst="rect">
            <a:avLst/>
          </a:prstGeom>
          <a:solidFill>
            <a:schemeClr val="accent2">
              <a:lumMod val="20000"/>
              <a:lumOff val="80000"/>
            </a:schemeClr>
          </a:solidFill>
        </p:spPr>
        <p:txBody>
          <a:bodyPr wrap="square">
            <a:spAutoFit/>
          </a:bodyPr>
          <a:lstStyle/>
          <a:p>
            <a:r>
              <a:rPr lang="tr-TR" sz="2000" dirty="0"/>
              <a:t>Dosya işlemlerinde </a:t>
            </a:r>
            <a:r>
              <a:rPr lang="tr-TR" sz="2000" b="1" dirty="0"/>
              <a:t>with as</a:t>
            </a:r>
            <a:r>
              <a:rPr lang="tr-TR" sz="2000" dirty="0"/>
              <a:t>, </a:t>
            </a:r>
            <a:r>
              <a:rPr lang="tr-TR" sz="2000" b="1" dirty="0" err="1"/>
              <a:t>tell</a:t>
            </a:r>
            <a:r>
              <a:rPr lang="tr-TR" sz="2000" dirty="0"/>
              <a:t>, ve </a:t>
            </a:r>
            <a:r>
              <a:rPr lang="tr-TR" sz="2000" b="1" dirty="0" err="1"/>
              <a:t>seek</a:t>
            </a:r>
            <a:r>
              <a:rPr lang="tr-TR" sz="2000" dirty="0"/>
              <a:t> metotları</a:t>
            </a:r>
            <a:endParaRPr lang="tr-TR" sz="2000" b="1" dirty="0"/>
          </a:p>
        </p:txBody>
      </p:sp>
      <p:pic>
        <p:nvPicPr>
          <p:cNvPr id="3" name="Resim 2">
            <a:extLst>
              <a:ext uri="{FF2B5EF4-FFF2-40B4-BE49-F238E27FC236}">
                <a16:creationId xmlns:a16="http://schemas.microsoft.com/office/drawing/2014/main" id="{0C80C624-C4DF-ECDF-FE11-147A88D379D1}"/>
              </a:ext>
            </a:extLst>
          </p:cNvPr>
          <p:cNvPicPr>
            <a:picLocks noChangeAspect="1"/>
          </p:cNvPicPr>
          <p:nvPr/>
        </p:nvPicPr>
        <p:blipFill>
          <a:blip r:embed="rId3"/>
          <a:stretch>
            <a:fillRect/>
          </a:stretch>
        </p:blipFill>
        <p:spPr>
          <a:xfrm>
            <a:off x="685799" y="1316024"/>
            <a:ext cx="7772400" cy="3216544"/>
          </a:xfrm>
          <a:prstGeom prst="rect">
            <a:avLst/>
          </a:prstGeom>
        </p:spPr>
      </p:pic>
      <p:sp>
        <p:nvSpPr>
          <p:cNvPr id="9" name="Metin kutusu 8">
            <a:extLst>
              <a:ext uri="{FF2B5EF4-FFF2-40B4-BE49-F238E27FC236}">
                <a16:creationId xmlns:a16="http://schemas.microsoft.com/office/drawing/2014/main" id="{0960408A-5F12-D8E8-3CE7-090A5D74EBFD}"/>
              </a:ext>
            </a:extLst>
          </p:cNvPr>
          <p:cNvSpPr txBox="1"/>
          <p:nvPr/>
        </p:nvSpPr>
        <p:spPr>
          <a:xfrm>
            <a:off x="685799" y="4791214"/>
            <a:ext cx="655949" cy="369332"/>
          </a:xfrm>
          <a:prstGeom prst="rect">
            <a:avLst/>
          </a:prstGeom>
          <a:solidFill>
            <a:schemeClr val="accent2">
              <a:lumMod val="60000"/>
              <a:lumOff val="40000"/>
            </a:schemeClr>
          </a:solidFill>
        </p:spPr>
        <p:txBody>
          <a:bodyPr wrap="none" rtlCol="0">
            <a:spAutoFit/>
          </a:bodyPr>
          <a:lstStyle/>
          <a:p>
            <a:r>
              <a:rPr lang="tr-TR" dirty="0"/>
              <a:t>ÇIKTI</a:t>
            </a:r>
          </a:p>
        </p:txBody>
      </p:sp>
      <p:pic>
        <p:nvPicPr>
          <p:cNvPr id="10" name="Resim 9">
            <a:extLst>
              <a:ext uri="{FF2B5EF4-FFF2-40B4-BE49-F238E27FC236}">
                <a16:creationId xmlns:a16="http://schemas.microsoft.com/office/drawing/2014/main" id="{DD8E5721-0EDC-5D9B-37CB-F4C4183BE011}"/>
              </a:ext>
            </a:extLst>
          </p:cNvPr>
          <p:cNvPicPr>
            <a:picLocks noChangeAspect="1"/>
          </p:cNvPicPr>
          <p:nvPr/>
        </p:nvPicPr>
        <p:blipFill>
          <a:blip r:embed="rId4"/>
          <a:stretch>
            <a:fillRect/>
          </a:stretch>
        </p:blipFill>
        <p:spPr>
          <a:xfrm>
            <a:off x="1838292" y="4630868"/>
            <a:ext cx="3180908" cy="1304172"/>
          </a:xfrm>
          <a:prstGeom prst="rect">
            <a:avLst/>
          </a:prstGeom>
        </p:spPr>
      </p:pic>
    </p:spTree>
    <p:extLst>
      <p:ext uri="{BB962C8B-B14F-4D97-AF65-F5344CB8AC3E}">
        <p14:creationId xmlns:p14="http://schemas.microsoft.com/office/powerpoint/2010/main" val="5682496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685799" y="765905"/>
            <a:ext cx="6379536" cy="400110"/>
          </a:xfrm>
          <a:prstGeom prst="rect">
            <a:avLst/>
          </a:prstGeom>
          <a:solidFill>
            <a:schemeClr val="accent2">
              <a:lumMod val="20000"/>
              <a:lumOff val="80000"/>
            </a:schemeClr>
          </a:solidFill>
        </p:spPr>
        <p:txBody>
          <a:bodyPr wrap="square">
            <a:spAutoFit/>
          </a:bodyPr>
          <a:lstStyle/>
          <a:p>
            <a:r>
              <a:rPr lang="tr-TR" sz="2000" dirty="0"/>
              <a:t>PROJE TASARLAYIN</a:t>
            </a:r>
            <a:endParaRPr lang="tr-TR" sz="2000" b="1" dirty="0"/>
          </a:p>
        </p:txBody>
      </p:sp>
      <p:sp>
        <p:nvSpPr>
          <p:cNvPr id="5" name="Metin kutusu 4">
            <a:extLst>
              <a:ext uri="{FF2B5EF4-FFF2-40B4-BE49-F238E27FC236}">
                <a16:creationId xmlns:a16="http://schemas.microsoft.com/office/drawing/2014/main" id="{804B5EE6-C670-6838-28FA-9E36CD3B8592}"/>
              </a:ext>
            </a:extLst>
          </p:cNvPr>
          <p:cNvSpPr txBox="1"/>
          <p:nvPr/>
        </p:nvSpPr>
        <p:spPr>
          <a:xfrm>
            <a:off x="956929" y="1543873"/>
            <a:ext cx="5241851" cy="3139321"/>
          </a:xfrm>
          <a:prstGeom prst="rect">
            <a:avLst/>
          </a:prstGeom>
          <a:noFill/>
        </p:spPr>
        <p:txBody>
          <a:bodyPr wrap="square">
            <a:spAutoFit/>
          </a:bodyPr>
          <a:lstStyle/>
          <a:p>
            <a:pPr algn="just"/>
            <a:r>
              <a:rPr lang="tr-TR" dirty="0">
                <a:effectLst/>
                <a:latin typeface="Calibri" panose="020F0502020204030204" pitchFamily="34" charset="0"/>
              </a:rPr>
              <a:t>Sınıf ve nesneleri kullanarak özgün bir proje tasarlayın. Proje aşamasında aşağıdakileri uygulayın</a:t>
            </a:r>
          </a:p>
          <a:p>
            <a:pPr algn="just"/>
            <a:endParaRPr lang="tr-TR" dirty="0">
              <a:latin typeface="Calibri" panose="020F0502020204030204" pitchFamily="34" charset="0"/>
            </a:endParaRPr>
          </a:p>
          <a:p>
            <a:pPr algn="just"/>
            <a:r>
              <a:rPr lang="tr-TR" dirty="0">
                <a:effectLst/>
                <a:latin typeface="Calibri" panose="020F0502020204030204" pitchFamily="34" charset="0"/>
              </a:rPr>
              <a:t>	Dosya nesneleriyle işlemler yapın.</a:t>
            </a:r>
          </a:p>
          <a:p>
            <a:pPr algn="just"/>
            <a:endParaRPr lang="tr-TR" dirty="0">
              <a:latin typeface="Calibri" panose="020F0502020204030204" pitchFamily="34" charset="0"/>
            </a:endParaRPr>
          </a:p>
          <a:p>
            <a:pPr algn="just"/>
            <a:r>
              <a:rPr lang="tr-TR" dirty="0">
                <a:latin typeface="Calibri" panose="020F0502020204030204" pitchFamily="34" charset="0"/>
              </a:rPr>
              <a:t>	H</a:t>
            </a:r>
            <a:r>
              <a:rPr lang="tr-TR" dirty="0">
                <a:effectLst/>
                <a:latin typeface="Calibri" panose="020F0502020204030204" pitchFamily="34" charset="0"/>
              </a:rPr>
              <a:t>ata ayıklama yöntemlerini uygulayın</a:t>
            </a:r>
          </a:p>
          <a:p>
            <a:pPr algn="just"/>
            <a:endParaRPr lang="tr-TR" dirty="0">
              <a:latin typeface="Calibri" panose="020F0502020204030204" pitchFamily="34" charset="0"/>
            </a:endParaRPr>
          </a:p>
          <a:p>
            <a:pPr algn="just"/>
            <a:r>
              <a:rPr lang="tr-TR" dirty="0">
                <a:effectLst/>
                <a:latin typeface="Calibri" panose="020F0502020204030204" pitchFamily="34" charset="0"/>
              </a:rPr>
              <a:t>         </a:t>
            </a:r>
            <a:r>
              <a:rPr lang="tr-TR" dirty="0" err="1">
                <a:effectLst/>
                <a:latin typeface="Calibri" panose="020F0502020204030204" pitchFamily="34" charset="0"/>
              </a:rPr>
              <a:t>Tkinter</a:t>
            </a:r>
            <a:r>
              <a:rPr lang="tr-TR" dirty="0">
                <a:effectLst/>
                <a:latin typeface="Calibri" panose="020F0502020204030204" pitchFamily="34" charset="0"/>
              </a:rPr>
              <a:t> grafik </a:t>
            </a:r>
            <a:r>
              <a:rPr lang="tr-TR" dirty="0" err="1">
                <a:effectLst/>
                <a:latin typeface="Calibri" panose="020F0502020204030204" pitchFamily="34" charset="0"/>
              </a:rPr>
              <a:t>arayüzü</a:t>
            </a:r>
            <a:r>
              <a:rPr lang="tr-TR" dirty="0">
                <a:effectLst/>
                <a:latin typeface="Calibri" panose="020F0502020204030204" pitchFamily="34" charset="0"/>
              </a:rPr>
              <a:t> oluşturun.</a:t>
            </a:r>
          </a:p>
          <a:p>
            <a:pPr algn="just"/>
            <a:endParaRPr lang="tr-TR" dirty="0">
              <a:latin typeface="Calibri" panose="020F0502020204030204" pitchFamily="34" charset="0"/>
            </a:endParaRPr>
          </a:p>
          <a:p>
            <a:pPr algn="just"/>
            <a:r>
              <a:rPr lang="tr-TR" dirty="0">
                <a:effectLst/>
                <a:latin typeface="Calibri" panose="020F0502020204030204" pitchFamily="34" charset="0"/>
              </a:rPr>
              <a:t>         Projenizi tanıtın, yaşadığınız problemleri anlatın!</a:t>
            </a:r>
          </a:p>
          <a:p>
            <a:pPr algn="just"/>
            <a:r>
              <a:rPr lang="tr-TR" dirty="0">
                <a:effectLst/>
                <a:latin typeface="Calibri" panose="020F0502020204030204" pitchFamily="34" charset="0"/>
              </a:rPr>
              <a:t> </a:t>
            </a:r>
          </a:p>
        </p:txBody>
      </p:sp>
    </p:spTree>
    <p:extLst>
      <p:ext uri="{BB962C8B-B14F-4D97-AF65-F5344CB8AC3E}">
        <p14:creationId xmlns:p14="http://schemas.microsoft.com/office/powerpoint/2010/main" val="32856755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685799" y="765905"/>
            <a:ext cx="6379536" cy="400110"/>
          </a:xfrm>
          <a:prstGeom prst="rect">
            <a:avLst/>
          </a:prstGeom>
          <a:solidFill>
            <a:schemeClr val="accent2">
              <a:lumMod val="20000"/>
              <a:lumOff val="80000"/>
            </a:schemeClr>
          </a:solidFill>
        </p:spPr>
        <p:txBody>
          <a:bodyPr wrap="square">
            <a:spAutoFit/>
          </a:bodyPr>
          <a:lstStyle/>
          <a:p>
            <a:r>
              <a:rPr lang="tr-TR" sz="2000" dirty="0" err="1"/>
              <a:t>Python’da</a:t>
            </a:r>
            <a:r>
              <a:rPr lang="tr-TR" sz="2000" dirty="0"/>
              <a:t> grafik </a:t>
            </a:r>
            <a:r>
              <a:rPr lang="tr-TR" sz="2000" dirty="0" err="1"/>
              <a:t>arayüzü</a:t>
            </a:r>
            <a:endParaRPr lang="tr-TR" sz="2000" b="1" dirty="0"/>
          </a:p>
        </p:txBody>
      </p:sp>
      <p:sp>
        <p:nvSpPr>
          <p:cNvPr id="5" name="Metin kutusu 4">
            <a:extLst>
              <a:ext uri="{FF2B5EF4-FFF2-40B4-BE49-F238E27FC236}">
                <a16:creationId xmlns:a16="http://schemas.microsoft.com/office/drawing/2014/main" id="{804B5EE6-C670-6838-28FA-9E36CD3B8592}"/>
              </a:ext>
            </a:extLst>
          </p:cNvPr>
          <p:cNvSpPr txBox="1"/>
          <p:nvPr/>
        </p:nvSpPr>
        <p:spPr>
          <a:xfrm>
            <a:off x="1951073" y="2140156"/>
            <a:ext cx="5241851" cy="2031325"/>
          </a:xfrm>
          <a:prstGeom prst="rect">
            <a:avLst/>
          </a:prstGeom>
          <a:noFill/>
        </p:spPr>
        <p:txBody>
          <a:bodyPr wrap="square">
            <a:spAutoFit/>
          </a:bodyPr>
          <a:lstStyle/>
          <a:p>
            <a:pPr algn="just"/>
            <a:r>
              <a:rPr lang="tr-TR" dirty="0" err="1"/>
              <a:t>Python'da</a:t>
            </a:r>
            <a:r>
              <a:rPr lang="tr-TR" dirty="0"/>
              <a:t> grafik </a:t>
            </a:r>
            <a:r>
              <a:rPr lang="tr-TR" dirty="0" err="1"/>
              <a:t>arayüzleri</a:t>
            </a:r>
            <a:r>
              <a:rPr lang="tr-TR" dirty="0"/>
              <a:t> (GUI - </a:t>
            </a:r>
            <a:r>
              <a:rPr lang="tr-TR" dirty="0" err="1"/>
              <a:t>Graphical</a:t>
            </a:r>
            <a:r>
              <a:rPr lang="tr-TR" dirty="0"/>
              <a:t> User </a:t>
            </a:r>
            <a:r>
              <a:rPr lang="tr-TR" dirty="0" err="1"/>
              <a:t>Interface</a:t>
            </a:r>
            <a:r>
              <a:rPr lang="tr-TR" dirty="0"/>
              <a:t>) oluşturmak için çeşitli hazır kütüphaneler ve araçlar mevcuttur. </a:t>
            </a:r>
          </a:p>
          <a:p>
            <a:pPr algn="just"/>
            <a:endParaRPr lang="tr-TR" dirty="0"/>
          </a:p>
          <a:p>
            <a:pPr algn="just"/>
            <a:r>
              <a:rPr lang="tr-TR" dirty="0"/>
              <a:t>Bu araçlar, kullanıcıların görsel öğelerle etkileşime geçebileceği uygulamalar geliştirmeyi kolaylaştırır.</a:t>
            </a:r>
          </a:p>
          <a:p>
            <a:pPr algn="just"/>
            <a:endParaRPr lang="tr-TR" dirty="0"/>
          </a:p>
        </p:txBody>
      </p:sp>
    </p:spTree>
    <p:extLst>
      <p:ext uri="{BB962C8B-B14F-4D97-AF65-F5344CB8AC3E}">
        <p14:creationId xmlns:p14="http://schemas.microsoft.com/office/powerpoint/2010/main" val="33206327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685799" y="765905"/>
            <a:ext cx="6379536" cy="400110"/>
          </a:xfrm>
          <a:prstGeom prst="rect">
            <a:avLst/>
          </a:prstGeom>
          <a:solidFill>
            <a:schemeClr val="accent2">
              <a:lumMod val="20000"/>
              <a:lumOff val="80000"/>
            </a:schemeClr>
          </a:solidFill>
        </p:spPr>
        <p:txBody>
          <a:bodyPr wrap="square">
            <a:spAutoFit/>
          </a:bodyPr>
          <a:lstStyle/>
          <a:p>
            <a:r>
              <a:rPr lang="tr-TR" sz="2000" dirty="0" err="1"/>
              <a:t>Python’da</a:t>
            </a:r>
            <a:r>
              <a:rPr lang="tr-TR" sz="2000" dirty="0"/>
              <a:t> grafik </a:t>
            </a:r>
            <a:r>
              <a:rPr lang="tr-TR" sz="2000" dirty="0" err="1"/>
              <a:t>arayüzü</a:t>
            </a:r>
            <a:endParaRPr lang="tr-TR" sz="2000" b="1" dirty="0"/>
          </a:p>
        </p:txBody>
      </p:sp>
      <p:sp>
        <p:nvSpPr>
          <p:cNvPr id="5" name="Metin kutusu 4">
            <a:extLst>
              <a:ext uri="{FF2B5EF4-FFF2-40B4-BE49-F238E27FC236}">
                <a16:creationId xmlns:a16="http://schemas.microsoft.com/office/drawing/2014/main" id="{804B5EE6-C670-6838-28FA-9E36CD3B8592}"/>
              </a:ext>
            </a:extLst>
          </p:cNvPr>
          <p:cNvSpPr txBox="1"/>
          <p:nvPr/>
        </p:nvSpPr>
        <p:spPr>
          <a:xfrm>
            <a:off x="1281223" y="1606918"/>
            <a:ext cx="5241851" cy="3139321"/>
          </a:xfrm>
          <a:prstGeom prst="rect">
            <a:avLst/>
          </a:prstGeom>
          <a:noFill/>
        </p:spPr>
        <p:txBody>
          <a:bodyPr wrap="square">
            <a:spAutoFit/>
          </a:bodyPr>
          <a:lstStyle/>
          <a:p>
            <a:pPr algn="just"/>
            <a:endParaRPr lang="tr-TR" dirty="0"/>
          </a:p>
          <a:p>
            <a:pPr algn="just"/>
            <a:r>
              <a:rPr lang="tr-TR" dirty="0"/>
              <a:t> </a:t>
            </a:r>
            <a:r>
              <a:rPr lang="tr-TR" dirty="0" err="1"/>
              <a:t>Python'da</a:t>
            </a:r>
            <a:r>
              <a:rPr lang="tr-TR" dirty="0"/>
              <a:t> en yaygın kullanılan GUI kütüphanelerinden bazıları şunlardır:</a:t>
            </a:r>
            <a:r>
              <a:rPr lang="tr-TR" dirty="0">
                <a:effectLst/>
                <a:latin typeface="Calibri" panose="020F0502020204030204" pitchFamily="34" charset="0"/>
              </a:rPr>
              <a:t> </a:t>
            </a:r>
          </a:p>
          <a:p>
            <a:pPr algn="just"/>
            <a:endParaRPr lang="tr-TR" dirty="0"/>
          </a:p>
          <a:p>
            <a:pPr algn="just"/>
            <a:r>
              <a:rPr lang="tr-TR" b="1" dirty="0" err="1"/>
              <a:t>Tkinter</a:t>
            </a:r>
            <a:endParaRPr lang="tr-TR" b="1" dirty="0"/>
          </a:p>
          <a:p>
            <a:pPr algn="just"/>
            <a:endParaRPr lang="tr-TR" b="1" dirty="0"/>
          </a:p>
          <a:p>
            <a:pPr algn="just"/>
            <a:r>
              <a:rPr lang="tr-TR" b="1" dirty="0" err="1"/>
              <a:t>PyQt</a:t>
            </a:r>
            <a:r>
              <a:rPr lang="tr-TR" b="1" dirty="0"/>
              <a:t> / </a:t>
            </a:r>
            <a:r>
              <a:rPr lang="tr-TR" b="1" dirty="0" err="1"/>
              <a:t>PySide</a:t>
            </a:r>
            <a:endParaRPr lang="tr-TR" b="1" dirty="0"/>
          </a:p>
          <a:p>
            <a:pPr algn="just"/>
            <a:endParaRPr lang="tr-TR" b="1" dirty="0"/>
          </a:p>
          <a:p>
            <a:pPr algn="just"/>
            <a:r>
              <a:rPr lang="tr-TR" b="1" dirty="0" err="1"/>
              <a:t>Kivy</a:t>
            </a:r>
            <a:endParaRPr lang="tr-TR" b="1" dirty="0"/>
          </a:p>
          <a:p>
            <a:pPr algn="just"/>
            <a:endParaRPr lang="tr-TR" b="1" dirty="0"/>
          </a:p>
          <a:p>
            <a:pPr algn="just"/>
            <a:r>
              <a:rPr lang="tr-TR" b="1" dirty="0" err="1"/>
              <a:t>wxPython</a:t>
            </a:r>
            <a:endParaRPr lang="tr-TR" b="1" dirty="0"/>
          </a:p>
        </p:txBody>
      </p:sp>
    </p:spTree>
    <p:extLst>
      <p:ext uri="{BB962C8B-B14F-4D97-AF65-F5344CB8AC3E}">
        <p14:creationId xmlns:p14="http://schemas.microsoft.com/office/powerpoint/2010/main" val="13011362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712380" y="706034"/>
            <a:ext cx="6379536" cy="400110"/>
          </a:xfrm>
          <a:prstGeom prst="rect">
            <a:avLst/>
          </a:prstGeom>
          <a:solidFill>
            <a:schemeClr val="accent2">
              <a:lumMod val="20000"/>
              <a:lumOff val="80000"/>
            </a:schemeClr>
          </a:solidFill>
        </p:spPr>
        <p:txBody>
          <a:bodyPr wrap="square">
            <a:spAutoFit/>
          </a:bodyPr>
          <a:lstStyle/>
          <a:p>
            <a:pPr algn="just"/>
            <a:r>
              <a:rPr lang="tr-TR" sz="2000" dirty="0" err="1"/>
              <a:t>Tkinter</a:t>
            </a:r>
            <a:r>
              <a:rPr lang="tr-TR" sz="2000" dirty="0"/>
              <a:t> örnek kullanım</a:t>
            </a:r>
            <a:endParaRPr lang="tr-TR" sz="2000" b="1" dirty="0"/>
          </a:p>
        </p:txBody>
      </p:sp>
      <p:pic>
        <p:nvPicPr>
          <p:cNvPr id="2" name="Resim 1">
            <a:extLst>
              <a:ext uri="{FF2B5EF4-FFF2-40B4-BE49-F238E27FC236}">
                <a16:creationId xmlns:a16="http://schemas.microsoft.com/office/drawing/2014/main" id="{B7ABCA14-FCBB-AD8C-DD6A-A5C8A92E10E4}"/>
              </a:ext>
            </a:extLst>
          </p:cNvPr>
          <p:cNvPicPr>
            <a:picLocks noChangeAspect="1"/>
          </p:cNvPicPr>
          <p:nvPr/>
        </p:nvPicPr>
        <p:blipFill>
          <a:blip r:embed="rId3"/>
          <a:stretch>
            <a:fillRect/>
          </a:stretch>
        </p:blipFill>
        <p:spPr>
          <a:xfrm>
            <a:off x="712380" y="1317378"/>
            <a:ext cx="6751676" cy="4454474"/>
          </a:xfrm>
          <a:prstGeom prst="rect">
            <a:avLst/>
          </a:prstGeom>
        </p:spPr>
      </p:pic>
    </p:spTree>
    <p:extLst>
      <p:ext uri="{BB962C8B-B14F-4D97-AF65-F5344CB8AC3E}">
        <p14:creationId xmlns:p14="http://schemas.microsoft.com/office/powerpoint/2010/main" val="28382085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1"/>
            <a:ext cx="8249304"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29769"/>
            <a:ext cx="825017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a:off x="3028950" y="6492240"/>
            <a:ext cx="30861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Kaynak: onuraltuntas.net </a:t>
            </a:r>
          </a:p>
        </p:txBody>
      </p:sp>
      <p:sp>
        <p:nvSpPr>
          <p:cNvPr id="7" name="Metin kutusu 6">
            <a:extLst>
              <a:ext uri="{FF2B5EF4-FFF2-40B4-BE49-F238E27FC236}">
                <a16:creationId xmlns:a16="http://schemas.microsoft.com/office/drawing/2014/main" id="{68BBA8CB-16F6-9690-729A-4EC256CB6A1A}"/>
              </a:ext>
            </a:extLst>
          </p:cNvPr>
          <p:cNvSpPr txBox="1"/>
          <p:nvPr/>
        </p:nvSpPr>
        <p:spPr>
          <a:xfrm>
            <a:off x="712380" y="706034"/>
            <a:ext cx="6379536" cy="400110"/>
          </a:xfrm>
          <a:prstGeom prst="rect">
            <a:avLst/>
          </a:prstGeom>
          <a:solidFill>
            <a:schemeClr val="accent2">
              <a:lumMod val="20000"/>
              <a:lumOff val="80000"/>
            </a:schemeClr>
          </a:solidFill>
        </p:spPr>
        <p:txBody>
          <a:bodyPr wrap="square">
            <a:spAutoFit/>
          </a:bodyPr>
          <a:lstStyle/>
          <a:p>
            <a:pPr algn="just"/>
            <a:r>
              <a:rPr lang="tr-TR" sz="2000" dirty="0" err="1"/>
              <a:t>Tkinter</a:t>
            </a:r>
            <a:r>
              <a:rPr lang="tr-TR" sz="2000" dirty="0"/>
              <a:t> örnek kullanım</a:t>
            </a:r>
            <a:endParaRPr lang="tr-TR" sz="2000" b="1" dirty="0"/>
          </a:p>
        </p:txBody>
      </p:sp>
      <p:pic>
        <p:nvPicPr>
          <p:cNvPr id="2" name="Resim 1">
            <a:extLst>
              <a:ext uri="{FF2B5EF4-FFF2-40B4-BE49-F238E27FC236}">
                <a16:creationId xmlns:a16="http://schemas.microsoft.com/office/drawing/2014/main" id="{B7ABCA14-FCBB-AD8C-DD6A-A5C8A92E10E4}"/>
              </a:ext>
            </a:extLst>
          </p:cNvPr>
          <p:cNvPicPr>
            <a:picLocks noChangeAspect="1"/>
          </p:cNvPicPr>
          <p:nvPr/>
        </p:nvPicPr>
        <p:blipFill>
          <a:blip r:embed="rId3"/>
          <a:stretch>
            <a:fillRect/>
          </a:stretch>
        </p:blipFill>
        <p:spPr>
          <a:xfrm>
            <a:off x="712380" y="1317378"/>
            <a:ext cx="6751676" cy="4454474"/>
          </a:xfrm>
          <a:prstGeom prst="rect">
            <a:avLst/>
          </a:prstGeom>
        </p:spPr>
      </p:pic>
    </p:spTree>
    <p:extLst>
      <p:ext uri="{BB962C8B-B14F-4D97-AF65-F5344CB8AC3E}">
        <p14:creationId xmlns:p14="http://schemas.microsoft.com/office/powerpoint/2010/main" val="39997399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9144000"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1640" y="-1720"/>
            <a:ext cx="881253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4540" y="-1291"/>
            <a:ext cx="2706134"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3923854" y="1402819"/>
            <a:ext cx="4967533" cy="3741293"/>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etin kutusu 2">
            <a:extLst>
              <a:ext uri="{FF2B5EF4-FFF2-40B4-BE49-F238E27FC236}">
                <a16:creationId xmlns:a16="http://schemas.microsoft.com/office/drawing/2014/main" id="{0F2C8E36-B9F0-A4B9-31A6-CCB0F243C5E8}"/>
              </a:ext>
            </a:extLst>
          </p:cNvPr>
          <p:cNvSpPr txBox="1"/>
          <p:nvPr/>
        </p:nvSpPr>
        <p:spPr>
          <a:xfrm>
            <a:off x="1040148" y="818984"/>
            <a:ext cx="4947184" cy="3268520"/>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4200" kern="1200">
                <a:solidFill>
                  <a:srgbClr val="FFFFFF"/>
                </a:solidFill>
                <a:latin typeface="+mj-lt"/>
                <a:ea typeface="+mj-ea"/>
                <a:cs typeface="+mj-cs"/>
              </a:rPr>
              <a:t>PYTHON 3.ÜNİTESİ VE </a:t>
            </a:r>
          </a:p>
          <a:p>
            <a:pPr algn="r" defTabSz="914400">
              <a:lnSpc>
                <a:spcPct val="90000"/>
              </a:lnSpc>
              <a:spcBef>
                <a:spcPct val="0"/>
              </a:spcBef>
              <a:spcAft>
                <a:spcPts val="600"/>
              </a:spcAft>
            </a:pPr>
            <a:r>
              <a:rPr lang="en-US" sz="4200" kern="1200">
                <a:solidFill>
                  <a:srgbClr val="FFFFFF"/>
                </a:solidFill>
                <a:latin typeface="+mj-lt"/>
                <a:ea typeface="+mj-ea"/>
                <a:cs typeface="+mj-cs"/>
              </a:rPr>
              <a:t>KONULARIN TAMAMI </a:t>
            </a:r>
          </a:p>
          <a:p>
            <a:pPr algn="r" defTabSz="914400">
              <a:lnSpc>
                <a:spcPct val="90000"/>
              </a:lnSpc>
              <a:spcBef>
                <a:spcPct val="0"/>
              </a:spcBef>
              <a:spcAft>
                <a:spcPts val="600"/>
              </a:spcAft>
            </a:pPr>
            <a:r>
              <a:rPr lang="en-US" sz="4200" kern="1200">
                <a:solidFill>
                  <a:srgbClr val="FFFFFF"/>
                </a:solidFill>
                <a:latin typeface="+mj-lt"/>
                <a:ea typeface="+mj-ea"/>
                <a:cs typeface="+mj-cs"/>
              </a:rPr>
              <a:t>SONA ERDİ!</a:t>
            </a:r>
          </a:p>
        </p:txBody>
      </p:sp>
      <p:sp>
        <p:nvSpPr>
          <p:cNvPr id="61" name="Rectangle 6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735" y="4480038"/>
            <a:ext cx="9134528"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lt Bilgi Yer Tutucusu 3">
            <a:extLst>
              <a:ext uri="{FF2B5EF4-FFF2-40B4-BE49-F238E27FC236}">
                <a16:creationId xmlns:a16="http://schemas.microsoft.com/office/drawing/2014/main" id="{DBF008B3-7D4E-0F63-8630-C5FD031475CC}"/>
              </a:ext>
            </a:extLst>
          </p:cNvPr>
          <p:cNvSpPr>
            <a:spLocks noGrp="1"/>
          </p:cNvSpPr>
          <p:nvPr>
            <p:ph type="ftr" sz="quarter" idx="11"/>
          </p:nvPr>
        </p:nvSpPr>
        <p:spPr>
          <a:xfrm rot="5400000">
            <a:off x="-1371600" y="1984248"/>
            <a:ext cx="3086100" cy="365125"/>
          </a:xfrm>
        </p:spPr>
        <p:txBody>
          <a:bodyPr vert="horz" lIns="91440" tIns="45720" rIns="91440" bIns="45720" rtlCol="0" anchor="ctr">
            <a:normAutofit/>
          </a:bodyPr>
          <a:lstStyle/>
          <a:p>
            <a:pPr algn="l" defTabSz="914400">
              <a:spcAft>
                <a:spcPts val="600"/>
              </a:spcAft>
            </a:pPr>
            <a:r>
              <a:rPr lang="en-US" sz="1000" kern="1200">
                <a:solidFill>
                  <a:srgbClr val="FFFFFF"/>
                </a:solidFill>
                <a:latin typeface="+mn-lt"/>
                <a:ea typeface="+mn-ea"/>
                <a:cs typeface="+mn-cs"/>
              </a:rPr>
              <a:t>Kaynak: onuraltuntas.net </a:t>
            </a:r>
          </a:p>
        </p:txBody>
      </p:sp>
      <p:sp>
        <p:nvSpPr>
          <p:cNvPr id="63" name="Rectangle 62">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68117" y="2081692"/>
            <a:ext cx="6857572" cy="2694194"/>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8293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313</TotalTime>
  <Words>3928</Words>
  <Application>Microsoft Macintosh PowerPoint</Application>
  <PresentationFormat>Ekran Gösterisi (4:3)</PresentationFormat>
  <Paragraphs>622</Paragraphs>
  <Slides>92</Slides>
  <Notes>75</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92</vt:i4>
      </vt:variant>
    </vt:vector>
  </HeadingPairs>
  <TitlesOfParts>
    <vt:vector size="96" baseType="lpstr">
      <vt:lpstr>Aptos</vt:lpstr>
      <vt:lpstr>Arial</vt:lpstr>
      <vt:lpstr>Calibri</vt:lpstr>
      <vt:lpstr>Office Theme</vt:lpstr>
      <vt:lpstr>2024-2025 EĞİTİM VE ÖĞRETİM YILI  PROGRAMLAMA DİLLERİ MODÜLÜ (PYTHON)  3. ÜNİTE  NESNE YÖNELİMLİ PROJE GELİŞTİRME     </vt:lpstr>
      <vt:lpstr>NESNE YÖNELİMLİ PROGRAMLAMA</vt:lpstr>
      <vt:lpstr>NESNE YÖNELİMLİ PROGRAMLAMA</vt:lpstr>
      <vt:lpstr>NESNE KAVRAMI</vt:lpstr>
      <vt:lpstr>PowerPoint Sunusu</vt:lpstr>
      <vt:lpstr>PowerPoint Sunusu</vt:lpstr>
      <vt:lpstr>SINIF YAPISI (SADECE İNCELEYİN, AYRINTILAR DAHA SONRA)</vt:lpstr>
      <vt:lpstr>Attribute ve Metotların Detayları</vt:lpstr>
      <vt:lpstr>Attribute ve Metotların Detayları</vt:lpstr>
      <vt:lpstr>Nesne Yönelimli Programlama İle Yordamsal Programlama Arasındaki Fark</vt:lpstr>
      <vt:lpstr>Yordamsal Programlama (Procedural Programming)</vt:lpstr>
      <vt:lpstr>Yordamsal Programlama (Procedural Programming)</vt:lpstr>
      <vt:lpstr>Yordamsal Programlama (Procedural Programming)</vt:lpstr>
      <vt:lpstr>Yordamsal Programlama (Procedural Programming)</vt:lpstr>
      <vt:lpstr>Yordamsal Programlama (Procedural Programming) Örnek Kod Yapısı</vt:lpstr>
      <vt:lpstr>  Yaklaşım  Programlar, nesneler ve bu nesneler arasındaki ilişkiler üzerinden organize edilir.  Nesneler, hem verileri (nitelikler) hem de davranışları (metotlar) bir arada tutar. </vt:lpstr>
      <vt:lpstr>   Amaç  Gerçek hayattaki varlıkları yazılım dünyasına yansıtmak ve her bir varlık için bir sınıf (class) tanımlamak.  Veri Yönetimi  Veriler nesneye özgüdür ve nesneler dışarıdan izole edilmiştir. Bu, veri bütünlüğünü artırır. </vt:lpstr>
      <vt:lpstr> Avantajları  Büyük ve karmaşık projelerde daha düzenli ve yeniden kullanılabilir bir yapı sunar. Kod tekrarını önler, çünkü sınıflar bir kez yazılır ve tekrar tekrar kullanılabilir. Kolay bakım ve genişletilebilirlik sağlar.  Dezavantajları  Küçük projelerde gereksiz yere karmaşık olabilir. OOP'nin yapısını öğrenmek başlangıçta daha zordur.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2024-2025 EĞİTİM VE ÖĞRETİM YILI  PROGRAMLAMA DİLLERİ MODÜLÜ (PYTHON)  2. ÜNİTE PYTHON PROGRAMLAMA DİLİ İLE YAZILIM GELİŞTİRME    </dc:title>
  <dc:subject/>
  <dc:creator/>
  <cp:keywords/>
  <dc:description>generated using python-pptx</dc:description>
  <cp:lastModifiedBy>onur altuntaş</cp:lastModifiedBy>
  <cp:revision>7</cp:revision>
  <dcterms:created xsi:type="dcterms:W3CDTF">2013-01-27T09:14:16Z</dcterms:created>
  <dcterms:modified xsi:type="dcterms:W3CDTF">2024-11-29T22:00:17Z</dcterms:modified>
  <cp:category/>
</cp:coreProperties>
</file>