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6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062863-9714-45BB-B236-D47AB3A3BFF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F38ACC2-D288-4090-8C38-9850D0F8A355}">
      <dgm:prSet/>
      <dgm:spPr/>
      <dgm:t>
        <a:bodyPr/>
        <a:lstStyle/>
        <a:p>
          <a:r>
            <a:rPr lang="en-US"/>
            <a:t>If-else: İki durum kontrol edilir.</a:t>
          </a:r>
        </a:p>
      </dgm:t>
    </dgm:pt>
    <dgm:pt modelId="{D248C131-67DC-4689-93F6-A320B16CB4EF}" type="parTrans" cxnId="{269576B8-5A5B-4535-B8D4-6A92229F07E3}">
      <dgm:prSet/>
      <dgm:spPr/>
      <dgm:t>
        <a:bodyPr/>
        <a:lstStyle/>
        <a:p>
          <a:endParaRPr lang="en-US"/>
        </a:p>
      </dgm:t>
    </dgm:pt>
    <dgm:pt modelId="{8F4911A2-F0F5-46A1-8DF4-3513FB1D979D}" type="sibTrans" cxnId="{269576B8-5A5B-4535-B8D4-6A92229F07E3}">
      <dgm:prSet/>
      <dgm:spPr/>
      <dgm:t>
        <a:bodyPr/>
        <a:lstStyle/>
        <a:p>
          <a:endParaRPr lang="en-US"/>
        </a:p>
      </dgm:t>
    </dgm:pt>
    <dgm:pt modelId="{32681CF6-6AE8-4FFF-9F0E-AA9B2FBEEBFC}">
      <dgm:prSet/>
      <dgm:spPr/>
      <dgm:t>
        <a:bodyPr/>
        <a:lstStyle/>
        <a:p>
          <a:r>
            <a:rPr lang="en-US"/>
            <a:t>If-elif-else: Birden fazla durumu kontrol etme imkânı sağlar.</a:t>
          </a:r>
        </a:p>
      </dgm:t>
    </dgm:pt>
    <dgm:pt modelId="{C22584DF-BBA0-4474-9FA7-3B59C21BDE4C}" type="parTrans" cxnId="{F4F62284-0366-4E8B-ABD2-9BAFBDBCFA1C}">
      <dgm:prSet/>
      <dgm:spPr/>
      <dgm:t>
        <a:bodyPr/>
        <a:lstStyle/>
        <a:p>
          <a:endParaRPr lang="en-US"/>
        </a:p>
      </dgm:t>
    </dgm:pt>
    <dgm:pt modelId="{45D248A6-1FA3-4D5B-8EAD-85655368FCEE}" type="sibTrans" cxnId="{F4F62284-0366-4E8B-ABD2-9BAFBDBCFA1C}">
      <dgm:prSet/>
      <dgm:spPr/>
      <dgm:t>
        <a:bodyPr/>
        <a:lstStyle/>
        <a:p>
          <a:endParaRPr lang="en-US"/>
        </a:p>
      </dgm:t>
    </dgm:pt>
    <dgm:pt modelId="{84EC9AF2-BB02-0F49-9903-35CCDFAF2E3D}" type="pres">
      <dgm:prSet presAssocID="{97062863-9714-45BB-B236-D47AB3A3BFF4}" presName="linear" presStyleCnt="0">
        <dgm:presLayoutVars>
          <dgm:animLvl val="lvl"/>
          <dgm:resizeHandles val="exact"/>
        </dgm:presLayoutVars>
      </dgm:prSet>
      <dgm:spPr/>
    </dgm:pt>
    <dgm:pt modelId="{6069670B-4251-9449-BED3-C658D3A299FE}" type="pres">
      <dgm:prSet presAssocID="{EF38ACC2-D288-4090-8C38-9850D0F8A35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60D7B1F-C851-CA4C-B142-5C565F28E55E}" type="pres">
      <dgm:prSet presAssocID="{8F4911A2-F0F5-46A1-8DF4-3513FB1D979D}" presName="spacer" presStyleCnt="0"/>
      <dgm:spPr/>
    </dgm:pt>
    <dgm:pt modelId="{5853FA4D-B5B9-D545-977B-A193543A5F44}" type="pres">
      <dgm:prSet presAssocID="{32681CF6-6AE8-4FFF-9F0E-AA9B2FBEEBF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9CCC5333-1F04-4647-BAAA-B0977324CB77}" type="presOf" srcId="{EF38ACC2-D288-4090-8C38-9850D0F8A355}" destId="{6069670B-4251-9449-BED3-C658D3A299FE}" srcOrd="0" destOrd="0" presId="urn:microsoft.com/office/officeart/2005/8/layout/vList2"/>
    <dgm:cxn modelId="{01D8DC70-D503-B744-88AC-0DE201FE176F}" type="presOf" srcId="{97062863-9714-45BB-B236-D47AB3A3BFF4}" destId="{84EC9AF2-BB02-0F49-9903-35CCDFAF2E3D}" srcOrd="0" destOrd="0" presId="urn:microsoft.com/office/officeart/2005/8/layout/vList2"/>
    <dgm:cxn modelId="{B6EF9E7D-0622-4648-91CE-D19C4979ADD1}" type="presOf" srcId="{32681CF6-6AE8-4FFF-9F0E-AA9B2FBEEBFC}" destId="{5853FA4D-B5B9-D545-977B-A193543A5F44}" srcOrd="0" destOrd="0" presId="urn:microsoft.com/office/officeart/2005/8/layout/vList2"/>
    <dgm:cxn modelId="{F4F62284-0366-4E8B-ABD2-9BAFBDBCFA1C}" srcId="{97062863-9714-45BB-B236-D47AB3A3BFF4}" destId="{32681CF6-6AE8-4FFF-9F0E-AA9B2FBEEBFC}" srcOrd="1" destOrd="0" parTransId="{C22584DF-BBA0-4474-9FA7-3B59C21BDE4C}" sibTransId="{45D248A6-1FA3-4D5B-8EAD-85655368FCEE}"/>
    <dgm:cxn modelId="{269576B8-5A5B-4535-B8D4-6A92229F07E3}" srcId="{97062863-9714-45BB-B236-D47AB3A3BFF4}" destId="{EF38ACC2-D288-4090-8C38-9850D0F8A355}" srcOrd="0" destOrd="0" parTransId="{D248C131-67DC-4689-93F6-A320B16CB4EF}" sibTransId="{8F4911A2-F0F5-46A1-8DF4-3513FB1D979D}"/>
    <dgm:cxn modelId="{4D10D02B-22F7-684D-8915-97EFA36B3358}" type="presParOf" srcId="{84EC9AF2-BB02-0F49-9903-35CCDFAF2E3D}" destId="{6069670B-4251-9449-BED3-C658D3A299FE}" srcOrd="0" destOrd="0" presId="urn:microsoft.com/office/officeart/2005/8/layout/vList2"/>
    <dgm:cxn modelId="{D31FEEAF-18DC-7147-A0FC-D8BD449C6DD9}" type="presParOf" srcId="{84EC9AF2-BB02-0F49-9903-35CCDFAF2E3D}" destId="{C60D7B1F-C851-CA4C-B142-5C565F28E55E}" srcOrd="1" destOrd="0" presId="urn:microsoft.com/office/officeart/2005/8/layout/vList2"/>
    <dgm:cxn modelId="{191A50BF-6767-9F48-B54A-C49E5B08302B}" type="presParOf" srcId="{84EC9AF2-BB02-0F49-9903-35CCDFAF2E3D}" destId="{5853FA4D-B5B9-D545-977B-A193543A5F4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3A747E-3857-4885-8158-4691F1CA1F97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F2839F0-19C5-4FC6-922E-9E6E06CABBC7}">
      <dgm:prSet/>
      <dgm:spPr/>
      <dgm:t>
        <a:bodyPr/>
        <a:lstStyle/>
        <a:p>
          <a:r>
            <a:rPr lang="en-US"/>
            <a:t>Döngü kullanarak aynı işlemi tekrar tekrar yazmaktan kaçınabiliriz.</a:t>
          </a:r>
        </a:p>
      </dgm:t>
    </dgm:pt>
    <dgm:pt modelId="{584FE461-5F2E-481C-B60C-28587AE4001F}" type="parTrans" cxnId="{A2082ACE-00C5-4053-94EF-181EA3F77A2A}">
      <dgm:prSet/>
      <dgm:spPr/>
      <dgm:t>
        <a:bodyPr/>
        <a:lstStyle/>
        <a:p>
          <a:endParaRPr lang="en-US"/>
        </a:p>
      </dgm:t>
    </dgm:pt>
    <dgm:pt modelId="{FCAD5DE8-5ACD-43A3-8815-DC613D5939FC}" type="sibTrans" cxnId="{A2082ACE-00C5-4053-94EF-181EA3F77A2A}">
      <dgm:prSet/>
      <dgm:spPr/>
      <dgm:t>
        <a:bodyPr/>
        <a:lstStyle/>
        <a:p>
          <a:endParaRPr lang="en-US"/>
        </a:p>
      </dgm:t>
    </dgm:pt>
    <dgm:pt modelId="{97BD63AF-DF08-4020-BE1D-AAB3B32AEE1B}">
      <dgm:prSet/>
      <dgm:spPr/>
      <dgm:t>
        <a:bodyPr/>
        <a:lstStyle/>
        <a:p>
          <a:r>
            <a:rPr lang="en-US"/>
            <a:t>Bu, kodu daha okunabilir ve bakımı daha kolay hale getirir.</a:t>
          </a:r>
        </a:p>
      </dgm:t>
    </dgm:pt>
    <dgm:pt modelId="{E0070EF4-CF18-40EA-AFDD-5BB8F012DFFB}" type="parTrans" cxnId="{00179971-BC36-431B-95FE-AF697A1F3E5B}">
      <dgm:prSet/>
      <dgm:spPr/>
      <dgm:t>
        <a:bodyPr/>
        <a:lstStyle/>
        <a:p>
          <a:endParaRPr lang="en-US"/>
        </a:p>
      </dgm:t>
    </dgm:pt>
    <dgm:pt modelId="{ECF74688-67C5-4500-A811-C7DE48E67CFB}" type="sibTrans" cxnId="{00179971-BC36-431B-95FE-AF697A1F3E5B}">
      <dgm:prSet/>
      <dgm:spPr/>
      <dgm:t>
        <a:bodyPr/>
        <a:lstStyle/>
        <a:p>
          <a:endParaRPr lang="en-US"/>
        </a:p>
      </dgm:t>
    </dgm:pt>
    <dgm:pt modelId="{5EF884DC-C915-A645-96D9-5374C277995C}" type="pres">
      <dgm:prSet presAssocID="{1D3A747E-3857-4885-8158-4691F1CA1F97}" presName="Name0" presStyleCnt="0">
        <dgm:presLayoutVars>
          <dgm:dir/>
          <dgm:animLvl val="lvl"/>
          <dgm:resizeHandles val="exact"/>
        </dgm:presLayoutVars>
      </dgm:prSet>
      <dgm:spPr/>
    </dgm:pt>
    <dgm:pt modelId="{9CB574C3-2485-8347-922D-820DDA9EA6B0}" type="pres">
      <dgm:prSet presAssocID="{97BD63AF-DF08-4020-BE1D-AAB3B32AEE1B}" presName="boxAndChildren" presStyleCnt="0"/>
      <dgm:spPr/>
    </dgm:pt>
    <dgm:pt modelId="{D3B5A5CA-4221-6547-8BCE-2EC4D4758A19}" type="pres">
      <dgm:prSet presAssocID="{97BD63AF-DF08-4020-BE1D-AAB3B32AEE1B}" presName="parentTextBox" presStyleLbl="node1" presStyleIdx="0" presStyleCnt="2"/>
      <dgm:spPr/>
    </dgm:pt>
    <dgm:pt modelId="{C08A92B6-AB87-A942-B1B0-A53DA54E46D2}" type="pres">
      <dgm:prSet presAssocID="{FCAD5DE8-5ACD-43A3-8815-DC613D5939FC}" presName="sp" presStyleCnt="0"/>
      <dgm:spPr/>
    </dgm:pt>
    <dgm:pt modelId="{D34A6E9C-3A35-D349-8329-B4FD39ECD779}" type="pres">
      <dgm:prSet presAssocID="{8F2839F0-19C5-4FC6-922E-9E6E06CABBC7}" presName="arrowAndChildren" presStyleCnt="0"/>
      <dgm:spPr/>
    </dgm:pt>
    <dgm:pt modelId="{910847C9-76C2-6444-8020-53226A05C73F}" type="pres">
      <dgm:prSet presAssocID="{8F2839F0-19C5-4FC6-922E-9E6E06CABBC7}" presName="parentTextArrow" presStyleLbl="node1" presStyleIdx="1" presStyleCnt="2"/>
      <dgm:spPr/>
    </dgm:pt>
  </dgm:ptLst>
  <dgm:cxnLst>
    <dgm:cxn modelId="{00179971-BC36-431B-95FE-AF697A1F3E5B}" srcId="{1D3A747E-3857-4885-8158-4691F1CA1F97}" destId="{97BD63AF-DF08-4020-BE1D-AAB3B32AEE1B}" srcOrd="1" destOrd="0" parTransId="{E0070EF4-CF18-40EA-AFDD-5BB8F012DFFB}" sibTransId="{ECF74688-67C5-4500-A811-C7DE48E67CFB}"/>
    <dgm:cxn modelId="{8CE4BE82-29AE-1B45-AC4F-038C9E31A978}" type="presOf" srcId="{97BD63AF-DF08-4020-BE1D-AAB3B32AEE1B}" destId="{D3B5A5CA-4221-6547-8BCE-2EC4D4758A19}" srcOrd="0" destOrd="0" presId="urn:microsoft.com/office/officeart/2005/8/layout/process4"/>
    <dgm:cxn modelId="{DAD1EE9B-56E2-234C-B45A-A5F28372DDE2}" type="presOf" srcId="{1D3A747E-3857-4885-8158-4691F1CA1F97}" destId="{5EF884DC-C915-A645-96D9-5374C277995C}" srcOrd="0" destOrd="0" presId="urn:microsoft.com/office/officeart/2005/8/layout/process4"/>
    <dgm:cxn modelId="{A2082ACE-00C5-4053-94EF-181EA3F77A2A}" srcId="{1D3A747E-3857-4885-8158-4691F1CA1F97}" destId="{8F2839F0-19C5-4FC6-922E-9E6E06CABBC7}" srcOrd="0" destOrd="0" parTransId="{584FE461-5F2E-481C-B60C-28587AE4001F}" sibTransId="{FCAD5DE8-5ACD-43A3-8815-DC613D5939FC}"/>
    <dgm:cxn modelId="{00B080F7-DB68-6F4E-A38F-B6EE6478BD88}" type="presOf" srcId="{8F2839F0-19C5-4FC6-922E-9E6E06CABBC7}" destId="{910847C9-76C2-6444-8020-53226A05C73F}" srcOrd="0" destOrd="0" presId="urn:microsoft.com/office/officeart/2005/8/layout/process4"/>
    <dgm:cxn modelId="{9E212B2E-38E4-094B-9D62-C16ACABEE050}" type="presParOf" srcId="{5EF884DC-C915-A645-96D9-5374C277995C}" destId="{9CB574C3-2485-8347-922D-820DDA9EA6B0}" srcOrd="0" destOrd="0" presId="urn:microsoft.com/office/officeart/2005/8/layout/process4"/>
    <dgm:cxn modelId="{1DAC7526-751D-6546-BB16-4BAC4F85AC47}" type="presParOf" srcId="{9CB574C3-2485-8347-922D-820DDA9EA6B0}" destId="{D3B5A5CA-4221-6547-8BCE-2EC4D4758A19}" srcOrd="0" destOrd="0" presId="urn:microsoft.com/office/officeart/2005/8/layout/process4"/>
    <dgm:cxn modelId="{917CB2DC-C65A-5142-A4E1-09957C12A4AD}" type="presParOf" srcId="{5EF884DC-C915-A645-96D9-5374C277995C}" destId="{C08A92B6-AB87-A942-B1B0-A53DA54E46D2}" srcOrd="1" destOrd="0" presId="urn:microsoft.com/office/officeart/2005/8/layout/process4"/>
    <dgm:cxn modelId="{6954D067-B2A6-CB4D-858A-7922E2873A57}" type="presParOf" srcId="{5EF884DC-C915-A645-96D9-5374C277995C}" destId="{D34A6E9C-3A35-D349-8329-B4FD39ECD779}" srcOrd="2" destOrd="0" presId="urn:microsoft.com/office/officeart/2005/8/layout/process4"/>
    <dgm:cxn modelId="{28011C9F-B005-4D4B-9957-18858960A726}" type="presParOf" srcId="{D34A6E9C-3A35-D349-8329-B4FD39ECD779}" destId="{910847C9-76C2-6444-8020-53226A05C73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87A9A6-1024-4B56-9532-B9F2B132019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C0F3CEA7-F4F9-4497-80DB-4414D3A1208C}">
      <dgm:prSet custT="1"/>
      <dgm:spPr/>
      <dgm:t>
        <a:bodyPr/>
        <a:lstStyle/>
        <a:p>
          <a:r>
            <a:rPr lang="en-US" sz="2000" dirty="0" err="1"/>
            <a:t>Python'da</a:t>
          </a:r>
          <a:r>
            <a:rPr lang="en-US" sz="2000" dirty="0"/>
            <a:t> </a:t>
          </a:r>
          <a:r>
            <a:rPr lang="en-US" sz="2000" dirty="0" err="1"/>
            <a:t>yerleşik</a:t>
          </a:r>
          <a:r>
            <a:rPr lang="en-US" sz="2000" dirty="0"/>
            <a:t> </a:t>
          </a:r>
          <a:r>
            <a:rPr lang="en-US" sz="2000" dirty="0" err="1"/>
            <a:t>birçok</a:t>
          </a:r>
          <a:r>
            <a:rPr lang="en-US" sz="2000" dirty="0"/>
            <a:t> </a:t>
          </a:r>
          <a:r>
            <a:rPr lang="en-US" sz="2000" dirty="0" err="1"/>
            <a:t>kütüphane</a:t>
          </a:r>
          <a:r>
            <a:rPr lang="en-US" sz="2000" dirty="0"/>
            <a:t> </a:t>
          </a:r>
          <a:r>
            <a:rPr lang="en-US" sz="2000" dirty="0" err="1"/>
            <a:t>vardır</a:t>
          </a:r>
          <a:r>
            <a:rPr lang="en-US" sz="2000" dirty="0"/>
            <a:t>, </a:t>
          </a:r>
          <a:r>
            <a:rPr lang="en-US" sz="2000" dirty="0" err="1"/>
            <a:t>bu</a:t>
          </a:r>
          <a:r>
            <a:rPr lang="en-US" sz="2000" dirty="0"/>
            <a:t> </a:t>
          </a:r>
          <a:r>
            <a:rPr lang="en-US" sz="2000" dirty="0" err="1"/>
            <a:t>kütüphaneler</a:t>
          </a:r>
          <a:r>
            <a:rPr lang="en-US" sz="2000" dirty="0"/>
            <a:t> </a:t>
          </a:r>
          <a:r>
            <a:rPr lang="en-US" sz="2000" dirty="0" err="1"/>
            <a:t>belirli</a:t>
          </a:r>
          <a:r>
            <a:rPr lang="en-US" sz="2000" dirty="0"/>
            <a:t> </a:t>
          </a:r>
          <a:r>
            <a:rPr lang="en-US" sz="2000" dirty="0" err="1"/>
            <a:t>işlevleri</a:t>
          </a:r>
          <a:r>
            <a:rPr lang="en-US" sz="2000" dirty="0"/>
            <a:t> </a:t>
          </a:r>
          <a:r>
            <a:rPr lang="en-US" sz="2000" dirty="0" err="1"/>
            <a:t>hızlıca</a:t>
          </a:r>
          <a:r>
            <a:rPr lang="en-US" sz="2000" dirty="0"/>
            <a:t> </a:t>
          </a:r>
          <a:r>
            <a:rPr lang="en-US" sz="2000" dirty="0" err="1"/>
            <a:t>gerçekleştirmeye</a:t>
          </a:r>
          <a:r>
            <a:rPr lang="en-US" sz="2000" dirty="0"/>
            <a:t> </a:t>
          </a:r>
          <a:r>
            <a:rPr lang="en-US" sz="2000" dirty="0" err="1"/>
            <a:t>yarar</a:t>
          </a:r>
          <a:r>
            <a:rPr lang="en-US" sz="2000" dirty="0"/>
            <a:t>.</a:t>
          </a:r>
        </a:p>
      </dgm:t>
    </dgm:pt>
    <dgm:pt modelId="{5D357A90-0557-4856-845D-33C3B3405A42}" type="parTrans" cxnId="{822D0A38-166D-4DD5-9905-5B2A0C0B9021}">
      <dgm:prSet/>
      <dgm:spPr/>
      <dgm:t>
        <a:bodyPr/>
        <a:lstStyle/>
        <a:p>
          <a:endParaRPr lang="en-US"/>
        </a:p>
      </dgm:t>
    </dgm:pt>
    <dgm:pt modelId="{80A6C265-5B9A-4054-98EA-94C2D2085638}" type="sibTrans" cxnId="{822D0A38-166D-4DD5-9905-5B2A0C0B9021}">
      <dgm:prSet/>
      <dgm:spPr/>
      <dgm:t>
        <a:bodyPr/>
        <a:lstStyle/>
        <a:p>
          <a:endParaRPr lang="en-US"/>
        </a:p>
      </dgm:t>
    </dgm:pt>
    <dgm:pt modelId="{B590E08F-4E88-4912-85EE-50FA8684A76C}">
      <dgm:prSet custT="1"/>
      <dgm:spPr/>
      <dgm:t>
        <a:bodyPr/>
        <a:lstStyle/>
        <a:p>
          <a:r>
            <a:rPr lang="en-US" sz="2000" dirty="0" err="1"/>
            <a:t>Örnek</a:t>
          </a:r>
          <a:r>
            <a:rPr lang="en-US" sz="2000" dirty="0"/>
            <a:t>: math, random, datetime, </a:t>
          </a:r>
          <a:r>
            <a:rPr lang="en-US" sz="2000" dirty="0" err="1"/>
            <a:t>os</a:t>
          </a:r>
          <a:endParaRPr lang="en-US" sz="2000" dirty="0"/>
        </a:p>
      </dgm:t>
    </dgm:pt>
    <dgm:pt modelId="{7A70605B-C58E-46FD-8220-F3D6A74C26A6}" type="parTrans" cxnId="{0366D83F-54A8-4095-BC0B-5FEC0197B938}">
      <dgm:prSet/>
      <dgm:spPr/>
      <dgm:t>
        <a:bodyPr/>
        <a:lstStyle/>
        <a:p>
          <a:endParaRPr lang="en-US"/>
        </a:p>
      </dgm:t>
    </dgm:pt>
    <dgm:pt modelId="{0838452E-B153-4560-B625-75B02F9BE35D}" type="sibTrans" cxnId="{0366D83F-54A8-4095-BC0B-5FEC0197B938}">
      <dgm:prSet/>
      <dgm:spPr/>
      <dgm:t>
        <a:bodyPr/>
        <a:lstStyle/>
        <a:p>
          <a:endParaRPr lang="en-US"/>
        </a:p>
      </dgm:t>
    </dgm:pt>
    <dgm:pt modelId="{205B7A57-B6C2-4BD6-801E-ABE6600F77C6}" type="pres">
      <dgm:prSet presAssocID="{AF87A9A6-1024-4B56-9532-B9F2B1320196}" presName="root" presStyleCnt="0">
        <dgm:presLayoutVars>
          <dgm:dir/>
          <dgm:resizeHandles val="exact"/>
        </dgm:presLayoutVars>
      </dgm:prSet>
      <dgm:spPr/>
    </dgm:pt>
    <dgm:pt modelId="{04A71927-56A5-4E13-A911-80142D82AD71}" type="pres">
      <dgm:prSet presAssocID="{C0F3CEA7-F4F9-4497-80DB-4414D3A1208C}" presName="compNode" presStyleCnt="0"/>
      <dgm:spPr/>
    </dgm:pt>
    <dgm:pt modelId="{363DECCD-127F-479E-AB47-FF6A2AABEA42}" type="pres">
      <dgm:prSet presAssocID="{C0F3CEA7-F4F9-4497-80DB-4414D3A1208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CDB9DC5B-3040-4A10-AD16-EF23BFCEC952}" type="pres">
      <dgm:prSet presAssocID="{C0F3CEA7-F4F9-4497-80DB-4414D3A1208C}" presName="spaceRect" presStyleCnt="0"/>
      <dgm:spPr/>
    </dgm:pt>
    <dgm:pt modelId="{704F3403-73EB-489B-B06D-57CBC4813839}" type="pres">
      <dgm:prSet presAssocID="{C0F3CEA7-F4F9-4497-80DB-4414D3A1208C}" presName="textRect" presStyleLbl="revTx" presStyleIdx="0" presStyleCnt="2" custScaleX="215436">
        <dgm:presLayoutVars>
          <dgm:chMax val="1"/>
          <dgm:chPref val="1"/>
        </dgm:presLayoutVars>
      </dgm:prSet>
      <dgm:spPr/>
    </dgm:pt>
    <dgm:pt modelId="{9DBF0734-EED5-415D-94CB-20C0C3A53322}" type="pres">
      <dgm:prSet presAssocID="{80A6C265-5B9A-4054-98EA-94C2D2085638}" presName="sibTrans" presStyleCnt="0"/>
      <dgm:spPr/>
    </dgm:pt>
    <dgm:pt modelId="{085C8C0E-3423-4B1A-98CD-A1A66712D943}" type="pres">
      <dgm:prSet presAssocID="{B590E08F-4E88-4912-85EE-50FA8684A76C}" presName="compNode" presStyleCnt="0"/>
      <dgm:spPr/>
    </dgm:pt>
    <dgm:pt modelId="{6BF15108-2F22-48D4-8072-C3AD5907C531}" type="pres">
      <dgm:prSet presAssocID="{B590E08F-4E88-4912-85EE-50FA8684A76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sap makinesi"/>
        </a:ext>
      </dgm:extLst>
    </dgm:pt>
    <dgm:pt modelId="{7AB65F98-72E3-4FCA-958D-7BD14031E930}" type="pres">
      <dgm:prSet presAssocID="{B590E08F-4E88-4912-85EE-50FA8684A76C}" presName="spaceRect" presStyleCnt="0"/>
      <dgm:spPr/>
    </dgm:pt>
    <dgm:pt modelId="{A0E5B6DF-DC83-4C4D-B611-50D6AB4CD84F}" type="pres">
      <dgm:prSet presAssocID="{B590E08F-4E88-4912-85EE-50FA8684A76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6247230-D1E1-4184-9A38-DE0E22102A7B}" type="presOf" srcId="{B590E08F-4E88-4912-85EE-50FA8684A76C}" destId="{A0E5B6DF-DC83-4C4D-B611-50D6AB4CD84F}" srcOrd="0" destOrd="0" presId="urn:microsoft.com/office/officeart/2018/2/layout/IconLabelList"/>
    <dgm:cxn modelId="{822D0A38-166D-4DD5-9905-5B2A0C0B9021}" srcId="{AF87A9A6-1024-4B56-9532-B9F2B1320196}" destId="{C0F3CEA7-F4F9-4497-80DB-4414D3A1208C}" srcOrd="0" destOrd="0" parTransId="{5D357A90-0557-4856-845D-33C3B3405A42}" sibTransId="{80A6C265-5B9A-4054-98EA-94C2D2085638}"/>
    <dgm:cxn modelId="{0366D83F-54A8-4095-BC0B-5FEC0197B938}" srcId="{AF87A9A6-1024-4B56-9532-B9F2B1320196}" destId="{B590E08F-4E88-4912-85EE-50FA8684A76C}" srcOrd="1" destOrd="0" parTransId="{7A70605B-C58E-46FD-8220-F3D6A74C26A6}" sibTransId="{0838452E-B153-4560-B625-75B02F9BE35D}"/>
    <dgm:cxn modelId="{FF1C9564-E402-49E2-854E-E57DD97E549D}" type="presOf" srcId="{C0F3CEA7-F4F9-4497-80DB-4414D3A1208C}" destId="{704F3403-73EB-489B-B06D-57CBC4813839}" srcOrd="0" destOrd="0" presId="urn:microsoft.com/office/officeart/2018/2/layout/IconLabelList"/>
    <dgm:cxn modelId="{59A9C2C6-441D-4B88-BB35-5F5ECF2C1FFB}" type="presOf" srcId="{AF87A9A6-1024-4B56-9532-B9F2B1320196}" destId="{205B7A57-B6C2-4BD6-801E-ABE6600F77C6}" srcOrd="0" destOrd="0" presId="urn:microsoft.com/office/officeart/2018/2/layout/IconLabelList"/>
    <dgm:cxn modelId="{FB1A59D4-E9A6-48D4-8E1A-6B166D210BDC}" type="presParOf" srcId="{205B7A57-B6C2-4BD6-801E-ABE6600F77C6}" destId="{04A71927-56A5-4E13-A911-80142D82AD71}" srcOrd="0" destOrd="0" presId="urn:microsoft.com/office/officeart/2018/2/layout/IconLabelList"/>
    <dgm:cxn modelId="{43FCCAD7-B74F-484B-AF7E-755D0C3C49D7}" type="presParOf" srcId="{04A71927-56A5-4E13-A911-80142D82AD71}" destId="{363DECCD-127F-479E-AB47-FF6A2AABEA42}" srcOrd="0" destOrd="0" presId="urn:microsoft.com/office/officeart/2018/2/layout/IconLabelList"/>
    <dgm:cxn modelId="{8E090799-087D-4D2B-B924-1A3C033BAC4A}" type="presParOf" srcId="{04A71927-56A5-4E13-A911-80142D82AD71}" destId="{CDB9DC5B-3040-4A10-AD16-EF23BFCEC952}" srcOrd="1" destOrd="0" presId="urn:microsoft.com/office/officeart/2018/2/layout/IconLabelList"/>
    <dgm:cxn modelId="{CC79F4EC-F68B-4FB6-89F4-D94734BEBCE0}" type="presParOf" srcId="{04A71927-56A5-4E13-A911-80142D82AD71}" destId="{704F3403-73EB-489B-B06D-57CBC4813839}" srcOrd="2" destOrd="0" presId="urn:microsoft.com/office/officeart/2018/2/layout/IconLabelList"/>
    <dgm:cxn modelId="{DA058C80-E468-4441-A3A7-4AEDFD18881D}" type="presParOf" srcId="{205B7A57-B6C2-4BD6-801E-ABE6600F77C6}" destId="{9DBF0734-EED5-415D-94CB-20C0C3A53322}" srcOrd="1" destOrd="0" presId="urn:microsoft.com/office/officeart/2018/2/layout/IconLabelList"/>
    <dgm:cxn modelId="{CAB11A2E-FDF0-4D3F-B767-DB10258B4ED0}" type="presParOf" srcId="{205B7A57-B6C2-4BD6-801E-ABE6600F77C6}" destId="{085C8C0E-3423-4B1A-98CD-A1A66712D943}" srcOrd="2" destOrd="0" presId="urn:microsoft.com/office/officeart/2018/2/layout/IconLabelList"/>
    <dgm:cxn modelId="{F245DD42-0DDF-4F58-AD1C-A09350361D68}" type="presParOf" srcId="{085C8C0E-3423-4B1A-98CD-A1A66712D943}" destId="{6BF15108-2F22-48D4-8072-C3AD5907C531}" srcOrd="0" destOrd="0" presId="urn:microsoft.com/office/officeart/2018/2/layout/IconLabelList"/>
    <dgm:cxn modelId="{FA574108-5D8B-4617-AB6C-B67C3EF58836}" type="presParOf" srcId="{085C8C0E-3423-4B1A-98CD-A1A66712D943}" destId="{7AB65F98-72E3-4FCA-958D-7BD14031E930}" srcOrd="1" destOrd="0" presId="urn:microsoft.com/office/officeart/2018/2/layout/IconLabelList"/>
    <dgm:cxn modelId="{25A46E9B-7A7F-4EA7-AC58-F298592A5939}" type="presParOf" srcId="{085C8C0E-3423-4B1A-98CD-A1A66712D943}" destId="{A0E5B6DF-DC83-4C4D-B611-50D6AB4CD84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DD6BEB-FB74-47FF-B30C-D76E6A1C0493}" type="doc">
      <dgm:prSet loTypeId="urn:microsoft.com/office/officeart/2005/8/layout/vList5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1AD96FBE-774C-4680-92ED-435D955584FF}">
      <dgm:prSet custT="1"/>
      <dgm:spPr/>
      <dgm:t>
        <a:bodyPr/>
        <a:lstStyle/>
        <a:p>
          <a:r>
            <a:rPr lang="en-US" sz="2000" dirty="0" err="1"/>
            <a:t>Gömülü</a:t>
          </a:r>
          <a:r>
            <a:rPr lang="en-US" sz="2000" dirty="0"/>
            <a:t> </a:t>
          </a:r>
          <a:r>
            <a:rPr lang="en-US" sz="2000" dirty="0" err="1"/>
            <a:t>fonksiyonlar</a:t>
          </a:r>
          <a:r>
            <a:rPr lang="en-US" sz="2000" dirty="0"/>
            <a:t>: </a:t>
          </a:r>
          <a:r>
            <a:rPr lang="en-US" sz="2000" dirty="0" err="1"/>
            <a:t>Python'da</a:t>
          </a:r>
          <a:r>
            <a:rPr lang="en-US" sz="2000" dirty="0"/>
            <a:t> </a:t>
          </a:r>
          <a:r>
            <a:rPr lang="en-US" sz="2000" dirty="0" err="1"/>
            <a:t>önceden</a:t>
          </a:r>
          <a:r>
            <a:rPr lang="en-US" sz="2000" dirty="0"/>
            <a:t> </a:t>
          </a:r>
          <a:r>
            <a:rPr lang="en-US" sz="2000" dirty="0" err="1"/>
            <a:t>tanımlanmış</a:t>
          </a:r>
          <a:r>
            <a:rPr lang="en-US" sz="2000" dirty="0"/>
            <a:t> </a:t>
          </a:r>
          <a:r>
            <a:rPr lang="en-US" sz="2000" dirty="0" err="1"/>
            <a:t>ve</a:t>
          </a:r>
          <a:r>
            <a:rPr lang="en-US" sz="2000" dirty="0"/>
            <a:t> </a:t>
          </a:r>
          <a:r>
            <a:rPr lang="en-US" sz="2000" dirty="0" err="1"/>
            <a:t>hemen</a:t>
          </a:r>
          <a:r>
            <a:rPr lang="en-US" sz="2000" dirty="0"/>
            <a:t> </a:t>
          </a:r>
          <a:r>
            <a:rPr lang="en-US" sz="2000" dirty="0" err="1"/>
            <a:t>kullanılabilecek</a:t>
          </a:r>
          <a:r>
            <a:rPr lang="en-US" sz="2000" dirty="0"/>
            <a:t> </a:t>
          </a:r>
          <a:r>
            <a:rPr lang="en-US" sz="2000" dirty="0" err="1"/>
            <a:t>fonksiyonlardır</a:t>
          </a:r>
          <a:r>
            <a:rPr lang="en-US" sz="2000" dirty="0"/>
            <a:t>.</a:t>
          </a:r>
        </a:p>
      </dgm:t>
    </dgm:pt>
    <dgm:pt modelId="{8A9E8CB7-D579-4621-9DD4-56ECFC95CB0B}" type="parTrans" cxnId="{C396499A-D5F4-4043-B24F-18B719998643}">
      <dgm:prSet/>
      <dgm:spPr/>
      <dgm:t>
        <a:bodyPr/>
        <a:lstStyle/>
        <a:p>
          <a:endParaRPr lang="en-US" sz="2000"/>
        </a:p>
      </dgm:t>
    </dgm:pt>
    <dgm:pt modelId="{B9485446-7D76-4B49-AB88-75E375B419F7}" type="sibTrans" cxnId="{C396499A-D5F4-4043-B24F-18B719998643}">
      <dgm:prSet/>
      <dgm:spPr/>
      <dgm:t>
        <a:bodyPr/>
        <a:lstStyle/>
        <a:p>
          <a:endParaRPr lang="en-US" sz="2000"/>
        </a:p>
      </dgm:t>
    </dgm:pt>
    <dgm:pt modelId="{1937FC59-5D39-4203-B0CE-4A8538C9CBAB}">
      <dgm:prSet custT="1"/>
      <dgm:spPr/>
      <dgm:t>
        <a:bodyPr/>
        <a:lstStyle/>
        <a:p>
          <a:r>
            <a:rPr lang="en-US" sz="2000" dirty="0" err="1"/>
            <a:t>Kütüphaneler</a:t>
          </a:r>
          <a:r>
            <a:rPr lang="en-US" sz="2000" dirty="0"/>
            <a:t>: </a:t>
          </a:r>
          <a:r>
            <a:rPr lang="en-US" sz="2000" dirty="0" err="1"/>
            <a:t>Belirli</a:t>
          </a:r>
          <a:r>
            <a:rPr lang="en-US" sz="2000" dirty="0"/>
            <a:t> </a:t>
          </a:r>
          <a:r>
            <a:rPr lang="en-US" sz="2000" dirty="0" err="1"/>
            <a:t>bir</a:t>
          </a:r>
          <a:r>
            <a:rPr lang="en-US" sz="2000" dirty="0"/>
            <a:t> </a:t>
          </a:r>
          <a:r>
            <a:rPr lang="en-US" sz="2000" dirty="0" err="1"/>
            <a:t>işlevi</a:t>
          </a:r>
          <a:r>
            <a:rPr lang="en-US" sz="2000" dirty="0"/>
            <a:t> </a:t>
          </a:r>
          <a:r>
            <a:rPr lang="en-US" sz="2000" dirty="0" err="1"/>
            <a:t>gerçekleştiren</a:t>
          </a:r>
          <a:r>
            <a:rPr lang="en-US" sz="2000" dirty="0"/>
            <a:t> </a:t>
          </a:r>
          <a:r>
            <a:rPr lang="en-US" sz="2000" dirty="0" err="1"/>
            <a:t>fonksiyonları</a:t>
          </a:r>
          <a:r>
            <a:rPr lang="en-US" sz="2000" dirty="0"/>
            <a:t> </a:t>
          </a:r>
          <a:r>
            <a:rPr lang="en-US" sz="2000" dirty="0" err="1"/>
            <a:t>barındıran</a:t>
          </a:r>
          <a:r>
            <a:rPr lang="en-US" sz="2000" dirty="0"/>
            <a:t> </a:t>
          </a:r>
          <a:r>
            <a:rPr lang="en-US" sz="2000" dirty="0" err="1"/>
            <a:t>koleksiyonlardır</a:t>
          </a:r>
          <a:r>
            <a:rPr lang="en-US" sz="2000" dirty="0"/>
            <a:t>.</a:t>
          </a:r>
        </a:p>
      </dgm:t>
    </dgm:pt>
    <dgm:pt modelId="{7DCF4DD1-A088-45BD-AD3E-D17CB184087D}" type="parTrans" cxnId="{A6DCCEEF-AEEA-43D7-9C02-3279BAF60FFF}">
      <dgm:prSet/>
      <dgm:spPr/>
      <dgm:t>
        <a:bodyPr/>
        <a:lstStyle/>
        <a:p>
          <a:endParaRPr lang="en-US" sz="2000"/>
        </a:p>
      </dgm:t>
    </dgm:pt>
    <dgm:pt modelId="{EBDA0002-A919-4A94-BE0E-43A4D588339A}" type="sibTrans" cxnId="{A6DCCEEF-AEEA-43D7-9C02-3279BAF60FFF}">
      <dgm:prSet/>
      <dgm:spPr/>
      <dgm:t>
        <a:bodyPr/>
        <a:lstStyle/>
        <a:p>
          <a:endParaRPr lang="en-US" sz="2000"/>
        </a:p>
      </dgm:t>
    </dgm:pt>
    <dgm:pt modelId="{09345EF4-E71D-4963-B652-7A54FDB2B6D5}">
      <dgm:prSet custT="1"/>
      <dgm:spPr/>
      <dgm:t>
        <a:bodyPr/>
        <a:lstStyle/>
        <a:p>
          <a:r>
            <a:rPr lang="en-US" sz="2000" dirty="0" err="1"/>
            <a:t>Örnek</a:t>
          </a:r>
          <a:r>
            <a:rPr lang="en-US" sz="2000" dirty="0"/>
            <a:t> </a:t>
          </a:r>
          <a:r>
            <a:rPr lang="en-US" sz="2000" dirty="0" err="1"/>
            <a:t>Kütüphaneler</a:t>
          </a:r>
          <a:r>
            <a:rPr lang="en-US" sz="2000" dirty="0"/>
            <a:t>: NumPy, Pandas, Matplotlib</a:t>
          </a:r>
        </a:p>
      </dgm:t>
    </dgm:pt>
    <dgm:pt modelId="{A7899200-A7EB-4773-913C-C57D27701BD1}" type="parTrans" cxnId="{70BCD9E5-1602-4934-A139-4E1E81483888}">
      <dgm:prSet/>
      <dgm:spPr/>
      <dgm:t>
        <a:bodyPr/>
        <a:lstStyle/>
        <a:p>
          <a:endParaRPr lang="en-US" sz="2000"/>
        </a:p>
      </dgm:t>
    </dgm:pt>
    <dgm:pt modelId="{36E6B522-B98B-43BE-A634-AC2114A85326}" type="sibTrans" cxnId="{70BCD9E5-1602-4934-A139-4E1E81483888}">
      <dgm:prSet/>
      <dgm:spPr/>
      <dgm:t>
        <a:bodyPr/>
        <a:lstStyle/>
        <a:p>
          <a:endParaRPr lang="en-US" sz="2000"/>
        </a:p>
      </dgm:t>
    </dgm:pt>
    <dgm:pt modelId="{CA169FEB-16E3-144A-88F1-1EB521599505}" type="pres">
      <dgm:prSet presAssocID="{22DD6BEB-FB74-47FF-B30C-D76E6A1C0493}" presName="Name0" presStyleCnt="0">
        <dgm:presLayoutVars>
          <dgm:dir/>
          <dgm:animLvl val="lvl"/>
          <dgm:resizeHandles val="exact"/>
        </dgm:presLayoutVars>
      </dgm:prSet>
      <dgm:spPr/>
    </dgm:pt>
    <dgm:pt modelId="{D67EA6CE-2F85-944C-B172-EF7916E7B4CC}" type="pres">
      <dgm:prSet presAssocID="{1AD96FBE-774C-4680-92ED-435D955584FF}" presName="linNode" presStyleCnt="0"/>
      <dgm:spPr/>
    </dgm:pt>
    <dgm:pt modelId="{5C75CC07-82FB-DB4E-B7EA-C9E3D9B55BB9}" type="pres">
      <dgm:prSet presAssocID="{1AD96FBE-774C-4680-92ED-435D955584FF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84E80BC-0A2D-914D-A1F8-6B85FEB3EAE4}" type="pres">
      <dgm:prSet presAssocID="{B9485446-7D76-4B49-AB88-75E375B419F7}" presName="sp" presStyleCnt="0"/>
      <dgm:spPr/>
    </dgm:pt>
    <dgm:pt modelId="{DD1A527C-13D0-BE46-995F-A8D5DFAC091F}" type="pres">
      <dgm:prSet presAssocID="{1937FC59-5D39-4203-B0CE-4A8538C9CBAB}" presName="linNode" presStyleCnt="0"/>
      <dgm:spPr/>
    </dgm:pt>
    <dgm:pt modelId="{3A57BCB0-19D3-2742-9A6E-74D13F22E9F7}" type="pres">
      <dgm:prSet presAssocID="{1937FC59-5D39-4203-B0CE-4A8538C9CBAB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3720064-350B-094E-8CD6-BC36C94F5427}" type="pres">
      <dgm:prSet presAssocID="{EBDA0002-A919-4A94-BE0E-43A4D588339A}" presName="sp" presStyleCnt="0"/>
      <dgm:spPr/>
    </dgm:pt>
    <dgm:pt modelId="{8D4E50B4-7830-4C48-A50B-0E0C86830B55}" type="pres">
      <dgm:prSet presAssocID="{09345EF4-E71D-4963-B652-7A54FDB2B6D5}" presName="linNode" presStyleCnt="0"/>
      <dgm:spPr/>
    </dgm:pt>
    <dgm:pt modelId="{40487815-77D5-BE4F-9ED8-BC6195F72CF2}" type="pres">
      <dgm:prSet presAssocID="{09345EF4-E71D-4963-B652-7A54FDB2B6D5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D5E1C967-B1C4-F14A-91E6-3EC11A3BFABE}" type="presOf" srcId="{1AD96FBE-774C-4680-92ED-435D955584FF}" destId="{5C75CC07-82FB-DB4E-B7EA-C9E3D9B55BB9}" srcOrd="0" destOrd="0" presId="urn:microsoft.com/office/officeart/2005/8/layout/vList5"/>
    <dgm:cxn modelId="{C396499A-D5F4-4043-B24F-18B719998643}" srcId="{22DD6BEB-FB74-47FF-B30C-D76E6A1C0493}" destId="{1AD96FBE-774C-4680-92ED-435D955584FF}" srcOrd="0" destOrd="0" parTransId="{8A9E8CB7-D579-4621-9DD4-56ECFC95CB0B}" sibTransId="{B9485446-7D76-4B49-AB88-75E375B419F7}"/>
    <dgm:cxn modelId="{72F841CA-CAE0-7349-A133-381301F11EE4}" type="presOf" srcId="{1937FC59-5D39-4203-B0CE-4A8538C9CBAB}" destId="{3A57BCB0-19D3-2742-9A6E-74D13F22E9F7}" srcOrd="0" destOrd="0" presId="urn:microsoft.com/office/officeart/2005/8/layout/vList5"/>
    <dgm:cxn modelId="{CE6280D6-3FCB-6645-AC61-EAC4B18B692D}" type="presOf" srcId="{09345EF4-E71D-4963-B652-7A54FDB2B6D5}" destId="{40487815-77D5-BE4F-9ED8-BC6195F72CF2}" srcOrd="0" destOrd="0" presId="urn:microsoft.com/office/officeart/2005/8/layout/vList5"/>
    <dgm:cxn modelId="{746906DA-023B-7544-A33F-1B6124B55E12}" type="presOf" srcId="{22DD6BEB-FB74-47FF-B30C-D76E6A1C0493}" destId="{CA169FEB-16E3-144A-88F1-1EB521599505}" srcOrd="0" destOrd="0" presId="urn:microsoft.com/office/officeart/2005/8/layout/vList5"/>
    <dgm:cxn modelId="{70BCD9E5-1602-4934-A139-4E1E81483888}" srcId="{22DD6BEB-FB74-47FF-B30C-D76E6A1C0493}" destId="{09345EF4-E71D-4963-B652-7A54FDB2B6D5}" srcOrd="2" destOrd="0" parTransId="{A7899200-A7EB-4773-913C-C57D27701BD1}" sibTransId="{36E6B522-B98B-43BE-A634-AC2114A85326}"/>
    <dgm:cxn modelId="{A6DCCEEF-AEEA-43D7-9C02-3279BAF60FFF}" srcId="{22DD6BEB-FB74-47FF-B30C-D76E6A1C0493}" destId="{1937FC59-5D39-4203-B0CE-4A8538C9CBAB}" srcOrd="1" destOrd="0" parTransId="{7DCF4DD1-A088-45BD-AD3E-D17CB184087D}" sibTransId="{EBDA0002-A919-4A94-BE0E-43A4D588339A}"/>
    <dgm:cxn modelId="{E3DD1ABB-904D-B54C-808E-D767015AC9A0}" type="presParOf" srcId="{CA169FEB-16E3-144A-88F1-1EB521599505}" destId="{D67EA6CE-2F85-944C-B172-EF7916E7B4CC}" srcOrd="0" destOrd="0" presId="urn:microsoft.com/office/officeart/2005/8/layout/vList5"/>
    <dgm:cxn modelId="{DDE686BC-9F8A-D14B-B34A-55A356FFA08B}" type="presParOf" srcId="{D67EA6CE-2F85-944C-B172-EF7916E7B4CC}" destId="{5C75CC07-82FB-DB4E-B7EA-C9E3D9B55BB9}" srcOrd="0" destOrd="0" presId="urn:microsoft.com/office/officeart/2005/8/layout/vList5"/>
    <dgm:cxn modelId="{98C21F2C-3EFA-6544-8D6F-2AA5A4A32007}" type="presParOf" srcId="{CA169FEB-16E3-144A-88F1-1EB521599505}" destId="{584E80BC-0A2D-914D-A1F8-6B85FEB3EAE4}" srcOrd="1" destOrd="0" presId="urn:microsoft.com/office/officeart/2005/8/layout/vList5"/>
    <dgm:cxn modelId="{B824618E-5A45-7B4F-9614-9C5A20DC8A7A}" type="presParOf" srcId="{CA169FEB-16E3-144A-88F1-1EB521599505}" destId="{DD1A527C-13D0-BE46-995F-A8D5DFAC091F}" srcOrd="2" destOrd="0" presId="urn:microsoft.com/office/officeart/2005/8/layout/vList5"/>
    <dgm:cxn modelId="{C6247120-4CF7-DD48-B7E5-6E116AD30D33}" type="presParOf" srcId="{DD1A527C-13D0-BE46-995F-A8D5DFAC091F}" destId="{3A57BCB0-19D3-2742-9A6E-74D13F22E9F7}" srcOrd="0" destOrd="0" presId="urn:microsoft.com/office/officeart/2005/8/layout/vList5"/>
    <dgm:cxn modelId="{D2D3FEA7-4FF8-1A49-925F-B971C02F9745}" type="presParOf" srcId="{CA169FEB-16E3-144A-88F1-1EB521599505}" destId="{63720064-350B-094E-8CD6-BC36C94F5427}" srcOrd="3" destOrd="0" presId="urn:microsoft.com/office/officeart/2005/8/layout/vList5"/>
    <dgm:cxn modelId="{9B0E04D5-004D-6049-A191-B7BA486D019D}" type="presParOf" srcId="{CA169FEB-16E3-144A-88F1-1EB521599505}" destId="{8D4E50B4-7830-4C48-A50B-0E0C86830B55}" srcOrd="4" destOrd="0" presId="urn:microsoft.com/office/officeart/2005/8/layout/vList5"/>
    <dgm:cxn modelId="{68E56F75-50B4-964D-8AAC-28DD83432FC0}" type="presParOf" srcId="{8D4E50B4-7830-4C48-A50B-0E0C86830B55}" destId="{40487815-77D5-BE4F-9ED8-BC6195F72CF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22546B-4BDC-4ADB-8D4F-8BF681068B0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CE1D88E-C31F-4164-ACB0-3C7874AA028C}">
      <dgm:prSet/>
      <dgm:spPr/>
      <dgm:t>
        <a:bodyPr/>
        <a:lstStyle/>
        <a:p>
          <a:r>
            <a:rPr lang="en-US"/>
            <a:t>Üst düzey fonksiyonlar, fonksiyonları argüman olarak alabilen ve/veya fonksiyonları döndüren fonksiyonlardır.</a:t>
          </a:r>
        </a:p>
      </dgm:t>
    </dgm:pt>
    <dgm:pt modelId="{4D1BD4FD-FE4B-4772-8665-3F2C66297C37}" type="parTrans" cxnId="{11C8E0D4-B474-4C31-B130-EBE1B7C60EF2}">
      <dgm:prSet/>
      <dgm:spPr/>
      <dgm:t>
        <a:bodyPr/>
        <a:lstStyle/>
        <a:p>
          <a:endParaRPr lang="en-US"/>
        </a:p>
      </dgm:t>
    </dgm:pt>
    <dgm:pt modelId="{89826E05-4D71-454C-8ABC-6C5914FE9F4A}" type="sibTrans" cxnId="{11C8E0D4-B474-4C31-B130-EBE1B7C60EF2}">
      <dgm:prSet/>
      <dgm:spPr/>
      <dgm:t>
        <a:bodyPr/>
        <a:lstStyle/>
        <a:p>
          <a:endParaRPr lang="en-US"/>
        </a:p>
      </dgm:t>
    </dgm:pt>
    <dgm:pt modelId="{EC523A60-31A2-40A8-990D-1F7A381FEC0E}">
      <dgm:prSet/>
      <dgm:spPr/>
      <dgm:t>
        <a:bodyPr/>
        <a:lstStyle/>
        <a:p>
          <a:r>
            <a:rPr lang="en-US"/>
            <a:t>Örnek: map(), filter(), reduce()</a:t>
          </a:r>
        </a:p>
      </dgm:t>
    </dgm:pt>
    <dgm:pt modelId="{141562EA-2E22-40AA-9B5A-BE5A36513324}" type="parTrans" cxnId="{435FA667-4626-4460-8394-BD291C7435F2}">
      <dgm:prSet/>
      <dgm:spPr/>
      <dgm:t>
        <a:bodyPr/>
        <a:lstStyle/>
        <a:p>
          <a:endParaRPr lang="en-US"/>
        </a:p>
      </dgm:t>
    </dgm:pt>
    <dgm:pt modelId="{722289CA-14E9-41A8-8C7F-752F3B6CE54E}" type="sibTrans" cxnId="{435FA667-4626-4460-8394-BD291C7435F2}">
      <dgm:prSet/>
      <dgm:spPr/>
      <dgm:t>
        <a:bodyPr/>
        <a:lstStyle/>
        <a:p>
          <a:endParaRPr lang="en-US"/>
        </a:p>
      </dgm:t>
    </dgm:pt>
    <dgm:pt modelId="{773B3AFD-0D47-C149-9E56-1B50A1C8775B}" type="pres">
      <dgm:prSet presAssocID="{3122546B-4BDC-4ADB-8D4F-8BF681068B0D}" presName="linear" presStyleCnt="0">
        <dgm:presLayoutVars>
          <dgm:animLvl val="lvl"/>
          <dgm:resizeHandles val="exact"/>
        </dgm:presLayoutVars>
      </dgm:prSet>
      <dgm:spPr/>
    </dgm:pt>
    <dgm:pt modelId="{0B990DDF-F487-6B4F-8428-172650384CF5}" type="pres">
      <dgm:prSet presAssocID="{4CE1D88E-C31F-4164-ACB0-3C7874AA028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749E3EE-21CC-2D40-88FA-D263E76D7E9F}" type="pres">
      <dgm:prSet presAssocID="{89826E05-4D71-454C-8ABC-6C5914FE9F4A}" presName="spacer" presStyleCnt="0"/>
      <dgm:spPr/>
    </dgm:pt>
    <dgm:pt modelId="{D373B1B9-08D3-7245-83BA-D0317523A270}" type="pres">
      <dgm:prSet presAssocID="{EC523A60-31A2-40A8-990D-1F7A381FEC0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E3CD50C-5991-3B4E-8D65-22584F81A520}" type="presOf" srcId="{3122546B-4BDC-4ADB-8D4F-8BF681068B0D}" destId="{773B3AFD-0D47-C149-9E56-1B50A1C8775B}" srcOrd="0" destOrd="0" presId="urn:microsoft.com/office/officeart/2005/8/layout/vList2"/>
    <dgm:cxn modelId="{FAD00E1E-57D4-2644-BFD4-767DAEDDD90E}" type="presOf" srcId="{4CE1D88E-C31F-4164-ACB0-3C7874AA028C}" destId="{0B990DDF-F487-6B4F-8428-172650384CF5}" srcOrd="0" destOrd="0" presId="urn:microsoft.com/office/officeart/2005/8/layout/vList2"/>
    <dgm:cxn modelId="{435FA667-4626-4460-8394-BD291C7435F2}" srcId="{3122546B-4BDC-4ADB-8D4F-8BF681068B0D}" destId="{EC523A60-31A2-40A8-990D-1F7A381FEC0E}" srcOrd="1" destOrd="0" parTransId="{141562EA-2E22-40AA-9B5A-BE5A36513324}" sibTransId="{722289CA-14E9-41A8-8C7F-752F3B6CE54E}"/>
    <dgm:cxn modelId="{11C8E0D4-B474-4C31-B130-EBE1B7C60EF2}" srcId="{3122546B-4BDC-4ADB-8D4F-8BF681068B0D}" destId="{4CE1D88E-C31F-4164-ACB0-3C7874AA028C}" srcOrd="0" destOrd="0" parTransId="{4D1BD4FD-FE4B-4772-8665-3F2C66297C37}" sibTransId="{89826E05-4D71-454C-8ABC-6C5914FE9F4A}"/>
    <dgm:cxn modelId="{0F50ADF8-E039-EA41-99FE-D43610ACC2ED}" type="presOf" srcId="{EC523A60-31A2-40A8-990D-1F7A381FEC0E}" destId="{D373B1B9-08D3-7245-83BA-D0317523A270}" srcOrd="0" destOrd="0" presId="urn:microsoft.com/office/officeart/2005/8/layout/vList2"/>
    <dgm:cxn modelId="{C4A45C9C-FFC2-8F4E-A718-773BD49D251E}" type="presParOf" srcId="{773B3AFD-0D47-C149-9E56-1B50A1C8775B}" destId="{0B990DDF-F487-6B4F-8428-172650384CF5}" srcOrd="0" destOrd="0" presId="urn:microsoft.com/office/officeart/2005/8/layout/vList2"/>
    <dgm:cxn modelId="{ED039D07-2365-D84E-BEDE-7ED3403DC9A5}" type="presParOf" srcId="{773B3AFD-0D47-C149-9E56-1B50A1C8775B}" destId="{5749E3EE-21CC-2D40-88FA-D263E76D7E9F}" srcOrd="1" destOrd="0" presId="urn:microsoft.com/office/officeart/2005/8/layout/vList2"/>
    <dgm:cxn modelId="{C0775484-3B1B-674E-A432-59999075767F}" type="presParOf" srcId="{773B3AFD-0D47-C149-9E56-1B50A1C8775B}" destId="{D373B1B9-08D3-7245-83BA-D0317523A27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69670B-4251-9449-BED3-C658D3A299FE}">
      <dsp:nvSpPr>
        <dsp:cNvPr id="0" name=""/>
        <dsp:cNvSpPr/>
      </dsp:nvSpPr>
      <dsp:spPr>
        <a:xfrm>
          <a:off x="0" y="374354"/>
          <a:ext cx="5000124" cy="229356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If-else: İki durum kontrol edilir.</a:t>
          </a:r>
        </a:p>
      </dsp:txBody>
      <dsp:txXfrm>
        <a:off x="111963" y="486317"/>
        <a:ext cx="4776198" cy="2069639"/>
      </dsp:txXfrm>
    </dsp:sp>
    <dsp:sp modelId="{5853FA4D-B5B9-D545-977B-A193543A5F44}">
      <dsp:nvSpPr>
        <dsp:cNvPr id="0" name=""/>
        <dsp:cNvSpPr/>
      </dsp:nvSpPr>
      <dsp:spPr>
        <a:xfrm>
          <a:off x="0" y="2786000"/>
          <a:ext cx="5000124" cy="2293565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If-elif-else: Birden fazla durumu kontrol etme imkânı sağlar.</a:t>
          </a:r>
        </a:p>
      </dsp:txBody>
      <dsp:txXfrm>
        <a:off x="111963" y="2897963"/>
        <a:ext cx="4776198" cy="2069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5A5CA-4221-6547-8BCE-2EC4D4758A19}">
      <dsp:nvSpPr>
        <dsp:cNvPr id="0" name=""/>
        <dsp:cNvSpPr/>
      </dsp:nvSpPr>
      <dsp:spPr>
        <a:xfrm>
          <a:off x="0" y="3005285"/>
          <a:ext cx="4438638" cy="197179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Bu, kodu daha okunabilir ve bakımı daha kolay hale getirir.</a:t>
          </a:r>
        </a:p>
      </dsp:txBody>
      <dsp:txXfrm>
        <a:off x="0" y="3005285"/>
        <a:ext cx="4438638" cy="1971792"/>
      </dsp:txXfrm>
    </dsp:sp>
    <dsp:sp modelId="{910847C9-76C2-6444-8020-53226A05C73F}">
      <dsp:nvSpPr>
        <dsp:cNvPr id="0" name=""/>
        <dsp:cNvSpPr/>
      </dsp:nvSpPr>
      <dsp:spPr>
        <a:xfrm rot="10800000">
          <a:off x="0" y="2245"/>
          <a:ext cx="4438638" cy="3032617"/>
        </a:xfrm>
        <a:prstGeom prst="upArrowCallou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Döngü kullanarak aynı işlemi tekrar tekrar yazmaktan kaçınabiliriz.</a:t>
          </a:r>
        </a:p>
      </dsp:txBody>
      <dsp:txXfrm rot="10800000">
        <a:off x="0" y="2245"/>
        <a:ext cx="4438638" cy="1970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3DECCD-127F-479E-AB47-FF6A2AABEA42}">
      <dsp:nvSpPr>
        <dsp:cNvPr id="0" name=""/>
        <dsp:cNvSpPr/>
      </dsp:nvSpPr>
      <dsp:spPr>
        <a:xfrm>
          <a:off x="2032959" y="872149"/>
          <a:ext cx="1058062" cy="1058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F3403-73EB-489B-B06D-57CBC4813839}">
      <dsp:nvSpPr>
        <dsp:cNvPr id="0" name=""/>
        <dsp:cNvSpPr/>
      </dsp:nvSpPr>
      <dsp:spPr>
        <a:xfrm>
          <a:off x="29271" y="2261084"/>
          <a:ext cx="5065438" cy="8156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Python'da</a:t>
          </a:r>
          <a:r>
            <a:rPr lang="en-US" sz="2000" kern="1200" dirty="0"/>
            <a:t> </a:t>
          </a:r>
          <a:r>
            <a:rPr lang="en-US" sz="2000" kern="1200" dirty="0" err="1"/>
            <a:t>yerleşik</a:t>
          </a:r>
          <a:r>
            <a:rPr lang="en-US" sz="2000" kern="1200" dirty="0"/>
            <a:t> </a:t>
          </a:r>
          <a:r>
            <a:rPr lang="en-US" sz="2000" kern="1200" dirty="0" err="1"/>
            <a:t>birçok</a:t>
          </a:r>
          <a:r>
            <a:rPr lang="en-US" sz="2000" kern="1200" dirty="0"/>
            <a:t> </a:t>
          </a:r>
          <a:r>
            <a:rPr lang="en-US" sz="2000" kern="1200" dirty="0" err="1"/>
            <a:t>kütüphane</a:t>
          </a:r>
          <a:r>
            <a:rPr lang="en-US" sz="2000" kern="1200" dirty="0"/>
            <a:t> </a:t>
          </a:r>
          <a:r>
            <a:rPr lang="en-US" sz="2000" kern="1200" dirty="0" err="1"/>
            <a:t>vardır</a:t>
          </a:r>
          <a:r>
            <a:rPr lang="en-US" sz="2000" kern="1200" dirty="0"/>
            <a:t>, </a:t>
          </a:r>
          <a:r>
            <a:rPr lang="en-US" sz="2000" kern="1200" dirty="0" err="1"/>
            <a:t>bu</a:t>
          </a:r>
          <a:r>
            <a:rPr lang="en-US" sz="2000" kern="1200" dirty="0"/>
            <a:t> </a:t>
          </a:r>
          <a:r>
            <a:rPr lang="en-US" sz="2000" kern="1200" dirty="0" err="1"/>
            <a:t>kütüphaneler</a:t>
          </a:r>
          <a:r>
            <a:rPr lang="en-US" sz="2000" kern="1200" dirty="0"/>
            <a:t> </a:t>
          </a:r>
          <a:r>
            <a:rPr lang="en-US" sz="2000" kern="1200" dirty="0" err="1"/>
            <a:t>belirli</a:t>
          </a:r>
          <a:r>
            <a:rPr lang="en-US" sz="2000" kern="1200" dirty="0"/>
            <a:t> </a:t>
          </a:r>
          <a:r>
            <a:rPr lang="en-US" sz="2000" kern="1200" dirty="0" err="1"/>
            <a:t>işlevleri</a:t>
          </a:r>
          <a:r>
            <a:rPr lang="en-US" sz="2000" kern="1200" dirty="0"/>
            <a:t> </a:t>
          </a:r>
          <a:r>
            <a:rPr lang="en-US" sz="2000" kern="1200" dirty="0" err="1"/>
            <a:t>hızlıca</a:t>
          </a:r>
          <a:r>
            <a:rPr lang="en-US" sz="2000" kern="1200" dirty="0"/>
            <a:t> </a:t>
          </a:r>
          <a:r>
            <a:rPr lang="en-US" sz="2000" kern="1200" dirty="0" err="1"/>
            <a:t>gerçekleştirmeye</a:t>
          </a:r>
          <a:r>
            <a:rPr lang="en-US" sz="2000" kern="1200" dirty="0"/>
            <a:t> </a:t>
          </a:r>
          <a:r>
            <a:rPr lang="en-US" sz="2000" kern="1200" dirty="0" err="1"/>
            <a:t>yarar</a:t>
          </a:r>
          <a:r>
            <a:rPr lang="en-US" sz="2000" kern="1200" dirty="0"/>
            <a:t>.</a:t>
          </a:r>
        </a:p>
      </dsp:txBody>
      <dsp:txXfrm>
        <a:off x="29271" y="2261084"/>
        <a:ext cx="5065438" cy="815641"/>
      </dsp:txXfrm>
    </dsp:sp>
    <dsp:sp modelId="{6BF15108-2F22-48D4-8072-C3AD5907C531}">
      <dsp:nvSpPr>
        <dsp:cNvPr id="0" name=""/>
        <dsp:cNvSpPr/>
      </dsp:nvSpPr>
      <dsp:spPr>
        <a:xfrm>
          <a:off x="6152772" y="872149"/>
          <a:ext cx="1058062" cy="1058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5B6DF-DC83-4C4D-B611-50D6AB4CD84F}">
      <dsp:nvSpPr>
        <dsp:cNvPr id="0" name=""/>
        <dsp:cNvSpPr/>
      </dsp:nvSpPr>
      <dsp:spPr>
        <a:xfrm>
          <a:off x="5506178" y="2261084"/>
          <a:ext cx="2351250" cy="8156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Örnek</a:t>
          </a:r>
          <a:r>
            <a:rPr lang="en-US" sz="2000" kern="1200" dirty="0"/>
            <a:t>: math, random, datetime, </a:t>
          </a:r>
          <a:r>
            <a:rPr lang="en-US" sz="2000" kern="1200" dirty="0" err="1"/>
            <a:t>os</a:t>
          </a:r>
          <a:endParaRPr lang="en-US" sz="2000" kern="1200" dirty="0"/>
        </a:p>
      </dsp:txBody>
      <dsp:txXfrm>
        <a:off x="5506178" y="2261084"/>
        <a:ext cx="2351250" cy="8156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5CC07-82FB-DB4E-B7EA-C9E3D9B55BB9}">
      <dsp:nvSpPr>
        <dsp:cNvPr id="0" name=""/>
        <dsp:cNvSpPr/>
      </dsp:nvSpPr>
      <dsp:spPr>
        <a:xfrm>
          <a:off x="2523744" y="2313"/>
          <a:ext cx="2839211" cy="152658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Gömülü</a:t>
          </a:r>
          <a:r>
            <a:rPr lang="en-US" sz="2000" kern="1200" dirty="0"/>
            <a:t> </a:t>
          </a:r>
          <a:r>
            <a:rPr lang="en-US" sz="2000" kern="1200" dirty="0" err="1"/>
            <a:t>fonksiyonlar</a:t>
          </a:r>
          <a:r>
            <a:rPr lang="en-US" sz="2000" kern="1200" dirty="0"/>
            <a:t>: </a:t>
          </a:r>
          <a:r>
            <a:rPr lang="en-US" sz="2000" kern="1200" dirty="0" err="1"/>
            <a:t>Python'da</a:t>
          </a:r>
          <a:r>
            <a:rPr lang="en-US" sz="2000" kern="1200" dirty="0"/>
            <a:t> </a:t>
          </a:r>
          <a:r>
            <a:rPr lang="en-US" sz="2000" kern="1200" dirty="0" err="1"/>
            <a:t>önceden</a:t>
          </a:r>
          <a:r>
            <a:rPr lang="en-US" sz="2000" kern="1200" dirty="0"/>
            <a:t> </a:t>
          </a:r>
          <a:r>
            <a:rPr lang="en-US" sz="2000" kern="1200" dirty="0" err="1"/>
            <a:t>tanımlanmış</a:t>
          </a:r>
          <a:r>
            <a:rPr lang="en-US" sz="2000" kern="1200" dirty="0"/>
            <a:t> </a:t>
          </a:r>
          <a:r>
            <a:rPr lang="en-US" sz="2000" kern="1200" dirty="0" err="1"/>
            <a:t>ve</a:t>
          </a:r>
          <a:r>
            <a:rPr lang="en-US" sz="2000" kern="1200" dirty="0"/>
            <a:t> </a:t>
          </a:r>
          <a:r>
            <a:rPr lang="en-US" sz="2000" kern="1200" dirty="0" err="1"/>
            <a:t>hemen</a:t>
          </a:r>
          <a:r>
            <a:rPr lang="en-US" sz="2000" kern="1200" dirty="0"/>
            <a:t> </a:t>
          </a:r>
          <a:r>
            <a:rPr lang="en-US" sz="2000" kern="1200" dirty="0" err="1"/>
            <a:t>kullanılabilecek</a:t>
          </a:r>
          <a:r>
            <a:rPr lang="en-US" sz="2000" kern="1200" dirty="0"/>
            <a:t> </a:t>
          </a:r>
          <a:r>
            <a:rPr lang="en-US" sz="2000" kern="1200" dirty="0" err="1"/>
            <a:t>fonksiyonlardır</a:t>
          </a:r>
          <a:r>
            <a:rPr lang="en-US" sz="2000" kern="1200" dirty="0"/>
            <a:t>.</a:t>
          </a:r>
        </a:p>
      </dsp:txBody>
      <dsp:txXfrm>
        <a:off x="2598266" y="76835"/>
        <a:ext cx="2690167" cy="1377543"/>
      </dsp:txXfrm>
    </dsp:sp>
    <dsp:sp modelId="{3A57BCB0-19D3-2742-9A6E-74D13F22E9F7}">
      <dsp:nvSpPr>
        <dsp:cNvPr id="0" name=""/>
        <dsp:cNvSpPr/>
      </dsp:nvSpPr>
      <dsp:spPr>
        <a:xfrm>
          <a:off x="2523744" y="1605229"/>
          <a:ext cx="2839211" cy="152658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Kütüphaneler</a:t>
          </a:r>
          <a:r>
            <a:rPr lang="en-US" sz="2000" kern="1200" dirty="0"/>
            <a:t>: </a:t>
          </a:r>
          <a:r>
            <a:rPr lang="en-US" sz="2000" kern="1200" dirty="0" err="1"/>
            <a:t>Belirli</a:t>
          </a:r>
          <a:r>
            <a:rPr lang="en-US" sz="2000" kern="1200" dirty="0"/>
            <a:t> </a:t>
          </a:r>
          <a:r>
            <a:rPr lang="en-US" sz="2000" kern="1200" dirty="0" err="1"/>
            <a:t>bir</a:t>
          </a:r>
          <a:r>
            <a:rPr lang="en-US" sz="2000" kern="1200" dirty="0"/>
            <a:t> </a:t>
          </a:r>
          <a:r>
            <a:rPr lang="en-US" sz="2000" kern="1200" dirty="0" err="1"/>
            <a:t>işlevi</a:t>
          </a:r>
          <a:r>
            <a:rPr lang="en-US" sz="2000" kern="1200" dirty="0"/>
            <a:t> </a:t>
          </a:r>
          <a:r>
            <a:rPr lang="en-US" sz="2000" kern="1200" dirty="0" err="1"/>
            <a:t>gerçekleştiren</a:t>
          </a:r>
          <a:r>
            <a:rPr lang="en-US" sz="2000" kern="1200" dirty="0"/>
            <a:t> </a:t>
          </a:r>
          <a:r>
            <a:rPr lang="en-US" sz="2000" kern="1200" dirty="0" err="1"/>
            <a:t>fonksiyonları</a:t>
          </a:r>
          <a:r>
            <a:rPr lang="en-US" sz="2000" kern="1200" dirty="0"/>
            <a:t> </a:t>
          </a:r>
          <a:r>
            <a:rPr lang="en-US" sz="2000" kern="1200" dirty="0" err="1"/>
            <a:t>barındıran</a:t>
          </a:r>
          <a:r>
            <a:rPr lang="en-US" sz="2000" kern="1200" dirty="0"/>
            <a:t> </a:t>
          </a:r>
          <a:r>
            <a:rPr lang="en-US" sz="2000" kern="1200" dirty="0" err="1"/>
            <a:t>koleksiyonlardır</a:t>
          </a:r>
          <a:r>
            <a:rPr lang="en-US" sz="2000" kern="1200" dirty="0"/>
            <a:t>.</a:t>
          </a:r>
        </a:p>
      </dsp:txBody>
      <dsp:txXfrm>
        <a:off x="2598266" y="1679751"/>
        <a:ext cx="2690167" cy="1377543"/>
      </dsp:txXfrm>
    </dsp:sp>
    <dsp:sp modelId="{40487815-77D5-BE4F-9ED8-BC6195F72CF2}">
      <dsp:nvSpPr>
        <dsp:cNvPr id="0" name=""/>
        <dsp:cNvSpPr/>
      </dsp:nvSpPr>
      <dsp:spPr>
        <a:xfrm>
          <a:off x="2523744" y="3208145"/>
          <a:ext cx="2839211" cy="152658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Örnek</a:t>
          </a:r>
          <a:r>
            <a:rPr lang="en-US" sz="2000" kern="1200" dirty="0"/>
            <a:t> </a:t>
          </a:r>
          <a:r>
            <a:rPr lang="en-US" sz="2000" kern="1200" dirty="0" err="1"/>
            <a:t>Kütüphaneler</a:t>
          </a:r>
          <a:r>
            <a:rPr lang="en-US" sz="2000" kern="1200" dirty="0"/>
            <a:t>: NumPy, Pandas, Matplotlib</a:t>
          </a:r>
        </a:p>
      </dsp:txBody>
      <dsp:txXfrm>
        <a:off x="2598266" y="3282667"/>
        <a:ext cx="2690167" cy="13775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90DDF-F487-6B4F-8428-172650384CF5}">
      <dsp:nvSpPr>
        <dsp:cNvPr id="0" name=""/>
        <dsp:cNvSpPr/>
      </dsp:nvSpPr>
      <dsp:spPr>
        <a:xfrm>
          <a:off x="0" y="55817"/>
          <a:ext cx="7886700" cy="18696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Üst düzey fonksiyonlar, fonksiyonları argüman olarak alabilen ve/veya fonksiyonları döndüren fonksiyonlardır.</a:t>
          </a:r>
        </a:p>
      </dsp:txBody>
      <dsp:txXfrm>
        <a:off x="91269" y="147086"/>
        <a:ext cx="7704162" cy="1687122"/>
      </dsp:txXfrm>
    </dsp:sp>
    <dsp:sp modelId="{D373B1B9-08D3-7245-83BA-D0317523A270}">
      <dsp:nvSpPr>
        <dsp:cNvPr id="0" name=""/>
        <dsp:cNvSpPr/>
      </dsp:nvSpPr>
      <dsp:spPr>
        <a:xfrm>
          <a:off x="0" y="2023398"/>
          <a:ext cx="7886700" cy="18696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Örnek: map(), filter(), reduce()</a:t>
          </a:r>
        </a:p>
      </dsp:txBody>
      <dsp:txXfrm>
        <a:off x="91269" y="2114667"/>
        <a:ext cx="7704162" cy="1687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D0A59-ABA0-B446-B8F1-10F7405B918B}" type="datetimeFigureOut">
              <a:rPr lang="tr-TR" smtClean="0"/>
              <a:t>24.10.2024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95EEF-4875-A34F-A776-8CB5ACCB92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8529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8FBDC-4840-FD48-9930-3A23A2123640}" type="datetime1">
              <a:rPr lang="tr-TR" smtClean="0"/>
              <a:t>24.10.2024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17C7D-CA30-EA4F-AF19-3E1AA4828AAD}" type="datetime1">
              <a:rPr lang="tr-TR" smtClean="0"/>
              <a:t>24.10.2024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59B4D-794C-3340-B44B-51DC456A20DE}" type="datetime1">
              <a:rPr lang="tr-TR" smtClean="0"/>
              <a:t>24.10.2024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CEC78-69DE-7147-A613-7BA415ACEB86}" type="datetime1">
              <a:rPr lang="tr-TR" smtClean="0"/>
              <a:t>24.10.2024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70FEC-FB75-DC4D-A1E6-3D645A1ADE20}" type="datetime1">
              <a:rPr lang="tr-TR" smtClean="0"/>
              <a:t>24.10.2024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BF21-DBA2-2546-8A4C-D9212CA99CD9}" type="datetime1">
              <a:rPr lang="tr-TR" smtClean="0"/>
              <a:t>24.10.2024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6ABCB-B95B-0D47-BC22-F32A3A1C46F9}" type="datetime1">
              <a:rPr lang="tr-TR" smtClean="0"/>
              <a:t>24.10.2024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E505-FC68-0B4D-82A1-4D8DE57E2753}" type="datetime1">
              <a:rPr lang="tr-TR" smtClean="0"/>
              <a:t>24.10.2024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728-FF85-224D-B720-FC04B04F1B10}" type="datetime1">
              <a:rPr lang="tr-TR" smtClean="0"/>
              <a:t>24.10.2024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D0BBD-55FF-6B4D-B70D-B5147F535B41}" type="datetime1">
              <a:rPr lang="tr-TR" smtClean="0"/>
              <a:t>24.10.2024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799AF-59CE-604C-AA51-6D8D52FE65C1}" type="datetime1">
              <a:rPr lang="tr-TR" smtClean="0"/>
              <a:t>24.10.2024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4C41F-30A3-3944-A361-1D4369B471C2}" type="datetime1">
              <a:rPr lang="tr-TR" smtClean="0"/>
              <a:t>24.10.2024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Kaynak: onuraltuntas.net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D273D63-31A9-FD37-5E55-F49626E8B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4599" y="2248971"/>
            <a:ext cx="7331487" cy="1573670"/>
          </a:xfrm>
        </p:spPr>
        <p:txBody>
          <a:bodyPr>
            <a:normAutofit fontScale="90000"/>
          </a:bodyPr>
          <a:lstStyle/>
          <a:p>
            <a:r>
              <a:rPr lang="tr-TR" sz="2700" b="1" dirty="0">
                <a:solidFill>
                  <a:srgbClr val="992F62"/>
                </a:solidFill>
                <a:latin typeface="Calibri" panose="020F0502020204030204" pitchFamily="34" charset="0"/>
              </a:rPr>
              <a:t>2024-2025 EĞİTİM VE ÖĞRETİM YILI</a:t>
            </a:r>
            <a:br>
              <a:rPr lang="tr-TR" sz="2700" b="1" dirty="0">
                <a:solidFill>
                  <a:srgbClr val="992F62"/>
                </a:solidFill>
                <a:latin typeface="Calibri" panose="020F0502020204030204" pitchFamily="34" charset="0"/>
              </a:rPr>
            </a:br>
            <a:br>
              <a:rPr lang="tr-TR" sz="2700" b="1" dirty="0">
                <a:solidFill>
                  <a:srgbClr val="992F62"/>
                </a:solidFill>
                <a:latin typeface="Calibri" panose="020F0502020204030204" pitchFamily="34" charset="0"/>
              </a:rPr>
            </a:br>
            <a:r>
              <a:rPr lang="tr-TR" sz="2700" b="1" dirty="0">
                <a:solidFill>
                  <a:srgbClr val="992F62"/>
                </a:solidFill>
                <a:latin typeface="Calibri" panose="020F0502020204030204" pitchFamily="34" charset="0"/>
              </a:rPr>
              <a:t>PROGRAMLAMA DİLLERİ MODÜLÜ (PYTHON)</a:t>
            </a:r>
            <a:br>
              <a:rPr lang="tr-TR" sz="2700" b="1" dirty="0">
                <a:solidFill>
                  <a:srgbClr val="992F62"/>
                </a:solidFill>
                <a:latin typeface="Calibri" panose="020F0502020204030204" pitchFamily="34" charset="0"/>
              </a:rPr>
            </a:br>
            <a:br>
              <a:rPr lang="tr-TR" sz="2700" b="1" dirty="0">
                <a:solidFill>
                  <a:srgbClr val="992F62"/>
                </a:solidFill>
                <a:latin typeface="Calibri" panose="020F0502020204030204" pitchFamily="34" charset="0"/>
              </a:rPr>
            </a:br>
            <a:r>
              <a:rPr lang="tr-TR" sz="2700" b="1" dirty="0">
                <a:solidFill>
                  <a:srgbClr val="992F62"/>
                </a:solidFill>
                <a:latin typeface="Calibri" panose="020F0502020204030204" pitchFamily="34" charset="0"/>
              </a:rPr>
              <a:t>2. ÜNİTE</a:t>
            </a:r>
            <a:br>
              <a:rPr lang="tr-TR" sz="2700" b="1" dirty="0">
                <a:solidFill>
                  <a:srgbClr val="992F62"/>
                </a:solidFill>
                <a:latin typeface="Calibri" panose="020F0502020204030204" pitchFamily="34" charset="0"/>
              </a:rPr>
            </a:br>
            <a:r>
              <a:rPr lang="tr-TR" sz="2700" dirty="0">
                <a:solidFill>
                  <a:srgbClr val="992F62"/>
                </a:solidFill>
                <a:effectLst/>
                <a:latin typeface="Calibri" panose="020F0502020204030204" pitchFamily="34" charset="0"/>
              </a:rPr>
              <a:t>PYTHON PROGRAMLAMA DİLİ İLE YAZILIM GELİŞTİRME </a:t>
            </a:r>
            <a:br>
              <a:rPr lang="tr-TR" sz="1100" dirty="0">
                <a:solidFill>
                  <a:srgbClr val="992F62"/>
                </a:solidFill>
                <a:effectLst/>
                <a:latin typeface="Calibri" panose="020F0502020204030204" pitchFamily="34" charset="0"/>
              </a:rPr>
            </a:br>
            <a:br>
              <a:rPr lang="tr-TR" sz="600" dirty="0">
                <a:solidFill>
                  <a:srgbClr val="992F62"/>
                </a:solidFill>
                <a:latin typeface="Calibri" panose="020F0502020204030204" pitchFamily="34" charset="0"/>
              </a:rPr>
            </a:br>
            <a:br>
              <a:rPr lang="tr-TR" sz="2100" b="1" dirty="0">
                <a:solidFill>
                  <a:srgbClr val="992F62"/>
                </a:solidFill>
                <a:latin typeface="Calibri" panose="020F0502020204030204" pitchFamily="34" charset="0"/>
              </a:rPr>
            </a:br>
            <a:endParaRPr lang="tr-TR" sz="2100" b="1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E8AD68C-B8EB-D9F9-7EDD-8D425464F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068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tr-TR" sz="3500"/>
              <a:t>1. Karar Yapıları Nedir?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41" y="2285999"/>
            <a:ext cx="3800489" cy="3613149"/>
          </a:xfrm>
        </p:spPr>
        <p:txBody>
          <a:bodyPr anchor="ctr">
            <a:normAutofit/>
          </a:bodyPr>
          <a:lstStyle/>
          <a:p>
            <a:r>
              <a:rPr lang="tr-TR" sz="2400" dirty="0"/>
              <a:t>Karar yapıları, programların belirli koşullara göre farklı sonuçlar üretmesini sağlar.</a:t>
            </a:r>
          </a:p>
          <a:p>
            <a:endParaRPr lang="tr-TR" sz="2400" dirty="0"/>
          </a:p>
          <a:p>
            <a:r>
              <a:rPr lang="tr-TR" sz="2400" dirty="0"/>
              <a:t>Gerçek hayat örneği: Eğer hava yağmurluysa şemsiye alırım, yoksa almam.</a:t>
            </a:r>
          </a:p>
        </p:txBody>
      </p:sp>
      <p:pic>
        <p:nvPicPr>
          <p:cNvPr id="5" name="Picture 4" descr="Gri ve turuncu şemsiye havada görünümü">
            <a:extLst>
              <a:ext uri="{FF2B5EF4-FFF2-40B4-BE49-F238E27FC236}">
                <a16:creationId xmlns:a16="http://schemas.microsoft.com/office/drawing/2014/main" id="{B65DC03D-98BB-84D0-C02B-26D1F029E4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615" r="11329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7C3E246-7D18-084B-F990-4EFBE2207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tr-TR" sz="3500"/>
              <a:t>2. If-Else Yapısı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245" y="2159875"/>
            <a:ext cx="3485179" cy="3613149"/>
          </a:xfrm>
        </p:spPr>
        <p:txBody>
          <a:bodyPr anchor="ctr">
            <a:noAutofit/>
          </a:bodyPr>
          <a:lstStyle/>
          <a:p>
            <a:r>
              <a:rPr lang="tr-TR" sz="2000" dirty="0" err="1"/>
              <a:t>If</a:t>
            </a:r>
            <a:r>
              <a:rPr lang="tr-TR" sz="2000" dirty="0"/>
              <a:t>-else koşulu, bir durum doğruysa bir kod bloğu çalıştırır, aksi halde başka bir kod bloğunu çalıştırır.</a:t>
            </a:r>
          </a:p>
          <a:p>
            <a:endParaRPr lang="tr-TR" sz="2000" dirty="0"/>
          </a:p>
          <a:p>
            <a:r>
              <a:rPr lang="tr-TR" sz="2000" dirty="0"/>
              <a:t>Örnek Kod:</a:t>
            </a:r>
          </a:p>
          <a:p>
            <a:pPr marL="0" indent="0">
              <a:buNone/>
            </a:pPr>
            <a:r>
              <a:rPr lang="tr-TR" sz="2000" dirty="0" err="1"/>
              <a:t>hava_durumu</a:t>
            </a:r>
            <a:r>
              <a:rPr lang="tr-TR" sz="2000" dirty="0"/>
              <a:t> = "yağmurlu"</a:t>
            </a:r>
          </a:p>
          <a:p>
            <a:pPr marL="0" indent="0">
              <a:buNone/>
            </a:pPr>
            <a:r>
              <a:rPr lang="tr-TR" sz="2000" dirty="0" err="1"/>
              <a:t>if</a:t>
            </a:r>
            <a:r>
              <a:rPr lang="tr-TR" sz="2000" dirty="0"/>
              <a:t> </a:t>
            </a:r>
            <a:r>
              <a:rPr lang="tr-TR" sz="2000" dirty="0" err="1"/>
              <a:t>hava_durumu</a:t>
            </a:r>
            <a:r>
              <a:rPr lang="tr-TR" sz="2000" dirty="0"/>
              <a:t> == "yağmurlu":</a:t>
            </a:r>
          </a:p>
          <a:p>
            <a:pPr marL="0" indent="0">
              <a:buNone/>
            </a:pPr>
            <a:r>
              <a:rPr lang="tr-TR" sz="2000" dirty="0"/>
              <a:t>	</a:t>
            </a:r>
            <a:r>
              <a:rPr lang="tr-TR" sz="2000" dirty="0" err="1"/>
              <a:t>print</a:t>
            </a:r>
            <a:r>
              <a:rPr lang="tr-TR" sz="2000" dirty="0"/>
              <a:t>("Şemsiyeni al!")</a:t>
            </a:r>
          </a:p>
          <a:p>
            <a:pPr marL="0" indent="0">
              <a:buNone/>
            </a:pPr>
            <a:r>
              <a:rPr lang="tr-TR" sz="2000" dirty="0"/>
              <a:t>else:</a:t>
            </a:r>
          </a:p>
          <a:p>
            <a:pPr marL="0" indent="0">
              <a:buNone/>
            </a:pPr>
            <a:r>
              <a:rPr lang="tr-TR" sz="2000" dirty="0"/>
              <a:t>	</a:t>
            </a:r>
            <a:r>
              <a:rPr lang="tr-TR" sz="2000" dirty="0" err="1"/>
              <a:t>print</a:t>
            </a:r>
            <a:r>
              <a:rPr lang="tr-TR" sz="2000" dirty="0"/>
              <a:t>("Şemsiyeye gerek yok.")</a:t>
            </a:r>
          </a:p>
        </p:txBody>
      </p:sp>
      <p:pic>
        <p:nvPicPr>
          <p:cNvPr id="5" name="Picture 4" descr="Grup üzerinde bir çatın yatay">
            <a:extLst>
              <a:ext uri="{FF2B5EF4-FFF2-40B4-BE49-F238E27FC236}">
                <a16:creationId xmlns:a16="http://schemas.microsoft.com/office/drawing/2014/main" id="{C9A69846-D6F6-22D3-3F30-3EB8E3D7E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07" r="40151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549547B-4C56-9F8A-3277-F642F72D4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3. If-</a:t>
            </a:r>
            <a:r>
              <a:rPr dirty="0" err="1"/>
              <a:t>Elif</a:t>
            </a:r>
            <a:r>
              <a:rPr dirty="0"/>
              <a:t>-Else </a:t>
            </a:r>
            <a:r>
              <a:rPr dirty="0" err="1"/>
              <a:t>Yapısı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000" dirty="0"/>
              <a:t>If-</a:t>
            </a:r>
            <a:r>
              <a:rPr sz="2000" dirty="0" err="1"/>
              <a:t>elif</a:t>
            </a:r>
            <a:r>
              <a:rPr sz="2000" dirty="0"/>
              <a:t>-else, </a:t>
            </a:r>
            <a:r>
              <a:rPr sz="2000" dirty="0" err="1"/>
              <a:t>birden</a:t>
            </a:r>
            <a:r>
              <a:rPr sz="2000" dirty="0"/>
              <a:t> </a:t>
            </a:r>
            <a:r>
              <a:rPr sz="2000" dirty="0" err="1"/>
              <a:t>fazla</a:t>
            </a:r>
            <a:r>
              <a:rPr sz="2000" dirty="0"/>
              <a:t> </a:t>
            </a:r>
            <a:r>
              <a:rPr sz="2000" dirty="0" err="1"/>
              <a:t>durumu</a:t>
            </a:r>
            <a:r>
              <a:rPr sz="2000" dirty="0"/>
              <a:t> </a:t>
            </a:r>
            <a:r>
              <a:rPr sz="2000" dirty="0" err="1"/>
              <a:t>kontrol</a:t>
            </a:r>
            <a:r>
              <a:rPr sz="2000" dirty="0"/>
              <a:t> </a:t>
            </a:r>
            <a:r>
              <a:rPr sz="2000" dirty="0" err="1"/>
              <a:t>etmek</a:t>
            </a:r>
            <a:r>
              <a:rPr sz="2000" dirty="0"/>
              <a:t> </a:t>
            </a:r>
            <a:r>
              <a:rPr sz="2000" dirty="0" err="1"/>
              <a:t>için</a:t>
            </a:r>
            <a:r>
              <a:rPr sz="2000" dirty="0"/>
              <a:t> </a:t>
            </a:r>
            <a:r>
              <a:rPr sz="2000" dirty="0" err="1"/>
              <a:t>kullanılır</a:t>
            </a:r>
            <a:r>
              <a:rPr sz="2000" dirty="0"/>
              <a:t>.</a:t>
            </a:r>
            <a:endParaRPr lang="tr-TR" sz="2000" dirty="0"/>
          </a:p>
          <a:p>
            <a:endParaRPr sz="2000" dirty="0"/>
          </a:p>
          <a:p>
            <a:r>
              <a:rPr sz="2000" dirty="0" err="1"/>
              <a:t>Örnek</a:t>
            </a:r>
            <a:r>
              <a:rPr sz="2000" dirty="0"/>
              <a:t> </a:t>
            </a:r>
            <a:r>
              <a:rPr sz="2000" dirty="0" err="1"/>
              <a:t>Kod</a:t>
            </a:r>
            <a:r>
              <a:rPr sz="2000" dirty="0"/>
              <a:t>:</a:t>
            </a:r>
          </a:p>
          <a:p>
            <a:pPr marL="0" indent="0">
              <a:buNone/>
            </a:pPr>
            <a:r>
              <a:rPr sz="2000" dirty="0" err="1"/>
              <a:t>saat</a:t>
            </a:r>
            <a:r>
              <a:rPr sz="2000" dirty="0"/>
              <a:t> = 15</a:t>
            </a:r>
          </a:p>
          <a:p>
            <a:pPr marL="0" indent="0">
              <a:buNone/>
            </a:pPr>
            <a:r>
              <a:rPr sz="2000" dirty="0"/>
              <a:t>if </a:t>
            </a:r>
            <a:r>
              <a:rPr sz="2000" dirty="0" err="1"/>
              <a:t>saat</a:t>
            </a:r>
            <a:r>
              <a:rPr sz="2000" dirty="0"/>
              <a:t> &lt; 12:</a:t>
            </a:r>
          </a:p>
          <a:p>
            <a:pPr marL="0" indent="0">
              <a:buNone/>
            </a:pPr>
            <a:r>
              <a:rPr sz="2000" dirty="0"/>
              <a:t>    print("</a:t>
            </a:r>
            <a:r>
              <a:rPr sz="2000" dirty="0" err="1"/>
              <a:t>Günaydın</a:t>
            </a:r>
            <a:r>
              <a:rPr sz="2000" dirty="0"/>
              <a:t>!")</a:t>
            </a:r>
          </a:p>
          <a:p>
            <a:pPr marL="0" indent="0">
              <a:buNone/>
            </a:pPr>
            <a:r>
              <a:rPr sz="2000" dirty="0" err="1"/>
              <a:t>elif</a:t>
            </a:r>
            <a:r>
              <a:rPr sz="2000" dirty="0"/>
              <a:t> </a:t>
            </a:r>
            <a:r>
              <a:rPr sz="2000" dirty="0" err="1"/>
              <a:t>saat</a:t>
            </a:r>
            <a:r>
              <a:rPr sz="2000" dirty="0"/>
              <a:t> &lt; 18:</a:t>
            </a:r>
          </a:p>
          <a:p>
            <a:pPr marL="0" indent="0">
              <a:buNone/>
            </a:pPr>
            <a:r>
              <a:rPr sz="2000" dirty="0"/>
              <a:t>    print("</a:t>
            </a:r>
            <a:r>
              <a:rPr sz="2000" dirty="0" err="1"/>
              <a:t>İyi</a:t>
            </a:r>
            <a:r>
              <a:rPr sz="2000" dirty="0"/>
              <a:t> </a:t>
            </a:r>
            <a:r>
              <a:rPr sz="2000" dirty="0" err="1"/>
              <a:t>günler</a:t>
            </a:r>
            <a:r>
              <a:rPr sz="2000" dirty="0"/>
              <a:t>!")</a:t>
            </a:r>
          </a:p>
          <a:p>
            <a:pPr marL="0" indent="0">
              <a:buNone/>
            </a:pPr>
            <a:r>
              <a:rPr sz="2000" dirty="0"/>
              <a:t>else:</a:t>
            </a:r>
          </a:p>
          <a:p>
            <a:pPr marL="0" indent="0">
              <a:buNone/>
            </a:pPr>
            <a:r>
              <a:rPr sz="2000" dirty="0"/>
              <a:t>    print("</a:t>
            </a:r>
            <a:r>
              <a:rPr sz="2000" dirty="0" err="1"/>
              <a:t>İyi</a:t>
            </a:r>
            <a:r>
              <a:rPr sz="2000" dirty="0"/>
              <a:t> </a:t>
            </a:r>
            <a:r>
              <a:rPr sz="2000" dirty="0" err="1"/>
              <a:t>akşamlar</a:t>
            </a:r>
            <a:r>
              <a:rPr sz="2000" dirty="0"/>
              <a:t>!")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BF008B3-7D4E-0F63-8630-C5FD03147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tr-TR" sz="3500"/>
              <a:t>4. İç İçe If Yapıları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207" y="2406868"/>
            <a:ext cx="4142673" cy="3613149"/>
          </a:xfrm>
        </p:spPr>
        <p:txBody>
          <a:bodyPr anchor="ctr">
            <a:noAutofit/>
          </a:bodyPr>
          <a:lstStyle/>
          <a:p>
            <a:r>
              <a:rPr lang="tr-TR" sz="2000" dirty="0"/>
              <a:t>Karar yapılarının içinde başka bir karar yapısı olabilir.</a:t>
            </a:r>
          </a:p>
          <a:p>
            <a:r>
              <a:rPr lang="tr-TR" sz="2000" dirty="0"/>
              <a:t>Örnek Kod:</a:t>
            </a:r>
          </a:p>
          <a:p>
            <a:pPr marL="0" indent="0">
              <a:buNone/>
            </a:pPr>
            <a:r>
              <a:rPr lang="tr-TR" sz="2000" dirty="0"/>
              <a:t>hava = "güneşli"</a:t>
            </a:r>
          </a:p>
          <a:p>
            <a:pPr marL="0" indent="0">
              <a:buNone/>
            </a:pPr>
            <a:r>
              <a:rPr lang="tr-TR" sz="2000" dirty="0"/>
              <a:t>sıcaklık = 30</a:t>
            </a:r>
          </a:p>
          <a:p>
            <a:pPr marL="0" indent="0">
              <a:buNone/>
            </a:pPr>
            <a:r>
              <a:rPr lang="tr-TR" sz="2000" dirty="0" err="1"/>
              <a:t>if</a:t>
            </a:r>
            <a:r>
              <a:rPr lang="tr-TR" sz="2000" dirty="0"/>
              <a:t> hava == "güneşli":</a:t>
            </a:r>
          </a:p>
          <a:p>
            <a:pPr marL="0" indent="0">
              <a:buNone/>
            </a:pPr>
            <a:r>
              <a:rPr lang="tr-TR" sz="2000" dirty="0"/>
              <a:t>    </a:t>
            </a:r>
            <a:r>
              <a:rPr lang="tr-TR" sz="2000" dirty="0" err="1"/>
              <a:t>if</a:t>
            </a:r>
            <a:r>
              <a:rPr lang="tr-TR" sz="2000" dirty="0"/>
              <a:t> sıcaklık &gt; 25:</a:t>
            </a:r>
          </a:p>
          <a:p>
            <a:pPr marL="0" indent="0">
              <a:buNone/>
            </a:pPr>
            <a:r>
              <a:rPr lang="tr-TR" sz="2000" dirty="0"/>
              <a:t>        </a:t>
            </a:r>
            <a:r>
              <a:rPr lang="tr-TR" sz="2000" dirty="0" err="1"/>
              <a:t>print</a:t>
            </a:r>
            <a:r>
              <a:rPr lang="tr-TR" sz="2000" dirty="0"/>
              <a:t>("Hadi denize gidelim!")</a:t>
            </a:r>
          </a:p>
          <a:p>
            <a:pPr marL="0" indent="0">
              <a:buNone/>
            </a:pPr>
            <a:r>
              <a:rPr lang="tr-TR" sz="2000" dirty="0"/>
              <a:t>    else:</a:t>
            </a:r>
          </a:p>
          <a:p>
            <a:pPr marL="0" indent="0">
              <a:buNone/>
            </a:pPr>
            <a:r>
              <a:rPr lang="tr-TR" sz="2000" dirty="0"/>
              <a:t>        </a:t>
            </a:r>
            <a:r>
              <a:rPr lang="tr-TR" sz="2000" dirty="0" err="1"/>
              <a:t>print</a:t>
            </a:r>
            <a:r>
              <a:rPr lang="tr-TR" sz="2000" dirty="0"/>
              <a:t>("Parkta yürüyüş yapabiliriz.")</a:t>
            </a:r>
          </a:p>
        </p:txBody>
      </p:sp>
      <p:pic>
        <p:nvPicPr>
          <p:cNvPr id="5" name="Picture 4" descr="Termometre çıkış kapıları">
            <a:extLst>
              <a:ext uri="{FF2B5EF4-FFF2-40B4-BE49-F238E27FC236}">
                <a16:creationId xmlns:a16="http://schemas.microsoft.com/office/drawing/2014/main" id="{FD97CB76-BDD6-301D-96D0-22240E2FC7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450" b="-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F8E5FA2-ABEC-4448-F8A7-7021373CB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sz="3500"/>
              <a:t>5. Boolean (Mantıksal) Yapılar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411" y="2144110"/>
            <a:ext cx="3485179" cy="3613149"/>
          </a:xfrm>
        </p:spPr>
        <p:txBody>
          <a:bodyPr anchor="ctr">
            <a:normAutofit/>
          </a:bodyPr>
          <a:lstStyle/>
          <a:p>
            <a:r>
              <a:rPr lang="tr-TR" sz="2000" dirty="0" err="1"/>
              <a:t>Boolean</a:t>
            </a:r>
            <a:r>
              <a:rPr lang="tr-TR" sz="2000" dirty="0"/>
              <a:t> yapılar, koşulların sonucunu doğru veya yanlış olarak döner.</a:t>
            </a:r>
          </a:p>
          <a:p>
            <a:endParaRPr lang="tr-TR" sz="2000" dirty="0"/>
          </a:p>
          <a:p>
            <a:r>
              <a:rPr lang="tr-TR" sz="2000" dirty="0"/>
              <a:t>Örnek Kod:</a:t>
            </a:r>
          </a:p>
          <a:p>
            <a:pPr marL="0" indent="0">
              <a:buNone/>
            </a:pPr>
            <a:r>
              <a:rPr lang="tr-TR" sz="2000" dirty="0" err="1"/>
              <a:t>yağmur_yağıyor</a:t>
            </a:r>
            <a:r>
              <a:rPr lang="tr-TR" sz="2000" dirty="0"/>
              <a:t> = True</a:t>
            </a:r>
          </a:p>
          <a:p>
            <a:pPr marL="0" indent="0">
              <a:buNone/>
            </a:pPr>
            <a:r>
              <a:rPr lang="tr-TR" sz="2000" dirty="0" err="1"/>
              <a:t>if</a:t>
            </a:r>
            <a:r>
              <a:rPr lang="tr-TR" sz="2000" dirty="0"/>
              <a:t> </a:t>
            </a:r>
            <a:r>
              <a:rPr lang="tr-TR" sz="2000" dirty="0" err="1"/>
              <a:t>yağmur_yağıyor</a:t>
            </a:r>
            <a:r>
              <a:rPr lang="tr-TR" sz="2000" dirty="0"/>
              <a:t>:</a:t>
            </a:r>
          </a:p>
          <a:p>
            <a:pPr marL="0" indent="0"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("Şemsiyeni al.")</a:t>
            </a:r>
          </a:p>
        </p:txBody>
      </p:sp>
      <p:pic>
        <p:nvPicPr>
          <p:cNvPr id="5" name="Picture 4" descr="Düzenli aralıklarla öğeler tablosu">
            <a:extLst>
              <a:ext uri="{FF2B5EF4-FFF2-40B4-BE49-F238E27FC236}">
                <a16:creationId xmlns:a16="http://schemas.microsoft.com/office/drawing/2014/main" id="{B85EE8CE-40C4-2AC2-4D41-4E52C3E56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76" r="24209" b="389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BB39937-B07D-1A66-6A3C-2EC29261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tr-TR" sz="2700">
                <a:solidFill>
                  <a:srgbClr val="FFFFFF"/>
                </a:solidFill>
              </a:rPr>
              <a:t>6. If-Else ve If-Elif-Else Karşılaştırması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EC5F75D-3757-F913-A0F3-038A800391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70617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439B589-5CCA-7D89-A3CE-8150DEAF8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tr-TR" sz="3500"/>
              <a:t>7. Farklı Problemler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tr-TR" sz="2000" dirty="0"/>
              <a:t>Problem: Bir öğrencinin notuna göre başarı durumunu belirleyelim.</a:t>
            </a:r>
          </a:p>
          <a:p>
            <a:pPr>
              <a:lnSpc>
                <a:spcPct val="90000"/>
              </a:lnSpc>
            </a:pPr>
            <a:endParaRPr lang="tr-TR" sz="2000" dirty="0"/>
          </a:p>
          <a:p>
            <a:pPr>
              <a:lnSpc>
                <a:spcPct val="90000"/>
              </a:lnSpc>
            </a:pPr>
            <a:r>
              <a:rPr lang="tr-TR" sz="2000" dirty="0"/>
              <a:t>Örnek Kod: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notu = 85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 err="1"/>
              <a:t>if</a:t>
            </a:r>
            <a:r>
              <a:rPr lang="tr-TR" sz="2000" dirty="0"/>
              <a:t> notu &gt;= 90: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("Pekiyi")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elif notu &gt;= 70: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("İyi")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else: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("Daha fazla çalışmalısın.")</a:t>
            </a:r>
          </a:p>
        </p:txBody>
      </p:sp>
      <p:pic>
        <p:nvPicPr>
          <p:cNvPr id="6" name="Picture 4" descr="metin, el yazısı, yazı tahtası, kara tahta içeren bir resim&#10;&#10;Açıklama otomatik olarak oluşturuldu">
            <a:extLst>
              <a:ext uri="{FF2B5EF4-FFF2-40B4-BE49-F238E27FC236}">
                <a16:creationId xmlns:a16="http://schemas.microsoft.com/office/drawing/2014/main" id="{744AEFA9-1F93-5C5B-9241-7D4E87C261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826" r="3863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8BEA809-12F2-EB60-11B3-ECB4B21F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tr-TR" sz="3500"/>
              <a:t>1. Döngü Yapıları Nedir?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696" y="2196662"/>
            <a:ext cx="3485179" cy="3613149"/>
          </a:xfrm>
        </p:spPr>
        <p:txBody>
          <a:bodyPr anchor="ctr">
            <a:normAutofit/>
          </a:bodyPr>
          <a:lstStyle/>
          <a:p>
            <a:r>
              <a:rPr lang="tr-TR" sz="2000" dirty="0"/>
              <a:t>Döngü yapıları, belirli koşullar sağlandığı sürece aynı işlemi tekrar tekrar gerçekleştiren yapılar.</a:t>
            </a:r>
          </a:p>
          <a:p>
            <a:endParaRPr lang="tr-TR" sz="2000" dirty="0"/>
          </a:p>
          <a:p>
            <a:r>
              <a:rPr lang="tr-TR" sz="2000" dirty="0"/>
              <a:t>Gerçek hayat örneği: Bir arkadaşına 5 kez 'Merhaba' demek istediğinde aynı kodu tekrar yazmak yerine bir döngü kullanabilirsin.</a:t>
            </a:r>
          </a:p>
        </p:txBody>
      </p:sp>
      <p:pic>
        <p:nvPicPr>
          <p:cNvPr id="5" name="Picture 4" descr="Renkli Ferris tekerlek">
            <a:extLst>
              <a:ext uri="{FF2B5EF4-FFF2-40B4-BE49-F238E27FC236}">
                <a16:creationId xmlns:a16="http://schemas.microsoft.com/office/drawing/2014/main" id="{FEFEB77F-B908-E9FA-6EB7-0D8DAC5FAE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67" r="42882" b="-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C18C054-6B2B-D626-3A2F-4A2D6EA0A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enklilik, daire, sanat, fraktal çizim içeren bir resim&#10;&#10;Açıklama otomatik olarak oluşturuldu">
            <a:extLst>
              <a:ext uri="{FF2B5EF4-FFF2-40B4-BE49-F238E27FC236}">
                <a16:creationId xmlns:a16="http://schemas.microsoft.com/office/drawing/2014/main" id="{95DB6751-1338-747A-8F73-4CDF8FDA26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18" r="31034"/>
          <a:stretch/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tr-TR" sz="3500"/>
              <a:t>2. For Döngüsü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091558"/>
            <a:ext cx="3935505" cy="3496878"/>
          </a:xfrm>
        </p:spPr>
        <p:txBody>
          <a:bodyPr anchor="ctr">
            <a:normAutofit/>
          </a:bodyPr>
          <a:lstStyle/>
          <a:p>
            <a:r>
              <a:rPr lang="tr-TR" sz="2000" dirty="0"/>
              <a:t>For döngüsü, bir veri kümesi veya belirli bir aralık üzerinden tekrar eder.</a:t>
            </a:r>
          </a:p>
          <a:p>
            <a:endParaRPr lang="tr-TR" sz="2000" dirty="0"/>
          </a:p>
          <a:p>
            <a:r>
              <a:rPr lang="tr-TR" sz="2000" dirty="0"/>
              <a:t>Örnek Kod:</a:t>
            </a:r>
          </a:p>
          <a:p>
            <a:pPr marL="0" indent="0">
              <a:buNone/>
            </a:pPr>
            <a:r>
              <a:rPr lang="tr-TR" sz="2000" dirty="0"/>
              <a:t>for i in </a:t>
            </a:r>
            <a:r>
              <a:rPr lang="tr-TR" sz="2000" dirty="0" err="1"/>
              <a:t>range</a:t>
            </a:r>
            <a:r>
              <a:rPr lang="tr-TR" sz="2000" dirty="0"/>
              <a:t>(5):</a:t>
            </a:r>
          </a:p>
          <a:p>
            <a:pPr marL="0" indent="0">
              <a:buNone/>
            </a:pPr>
            <a:r>
              <a:rPr lang="tr-TR" sz="2000" dirty="0"/>
              <a:t>	</a:t>
            </a:r>
            <a:r>
              <a:rPr lang="tr-TR" sz="2000" dirty="0" err="1"/>
              <a:t>print</a:t>
            </a:r>
            <a:r>
              <a:rPr lang="tr-TR" sz="2000" dirty="0"/>
              <a:t>("Merhaba")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506A8A7-F8D9-B911-76E6-A975CB6D2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930" y="1050595"/>
            <a:ext cx="6056111" cy="1618489"/>
          </a:xfrm>
        </p:spPr>
        <p:txBody>
          <a:bodyPr anchor="ctr">
            <a:normAutofit/>
          </a:bodyPr>
          <a:lstStyle/>
          <a:p>
            <a:r>
              <a:rPr lang="tr-TR" sz="6300"/>
              <a:t>3. While Döngüsü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3929" y="2496541"/>
            <a:ext cx="6056111" cy="2800395"/>
          </a:xfrm>
        </p:spPr>
        <p:txBody>
          <a:bodyPr anchor="t">
            <a:normAutofit lnSpcReduction="10000"/>
          </a:bodyPr>
          <a:lstStyle/>
          <a:p>
            <a:r>
              <a:rPr lang="tr-TR" sz="2100" dirty="0" err="1"/>
              <a:t>While</a:t>
            </a:r>
            <a:r>
              <a:rPr lang="tr-TR" sz="2100" dirty="0"/>
              <a:t> döngüsü, koşul doğru olduğu sürece çalışmaya devam eder.</a:t>
            </a:r>
          </a:p>
          <a:p>
            <a:endParaRPr lang="tr-TR" sz="2100" dirty="0"/>
          </a:p>
          <a:p>
            <a:r>
              <a:rPr lang="tr-TR" sz="2100" dirty="0"/>
              <a:t>Örnek Kod:</a:t>
            </a:r>
          </a:p>
          <a:p>
            <a:pPr marL="0" indent="0">
              <a:buNone/>
            </a:pPr>
            <a:r>
              <a:rPr lang="tr-TR" sz="2100" dirty="0"/>
              <a:t>sayı = 0</a:t>
            </a:r>
          </a:p>
          <a:p>
            <a:pPr marL="0" indent="0">
              <a:buNone/>
            </a:pPr>
            <a:r>
              <a:rPr lang="tr-TR" sz="2100" dirty="0" err="1"/>
              <a:t>while</a:t>
            </a:r>
            <a:r>
              <a:rPr lang="tr-TR" sz="2100" dirty="0"/>
              <a:t> sayı &lt; 5:</a:t>
            </a:r>
          </a:p>
          <a:p>
            <a:pPr marL="0" indent="0">
              <a:buNone/>
            </a:pPr>
            <a:r>
              <a:rPr lang="tr-TR" sz="2100" dirty="0"/>
              <a:t>    </a:t>
            </a:r>
            <a:r>
              <a:rPr lang="tr-TR" sz="2100" dirty="0" err="1"/>
              <a:t>print</a:t>
            </a:r>
            <a:r>
              <a:rPr lang="tr-TR" sz="2100" dirty="0"/>
              <a:t>("Merhaba")</a:t>
            </a:r>
          </a:p>
          <a:p>
            <a:pPr marL="0" indent="0">
              <a:buNone/>
            </a:pPr>
            <a:r>
              <a:rPr lang="tr-TR" sz="2100" dirty="0"/>
              <a:t>    sayı += 1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2FB2C59-902C-4732-A781-9CE368EDB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İç İçe Döngüler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Bir </a:t>
            </a:r>
            <a:r>
              <a:rPr dirty="0" err="1"/>
              <a:t>döngünün</a:t>
            </a:r>
            <a:r>
              <a:rPr dirty="0"/>
              <a:t> </a:t>
            </a:r>
            <a:r>
              <a:rPr dirty="0" err="1"/>
              <a:t>içinde</a:t>
            </a:r>
            <a:r>
              <a:rPr dirty="0"/>
              <a:t> </a:t>
            </a:r>
            <a:r>
              <a:rPr dirty="0" err="1"/>
              <a:t>başka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döngü</a:t>
            </a:r>
            <a:r>
              <a:rPr dirty="0"/>
              <a:t> </a:t>
            </a:r>
            <a:r>
              <a:rPr dirty="0" err="1"/>
              <a:t>çalıştırılabilir</a:t>
            </a:r>
            <a:r>
              <a:rPr dirty="0"/>
              <a:t>. </a:t>
            </a:r>
            <a:r>
              <a:rPr dirty="0" err="1"/>
              <a:t>Genellikle</a:t>
            </a:r>
            <a:r>
              <a:rPr dirty="0"/>
              <a:t> </a:t>
            </a:r>
            <a:r>
              <a:rPr dirty="0" err="1"/>
              <a:t>çok</a:t>
            </a:r>
            <a:r>
              <a:rPr dirty="0"/>
              <a:t> </a:t>
            </a:r>
            <a:r>
              <a:rPr dirty="0" err="1"/>
              <a:t>boyutlu</a:t>
            </a:r>
            <a:r>
              <a:rPr dirty="0"/>
              <a:t> </a:t>
            </a:r>
            <a:r>
              <a:rPr dirty="0" err="1"/>
              <a:t>veri</a:t>
            </a:r>
            <a:r>
              <a:rPr dirty="0"/>
              <a:t> </a:t>
            </a:r>
            <a:r>
              <a:rPr dirty="0" err="1"/>
              <a:t>yapılarında</a:t>
            </a:r>
            <a:r>
              <a:rPr dirty="0"/>
              <a:t> </a:t>
            </a:r>
            <a:r>
              <a:rPr dirty="0" err="1"/>
              <a:t>kullanılır</a:t>
            </a:r>
            <a:r>
              <a:rPr dirty="0"/>
              <a:t>.</a:t>
            </a:r>
            <a:endParaRPr lang="tr-TR" dirty="0"/>
          </a:p>
          <a:p>
            <a:pPr marL="0" indent="0">
              <a:buNone/>
            </a:pPr>
            <a:endParaRPr dirty="0"/>
          </a:p>
          <a:p>
            <a:r>
              <a:rPr dirty="0" err="1"/>
              <a:t>Örnek</a:t>
            </a:r>
            <a:r>
              <a:rPr dirty="0"/>
              <a:t> </a:t>
            </a:r>
            <a:r>
              <a:rPr dirty="0" err="1"/>
              <a:t>Kod</a:t>
            </a:r>
            <a:r>
              <a:rPr dirty="0"/>
              <a:t>:</a:t>
            </a:r>
          </a:p>
          <a:p>
            <a:r>
              <a:rPr dirty="0"/>
              <a:t>for </a:t>
            </a:r>
            <a:r>
              <a:rPr dirty="0" err="1"/>
              <a:t>i</a:t>
            </a:r>
            <a:r>
              <a:rPr dirty="0"/>
              <a:t> in range(3):</a:t>
            </a:r>
          </a:p>
          <a:p>
            <a:r>
              <a:rPr dirty="0"/>
              <a:t>    for j in range(2):</a:t>
            </a:r>
          </a:p>
          <a:p>
            <a:r>
              <a:rPr dirty="0"/>
              <a:t>        print(</a:t>
            </a:r>
            <a:r>
              <a:rPr dirty="0" err="1"/>
              <a:t>f"Dış</a:t>
            </a:r>
            <a:r>
              <a:rPr dirty="0"/>
              <a:t> </a:t>
            </a:r>
            <a:r>
              <a:rPr dirty="0" err="1"/>
              <a:t>döngü</a:t>
            </a:r>
            <a:r>
              <a:rPr dirty="0"/>
              <a:t>: {</a:t>
            </a:r>
            <a:r>
              <a:rPr dirty="0" err="1"/>
              <a:t>i</a:t>
            </a:r>
            <a:r>
              <a:rPr dirty="0"/>
              <a:t>}, </a:t>
            </a:r>
            <a:r>
              <a:rPr dirty="0" err="1"/>
              <a:t>İç</a:t>
            </a:r>
            <a:r>
              <a:rPr dirty="0"/>
              <a:t> </a:t>
            </a:r>
            <a:r>
              <a:rPr dirty="0" err="1"/>
              <a:t>döngü</a:t>
            </a:r>
            <a:r>
              <a:rPr dirty="0"/>
              <a:t>: {j}")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709730E-5CB0-8A6D-AC23-5302D005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635" y="685800"/>
            <a:ext cx="8100729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143" y="546433"/>
            <a:ext cx="6719920" cy="888360"/>
          </a:xfrm>
        </p:spPr>
        <p:txBody>
          <a:bodyPr anchor="b">
            <a:normAutofit/>
          </a:bodyPr>
          <a:lstStyle/>
          <a:p>
            <a:r>
              <a:rPr lang="tr-T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For ve </a:t>
            </a:r>
            <a:r>
              <a:rPr lang="tr-TR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While</a:t>
            </a:r>
            <a:r>
              <a:rPr lang="tr-T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Döngüsü Arasındaki Fark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039" y="1760877"/>
            <a:ext cx="6719919" cy="3169482"/>
          </a:xfrm>
        </p:spPr>
        <p:txBody>
          <a:bodyPr anchor="t">
            <a:noAutofit/>
          </a:bodyPr>
          <a:lstStyle/>
          <a:p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döngüsü genellikle bilinen bir aralıkta kullanılır.</a:t>
            </a:r>
          </a:p>
          <a:p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While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döngüsü ise koşul sağlandığı sürece çalışır.</a:t>
            </a:r>
          </a:p>
          <a:p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Örnek Kod: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For: for i in 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(3): 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(i)</a:t>
            </a:r>
          </a:p>
          <a:p>
            <a:pPr marL="0" indent="0">
              <a:buNone/>
            </a:pPr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While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i = 0</a:t>
            </a:r>
          </a:p>
          <a:p>
            <a:pPr marL="0" indent="0">
              <a:buNone/>
            </a:pP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while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 &lt; 3: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(i)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i += 1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3A43AB3-4F1C-0529-84F2-3AB9E39C4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040" y="1070149"/>
            <a:ext cx="6719920" cy="1004836"/>
          </a:xfrm>
        </p:spPr>
        <p:txBody>
          <a:bodyPr anchor="ctr">
            <a:normAutofit/>
          </a:bodyPr>
          <a:lstStyle/>
          <a:p>
            <a:r>
              <a:rPr lang="tr-TR" sz="2800">
                <a:solidFill>
                  <a:srgbClr val="595959"/>
                </a:solidFill>
              </a:rPr>
              <a:t>6. Range Kavramı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040" y="2768321"/>
            <a:ext cx="6719919" cy="2828543"/>
          </a:xfrm>
        </p:spPr>
        <p:txBody>
          <a:bodyPr anchor="t">
            <a:normAutofit/>
          </a:bodyPr>
          <a:lstStyle/>
          <a:p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belirli bir aralıkta döngünün çalışmasını sağlar.</a:t>
            </a:r>
          </a:p>
          <a:p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Örnek Kod: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i in 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range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(1, 10, 2):</a:t>
            </a:r>
          </a:p>
          <a:p>
            <a:pPr marL="0" indent="0">
              <a:buNone/>
            </a:pP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tr-TR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print</a:t>
            </a:r>
            <a:r>
              <a:rPr lang="tr-T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(i)  # 1'den 9'a kadar 2 artırarak ilerler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3A4444B-1476-4940-0065-552CD2BB7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168866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7. Break ve Continue</a:t>
            </a:r>
            <a:endParaRPr lang="tr-TR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168866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tr-TR" sz="1800" dirty="0"/>
              <a:t>Break, döngüyü tamamen sonlandırır.</a:t>
            </a:r>
          </a:p>
          <a:p>
            <a:pPr>
              <a:lnSpc>
                <a:spcPct val="90000"/>
              </a:lnSpc>
            </a:pPr>
            <a:r>
              <a:rPr lang="tr-TR" sz="1800" dirty="0" err="1"/>
              <a:t>Continue</a:t>
            </a:r>
            <a:r>
              <a:rPr lang="tr-TR" sz="1800" dirty="0"/>
              <a:t>, döngünün o adımını atlayarak bir sonrakine geçer.</a:t>
            </a:r>
          </a:p>
          <a:p>
            <a:pPr>
              <a:lnSpc>
                <a:spcPct val="90000"/>
              </a:lnSpc>
            </a:pPr>
            <a:endParaRPr lang="tr-TR" sz="1800" dirty="0"/>
          </a:p>
          <a:p>
            <a:pPr>
              <a:lnSpc>
                <a:spcPct val="90000"/>
              </a:lnSpc>
            </a:pPr>
            <a:r>
              <a:rPr lang="tr-TR" sz="2000" dirty="0"/>
              <a:t>Örnek Kod: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for i in </a:t>
            </a:r>
            <a:r>
              <a:rPr lang="tr-TR" sz="2000" dirty="0" err="1"/>
              <a:t>range</a:t>
            </a:r>
            <a:r>
              <a:rPr lang="tr-TR" sz="2000" dirty="0"/>
              <a:t>(5):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</a:t>
            </a:r>
            <a:r>
              <a:rPr lang="tr-TR" sz="2000" dirty="0" err="1"/>
              <a:t>if</a:t>
            </a:r>
            <a:r>
              <a:rPr lang="tr-TR" sz="2000" dirty="0"/>
              <a:t> i == 3: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    break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(i)</a:t>
            </a:r>
          </a:p>
          <a:p>
            <a:pPr marL="0" indent="0">
              <a:lnSpc>
                <a:spcPct val="90000"/>
              </a:lnSpc>
              <a:buNone/>
            </a:pPr>
            <a:endParaRPr lang="tr-TR" sz="2000" dirty="0"/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for i in </a:t>
            </a:r>
            <a:r>
              <a:rPr lang="tr-TR" sz="2000" dirty="0" err="1"/>
              <a:t>range</a:t>
            </a:r>
            <a:r>
              <a:rPr lang="tr-TR" sz="2000" dirty="0"/>
              <a:t>(5):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</a:t>
            </a:r>
            <a:r>
              <a:rPr lang="tr-TR" sz="2000" dirty="0" err="1"/>
              <a:t>if</a:t>
            </a:r>
            <a:r>
              <a:rPr lang="tr-TR" sz="2000" dirty="0"/>
              <a:t> i == 3: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    </a:t>
            </a:r>
            <a:r>
              <a:rPr lang="tr-TR" sz="2000" dirty="0" err="1"/>
              <a:t>continue</a:t>
            </a:r>
            <a:endParaRPr lang="tr-TR" sz="2000" dirty="0"/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(i)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2624479"/>
            <a:ext cx="609320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85863" y="1516981"/>
            <a:ext cx="23876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4112081"/>
            <a:ext cx="889838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4145122"/>
            <a:ext cx="3062574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4962670"/>
            <a:ext cx="1982514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0851F15-86B7-A976-17C9-F7EA83A5B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t>1. Çoklu Koşullar ve Mantıksal Operatörler</a:t>
            </a:r>
            <a:endParaRPr lang="tr-TR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-93647" y="2693652"/>
            <a:ext cx="4083433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sz="2400" dirty="0" err="1"/>
              <a:t>Çoklu</a:t>
            </a:r>
            <a:r>
              <a:rPr sz="2400" dirty="0"/>
              <a:t> </a:t>
            </a:r>
            <a:r>
              <a:rPr sz="2400" dirty="0" err="1"/>
              <a:t>koşullar</a:t>
            </a:r>
            <a:r>
              <a:rPr sz="2400" dirty="0"/>
              <a:t>, </a:t>
            </a:r>
            <a:r>
              <a:rPr sz="2400" dirty="0" err="1"/>
              <a:t>birden</a:t>
            </a:r>
            <a:r>
              <a:rPr sz="2400" dirty="0"/>
              <a:t> </a:t>
            </a:r>
            <a:r>
              <a:rPr sz="2400" dirty="0" err="1"/>
              <a:t>fazla</a:t>
            </a:r>
            <a:r>
              <a:rPr sz="2400" dirty="0"/>
              <a:t> </a:t>
            </a:r>
            <a:r>
              <a:rPr sz="2400" dirty="0" err="1"/>
              <a:t>durumun</a:t>
            </a:r>
            <a:r>
              <a:rPr sz="2400" dirty="0"/>
              <a:t> </a:t>
            </a:r>
            <a:r>
              <a:rPr sz="2400" dirty="0" err="1"/>
              <a:t>değerlendirilmesi</a:t>
            </a:r>
            <a:r>
              <a:rPr sz="2400" dirty="0"/>
              <a:t> </a:t>
            </a:r>
            <a:r>
              <a:rPr sz="2400" dirty="0" err="1"/>
              <a:t>gereken</a:t>
            </a:r>
            <a:r>
              <a:rPr sz="2400" dirty="0"/>
              <a:t> </a:t>
            </a:r>
            <a:r>
              <a:rPr sz="2400" dirty="0" err="1"/>
              <a:t>yerlerde</a:t>
            </a:r>
            <a:r>
              <a:rPr sz="2400" dirty="0"/>
              <a:t> </a:t>
            </a:r>
            <a:r>
              <a:rPr sz="2400" dirty="0" err="1"/>
              <a:t>kullanılır</a:t>
            </a:r>
            <a:r>
              <a:rPr sz="2400" dirty="0"/>
              <a:t>.</a:t>
            </a:r>
            <a:endParaRPr lang="tr-TR" sz="2400" dirty="0"/>
          </a:p>
          <a:p>
            <a:endParaRPr sz="2400" dirty="0"/>
          </a:p>
          <a:p>
            <a:r>
              <a:rPr sz="2400" dirty="0" err="1"/>
              <a:t>Mantıksal</a:t>
            </a:r>
            <a:r>
              <a:rPr sz="2400" dirty="0"/>
              <a:t> </a:t>
            </a:r>
            <a:r>
              <a:rPr sz="2400" dirty="0" err="1"/>
              <a:t>operatörler</a:t>
            </a:r>
            <a:r>
              <a:rPr sz="2400" dirty="0"/>
              <a:t>: 'and', 'or', 'not'.</a:t>
            </a:r>
            <a:endParaRPr lang="tr-TR" sz="2400" dirty="0"/>
          </a:p>
          <a:p>
            <a:endParaRPr sz="2400" dirty="0"/>
          </a:p>
          <a:p>
            <a:r>
              <a:rPr sz="2400" dirty="0" err="1"/>
              <a:t>Pozitif</a:t>
            </a:r>
            <a:r>
              <a:rPr sz="2400" dirty="0"/>
              <a:t> </a:t>
            </a:r>
            <a:r>
              <a:rPr sz="2400" dirty="0" err="1"/>
              <a:t>Mantık</a:t>
            </a:r>
            <a:r>
              <a:rPr sz="2400" dirty="0"/>
              <a:t>: </a:t>
            </a:r>
            <a:r>
              <a:rPr sz="2400" dirty="0" err="1"/>
              <a:t>Tüm</a:t>
            </a:r>
            <a:r>
              <a:rPr sz="2400" dirty="0"/>
              <a:t> </a:t>
            </a:r>
            <a:r>
              <a:rPr sz="2400" dirty="0" err="1"/>
              <a:t>koşullar</a:t>
            </a:r>
            <a:r>
              <a:rPr sz="2400" dirty="0"/>
              <a:t> </a:t>
            </a:r>
            <a:r>
              <a:rPr sz="2400" dirty="0" err="1"/>
              <a:t>doğru</a:t>
            </a:r>
            <a:r>
              <a:rPr sz="2400" dirty="0"/>
              <a:t> </a:t>
            </a:r>
            <a:r>
              <a:rPr sz="2400" dirty="0" err="1"/>
              <a:t>olmalı</a:t>
            </a:r>
            <a:r>
              <a:rPr sz="2400" dirty="0"/>
              <a:t> (and).</a:t>
            </a:r>
            <a:endParaRPr lang="tr-TR" sz="2400" dirty="0"/>
          </a:p>
          <a:p>
            <a:endParaRPr sz="2400" dirty="0"/>
          </a:p>
          <a:p>
            <a:r>
              <a:rPr sz="2400" dirty="0" err="1"/>
              <a:t>Negatif</a:t>
            </a:r>
            <a:r>
              <a:rPr sz="2400" dirty="0"/>
              <a:t> </a:t>
            </a:r>
            <a:r>
              <a:rPr sz="2400" dirty="0" err="1"/>
              <a:t>Mantık</a:t>
            </a:r>
            <a:r>
              <a:rPr sz="2400" dirty="0"/>
              <a:t>: Tek </a:t>
            </a:r>
            <a:r>
              <a:rPr sz="2400" dirty="0" err="1"/>
              <a:t>bir</a:t>
            </a:r>
            <a:r>
              <a:rPr sz="2400" dirty="0"/>
              <a:t> </a:t>
            </a:r>
            <a:r>
              <a:rPr sz="2400" dirty="0" err="1"/>
              <a:t>koşul</a:t>
            </a:r>
            <a:r>
              <a:rPr sz="2400" dirty="0"/>
              <a:t> </a:t>
            </a:r>
            <a:r>
              <a:rPr sz="2400" dirty="0" err="1"/>
              <a:t>doğruysa</a:t>
            </a:r>
            <a:r>
              <a:rPr sz="2400" dirty="0"/>
              <a:t> </a:t>
            </a:r>
            <a:r>
              <a:rPr sz="2400" dirty="0" err="1"/>
              <a:t>yeterli</a:t>
            </a:r>
            <a:r>
              <a:rPr sz="2400" dirty="0"/>
              <a:t> (or).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FB9B55F-FA82-CCD6-71C8-7018D8DA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FFFF"/>
                </a:solidFill>
              </a:rPr>
              <a:t>2. Pozitif ve Negatif Mantık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700" dirty="0"/>
              <a:t>Pozitif mantıkta tüm koşulların doğru olması gerekir (and).</a:t>
            </a:r>
          </a:p>
          <a:p>
            <a:pPr>
              <a:lnSpc>
                <a:spcPct val="90000"/>
              </a:lnSpc>
            </a:pPr>
            <a:r>
              <a:rPr lang="tr-TR" sz="2700" dirty="0"/>
              <a:t>Negatif mantıkta tek bir koşulun doğru olması yeterlidir (</a:t>
            </a:r>
            <a:r>
              <a:rPr lang="tr-TR" sz="2700" dirty="0" err="1"/>
              <a:t>or</a:t>
            </a:r>
            <a:r>
              <a:rPr lang="tr-TR" sz="2700" dirty="0"/>
              <a:t>).</a:t>
            </a:r>
          </a:p>
          <a:p>
            <a:pPr>
              <a:lnSpc>
                <a:spcPct val="90000"/>
              </a:lnSpc>
            </a:pPr>
            <a:endParaRPr lang="tr-TR" sz="2700" dirty="0"/>
          </a:p>
          <a:p>
            <a:pPr>
              <a:lnSpc>
                <a:spcPct val="90000"/>
              </a:lnSpc>
            </a:pPr>
            <a:r>
              <a:rPr lang="tr-TR" sz="2700" dirty="0"/>
              <a:t>Örnek Kod: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700" dirty="0"/>
              <a:t>x = 5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700" dirty="0"/>
              <a:t>y = 10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700" dirty="0" err="1"/>
              <a:t>if</a:t>
            </a:r>
            <a:r>
              <a:rPr lang="tr-TR" sz="2700" dirty="0"/>
              <a:t> x &gt; 0 and y &gt; 0: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700" dirty="0"/>
              <a:t>    </a:t>
            </a:r>
            <a:r>
              <a:rPr lang="tr-TR" sz="2700" dirty="0" err="1"/>
              <a:t>print</a:t>
            </a:r>
            <a:r>
              <a:rPr lang="tr-TR" sz="2700" dirty="0"/>
              <a:t>("Her iki sayı da pozitif")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700" dirty="0" err="1"/>
              <a:t>if</a:t>
            </a:r>
            <a:r>
              <a:rPr lang="tr-TR" sz="2700" dirty="0"/>
              <a:t> x &lt; 0 </a:t>
            </a:r>
            <a:r>
              <a:rPr lang="tr-TR" sz="2700" dirty="0" err="1"/>
              <a:t>or</a:t>
            </a:r>
            <a:r>
              <a:rPr lang="tr-TR" sz="2700" dirty="0"/>
              <a:t> y &gt; 0: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700" dirty="0"/>
              <a:t>    </a:t>
            </a:r>
            <a:r>
              <a:rPr lang="tr-TR" sz="2700" dirty="0" err="1"/>
              <a:t>print</a:t>
            </a:r>
            <a:r>
              <a:rPr lang="tr-TR" sz="2700" dirty="0"/>
              <a:t>("Bir koşul doğru")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CD7B57B-8406-2FEE-8EE0-4A46420EA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tr-TR">
                <a:solidFill>
                  <a:srgbClr val="FFFFFF"/>
                </a:solidFill>
              </a:rPr>
              <a:t>3. İç İçe Döngüler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sz="2000" dirty="0"/>
              <a:t>Bir </a:t>
            </a:r>
            <a:r>
              <a:rPr sz="2000" dirty="0" err="1"/>
              <a:t>döngü</a:t>
            </a:r>
            <a:r>
              <a:rPr sz="2000" dirty="0"/>
              <a:t> </a:t>
            </a:r>
            <a:r>
              <a:rPr sz="2000" dirty="0" err="1"/>
              <a:t>içinde</a:t>
            </a:r>
            <a:r>
              <a:rPr sz="2000" dirty="0"/>
              <a:t> </a:t>
            </a:r>
            <a:r>
              <a:rPr sz="2000" dirty="0" err="1"/>
              <a:t>başka</a:t>
            </a:r>
            <a:r>
              <a:rPr sz="2000" dirty="0"/>
              <a:t> </a:t>
            </a:r>
            <a:r>
              <a:rPr sz="2000" dirty="0" err="1"/>
              <a:t>bir</a:t>
            </a:r>
            <a:r>
              <a:rPr sz="2000" dirty="0"/>
              <a:t> </a:t>
            </a:r>
            <a:r>
              <a:rPr sz="2000" dirty="0" err="1"/>
              <a:t>döngü</a:t>
            </a:r>
            <a:r>
              <a:rPr sz="2000" dirty="0"/>
              <a:t> </a:t>
            </a:r>
            <a:r>
              <a:rPr sz="2000" dirty="0" err="1"/>
              <a:t>olabilir</a:t>
            </a:r>
            <a:r>
              <a:rPr sz="2000" dirty="0"/>
              <a:t>. </a:t>
            </a:r>
            <a:r>
              <a:rPr sz="2000" dirty="0" err="1"/>
              <a:t>Özellikle</a:t>
            </a:r>
            <a:r>
              <a:rPr sz="2000" dirty="0"/>
              <a:t> </a:t>
            </a:r>
            <a:r>
              <a:rPr sz="2000" dirty="0" err="1"/>
              <a:t>çok</a:t>
            </a:r>
            <a:r>
              <a:rPr sz="2000" dirty="0"/>
              <a:t> </a:t>
            </a:r>
            <a:r>
              <a:rPr sz="2000" dirty="0" err="1"/>
              <a:t>boyutlu</a:t>
            </a:r>
            <a:r>
              <a:rPr sz="2000" dirty="0"/>
              <a:t> </a:t>
            </a:r>
            <a:r>
              <a:rPr sz="2000" dirty="0" err="1"/>
              <a:t>yapılar</a:t>
            </a:r>
            <a:r>
              <a:rPr sz="2000" dirty="0"/>
              <a:t> </a:t>
            </a:r>
            <a:r>
              <a:rPr sz="2000" dirty="0" err="1"/>
              <a:t>ve</a:t>
            </a:r>
            <a:r>
              <a:rPr sz="2000" dirty="0"/>
              <a:t> </a:t>
            </a:r>
            <a:r>
              <a:rPr sz="2000" dirty="0" err="1"/>
              <a:t>tekrar</a:t>
            </a:r>
            <a:r>
              <a:rPr sz="2000" dirty="0"/>
              <a:t> </a:t>
            </a:r>
            <a:r>
              <a:rPr sz="2000" dirty="0" err="1"/>
              <a:t>eden</a:t>
            </a:r>
            <a:r>
              <a:rPr sz="2000" dirty="0"/>
              <a:t> </a:t>
            </a:r>
            <a:r>
              <a:rPr sz="2000" dirty="0" err="1"/>
              <a:t>hesaplamalar</a:t>
            </a:r>
            <a:r>
              <a:rPr sz="2000" dirty="0"/>
              <a:t> </a:t>
            </a:r>
            <a:r>
              <a:rPr sz="2000" dirty="0" err="1"/>
              <a:t>için</a:t>
            </a:r>
            <a:r>
              <a:rPr sz="2000" dirty="0"/>
              <a:t> </a:t>
            </a:r>
            <a:r>
              <a:rPr sz="2000" dirty="0" err="1"/>
              <a:t>kullanılır</a:t>
            </a:r>
            <a:r>
              <a:rPr sz="2000" dirty="0"/>
              <a:t>.</a:t>
            </a:r>
            <a:endParaRPr lang="tr-TR" sz="2000" dirty="0"/>
          </a:p>
          <a:p>
            <a:endParaRPr sz="2000" dirty="0"/>
          </a:p>
          <a:p>
            <a:r>
              <a:rPr sz="2000" dirty="0" err="1"/>
              <a:t>Örnek</a:t>
            </a:r>
            <a:r>
              <a:rPr sz="2000" dirty="0"/>
              <a:t>: </a:t>
            </a:r>
            <a:r>
              <a:rPr sz="2000" dirty="0" err="1"/>
              <a:t>Çarpım</a:t>
            </a:r>
            <a:r>
              <a:rPr sz="2000" dirty="0"/>
              <a:t> </a:t>
            </a:r>
            <a:r>
              <a:rPr sz="2000" dirty="0" err="1"/>
              <a:t>tablosu</a:t>
            </a:r>
            <a:endParaRPr sz="2000" dirty="0"/>
          </a:p>
          <a:p>
            <a:r>
              <a:rPr sz="2000" dirty="0" err="1"/>
              <a:t>Örnek</a:t>
            </a:r>
            <a:r>
              <a:rPr sz="2000" dirty="0"/>
              <a:t> </a:t>
            </a:r>
            <a:r>
              <a:rPr sz="2000" dirty="0" err="1"/>
              <a:t>Kod</a:t>
            </a:r>
            <a:r>
              <a:rPr sz="2000" dirty="0"/>
              <a:t>:</a:t>
            </a:r>
          </a:p>
          <a:p>
            <a:pPr marL="0" indent="0">
              <a:buNone/>
            </a:pPr>
            <a:r>
              <a:rPr sz="2000" dirty="0"/>
              <a:t>for </a:t>
            </a:r>
            <a:r>
              <a:rPr sz="2000" dirty="0" err="1"/>
              <a:t>i</a:t>
            </a:r>
            <a:r>
              <a:rPr sz="2000" dirty="0"/>
              <a:t> in range(1, 11):</a:t>
            </a:r>
          </a:p>
          <a:p>
            <a:pPr marL="0" indent="0">
              <a:buNone/>
            </a:pPr>
            <a:r>
              <a:rPr sz="2000" dirty="0"/>
              <a:t>    for j in range(1, 11):</a:t>
            </a:r>
          </a:p>
          <a:p>
            <a:pPr marL="0" indent="0">
              <a:buNone/>
            </a:pPr>
            <a:r>
              <a:rPr sz="2000" dirty="0"/>
              <a:t>        print(f"{</a:t>
            </a:r>
            <a:r>
              <a:rPr sz="2000" dirty="0" err="1"/>
              <a:t>i</a:t>
            </a:r>
            <a:r>
              <a:rPr sz="2000" dirty="0"/>
              <a:t>} x {j} = {</a:t>
            </a:r>
            <a:r>
              <a:rPr sz="2000" dirty="0" err="1"/>
              <a:t>i</a:t>
            </a:r>
            <a:r>
              <a:rPr sz="2000" dirty="0"/>
              <a:t>*j}")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26FA3FF-0621-9665-CEF6-CB9B4068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tr-TR">
                <a:solidFill>
                  <a:srgbClr val="FFFFFF"/>
                </a:solidFill>
              </a:rPr>
              <a:t>4. Kod Tekrarını Azaltma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dirty="0" err="1"/>
              <a:t>Döngüler</a:t>
            </a:r>
            <a:r>
              <a:rPr dirty="0"/>
              <a:t> </a:t>
            </a:r>
            <a:r>
              <a:rPr dirty="0" err="1"/>
              <a:t>sayesinde</a:t>
            </a:r>
            <a:r>
              <a:rPr dirty="0"/>
              <a:t> </a:t>
            </a:r>
            <a:r>
              <a:rPr dirty="0" err="1"/>
              <a:t>aynı</a:t>
            </a:r>
            <a:r>
              <a:rPr dirty="0"/>
              <a:t> </a:t>
            </a:r>
            <a:r>
              <a:rPr dirty="0" err="1"/>
              <a:t>işlemi</a:t>
            </a:r>
            <a:r>
              <a:rPr dirty="0"/>
              <a:t> </a:t>
            </a:r>
            <a:r>
              <a:rPr dirty="0" err="1"/>
              <a:t>tekrar</a:t>
            </a:r>
            <a:r>
              <a:rPr dirty="0"/>
              <a:t> </a:t>
            </a:r>
            <a:r>
              <a:rPr dirty="0" err="1"/>
              <a:t>tekrar</a:t>
            </a:r>
            <a:r>
              <a:rPr dirty="0"/>
              <a:t> </a:t>
            </a:r>
            <a:r>
              <a:rPr dirty="0" err="1"/>
              <a:t>yazmak</a:t>
            </a:r>
            <a:r>
              <a:rPr dirty="0"/>
              <a:t> </a:t>
            </a:r>
            <a:r>
              <a:rPr dirty="0" err="1"/>
              <a:t>zorunda</a:t>
            </a:r>
            <a:r>
              <a:rPr dirty="0"/>
              <a:t> </a:t>
            </a:r>
            <a:r>
              <a:rPr dirty="0" err="1"/>
              <a:t>kalmazsın</a:t>
            </a:r>
            <a:r>
              <a:rPr dirty="0"/>
              <a:t>.</a:t>
            </a:r>
            <a:endParaRPr lang="tr-TR" dirty="0"/>
          </a:p>
          <a:p>
            <a:endParaRPr dirty="0"/>
          </a:p>
          <a:p>
            <a:r>
              <a:rPr dirty="0" err="1"/>
              <a:t>Öğrencilere</a:t>
            </a:r>
            <a:r>
              <a:rPr dirty="0"/>
              <a:t> </a:t>
            </a:r>
            <a:r>
              <a:rPr dirty="0" err="1"/>
              <a:t>içinde</a:t>
            </a:r>
            <a:r>
              <a:rPr dirty="0"/>
              <a:t> </a:t>
            </a:r>
            <a:r>
              <a:rPr dirty="0" err="1"/>
              <a:t>tekrar</a:t>
            </a:r>
            <a:r>
              <a:rPr dirty="0"/>
              <a:t> </a:t>
            </a:r>
            <a:r>
              <a:rPr dirty="0" err="1"/>
              <a:t>eden</a:t>
            </a:r>
            <a:r>
              <a:rPr dirty="0"/>
              <a:t> </a:t>
            </a:r>
            <a:r>
              <a:rPr dirty="0" err="1"/>
              <a:t>komutların</a:t>
            </a:r>
            <a:r>
              <a:rPr dirty="0"/>
              <a:t> </a:t>
            </a:r>
            <a:r>
              <a:rPr dirty="0" err="1"/>
              <a:t>bulunduğu</a:t>
            </a:r>
            <a:r>
              <a:rPr dirty="0"/>
              <a:t> </a:t>
            </a:r>
            <a:r>
              <a:rPr dirty="0" err="1"/>
              <a:t>kod</a:t>
            </a:r>
            <a:r>
              <a:rPr dirty="0"/>
              <a:t> </a:t>
            </a:r>
            <a:r>
              <a:rPr dirty="0" err="1"/>
              <a:t>parçaları</a:t>
            </a:r>
            <a:r>
              <a:rPr dirty="0"/>
              <a:t> </a:t>
            </a:r>
            <a:r>
              <a:rPr dirty="0" err="1"/>
              <a:t>verilerek</a:t>
            </a:r>
            <a:r>
              <a:rPr dirty="0"/>
              <a:t>, </a:t>
            </a:r>
            <a:r>
              <a:rPr dirty="0" err="1"/>
              <a:t>bunların</a:t>
            </a:r>
            <a:r>
              <a:rPr dirty="0"/>
              <a:t> </a:t>
            </a:r>
            <a:r>
              <a:rPr dirty="0" err="1"/>
              <a:t>döngülerle</a:t>
            </a:r>
            <a:r>
              <a:rPr dirty="0"/>
              <a:t> </a:t>
            </a:r>
            <a:r>
              <a:rPr dirty="0" err="1"/>
              <a:t>nasıl</a:t>
            </a:r>
            <a:r>
              <a:rPr dirty="0"/>
              <a:t> </a:t>
            </a:r>
            <a:r>
              <a:rPr dirty="0" err="1"/>
              <a:t>sadeleştirileceği</a:t>
            </a:r>
            <a:r>
              <a:rPr dirty="0"/>
              <a:t> </a:t>
            </a:r>
            <a:r>
              <a:rPr dirty="0" err="1"/>
              <a:t>tartışılır</a:t>
            </a:r>
            <a:r>
              <a:rPr dirty="0"/>
              <a:t>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3DC17C6-05F7-A987-885B-8E20BA2A8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tr-TR" sz="4100" dirty="0">
                <a:solidFill>
                  <a:srgbClr val="FFFFFF"/>
                </a:solidFill>
              </a:rPr>
              <a:t>5. For ve </a:t>
            </a:r>
            <a:r>
              <a:rPr lang="tr-TR" sz="4100" dirty="0" err="1">
                <a:solidFill>
                  <a:srgbClr val="FFFFFF"/>
                </a:solidFill>
              </a:rPr>
              <a:t>While</a:t>
            </a:r>
            <a:r>
              <a:rPr lang="tr-TR" sz="4100" dirty="0">
                <a:solidFill>
                  <a:srgbClr val="FFFFFF"/>
                </a:solidFill>
              </a:rPr>
              <a:t> Döngüleri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000" dirty="0"/>
              <a:t>For döngüsü: Belirli bir aralık ya da veri kümesi üzerinde döner.</a:t>
            </a:r>
          </a:p>
          <a:p>
            <a:pPr>
              <a:lnSpc>
                <a:spcPct val="90000"/>
              </a:lnSpc>
            </a:pPr>
            <a:endParaRPr lang="tr-TR" sz="2000" dirty="0"/>
          </a:p>
          <a:p>
            <a:pPr>
              <a:lnSpc>
                <a:spcPct val="90000"/>
              </a:lnSpc>
            </a:pPr>
            <a:r>
              <a:rPr lang="tr-TR" sz="2000" dirty="0" err="1"/>
              <a:t>While</a:t>
            </a:r>
            <a:r>
              <a:rPr lang="tr-TR" sz="2000" dirty="0"/>
              <a:t> döngüsü: Koşul sağlandığı sürece döner.</a:t>
            </a:r>
          </a:p>
          <a:p>
            <a:pPr>
              <a:lnSpc>
                <a:spcPct val="90000"/>
              </a:lnSpc>
            </a:pPr>
            <a:endParaRPr lang="tr-TR" sz="2000" dirty="0"/>
          </a:p>
          <a:p>
            <a:pPr>
              <a:lnSpc>
                <a:spcPct val="90000"/>
              </a:lnSpc>
            </a:pPr>
            <a:r>
              <a:rPr lang="tr-TR" sz="2000" dirty="0"/>
              <a:t>Örnek Kod: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For: for i in </a:t>
            </a:r>
            <a:r>
              <a:rPr lang="tr-TR" sz="2000" dirty="0" err="1"/>
              <a:t>range</a:t>
            </a:r>
            <a:r>
              <a:rPr lang="tr-TR" sz="2000" dirty="0"/>
              <a:t>(5): </a:t>
            </a:r>
            <a:r>
              <a:rPr lang="tr-TR" sz="2000" dirty="0" err="1"/>
              <a:t>print</a:t>
            </a:r>
            <a:r>
              <a:rPr lang="tr-TR" sz="2000" dirty="0"/>
              <a:t>(i)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 err="1"/>
              <a:t>While</a:t>
            </a:r>
            <a:r>
              <a:rPr lang="tr-TR" sz="2000" dirty="0"/>
              <a:t>: i = 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 err="1"/>
              <a:t>while</a:t>
            </a:r>
            <a:r>
              <a:rPr lang="tr-TR" sz="2000" dirty="0"/>
              <a:t> i &lt; 5: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(i)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000" dirty="0"/>
              <a:t>    i += 1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1E6615-6376-7259-C32F-126F8CE6C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A1F6BF70-C7D1-4AF9-8DB4-BEEB8A9C3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798" y="1097280"/>
            <a:ext cx="2847230" cy="4666207"/>
          </a:xfrm>
        </p:spPr>
        <p:txBody>
          <a:bodyPr anchor="ctr">
            <a:normAutofit/>
          </a:bodyPr>
          <a:lstStyle/>
          <a:p>
            <a:r>
              <a:rPr lang="tr-TR" sz="3300"/>
              <a:t>6. Döngülerin Programı Sadeleştirmesi</a:t>
            </a:r>
          </a:p>
        </p:txBody>
      </p:sp>
      <p:grpSp>
        <p:nvGrpSpPr>
          <p:cNvPr id="21" name="Group 10">
            <a:extLst>
              <a:ext uri="{FF2B5EF4-FFF2-40B4-BE49-F238E27FC236}">
                <a16:creationId xmlns:a16="http://schemas.microsoft.com/office/drawing/2014/main" id="{0C66A8B6-1F6E-4FCC-93B9-B9986B6F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932" y="5945955"/>
            <a:ext cx="9082028" cy="525780"/>
            <a:chOff x="82576" y="5945955"/>
            <a:chExt cx="12109423" cy="525780"/>
          </a:xfrm>
        </p:grpSpPr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CAF7C4FD-65AD-4BBE-886A-D2E923F9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103361" y="6131892"/>
              <a:ext cx="524256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1BA8278B-6DF7-481F-B1FA-FFE7D6C3C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5998176" y="277912"/>
              <a:ext cx="524256" cy="118633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0279" y="587829"/>
            <a:ext cx="4878975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0FAAB35E-08B6-7162-516D-9CF3716D2E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003289"/>
              </p:ext>
            </p:extLst>
          </p:nvPr>
        </p:nvGraphicFramePr>
        <p:xfrm>
          <a:off x="4073652" y="1014153"/>
          <a:ext cx="4438638" cy="497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D21884C-B93B-79A2-0B76-F7F890D3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tr-TR" sz="3850"/>
              <a:t>1. Fonksiyon Nedir?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462" y="1681652"/>
            <a:ext cx="5033221" cy="3788227"/>
          </a:xfrm>
        </p:spPr>
        <p:txBody>
          <a:bodyPr anchor="ctr">
            <a:normAutofit/>
          </a:bodyPr>
          <a:lstStyle/>
          <a:p>
            <a:r>
              <a:rPr lang="tr-TR" sz="2100" dirty="0"/>
              <a:t>Fonksiyonlar, belirli bir işi gerçekleştiren kod bloklarıdır.</a:t>
            </a:r>
          </a:p>
          <a:p>
            <a:r>
              <a:rPr lang="tr-TR" sz="2100" dirty="0"/>
              <a:t>Bir kez tanımlanır ve ihtiyaç duyuldukça çağrılır.</a:t>
            </a:r>
          </a:p>
          <a:p>
            <a:r>
              <a:rPr lang="tr-TR" sz="2100" dirty="0"/>
              <a:t>Örnek: Bir işlemi tekrar tekrar yapmak yerine, bir fonksiyon yazarak tekrar kullanılabilir hale getirebiliriz.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Barkod">
            <a:extLst>
              <a:ext uri="{FF2B5EF4-FFF2-40B4-BE49-F238E27FC236}">
                <a16:creationId xmlns:a16="http://schemas.microsoft.com/office/drawing/2014/main" id="{E229DEFB-3FBD-E89E-604E-DAE0BE820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2EEE75C-B4B5-BCA4-9956-084B24006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3000"/>
              <a:t>2. Fonksiyon Tanımlama ve Çağırma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r>
              <a:rPr lang="tr-TR" sz="2100" dirty="0"/>
              <a:t>Fonksiyon tanımlaması 'def' anahtar kelimesi ile yapılır.</a:t>
            </a:r>
          </a:p>
          <a:p>
            <a:r>
              <a:rPr lang="tr-TR" sz="2100" dirty="0"/>
              <a:t>Örnek Kod:</a:t>
            </a:r>
          </a:p>
          <a:p>
            <a:pPr marL="0" indent="0">
              <a:buNone/>
            </a:pPr>
            <a:r>
              <a:rPr lang="tr-TR" sz="2100" dirty="0"/>
              <a:t>def merhaba():</a:t>
            </a:r>
          </a:p>
          <a:p>
            <a:pPr marL="0" indent="0">
              <a:buNone/>
            </a:pPr>
            <a:r>
              <a:rPr lang="tr-TR" sz="2100" dirty="0"/>
              <a:t>    </a:t>
            </a:r>
            <a:r>
              <a:rPr lang="tr-TR" sz="2100" dirty="0" err="1"/>
              <a:t>print</a:t>
            </a:r>
            <a:r>
              <a:rPr lang="tr-TR" sz="2100" dirty="0"/>
              <a:t>("Merhaba!")</a:t>
            </a:r>
          </a:p>
          <a:p>
            <a:endParaRPr lang="tr-TR" sz="2100" dirty="0"/>
          </a:p>
          <a:p>
            <a:r>
              <a:rPr lang="tr-TR" sz="2100" dirty="0"/>
              <a:t>merhaba()  # Fonksiyonu çağırma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Asterisk Katı">
            <a:extLst>
              <a:ext uri="{FF2B5EF4-FFF2-40B4-BE49-F238E27FC236}">
                <a16:creationId xmlns:a16="http://schemas.microsoft.com/office/drawing/2014/main" id="{67475FB7-53F4-3A64-4AA3-74F749B6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2846BAA-51D4-938B-893A-F9A2E0044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tr-TR" sz="3500"/>
              <a:t>3. Parametreli ve Parametresiz Fonksiyonlar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411" y="2285999"/>
            <a:ext cx="3485179" cy="3613149"/>
          </a:xfrm>
        </p:spPr>
        <p:txBody>
          <a:bodyPr anchor="ctr">
            <a:normAutofit/>
          </a:bodyPr>
          <a:lstStyle/>
          <a:p>
            <a:r>
              <a:rPr lang="tr-TR" sz="1700" dirty="0" err="1"/>
              <a:t>Parametresiz</a:t>
            </a:r>
            <a:r>
              <a:rPr lang="tr-TR" sz="1700" dirty="0"/>
              <a:t> fonksiyonlar: Herhangi bir değer almaz, sabit işlemleri gerçekleştirir.</a:t>
            </a:r>
          </a:p>
          <a:p>
            <a:r>
              <a:rPr lang="tr-TR" sz="1700" dirty="0"/>
              <a:t>Parametreli fonksiyonlar: Girdi alarak işlemlerini bu girdilere göre yapar.</a:t>
            </a:r>
          </a:p>
          <a:p>
            <a:endParaRPr lang="tr-TR" sz="1700" dirty="0"/>
          </a:p>
          <a:p>
            <a:r>
              <a:rPr lang="tr-TR" sz="1700" dirty="0"/>
              <a:t>Örnek Kod:</a:t>
            </a:r>
          </a:p>
          <a:p>
            <a:pPr marL="0" indent="0">
              <a:buNone/>
            </a:pPr>
            <a:r>
              <a:rPr lang="tr-TR" sz="1700" dirty="0"/>
              <a:t>def </a:t>
            </a:r>
            <a:r>
              <a:rPr lang="tr-TR" sz="1700" dirty="0" err="1"/>
              <a:t>selam_ver</a:t>
            </a:r>
            <a:r>
              <a:rPr lang="tr-TR" sz="1700" dirty="0"/>
              <a:t>(isim):</a:t>
            </a:r>
          </a:p>
          <a:p>
            <a:pPr marL="0" indent="0">
              <a:buNone/>
            </a:pPr>
            <a:r>
              <a:rPr lang="tr-TR" sz="1700" dirty="0"/>
              <a:t>    </a:t>
            </a:r>
            <a:r>
              <a:rPr lang="tr-TR" sz="1700" dirty="0" err="1"/>
              <a:t>print</a:t>
            </a:r>
            <a:r>
              <a:rPr lang="tr-TR" sz="1700" dirty="0"/>
              <a:t>(</a:t>
            </a:r>
            <a:r>
              <a:rPr lang="tr-TR" sz="1700" dirty="0" err="1"/>
              <a:t>f"Merhaba</a:t>
            </a:r>
            <a:r>
              <a:rPr lang="tr-TR" sz="1700" dirty="0"/>
              <a:t>, {isim}!")</a:t>
            </a:r>
          </a:p>
          <a:p>
            <a:pPr marL="0" indent="0">
              <a:buNone/>
            </a:pPr>
            <a:endParaRPr lang="tr-TR" sz="1700" dirty="0"/>
          </a:p>
          <a:p>
            <a:pPr marL="0" indent="0">
              <a:buNone/>
            </a:pPr>
            <a:r>
              <a:rPr lang="tr-TR" sz="1700" dirty="0" err="1"/>
              <a:t>selam_ver</a:t>
            </a:r>
            <a:r>
              <a:rPr lang="tr-TR" sz="1700" dirty="0"/>
              <a:t>("Ali")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24AA52-B7A2-F7B9-5AAB-2E57D0091D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24" r="48434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E7E540F-B575-DA0D-3DA5-F48CF81CE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578" y="802955"/>
            <a:ext cx="3733482" cy="14540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3100">
                <a:solidFill>
                  <a:schemeClr val="tx2"/>
                </a:solidFill>
              </a:rPr>
              <a:t>4. Fonksiyon Kullanımının Avantajları</a:t>
            </a:r>
          </a:p>
        </p:txBody>
      </p:sp>
      <p:pic>
        <p:nvPicPr>
          <p:cNvPr id="7" name="Graphic 6" descr="Mop and bucket">
            <a:extLst>
              <a:ext uri="{FF2B5EF4-FFF2-40B4-BE49-F238E27FC236}">
                <a16:creationId xmlns:a16="http://schemas.microsoft.com/office/drawing/2014/main" id="{61E01B11-342A-752F-6654-82848BCAF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534" y="2230670"/>
            <a:ext cx="2746373" cy="274637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7930" y="2421682"/>
            <a:ext cx="3733184" cy="3639289"/>
          </a:xfrm>
        </p:spPr>
        <p:txBody>
          <a:bodyPr anchor="ctr">
            <a:normAutofit/>
          </a:bodyPr>
          <a:lstStyle/>
          <a:p>
            <a:r>
              <a:rPr lang="tr-TR" sz="2000" dirty="0">
                <a:solidFill>
                  <a:schemeClr val="tx2"/>
                </a:solidFill>
              </a:rPr>
              <a:t>Fonksiyonlar, kod tekrarını azaltır ve programı daha düzenli hale getirir.</a:t>
            </a:r>
          </a:p>
          <a:p>
            <a:endParaRPr lang="tr-TR" sz="2000" dirty="0">
              <a:solidFill>
                <a:schemeClr val="tx2"/>
              </a:solidFill>
            </a:endParaRPr>
          </a:p>
          <a:p>
            <a:r>
              <a:rPr lang="tr-TR" sz="2000" dirty="0">
                <a:solidFill>
                  <a:schemeClr val="tx2"/>
                </a:solidFill>
              </a:rPr>
              <a:t>Aynı işlemi birçok yerde yapmak gerektiğinde fonksiyonları kullanarak kodları tekrar yazmak yerine fonksiyon çağrısı yapabiliriz.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976" y="52996"/>
            <a:ext cx="4446455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063DE96-7870-4A1D-7C5A-F76D77BCE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tr-TR" sz="3000">
                <a:solidFill>
                  <a:srgbClr val="FFFFFF"/>
                </a:solidFill>
              </a:rPr>
              <a:t>5. Öğrencilerden İsim Yazdıran Fonksiyon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tr-TR" sz="2000" dirty="0"/>
              <a:t>Bir fonksiyon yazın ve bu fonksiyon, kullanıcının girdiği ismi ekrana yazdırsın.</a:t>
            </a:r>
          </a:p>
          <a:p>
            <a:endParaRPr lang="tr-TR" sz="2000" dirty="0"/>
          </a:p>
          <a:p>
            <a:r>
              <a:rPr lang="tr-TR" sz="2000" dirty="0"/>
              <a:t>Örnek Kod:</a:t>
            </a:r>
          </a:p>
          <a:p>
            <a:pPr marL="0" indent="0">
              <a:buNone/>
            </a:pPr>
            <a:r>
              <a:rPr lang="tr-TR" sz="2000" dirty="0"/>
              <a:t>def </a:t>
            </a:r>
            <a:r>
              <a:rPr lang="tr-TR" sz="2000" dirty="0" err="1"/>
              <a:t>isim_yazdir</a:t>
            </a:r>
            <a:r>
              <a:rPr lang="tr-TR" sz="2000" dirty="0"/>
              <a:t>(isim):</a:t>
            </a:r>
          </a:p>
          <a:p>
            <a:pPr marL="0" indent="0"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</a:t>
            </a:r>
            <a:r>
              <a:rPr lang="tr-TR" sz="2000" dirty="0" err="1"/>
              <a:t>f"İsim</a:t>
            </a:r>
            <a:r>
              <a:rPr lang="tr-TR" sz="2000" dirty="0"/>
              <a:t>: {isim}")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/>
              <a:t>isim = </a:t>
            </a:r>
            <a:r>
              <a:rPr lang="tr-TR" sz="2000" dirty="0" err="1"/>
              <a:t>input</a:t>
            </a:r>
            <a:r>
              <a:rPr lang="tr-TR" sz="2000" dirty="0"/>
              <a:t>("Adınızı girin: ")</a:t>
            </a:r>
          </a:p>
          <a:p>
            <a:pPr marL="0" indent="0">
              <a:buNone/>
            </a:pPr>
            <a:r>
              <a:rPr lang="tr-TR" sz="2000" dirty="0" err="1"/>
              <a:t>isim_yazdir</a:t>
            </a:r>
            <a:r>
              <a:rPr lang="tr-TR" sz="2000" dirty="0"/>
              <a:t>(isim)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276FA74-2D2E-5BA7-8290-2840DE43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tr-TR" sz="3200" dirty="0">
                <a:solidFill>
                  <a:srgbClr val="FFFFFF"/>
                </a:solidFill>
              </a:rPr>
              <a:t>6. Parametreli ve </a:t>
            </a:r>
            <a:r>
              <a:rPr lang="tr-TR" sz="3200" dirty="0" err="1">
                <a:solidFill>
                  <a:srgbClr val="FFFFFF"/>
                </a:solidFill>
              </a:rPr>
              <a:t>Parametresiz</a:t>
            </a:r>
            <a:r>
              <a:rPr lang="tr-TR" sz="3200" dirty="0">
                <a:solidFill>
                  <a:srgbClr val="FFFFFF"/>
                </a:solidFill>
              </a:rPr>
              <a:t> Fonksiyonlar Arasındaki Fark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tr-TR" sz="2000" dirty="0"/>
              <a:t>Parametreli fonksiyonlar dışarıdan veri alır, </a:t>
            </a:r>
            <a:r>
              <a:rPr lang="tr-TR" sz="2000" dirty="0" err="1"/>
              <a:t>parametresiz</a:t>
            </a:r>
            <a:r>
              <a:rPr lang="tr-TR" sz="2000" dirty="0"/>
              <a:t> fonksiyonlar sabit işlemler yapar.</a:t>
            </a:r>
          </a:p>
          <a:p>
            <a:endParaRPr lang="tr-TR" sz="2000" dirty="0"/>
          </a:p>
          <a:p>
            <a:r>
              <a:rPr lang="tr-TR" sz="2000" dirty="0"/>
              <a:t>Örnek Kod:</a:t>
            </a:r>
          </a:p>
          <a:p>
            <a:r>
              <a:rPr lang="tr-TR" sz="2000" dirty="0" err="1"/>
              <a:t>Parametresiz</a:t>
            </a:r>
            <a:r>
              <a:rPr lang="tr-TR" sz="2000" dirty="0"/>
              <a:t>:</a:t>
            </a:r>
          </a:p>
          <a:p>
            <a:pPr marL="0" indent="0">
              <a:buNone/>
            </a:pPr>
            <a:r>
              <a:rPr lang="tr-TR" sz="2000" dirty="0"/>
              <a:t>def </a:t>
            </a:r>
            <a:r>
              <a:rPr lang="tr-TR" sz="2000" dirty="0" err="1"/>
              <a:t>sabit_mesaj</a:t>
            </a:r>
            <a:r>
              <a:rPr lang="tr-TR" sz="2000" dirty="0"/>
              <a:t>():</a:t>
            </a:r>
          </a:p>
          <a:p>
            <a:pPr marL="0" indent="0"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("Bu bir sabit mesaj.")</a:t>
            </a:r>
          </a:p>
          <a:p>
            <a:endParaRPr lang="tr-TR" sz="2000" dirty="0"/>
          </a:p>
          <a:p>
            <a:r>
              <a:rPr lang="tr-TR" sz="2000" dirty="0"/>
              <a:t>Parametreli:</a:t>
            </a:r>
          </a:p>
          <a:p>
            <a:pPr marL="0" indent="0">
              <a:buNone/>
            </a:pPr>
            <a:r>
              <a:rPr lang="tr-TR" sz="2000" dirty="0"/>
              <a:t>def </a:t>
            </a:r>
            <a:r>
              <a:rPr lang="tr-TR" sz="2000" dirty="0" err="1"/>
              <a:t>mesaj_yazdir</a:t>
            </a:r>
            <a:r>
              <a:rPr lang="tr-TR" sz="2000" dirty="0"/>
              <a:t>(mesaj):</a:t>
            </a:r>
          </a:p>
          <a:p>
            <a:pPr marL="0" indent="0">
              <a:buNone/>
            </a:pPr>
            <a:r>
              <a:rPr lang="tr-TR" sz="2000" dirty="0"/>
              <a:t>    </a:t>
            </a:r>
            <a:r>
              <a:rPr lang="tr-TR" sz="2000" dirty="0" err="1"/>
              <a:t>print</a:t>
            </a:r>
            <a:r>
              <a:rPr lang="tr-TR" sz="2000" dirty="0"/>
              <a:t>(mesaj)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4B646DB-4863-16D2-644F-DBFBF08A4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tr-TR" sz="3850"/>
              <a:t>1. Ön Tanımlı Fonksiyonlar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462" y="1923143"/>
            <a:ext cx="5033221" cy="3788227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tr-TR" sz="2100" dirty="0" err="1"/>
              <a:t>Python'da</a:t>
            </a:r>
            <a:r>
              <a:rPr lang="tr-TR" sz="2100" dirty="0"/>
              <a:t> birçok fonksiyon önceden tanımlanmıştır ve kullanıma hazırdır.</a:t>
            </a:r>
          </a:p>
          <a:p>
            <a:pPr>
              <a:lnSpc>
                <a:spcPct val="90000"/>
              </a:lnSpc>
            </a:pPr>
            <a:endParaRPr lang="tr-TR" sz="2100" dirty="0"/>
          </a:p>
          <a:p>
            <a:pPr>
              <a:lnSpc>
                <a:spcPct val="90000"/>
              </a:lnSpc>
            </a:pPr>
            <a:r>
              <a:rPr lang="tr-TR" sz="2100" dirty="0"/>
              <a:t>Örnek: </a:t>
            </a:r>
            <a:r>
              <a:rPr lang="tr-TR" sz="2100" dirty="0" err="1"/>
              <a:t>len</a:t>
            </a:r>
            <a:r>
              <a:rPr lang="tr-TR" sz="2100" dirty="0"/>
              <a:t>(), </a:t>
            </a:r>
            <a:r>
              <a:rPr lang="tr-TR" sz="2100" dirty="0" err="1"/>
              <a:t>count</a:t>
            </a:r>
            <a:r>
              <a:rPr lang="tr-TR" sz="2100" dirty="0"/>
              <a:t>(), insert() gibi fonksiyonlar.</a:t>
            </a:r>
          </a:p>
          <a:p>
            <a:pPr>
              <a:lnSpc>
                <a:spcPct val="90000"/>
              </a:lnSpc>
            </a:pPr>
            <a:endParaRPr lang="tr-TR" sz="2100" dirty="0"/>
          </a:p>
          <a:p>
            <a:pPr>
              <a:lnSpc>
                <a:spcPct val="90000"/>
              </a:lnSpc>
            </a:pPr>
            <a:r>
              <a:rPr lang="tr-TR" sz="2100" dirty="0"/>
              <a:t>Örnek Kod: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100" dirty="0"/>
              <a:t>liste = [1, 2, 3, 4]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100" dirty="0" err="1"/>
              <a:t>print</a:t>
            </a:r>
            <a:r>
              <a:rPr lang="tr-TR" sz="2100" dirty="0"/>
              <a:t>(</a:t>
            </a:r>
            <a:r>
              <a:rPr lang="tr-TR" sz="2100" dirty="0" err="1"/>
              <a:t>len</a:t>
            </a:r>
            <a:r>
              <a:rPr lang="tr-TR" sz="2100" dirty="0"/>
              <a:t>(liste))  # 4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100" dirty="0" err="1"/>
              <a:t>print</a:t>
            </a:r>
            <a:r>
              <a:rPr lang="tr-TR" sz="2100" dirty="0"/>
              <a:t>(</a:t>
            </a:r>
            <a:r>
              <a:rPr lang="tr-TR" sz="2100" dirty="0" err="1"/>
              <a:t>liste.count</a:t>
            </a:r>
            <a:r>
              <a:rPr lang="tr-TR" sz="2100" dirty="0"/>
              <a:t>(2))  # 1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100" dirty="0" err="1"/>
              <a:t>liste.insert</a:t>
            </a:r>
            <a:r>
              <a:rPr lang="tr-TR" sz="2100" dirty="0"/>
              <a:t>(2, 5)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tr-TR" sz="2100" dirty="0" err="1"/>
              <a:t>print</a:t>
            </a:r>
            <a:r>
              <a:rPr lang="tr-TR" sz="2100" dirty="0"/>
              <a:t>(liste)  # [1, 2, 5, 3, 4]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Akış Çizelgesi">
            <a:extLst>
              <a:ext uri="{FF2B5EF4-FFF2-40B4-BE49-F238E27FC236}">
                <a16:creationId xmlns:a16="http://schemas.microsoft.com/office/drawing/2014/main" id="{8531D269-E293-F977-AD86-0ED540783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06CD291-0743-14D8-68C3-5A4DD61A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tr-TR" sz="3850"/>
              <a:t>2. Math Kütüphanesi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r>
              <a:rPr lang="tr-TR" sz="2100" dirty="0"/>
              <a:t>Math kütüphanesi, matematiksel işlemler için kullanılır.</a:t>
            </a:r>
          </a:p>
          <a:p>
            <a:endParaRPr lang="tr-TR" sz="2100" dirty="0"/>
          </a:p>
          <a:p>
            <a:r>
              <a:rPr lang="tr-TR" sz="2100" dirty="0"/>
              <a:t>Örnek: </a:t>
            </a:r>
            <a:r>
              <a:rPr lang="tr-TR" sz="2100" dirty="0" err="1"/>
              <a:t>math.factorial</a:t>
            </a:r>
            <a:r>
              <a:rPr lang="tr-TR" sz="2100" dirty="0"/>
              <a:t>(8)</a:t>
            </a:r>
          </a:p>
          <a:p>
            <a:r>
              <a:rPr lang="tr-TR" sz="2100" dirty="0"/>
              <a:t>Örnek Kod:</a:t>
            </a:r>
          </a:p>
          <a:p>
            <a:pPr marL="0" indent="0">
              <a:buNone/>
            </a:pPr>
            <a:r>
              <a:rPr lang="tr-TR" sz="2100" dirty="0" err="1"/>
              <a:t>import</a:t>
            </a:r>
            <a:r>
              <a:rPr lang="tr-TR" sz="2100" dirty="0"/>
              <a:t> </a:t>
            </a:r>
            <a:r>
              <a:rPr lang="tr-TR" sz="2100" dirty="0" err="1"/>
              <a:t>math</a:t>
            </a:r>
            <a:endParaRPr lang="tr-TR" sz="2100" dirty="0"/>
          </a:p>
          <a:p>
            <a:pPr marL="0" indent="0">
              <a:buNone/>
            </a:pPr>
            <a:r>
              <a:rPr lang="tr-TR" sz="2100" dirty="0" err="1"/>
              <a:t>print</a:t>
            </a:r>
            <a:r>
              <a:rPr lang="tr-TR" sz="2100" dirty="0"/>
              <a:t>(</a:t>
            </a:r>
            <a:r>
              <a:rPr lang="tr-TR" sz="2100" dirty="0" err="1"/>
              <a:t>math.factorial</a:t>
            </a:r>
            <a:r>
              <a:rPr lang="tr-TR" sz="2100" dirty="0"/>
              <a:t>(8))  # 40320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Matematik">
            <a:extLst>
              <a:ext uri="{FF2B5EF4-FFF2-40B4-BE49-F238E27FC236}">
                <a16:creationId xmlns:a16="http://schemas.microsoft.com/office/drawing/2014/main" id="{7F20DB41-51CD-5FF3-8CFE-6C291E631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C73AED9-FF2D-A83E-A759-6CD5B10A2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tr-TR" sz="4700"/>
              <a:t>3. Hazır Kütüphaneler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C5D3E2-0C77-E1CB-FBF0-DFCA38CB7B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6796166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6D15263-AE0A-ED4A-E8FC-446090C89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3200" dirty="0"/>
              <a:t>4. Gömülü Fonksiyonlar ve Kütüphaneler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329A2C-ECE4-3370-98BA-9A6187BD02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2637804"/>
              </p:ext>
            </p:extLst>
          </p:nvPr>
        </p:nvGraphicFramePr>
        <p:xfrm>
          <a:off x="628650" y="1439917"/>
          <a:ext cx="7886700" cy="4737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725B4E7-4910-04ED-C6F4-929C6E28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tr-TR" sz="4700"/>
              <a:t>5. Üst Düzey Fonksiyonlar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0BF8D1-F3BF-06EC-40ED-1D2378D401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254375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7CD6A0D-4391-1C5D-A9AF-F14FA4F1D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4300"/>
              <a:t>6. Kendini Çağıran Fonksiyonlar (Recursion)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r>
              <a:rPr lang="tr-TR" sz="2000" dirty="0"/>
              <a:t>Bir fonksiyon, kendi içinde kendini çağırabilir. Bu teknik '</a:t>
            </a:r>
            <a:r>
              <a:rPr lang="tr-TR" sz="2000" dirty="0" err="1"/>
              <a:t>recursion</a:t>
            </a:r>
            <a:r>
              <a:rPr lang="tr-TR" sz="2000" dirty="0"/>
              <a:t>' olarak bilinir.</a:t>
            </a:r>
          </a:p>
          <a:p>
            <a:pPr marL="0" indent="0">
              <a:buNone/>
            </a:pPr>
            <a:endParaRPr lang="tr-TR" sz="2000" dirty="0"/>
          </a:p>
          <a:p>
            <a:r>
              <a:rPr lang="tr-TR" sz="2000" dirty="0"/>
              <a:t>Örnek Kod:</a:t>
            </a:r>
          </a:p>
          <a:p>
            <a:pPr marL="0" indent="0">
              <a:buNone/>
            </a:pPr>
            <a:r>
              <a:rPr lang="tr-TR" sz="2000" dirty="0"/>
              <a:t>def </a:t>
            </a:r>
            <a:r>
              <a:rPr lang="tr-TR" sz="2000" dirty="0" err="1"/>
              <a:t>faktoriyel</a:t>
            </a:r>
            <a:r>
              <a:rPr lang="tr-TR" sz="2000" dirty="0"/>
              <a:t>(n):</a:t>
            </a:r>
          </a:p>
          <a:p>
            <a:pPr marL="0" indent="0">
              <a:buNone/>
            </a:pPr>
            <a:r>
              <a:rPr lang="tr-TR" sz="2000" dirty="0"/>
              <a:t>    </a:t>
            </a:r>
            <a:r>
              <a:rPr lang="tr-TR" sz="2000" dirty="0" err="1"/>
              <a:t>if</a:t>
            </a:r>
            <a:r>
              <a:rPr lang="tr-TR" sz="2000" dirty="0"/>
              <a:t> n == 1:</a:t>
            </a:r>
          </a:p>
          <a:p>
            <a:pPr marL="0" indent="0">
              <a:buNone/>
            </a:pPr>
            <a:r>
              <a:rPr lang="tr-TR" sz="2000" dirty="0"/>
              <a:t>        </a:t>
            </a:r>
            <a:r>
              <a:rPr lang="tr-TR" sz="2000" dirty="0" err="1"/>
              <a:t>return</a:t>
            </a:r>
            <a:r>
              <a:rPr lang="tr-TR" sz="2000" dirty="0"/>
              <a:t> 1</a:t>
            </a:r>
          </a:p>
          <a:p>
            <a:pPr marL="0" indent="0">
              <a:buNone/>
            </a:pPr>
            <a:r>
              <a:rPr lang="tr-TR" sz="2000" dirty="0"/>
              <a:t>    else:</a:t>
            </a:r>
          </a:p>
          <a:p>
            <a:pPr marL="0" indent="0">
              <a:buNone/>
            </a:pPr>
            <a:r>
              <a:rPr lang="tr-TR" sz="2000" dirty="0"/>
              <a:t>        </a:t>
            </a:r>
            <a:r>
              <a:rPr lang="tr-TR" sz="2000" dirty="0" err="1"/>
              <a:t>return</a:t>
            </a:r>
            <a:r>
              <a:rPr lang="tr-TR" sz="2000" dirty="0"/>
              <a:t> n * </a:t>
            </a:r>
            <a:r>
              <a:rPr lang="tr-TR" sz="2000" dirty="0" err="1"/>
              <a:t>faktoriyel</a:t>
            </a:r>
            <a:r>
              <a:rPr lang="tr-TR" sz="2000" dirty="0"/>
              <a:t>(n-1)</a:t>
            </a:r>
          </a:p>
          <a:p>
            <a:endParaRPr lang="tr-TR" sz="2000" dirty="0"/>
          </a:p>
          <a:p>
            <a:r>
              <a:rPr lang="tr-TR" sz="2000" dirty="0" err="1"/>
              <a:t>print</a:t>
            </a:r>
            <a:r>
              <a:rPr lang="tr-TR" sz="2000" dirty="0"/>
              <a:t>(</a:t>
            </a:r>
            <a:r>
              <a:rPr lang="tr-TR" sz="2000" dirty="0" err="1"/>
              <a:t>faktoriyel</a:t>
            </a:r>
            <a:r>
              <a:rPr lang="tr-TR" sz="2000" dirty="0"/>
              <a:t>(5))  # 120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6F2F093-B81C-1400-5921-01EA44F1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tr-TR" sz="3850"/>
              <a:t>7. Kütüphanelerin Önemi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r>
              <a:rPr lang="tr-TR" sz="2100" dirty="0" err="1"/>
              <a:t>Python</a:t>
            </a:r>
            <a:r>
              <a:rPr lang="tr-TR" sz="2100" dirty="0"/>
              <a:t> kütüphaneleri, kodu daha verimli hale getirir ve belirli işlemleri kolaylaştırır.</a:t>
            </a:r>
          </a:p>
          <a:p>
            <a:endParaRPr lang="tr-TR" sz="2100" dirty="0"/>
          </a:p>
          <a:p>
            <a:r>
              <a:rPr lang="tr-TR" sz="2100" dirty="0"/>
              <a:t>Örnek: </a:t>
            </a:r>
          </a:p>
          <a:p>
            <a:r>
              <a:rPr lang="tr-TR" sz="2100" dirty="0" err="1"/>
              <a:t>NumPy</a:t>
            </a:r>
            <a:r>
              <a:rPr lang="tr-TR" sz="2100" dirty="0"/>
              <a:t> ile bilimsel hesaplamalar, </a:t>
            </a:r>
            <a:r>
              <a:rPr lang="tr-TR" sz="2100" dirty="0" err="1"/>
              <a:t>Pandas</a:t>
            </a:r>
            <a:r>
              <a:rPr lang="tr-TR" sz="2100" dirty="0"/>
              <a:t> ile veri analizi.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Panda">
            <a:extLst>
              <a:ext uri="{FF2B5EF4-FFF2-40B4-BE49-F238E27FC236}">
                <a16:creationId xmlns:a16="http://schemas.microsoft.com/office/drawing/2014/main" id="{DBBA3F2C-DD13-D5D5-23A3-821D703AB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E599121-E5A4-4446-240F-E2A2F86EE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Kaynak: onuraltuntas.net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1685</Words>
  <Application>Microsoft Macintosh PowerPoint</Application>
  <PresentationFormat>Ekran Gösterisi (4:3)</PresentationFormat>
  <Paragraphs>280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8" baseType="lpstr">
      <vt:lpstr>Aptos</vt:lpstr>
      <vt:lpstr>Arial</vt:lpstr>
      <vt:lpstr>Calibri</vt:lpstr>
      <vt:lpstr>Office Theme</vt:lpstr>
      <vt:lpstr>2024-2025 EĞİTİM VE ÖĞRETİM YILI  PROGRAMLAMA DİLLERİ MODÜLÜ (PYTHON)  2. ÜNİTE PYTHON PROGRAMLAMA DİLİ İLE YAZILIM GELİŞTİRME    </vt:lpstr>
      <vt:lpstr>1. Karar Yapıları Nedir?</vt:lpstr>
      <vt:lpstr>2. If-Else Yapısı</vt:lpstr>
      <vt:lpstr>3. If-Elif-Else Yapısı</vt:lpstr>
      <vt:lpstr>4. İç İçe If Yapıları</vt:lpstr>
      <vt:lpstr>5. Boolean (Mantıksal) Yapılar</vt:lpstr>
      <vt:lpstr>6. If-Else ve If-Elif-Else Karşılaştırması</vt:lpstr>
      <vt:lpstr>7. Farklı Problemler</vt:lpstr>
      <vt:lpstr>1. Döngü Yapıları Nedir?</vt:lpstr>
      <vt:lpstr>2. For Döngüsü</vt:lpstr>
      <vt:lpstr>3. While Döngüsü</vt:lpstr>
      <vt:lpstr>4. İç İçe Döngüler</vt:lpstr>
      <vt:lpstr>5. For ve While Döngüsü Arasındaki Fark</vt:lpstr>
      <vt:lpstr>6. Range Kavramı</vt:lpstr>
      <vt:lpstr>7. Break ve Continue</vt:lpstr>
      <vt:lpstr>1. Çoklu Koşullar ve Mantıksal Operatörler</vt:lpstr>
      <vt:lpstr>2. Pozitif ve Negatif Mantık</vt:lpstr>
      <vt:lpstr>3. İç İçe Döngüler</vt:lpstr>
      <vt:lpstr>4. Kod Tekrarını Azaltma</vt:lpstr>
      <vt:lpstr>5. For ve While Döngüleri</vt:lpstr>
      <vt:lpstr>6. Döngülerin Programı Sadeleştirmesi</vt:lpstr>
      <vt:lpstr>1. Fonksiyon Nedir?</vt:lpstr>
      <vt:lpstr>2. Fonksiyon Tanımlama ve Çağırma</vt:lpstr>
      <vt:lpstr>3. Parametreli ve Parametresiz Fonksiyonlar</vt:lpstr>
      <vt:lpstr>4. Fonksiyon Kullanımının Avantajları</vt:lpstr>
      <vt:lpstr>5. Öğrencilerden İsim Yazdıran Fonksiyon</vt:lpstr>
      <vt:lpstr>6. Parametreli ve Parametresiz Fonksiyonlar Arasındaki Fark</vt:lpstr>
      <vt:lpstr>1. Ön Tanımlı Fonksiyonlar</vt:lpstr>
      <vt:lpstr>2. Math Kütüphanesi</vt:lpstr>
      <vt:lpstr>3. Hazır Kütüphaneler</vt:lpstr>
      <vt:lpstr>4. Gömülü Fonksiyonlar ve Kütüphaneler</vt:lpstr>
      <vt:lpstr>5. Üst Düzey Fonksiyonlar</vt:lpstr>
      <vt:lpstr>6. Kendini Çağıran Fonksiyonlar (Recursion)</vt:lpstr>
      <vt:lpstr>7. Kütüphanelerin Önemi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2024-2025 EĞİTİM VE ÖĞRETİM YILI  PROGRAMLAMA DİLLERİ MODÜLÜ (PYTHON)  2. ÜNİTE PYTHON PROGRAMLAMA DİLİ İLE YAZILIM GELİŞTİRME    </dc:title>
  <dc:subject/>
  <dc:creator/>
  <cp:keywords/>
  <dc:description>generated using python-pptx</dc:description>
  <cp:lastModifiedBy>Onur Altuntaş</cp:lastModifiedBy>
  <cp:revision>2</cp:revision>
  <dcterms:created xsi:type="dcterms:W3CDTF">2013-01-27T09:14:16Z</dcterms:created>
  <dcterms:modified xsi:type="dcterms:W3CDTF">2024-10-24T08:00:31Z</dcterms:modified>
  <cp:category/>
</cp:coreProperties>
</file>