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96"/>
  </p:notesMasterIdLst>
  <p:sldIdLst>
    <p:sldId id="256" r:id="rId2"/>
    <p:sldId id="257" r:id="rId3"/>
    <p:sldId id="344" r:id="rId4"/>
    <p:sldId id="346" r:id="rId5"/>
    <p:sldId id="347" r:id="rId6"/>
    <p:sldId id="348" r:id="rId7"/>
    <p:sldId id="349" r:id="rId8"/>
    <p:sldId id="350" r:id="rId9"/>
    <p:sldId id="351" r:id="rId10"/>
    <p:sldId id="352" r:id="rId11"/>
    <p:sldId id="353" r:id="rId12"/>
    <p:sldId id="365" r:id="rId13"/>
    <p:sldId id="366" r:id="rId14"/>
    <p:sldId id="367" r:id="rId15"/>
    <p:sldId id="368" r:id="rId16"/>
    <p:sldId id="345" r:id="rId17"/>
    <p:sldId id="354" r:id="rId18"/>
    <p:sldId id="355" r:id="rId19"/>
    <p:sldId id="356" r:id="rId20"/>
    <p:sldId id="357" r:id="rId21"/>
    <p:sldId id="358" r:id="rId22"/>
    <p:sldId id="359" r:id="rId23"/>
    <p:sldId id="360" r:id="rId24"/>
    <p:sldId id="361" r:id="rId25"/>
    <p:sldId id="362" r:id="rId26"/>
    <p:sldId id="363" r:id="rId27"/>
    <p:sldId id="364" r:id="rId28"/>
    <p:sldId id="369"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391" r:id="rId50"/>
    <p:sldId id="392" r:id="rId51"/>
    <p:sldId id="394" r:id="rId52"/>
    <p:sldId id="393" r:id="rId53"/>
    <p:sldId id="395" r:id="rId54"/>
    <p:sldId id="396" r:id="rId55"/>
    <p:sldId id="397" r:id="rId56"/>
    <p:sldId id="398" r:id="rId57"/>
    <p:sldId id="399" r:id="rId58"/>
    <p:sldId id="400" r:id="rId59"/>
    <p:sldId id="401" r:id="rId60"/>
    <p:sldId id="402" r:id="rId61"/>
    <p:sldId id="403" r:id="rId62"/>
    <p:sldId id="404" r:id="rId63"/>
    <p:sldId id="405" r:id="rId64"/>
    <p:sldId id="406" r:id="rId65"/>
    <p:sldId id="407" r:id="rId66"/>
    <p:sldId id="408" r:id="rId67"/>
    <p:sldId id="409" r:id="rId68"/>
    <p:sldId id="410" r:id="rId69"/>
    <p:sldId id="411" r:id="rId70"/>
    <p:sldId id="412" r:id="rId71"/>
    <p:sldId id="413" r:id="rId72"/>
    <p:sldId id="414" r:id="rId73"/>
    <p:sldId id="415" r:id="rId74"/>
    <p:sldId id="416" r:id="rId75"/>
    <p:sldId id="417" r:id="rId76"/>
    <p:sldId id="418" r:id="rId77"/>
    <p:sldId id="419" r:id="rId78"/>
    <p:sldId id="420" r:id="rId79"/>
    <p:sldId id="421" r:id="rId80"/>
    <p:sldId id="422" r:id="rId81"/>
    <p:sldId id="423" r:id="rId82"/>
    <p:sldId id="424" r:id="rId83"/>
    <p:sldId id="425" r:id="rId84"/>
    <p:sldId id="426" r:id="rId85"/>
    <p:sldId id="427" r:id="rId86"/>
    <p:sldId id="428" r:id="rId87"/>
    <p:sldId id="429" r:id="rId88"/>
    <p:sldId id="430" r:id="rId89"/>
    <p:sldId id="431" r:id="rId90"/>
    <p:sldId id="432" r:id="rId91"/>
    <p:sldId id="433" r:id="rId92"/>
    <p:sldId id="434" r:id="rId93"/>
    <p:sldId id="435" r:id="rId94"/>
    <p:sldId id="436"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31"/>
    <p:restoredTop sz="94701"/>
  </p:normalViewPr>
  <p:slideViewPr>
    <p:cSldViewPr snapToGrid="0">
      <p:cViewPr varScale="1">
        <p:scale>
          <a:sx n="152" d="100"/>
          <a:sy n="152" d="100"/>
        </p:scale>
        <p:origin x="208" y="584"/>
      </p:cViewPr>
      <p:guideLst/>
    </p:cSldViewPr>
  </p:slideViewPr>
  <p:notesTextViewPr>
    <p:cViewPr>
      <p:scale>
        <a:sx n="1" d="1"/>
        <a:sy n="1" d="1"/>
      </p:scale>
      <p:origin x="0" y="0"/>
    </p:cViewPr>
  </p:notesTextViewPr>
  <p:notesViewPr>
    <p:cSldViewPr snapToGrid="0">
      <p:cViewPr varScale="1">
        <p:scale>
          <a:sx n="136" d="100"/>
          <a:sy n="136" d="100"/>
        </p:scale>
        <p:origin x="5280"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A602E3F-6AEC-41F2-A78A-028FA3A6B1D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264983F-74EE-43C4-B69E-0089573270FA}">
      <dgm:prSet/>
      <dgm:spPr/>
      <dgm:t>
        <a:bodyPr/>
        <a:lstStyle/>
        <a:p>
          <a:r>
            <a:rPr lang="tr-TR" dirty="0" err="1"/>
            <a:t>Python'da</a:t>
          </a:r>
          <a:r>
            <a:rPr lang="tr-TR" dirty="0"/>
            <a:t> </a:t>
          </a:r>
          <a:r>
            <a:rPr lang="tr-TR" b="1" dirty="0"/>
            <a:t>veri türleri</a:t>
          </a:r>
          <a:r>
            <a:rPr lang="tr-TR" dirty="0"/>
            <a:t> (data </a:t>
          </a:r>
          <a:r>
            <a:rPr lang="tr-TR" dirty="0" err="1"/>
            <a:t>types</a:t>
          </a:r>
          <a:r>
            <a:rPr lang="tr-TR" dirty="0"/>
            <a:t>), bir değişkenin hangi türde veri saklayacağını belirten kategorilerdir.</a:t>
          </a:r>
          <a:endParaRPr lang="en-US" dirty="0"/>
        </a:p>
      </dgm:t>
    </dgm:pt>
    <dgm:pt modelId="{BCA49901-0D39-4C80-9AD1-14CBCDD76CDA}" type="parTrans" cxnId="{A87642E6-A794-4988-B351-28AF570E8023}">
      <dgm:prSet/>
      <dgm:spPr/>
      <dgm:t>
        <a:bodyPr/>
        <a:lstStyle/>
        <a:p>
          <a:endParaRPr lang="en-US"/>
        </a:p>
      </dgm:t>
    </dgm:pt>
    <dgm:pt modelId="{08633D6C-9EE9-4BBE-899B-D097E2ED1C18}" type="sibTrans" cxnId="{A87642E6-A794-4988-B351-28AF570E8023}">
      <dgm:prSet/>
      <dgm:spPr/>
      <dgm:t>
        <a:bodyPr/>
        <a:lstStyle/>
        <a:p>
          <a:endParaRPr lang="en-US"/>
        </a:p>
      </dgm:t>
    </dgm:pt>
    <dgm:pt modelId="{8F9E2418-907D-4BEA-93FB-942964B7460C}">
      <dgm:prSet/>
      <dgm:spPr/>
      <dgm:t>
        <a:bodyPr/>
        <a:lstStyle/>
        <a:p>
          <a:r>
            <a:rPr lang="tr-TR"/>
            <a:t>Programlama sırasında farklı türlerde verilere ihtiyaç duyulur ve bu türlerin doğru yönetilmesi, hem bellek yönetimi açısından hem de işlemler açısından önemlidir.</a:t>
          </a:r>
          <a:endParaRPr lang="en-US"/>
        </a:p>
      </dgm:t>
    </dgm:pt>
    <dgm:pt modelId="{9DC882FD-8F08-4C22-BC78-1C8897C39515}" type="parTrans" cxnId="{5C9AD92D-14E2-4CB5-A513-097345915A9D}">
      <dgm:prSet/>
      <dgm:spPr/>
      <dgm:t>
        <a:bodyPr/>
        <a:lstStyle/>
        <a:p>
          <a:endParaRPr lang="en-US"/>
        </a:p>
      </dgm:t>
    </dgm:pt>
    <dgm:pt modelId="{076F3071-3505-4B35-A451-9CE94DAB6BE1}" type="sibTrans" cxnId="{5C9AD92D-14E2-4CB5-A513-097345915A9D}">
      <dgm:prSet/>
      <dgm:spPr/>
      <dgm:t>
        <a:bodyPr/>
        <a:lstStyle/>
        <a:p>
          <a:endParaRPr lang="en-US"/>
        </a:p>
      </dgm:t>
    </dgm:pt>
    <dgm:pt modelId="{87DCACFA-C8A8-45BA-9EB8-1A2BEEFE29C4}" type="pres">
      <dgm:prSet presAssocID="{CA602E3F-6AEC-41F2-A78A-028FA3A6B1DE}" presName="root" presStyleCnt="0">
        <dgm:presLayoutVars>
          <dgm:dir/>
          <dgm:resizeHandles val="exact"/>
        </dgm:presLayoutVars>
      </dgm:prSet>
      <dgm:spPr/>
    </dgm:pt>
    <dgm:pt modelId="{54FADC5B-E611-4350-8694-F6D1AA5A33AF}" type="pres">
      <dgm:prSet presAssocID="{E264983F-74EE-43C4-B69E-0089573270FA}" presName="compNode" presStyleCnt="0"/>
      <dgm:spPr/>
    </dgm:pt>
    <dgm:pt modelId="{429E72B8-58C2-4800-B352-D15558C8EC61}" type="pres">
      <dgm:prSet presAssocID="{E264983F-74EE-43C4-B69E-0089573270FA}" presName="bgRect" presStyleLbl="bgShp" presStyleIdx="0" presStyleCnt="2"/>
      <dgm:spPr/>
    </dgm:pt>
    <dgm:pt modelId="{E839E258-4A3A-45AC-9EFE-0AA18072905C}" type="pres">
      <dgm:prSet presAssocID="{E264983F-74EE-43C4-B69E-0089573270F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gramcı"/>
        </a:ext>
      </dgm:extLst>
    </dgm:pt>
    <dgm:pt modelId="{317A8BB1-97A8-4A9B-8C9E-F081B0632FF7}" type="pres">
      <dgm:prSet presAssocID="{E264983F-74EE-43C4-B69E-0089573270FA}" presName="spaceRect" presStyleCnt="0"/>
      <dgm:spPr/>
    </dgm:pt>
    <dgm:pt modelId="{F2CD93A9-FD9D-432E-8C2B-4296C1FA7905}" type="pres">
      <dgm:prSet presAssocID="{E264983F-74EE-43C4-B69E-0089573270FA}" presName="parTx" presStyleLbl="revTx" presStyleIdx="0" presStyleCnt="2">
        <dgm:presLayoutVars>
          <dgm:chMax val="0"/>
          <dgm:chPref val="0"/>
        </dgm:presLayoutVars>
      </dgm:prSet>
      <dgm:spPr/>
    </dgm:pt>
    <dgm:pt modelId="{68441122-0FAD-4C17-9038-DBA6A4F2D82D}" type="pres">
      <dgm:prSet presAssocID="{08633D6C-9EE9-4BBE-899B-D097E2ED1C18}" presName="sibTrans" presStyleCnt="0"/>
      <dgm:spPr/>
    </dgm:pt>
    <dgm:pt modelId="{9AEA6DFC-0169-4FDD-9154-C77307A55797}" type="pres">
      <dgm:prSet presAssocID="{8F9E2418-907D-4BEA-93FB-942964B7460C}" presName="compNode" presStyleCnt="0"/>
      <dgm:spPr/>
    </dgm:pt>
    <dgm:pt modelId="{40D470FB-C8ED-4621-A08F-71D53D6E1ADF}" type="pres">
      <dgm:prSet presAssocID="{8F9E2418-907D-4BEA-93FB-942964B7460C}" presName="bgRect" presStyleLbl="bgShp" presStyleIdx="1" presStyleCnt="2"/>
      <dgm:spPr/>
    </dgm:pt>
    <dgm:pt modelId="{56ED5FC4-B0EB-4D1D-8A7D-F01899AC891B}" type="pres">
      <dgm:prSet presAssocID="{8F9E2418-907D-4BEA-93FB-942964B7460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B3A5B9E0-A66D-4A51-B76C-DA722CEE85DA}" type="pres">
      <dgm:prSet presAssocID="{8F9E2418-907D-4BEA-93FB-942964B7460C}" presName="spaceRect" presStyleCnt="0"/>
      <dgm:spPr/>
    </dgm:pt>
    <dgm:pt modelId="{42097845-9FAA-4918-856F-3D5D8F634481}" type="pres">
      <dgm:prSet presAssocID="{8F9E2418-907D-4BEA-93FB-942964B7460C}" presName="parTx" presStyleLbl="revTx" presStyleIdx="1" presStyleCnt="2">
        <dgm:presLayoutVars>
          <dgm:chMax val="0"/>
          <dgm:chPref val="0"/>
        </dgm:presLayoutVars>
      </dgm:prSet>
      <dgm:spPr/>
    </dgm:pt>
  </dgm:ptLst>
  <dgm:cxnLst>
    <dgm:cxn modelId="{5C9AD92D-14E2-4CB5-A513-097345915A9D}" srcId="{CA602E3F-6AEC-41F2-A78A-028FA3A6B1DE}" destId="{8F9E2418-907D-4BEA-93FB-942964B7460C}" srcOrd="1" destOrd="0" parTransId="{9DC882FD-8F08-4C22-BC78-1C8897C39515}" sibTransId="{076F3071-3505-4B35-A451-9CE94DAB6BE1}"/>
    <dgm:cxn modelId="{1037806D-D7E9-43C4-B3B2-F75B2CC62214}" type="presOf" srcId="{CA602E3F-6AEC-41F2-A78A-028FA3A6B1DE}" destId="{87DCACFA-C8A8-45BA-9EB8-1A2BEEFE29C4}" srcOrd="0" destOrd="0" presId="urn:microsoft.com/office/officeart/2018/2/layout/IconVerticalSolidList"/>
    <dgm:cxn modelId="{4BC918D5-7BA5-413D-B047-111FFC6F1D23}" type="presOf" srcId="{8F9E2418-907D-4BEA-93FB-942964B7460C}" destId="{42097845-9FAA-4918-856F-3D5D8F634481}" srcOrd="0" destOrd="0" presId="urn:microsoft.com/office/officeart/2018/2/layout/IconVerticalSolidList"/>
    <dgm:cxn modelId="{A87642E6-A794-4988-B351-28AF570E8023}" srcId="{CA602E3F-6AEC-41F2-A78A-028FA3A6B1DE}" destId="{E264983F-74EE-43C4-B69E-0089573270FA}" srcOrd="0" destOrd="0" parTransId="{BCA49901-0D39-4C80-9AD1-14CBCDD76CDA}" sibTransId="{08633D6C-9EE9-4BBE-899B-D097E2ED1C18}"/>
    <dgm:cxn modelId="{41E2C0EE-6CB0-4869-BA12-A5EAEC0BD3E1}" type="presOf" srcId="{E264983F-74EE-43C4-B69E-0089573270FA}" destId="{F2CD93A9-FD9D-432E-8C2B-4296C1FA7905}" srcOrd="0" destOrd="0" presId="urn:microsoft.com/office/officeart/2018/2/layout/IconVerticalSolidList"/>
    <dgm:cxn modelId="{A9441F66-4D30-4EED-BAAF-C6C87FB5B927}" type="presParOf" srcId="{87DCACFA-C8A8-45BA-9EB8-1A2BEEFE29C4}" destId="{54FADC5B-E611-4350-8694-F6D1AA5A33AF}" srcOrd="0" destOrd="0" presId="urn:microsoft.com/office/officeart/2018/2/layout/IconVerticalSolidList"/>
    <dgm:cxn modelId="{A84AE6B5-BFDF-47EB-B11D-9C6105190AE2}" type="presParOf" srcId="{54FADC5B-E611-4350-8694-F6D1AA5A33AF}" destId="{429E72B8-58C2-4800-B352-D15558C8EC61}" srcOrd="0" destOrd="0" presId="urn:microsoft.com/office/officeart/2018/2/layout/IconVerticalSolidList"/>
    <dgm:cxn modelId="{6A0A138B-630C-4796-AC03-BD6E7133883F}" type="presParOf" srcId="{54FADC5B-E611-4350-8694-F6D1AA5A33AF}" destId="{E839E258-4A3A-45AC-9EFE-0AA18072905C}" srcOrd="1" destOrd="0" presId="urn:microsoft.com/office/officeart/2018/2/layout/IconVerticalSolidList"/>
    <dgm:cxn modelId="{C973F5B8-F418-48E5-B6A4-EE0BC7081AE6}" type="presParOf" srcId="{54FADC5B-E611-4350-8694-F6D1AA5A33AF}" destId="{317A8BB1-97A8-4A9B-8C9E-F081B0632FF7}" srcOrd="2" destOrd="0" presId="urn:microsoft.com/office/officeart/2018/2/layout/IconVerticalSolidList"/>
    <dgm:cxn modelId="{B274F6A4-A5FB-4297-90EA-D0A61A07EE3B}" type="presParOf" srcId="{54FADC5B-E611-4350-8694-F6D1AA5A33AF}" destId="{F2CD93A9-FD9D-432E-8C2B-4296C1FA7905}" srcOrd="3" destOrd="0" presId="urn:microsoft.com/office/officeart/2018/2/layout/IconVerticalSolidList"/>
    <dgm:cxn modelId="{DCDB96D9-8D1C-4EED-9EB6-E1F3934685F8}" type="presParOf" srcId="{87DCACFA-C8A8-45BA-9EB8-1A2BEEFE29C4}" destId="{68441122-0FAD-4C17-9038-DBA6A4F2D82D}" srcOrd="1" destOrd="0" presId="urn:microsoft.com/office/officeart/2018/2/layout/IconVerticalSolidList"/>
    <dgm:cxn modelId="{8E73066D-F843-419E-AA26-776670D016CE}" type="presParOf" srcId="{87DCACFA-C8A8-45BA-9EB8-1A2BEEFE29C4}" destId="{9AEA6DFC-0169-4FDD-9154-C77307A55797}" srcOrd="2" destOrd="0" presId="urn:microsoft.com/office/officeart/2018/2/layout/IconVerticalSolidList"/>
    <dgm:cxn modelId="{F36792CD-E855-46AB-8C93-A4F33AEA79E4}" type="presParOf" srcId="{9AEA6DFC-0169-4FDD-9154-C77307A55797}" destId="{40D470FB-C8ED-4621-A08F-71D53D6E1ADF}" srcOrd="0" destOrd="0" presId="urn:microsoft.com/office/officeart/2018/2/layout/IconVerticalSolidList"/>
    <dgm:cxn modelId="{0A544018-F09A-4C26-B5D8-BBE9FBA95D88}" type="presParOf" srcId="{9AEA6DFC-0169-4FDD-9154-C77307A55797}" destId="{56ED5FC4-B0EB-4D1D-8A7D-F01899AC891B}" srcOrd="1" destOrd="0" presId="urn:microsoft.com/office/officeart/2018/2/layout/IconVerticalSolidList"/>
    <dgm:cxn modelId="{0158FDE2-E7FA-41F4-974D-8FDB759EC1E9}" type="presParOf" srcId="{9AEA6DFC-0169-4FDD-9154-C77307A55797}" destId="{B3A5B9E0-A66D-4A51-B76C-DA722CEE85DA}" srcOrd="2" destOrd="0" presId="urn:microsoft.com/office/officeart/2018/2/layout/IconVerticalSolidList"/>
    <dgm:cxn modelId="{27858675-315F-4242-9431-275BDD69D5B2}" type="presParOf" srcId="{9AEA6DFC-0169-4FDD-9154-C77307A55797}" destId="{42097845-9FAA-4918-856F-3D5D8F63448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602E3F-6AEC-41F2-A78A-028FA3A6B1D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264983F-74EE-43C4-B69E-0089573270FA}">
      <dgm:prSet/>
      <dgm:spPr/>
      <dgm:t>
        <a:bodyPr/>
        <a:lstStyle/>
        <a:p>
          <a:r>
            <a:rPr lang="tr-TR" dirty="0"/>
            <a:t>Değişkenler farklı türlerde verileri (tam sayı, </a:t>
          </a:r>
          <a:r>
            <a:rPr lang="tr-TR" dirty="0" err="1"/>
            <a:t>ondalıklı</a:t>
          </a:r>
          <a:r>
            <a:rPr lang="tr-TR" dirty="0"/>
            <a:t> sayı, metin, vb.) tutabilir.</a:t>
          </a:r>
          <a:endParaRPr lang="en-US" dirty="0"/>
        </a:p>
      </dgm:t>
    </dgm:pt>
    <dgm:pt modelId="{BCA49901-0D39-4C80-9AD1-14CBCDD76CDA}" type="parTrans" cxnId="{A87642E6-A794-4988-B351-28AF570E8023}">
      <dgm:prSet/>
      <dgm:spPr/>
      <dgm:t>
        <a:bodyPr/>
        <a:lstStyle/>
        <a:p>
          <a:endParaRPr lang="en-US"/>
        </a:p>
      </dgm:t>
    </dgm:pt>
    <dgm:pt modelId="{08633D6C-9EE9-4BBE-899B-D097E2ED1C18}" type="sibTrans" cxnId="{A87642E6-A794-4988-B351-28AF570E8023}">
      <dgm:prSet/>
      <dgm:spPr/>
      <dgm:t>
        <a:bodyPr/>
        <a:lstStyle/>
        <a:p>
          <a:endParaRPr lang="en-US"/>
        </a:p>
      </dgm:t>
    </dgm:pt>
    <dgm:pt modelId="{8F9E2418-907D-4BEA-93FB-942964B7460C}">
      <dgm:prSet/>
      <dgm:spPr/>
      <dgm:t>
        <a:bodyPr/>
        <a:lstStyle/>
        <a:p>
          <a:r>
            <a:rPr lang="tr-TR" dirty="0"/>
            <a:t>Kullanım amacına göre veri türleri dönüşebilir.</a:t>
          </a:r>
          <a:endParaRPr lang="en-US" dirty="0"/>
        </a:p>
      </dgm:t>
    </dgm:pt>
    <dgm:pt modelId="{9DC882FD-8F08-4C22-BC78-1C8897C39515}" type="parTrans" cxnId="{5C9AD92D-14E2-4CB5-A513-097345915A9D}">
      <dgm:prSet/>
      <dgm:spPr/>
      <dgm:t>
        <a:bodyPr/>
        <a:lstStyle/>
        <a:p>
          <a:endParaRPr lang="en-US"/>
        </a:p>
      </dgm:t>
    </dgm:pt>
    <dgm:pt modelId="{076F3071-3505-4B35-A451-9CE94DAB6BE1}" type="sibTrans" cxnId="{5C9AD92D-14E2-4CB5-A513-097345915A9D}">
      <dgm:prSet/>
      <dgm:spPr/>
      <dgm:t>
        <a:bodyPr/>
        <a:lstStyle/>
        <a:p>
          <a:endParaRPr lang="en-US"/>
        </a:p>
      </dgm:t>
    </dgm:pt>
    <dgm:pt modelId="{87DCACFA-C8A8-45BA-9EB8-1A2BEEFE29C4}" type="pres">
      <dgm:prSet presAssocID="{CA602E3F-6AEC-41F2-A78A-028FA3A6B1DE}" presName="root" presStyleCnt="0">
        <dgm:presLayoutVars>
          <dgm:dir/>
          <dgm:resizeHandles val="exact"/>
        </dgm:presLayoutVars>
      </dgm:prSet>
      <dgm:spPr/>
    </dgm:pt>
    <dgm:pt modelId="{54FADC5B-E611-4350-8694-F6D1AA5A33AF}" type="pres">
      <dgm:prSet presAssocID="{E264983F-74EE-43C4-B69E-0089573270FA}" presName="compNode" presStyleCnt="0"/>
      <dgm:spPr/>
    </dgm:pt>
    <dgm:pt modelId="{429E72B8-58C2-4800-B352-D15558C8EC61}" type="pres">
      <dgm:prSet presAssocID="{E264983F-74EE-43C4-B69E-0089573270FA}" presName="bgRect" presStyleLbl="bgShp" presStyleIdx="0" presStyleCnt="2"/>
      <dgm:spPr/>
    </dgm:pt>
    <dgm:pt modelId="{E839E258-4A3A-45AC-9EFE-0AA18072905C}" type="pres">
      <dgm:prSet presAssocID="{E264983F-74EE-43C4-B69E-0089573270F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gramcı"/>
        </a:ext>
      </dgm:extLst>
    </dgm:pt>
    <dgm:pt modelId="{317A8BB1-97A8-4A9B-8C9E-F081B0632FF7}" type="pres">
      <dgm:prSet presAssocID="{E264983F-74EE-43C4-B69E-0089573270FA}" presName="spaceRect" presStyleCnt="0"/>
      <dgm:spPr/>
    </dgm:pt>
    <dgm:pt modelId="{F2CD93A9-FD9D-432E-8C2B-4296C1FA7905}" type="pres">
      <dgm:prSet presAssocID="{E264983F-74EE-43C4-B69E-0089573270FA}" presName="parTx" presStyleLbl="revTx" presStyleIdx="0" presStyleCnt="2">
        <dgm:presLayoutVars>
          <dgm:chMax val="0"/>
          <dgm:chPref val="0"/>
        </dgm:presLayoutVars>
      </dgm:prSet>
      <dgm:spPr/>
    </dgm:pt>
    <dgm:pt modelId="{68441122-0FAD-4C17-9038-DBA6A4F2D82D}" type="pres">
      <dgm:prSet presAssocID="{08633D6C-9EE9-4BBE-899B-D097E2ED1C18}" presName="sibTrans" presStyleCnt="0"/>
      <dgm:spPr/>
    </dgm:pt>
    <dgm:pt modelId="{9AEA6DFC-0169-4FDD-9154-C77307A55797}" type="pres">
      <dgm:prSet presAssocID="{8F9E2418-907D-4BEA-93FB-942964B7460C}" presName="compNode" presStyleCnt="0"/>
      <dgm:spPr/>
    </dgm:pt>
    <dgm:pt modelId="{40D470FB-C8ED-4621-A08F-71D53D6E1ADF}" type="pres">
      <dgm:prSet presAssocID="{8F9E2418-907D-4BEA-93FB-942964B7460C}" presName="bgRect" presStyleLbl="bgShp" presStyleIdx="1" presStyleCnt="2"/>
      <dgm:spPr/>
    </dgm:pt>
    <dgm:pt modelId="{56ED5FC4-B0EB-4D1D-8A7D-F01899AC891B}" type="pres">
      <dgm:prSet presAssocID="{8F9E2418-907D-4BEA-93FB-942964B7460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nay işareti"/>
        </a:ext>
      </dgm:extLst>
    </dgm:pt>
    <dgm:pt modelId="{B3A5B9E0-A66D-4A51-B76C-DA722CEE85DA}" type="pres">
      <dgm:prSet presAssocID="{8F9E2418-907D-4BEA-93FB-942964B7460C}" presName="spaceRect" presStyleCnt="0"/>
      <dgm:spPr/>
    </dgm:pt>
    <dgm:pt modelId="{42097845-9FAA-4918-856F-3D5D8F634481}" type="pres">
      <dgm:prSet presAssocID="{8F9E2418-907D-4BEA-93FB-942964B7460C}" presName="parTx" presStyleLbl="revTx" presStyleIdx="1" presStyleCnt="2">
        <dgm:presLayoutVars>
          <dgm:chMax val="0"/>
          <dgm:chPref val="0"/>
        </dgm:presLayoutVars>
      </dgm:prSet>
      <dgm:spPr/>
    </dgm:pt>
  </dgm:ptLst>
  <dgm:cxnLst>
    <dgm:cxn modelId="{5C9AD92D-14E2-4CB5-A513-097345915A9D}" srcId="{CA602E3F-6AEC-41F2-A78A-028FA3A6B1DE}" destId="{8F9E2418-907D-4BEA-93FB-942964B7460C}" srcOrd="1" destOrd="0" parTransId="{9DC882FD-8F08-4C22-BC78-1C8897C39515}" sibTransId="{076F3071-3505-4B35-A451-9CE94DAB6BE1}"/>
    <dgm:cxn modelId="{1037806D-D7E9-43C4-B3B2-F75B2CC62214}" type="presOf" srcId="{CA602E3F-6AEC-41F2-A78A-028FA3A6B1DE}" destId="{87DCACFA-C8A8-45BA-9EB8-1A2BEEFE29C4}" srcOrd="0" destOrd="0" presId="urn:microsoft.com/office/officeart/2018/2/layout/IconVerticalSolidList"/>
    <dgm:cxn modelId="{4BC918D5-7BA5-413D-B047-111FFC6F1D23}" type="presOf" srcId="{8F9E2418-907D-4BEA-93FB-942964B7460C}" destId="{42097845-9FAA-4918-856F-3D5D8F634481}" srcOrd="0" destOrd="0" presId="urn:microsoft.com/office/officeart/2018/2/layout/IconVerticalSolidList"/>
    <dgm:cxn modelId="{A87642E6-A794-4988-B351-28AF570E8023}" srcId="{CA602E3F-6AEC-41F2-A78A-028FA3A6B1DE}" destId="{E264983F-74EE-43C4-B69E-0089573270FA}" srcOrd="0" destOrd="0" parTransId="{BCA49901-0D39-4C80-9AD1-14CBCDD76CDA}" sibTransId="{08633D6C-9EE9-4BBE-899B-D097E2ED1C18}"/>
    <dgm:cxn modelId="{41E2C0EE-6CB0-4869-BA12-A5EAEC0BD3E1}" type="presOf" srcId="{E264983F-74EE-43C4-B69E-0089573270FA}" destId="{F2CD93A9-FD9D-432E-8C2B-4296C1FA7905}" srcOrd="0" destOrd="0" presId="urn:microsoft.com/office/officeart/2018/2/layout/IconVerticalSolidList"/>
    <dgm:cxn modelId="{A9441F66-4D30-4EED-BAAF-C6C87FB5B927}" type="presParOf" srcId="{87DCACFA-C8A8-45BA-9EB8-1A2BEEFE29C4}" destId="{54FADC5B-E611-4350-8694-F6D1AA5A33AF}" srcOrd="0" destOrd="0" presId="urn:microsoft.com/office/officeart/2018/2/layout/IconVerticalSolidList"/>
    <dgm:cxn modelId="{A84AE6B5-BFDF-47EB-B11D-9C6105190AE2}" type="presParOf" srcId="{54FADC5B-E611-4350-8694-F6D1AA5A33AF}" destId="{429E72B8-58C2-4800-B352-D15558C8EC61}" srcOrd="0" destOrd="0" presId="urn:microsoft.com/office/officeart/2018/2/layout/IconVerticalSolidList"/>
    <dgm:cxn modelId="{6A0A138B-630C-4796-AC03-BD6E7133883F}" type="presParOf" srcId="{54FADC5B-E611-4350-8694-F6D1AA5A33AF}" destId="{E839E258-4A3A-45AC-9EFE-0AA18072905C}" srcOrd="1" destOrd="0" presId="urn:microsoft.com/office/officeart/2018/2/layout/IconVerticalSolidList"/>
    <dgm:cxn modelId="{C973F5B8-F418-48E5-B6A4-EE0BC7081AE6}" type="presParOf" srcId="{54FADC5B-E611-4350-8694-F6D1AA5A33AF}" destId="{317A8BB1-97A8-4A9B-8C9E-F081B0632FF7}" srcOrd="2" destOrd="0" presId="urn:microsoft.com/office/officeart/2018/2/layout/IconVerticalSolidList"/>
    <dgm:cxn modelId="{B274F6A4-A5FB-4297-90EA-D0A61A07EE3B}" type="presParOf" srcId="{54FADC5B-E611-4350-8694-F6D1AA5A33AF}" destId="{F2CD93A9-FD9D-432E-8C2B-4296C1FA7905}" srcOrd="3" destOrd="0" presId="urn:microsoft.com/office/officeart/2018/2/layout/IconVerticalSolidList"/>
    <dgm:cxn modelId="{DCDB96D9-8D1C-4EED-9EB6-E1F3934685F8}" type="presParOf" srcId="{87DCACFA-C8A8-45BA-9EB8-1A2BEEFE29C4}" destId="{68441122-0FAD-4C17-9038-DBA6A4F2D82D}" srcOrd="1" destOrd="0" presId="urn:microsoft.com/office/officeart/2018/2/layout/IconVerticalSolidList"/>
    <dgm:cxn modelId="{8E73066D-F843-419E-AA26-776670D016CE}" type="presParOf" srcId="{87DCACFA-C8A8-45BA-9EB8-1A2BEEFE29C4}" destId="{9AEA6DFC-0169-4FDD-9154-C77307A55797}" srcOrd="2" destOrd="0" presId="urn:microsoft.com/office/officeart/2018/2/layout/IconVerticalSolidList"/>
    <dgm:cxn modelId="{F36792CD-E855-46AB-8C93-A4F33AEA79E4}" type="presParOf" srcId="{9AEA6DFC-0169-4FDD-9154-C77307A55797}" destId="{40D470FB-C8ED-4621-A08F-71D53D6E1ADF}" srcOrd="0" destOrd="0" presId="urn:microsoft.com/office/officeart/2018/2/layout/IconVerticalSolidList"/>
    <dgm:cxn modelId="{0A544018-F09A-4C26-B5D8-BBE9FBA95D88}" type="presParOf" srcId="{9AEA6DFC-0169-4FDD-9154-C77307A55797}" destId="{56ED5FC4-B0EB-4D1D-8A7D-F01899AC891B}" srcOrd="1" destOrd="0" presId="urn:microsoft.com/office/officeart/2018/2/layout/IconVerticalSolidList"/>
    <dgm:cxn modelId="{0158FDE2-E7FA-41F4-974D-8FDB759EC1E9}" type="presParOf" srcId="{9AEA6DFC-0169-4FDD-9154-C77307A55797}" destId="{B3A5B9E0-A66D-4A51-B76C-DA722CEE85DA}" srcOrd="2" destOrd="0" presId="urn:microsoft.com/office/officeart/2018/2/layout/IconVerticalSolidList"/>
    <dgm:cxn modelId="{27858675-315F-4242-9431-275BDD69D5B2}" type="presParOf" srcId="{9AEA6DFC-0169-4FDD-9154-C77307A55797}" destId="{42097845-9FAA-4918-856F-3D5D8F63448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E72B8-58C2-4800-B352-D15558C8EC61}">
      <dsp:nvSpPr>
        <dsp:cNvPr id="0" name=""/>
        <dsp:cNvSpPr/>
      </dsp:nvSpPr>
      <dsp:spPr>
        <a:xfrm>
          <a:off x="0" y="906399"/>
          <a:ext cx="6506304" cy="167335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39E258-4A3A-45AC-9EFE-0AA18072905C}">
      <dsp:nvSpPr>
        <dsp:cNvPr id="0" name=""/>
        <dsp:cNvSpPr/>
      </dsp:nvSpPr>
      <dsp:spPr>
        <a:xfrm>
          <a:off x="506188" y="1282903"/>
          <a:ext cx="920343" cy="9203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CD93A9-FD9D-432E-8C2B-4296C1FA7905}">
      <dsp:nvSpPr>
        <dsp:cNvPr id="0" name=""/>
        <dsp:cNvSpPr/>
      </dsp:nvSpPr>
      <dsp:spPr>
        <a:xfrm>
          <a:off x="1932721" y="906399"/>
          <a:ext cx="4573582" cy="1673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096" tIns="177096" rIns="177096" bIns="177096" numCol="1" spcCol="1270" anchor="ctr" anchorCtr="0">
          <a:noAutofit/>
        </a:bodyPr>
        <a:lstStyle/>
        <a:p>
          <a:pPr marL="0" lvl="0" indent="0" algn="l" defTabSz="800100">
            <a:lnSpc>
              <a:spcPct val="90000"/>
            </a:lnSpc>
            <a:spcBef>
              <a:spcPct val="0"/>
            </a:spcBef>
            <a:spcAft>
              <a:spcPct val="35000"/>
            </a:spcAft>
            <a:buNone/>
          </a:pPr>
          <a:r>
            <a:rPr lang="tr-TR" sz="1800" kern="1200" dirty="0" err="1"/>
            <a:t>Python'da</a:t>
          </a:r>
          <a:r>
            <a:rPr lang="tr-TR" sz="1800" kern="1200" dirty="0"/>
            <a:t> </a:t>
          </a:r>
          <a:r>
            <a:rPr lang="tr-TR" sz="1800" b="1" kern="1200" dirty="0"/>
            <a:t>veri türleri</a:t>
          </a:r>
          <a:r>
            <a:rPr lang="tr-TR" sz="1800" kern="1200" dirty="0"/>
            <a:t> (data </a:t>
          </a:r>
          <a:r>
            <a:rPr lang="tr-TR" sz="1800" kern="1200" dirty="0" err="1"/>
            <a:t>types</a:t>
          </a:r>
          <a:r>
            <a:rPr lang="tr-TR" sz="1800" kern="1200" dirty="0"/>
            <a:t>), bir değişkenin hangi türde veri saklayacağını belirten kategorilerdir.</a:t>
          </a:r>
          <a:endParaRPr lang="en-US" sz="1800" kern="1200" dirty="0"/>
        </a:p>
      </dsp:txBody>
      <dsp:txXfrm>
        <a:off x="1932721" y="906399"/>
        <a:ext cx="4573582" cy="1673352"/>
      </dsp:txXfrm>
    </dsp:sp>
    <dsp:sp modelId="{40D470FB-C8ED-4621-A08F-71D53D6E1ADF}">
      <dsp:nvSpPr>
        <dsp:cNvPr id="0" name=""/>
        <dsp:cNvSpPr/>
      </dsp:nvSpPr>
      <dsp:spPr>
        <a:xfrm>
          <a:off x="0" y="2998089"/>
          <a:ext cx="6506304" cy="167335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ED5FC4-B0EB-4D1D-8A7D-F01899AC891B}">
      <dsp:nvSpPr>
        <dsp:cNvPr id="0" name=""/>
        <dsp:cNvSpPr/>
      </dsp:nvSpPr>
      <dsp:spPr>
        <a:xfrm>
          <a:off x="506188" y="3374593"/>
          <a:ext cx="920343" cy="9203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097845-9FAA-4918-856F-3D5D8F634481}">
      <dsp:nvSpPr>
        <dsp:cNvPr id="0" name=""/>
        <dsp:cNvSpPr/>
      </dsp:nvSpPr>
      <dsp:spPr>
        <a:xfrm>
          <a:off x="1932721" y="2998089"/>
          <a:ext cx="4573582" cy="1673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096" tIns="177096" rIns="177096" bIns="177096" numCol="1" spcCol="1270" anchor="ctr" anchorCtr="0">
          <a:noAutofit/>
        </a:bodyPr>
        <a:lstStyle/>
        <a:p>
          <a:pPr marL="0" lvl="0" indent="0" algn="l" defTabSz="800100">
            <a:lnSpc>
              <a:spcPct val="90000"/>
            </a:lnSpc>
            <a:spcBef>
              <a:spcPct val="0"/>
            </a:spcBef>
            <a:spcAft>
              <a:spcPct val="35000"/>
            </a:spcAft>
            <a:buNone/>
          </a:pPr>
          <a:r>
            <a:rPr lang="tr-TR" sz="1800" kern="1200"/>
            <a:t>Programlama sırasında farklı türlerde verilere ihtiyaç duyulur ve bu türlerin doğru yönetilmesi, hem bellek yönetimi açısından hem de işlemler açısından önemlidir.</a:t>
          </a:r>
          <a:endParaRPr lang="en-US" sz="1800" kern="1200"/>
        </a:p>
      </dsp:txBody>
      <dsp:txXfrm>
        <a:off x="1932721" y="2998089"/>
        <a:ext cx="4573582" cy="1673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E72B8-58C2-4800-B352-D15558C8EC61}">
      <dsp:nvSpPr>
        <dsp:cNvPr id="0" name=""/>
        <dsp:cNvSpPr/>
      </dsp:nvSpPr>
      <dsp:spPr>
        <a:xfrm>
          <a:off x="0" y="906399"/>
          <a:ext cx="6506304" cy="167335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39E258-4A3A-45AC-9EFE-0AA18072905C}">
      <dsp:nvSpPr>
        <dsp:cNvPr id="0" name=""/>
        <dsp:cNvSpPr/>
      </dsp:nvSpPr>
      <dsp:spPr>
        <a:xfrm>
          <a:off x="506188" y="1282903"/>
          <a:ext cx="920343" cy="9203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CD93A9-FD9D-432E-8C2B-4296C1FA7905}">
      <dsp:nvSpPr>
        <dsp:cNvPr id="0" name=""/>
        <dsp:cNvSpPr/>
      </dsp:nvSpPr>
      <dsp:spPr>
        <a:xfrm>
          <a:off x="1932721" y="906399"/>
          <a:ext cx="4573582" cy="1673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096" tIns="177096" rIns="177096" bIns="177096" numCol="1" spcCol="1270" anchor="ctr" anchorCtr="0">
          <a:noAutofit/>
        </a:bodyPr>
        <a:lstStyle/>
        <a:p>
          <a:pPr marL="0" lvl="0" indent="0" algn="l" defTabSz="1111250">
            <a:lnSpc>
              <a:spcPct val="90000"/>
            </a:lnSpc>
            <a:spcBef>
              <a:spcPct val="0"/>
            </a:spcBef>
            <a:spcAft>
              <a:spcPct val="35000"/>
            </a:spcAft>
            <a:buNone/>
          </a:pPr>
          <a:r>
            <a:rPr lang="tr-TR" sz="2500" kern="1200" dirty="0"/>
            <a:t>Değişkenler farklı türlerde verileri (tam sayı, </a:t>
          </a:r>
          <a:r>
            <a:rPr lang="tr-TR" sz="2500" kern="1200" dirty="0" err="1"/>
            <a:t>ondalıklı</a:t>
          </a:r>
          <a:r>
            <a:rPr lang="tr-TR" sz="2500" kern="1200" dirty="0"/>
            <a:t> sayı, metin, vb.) tutabilir.</a:t>
          </a:r>
          <a:endParaRPr lang="en-US" sz="2500" kern="1200" dirty="0"/>
        </a:p>
      </dsp:txBody>
      <dsp:txXfrm>
        <a:off x="1932721" y="906399"/>
        <a:ext cx="4573582" cy="1673352"/>
      </dsp:txXfrm>
    </dsp:sp>
    <dsp:sp modelId="{40D470FB-C8ED-4621-A08F-71D53D6E1ADF}">
      <dsp:nvSpPr>
        <dsp:cNvPr id="0" name=""/>
        <dsp:cNvSpPr/>
      </dsp:nvSpPr>
      <dsp:spPr>
        <a:xfrm>
          <a:off x="0" y="2998089"/>
          <a:ext cx="6506304" cy="167335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ED5FC4-B0EB-4D1D-8A7D-F01899AC891B}">
      <dsp:nvSpPr>
        <dsp:cNvPr id="0" name=""/>
        <dsp:cNvSpPr/>
      </dsp:nvSpPr>
      <dsp:spPr>
        <a:xfrm>
          <a:off x="506188" y="3374593"/>
          <a:ext cx="920343" cy="9203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097845-9FAA-4918-856F-3D5D8F634481}">
      <dsp:nvSpPr>
        <dsp:cNvPr id="0" name=""/>
        <dsp:cNvSpPr/>
      </dsp:nvSpPr>
      <dsp:spPr>
        <a:xfrm>
          <a:off x="1932721" y="2998089"/>
          <a:ext cx="4573582" cy="1673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096" tIns="177096" rIns="177096" bIns="177096" numCol="1" spcCol="1270" anchor="ctr" anchorCtr="0">
          <a:noAutofit/>
        </a:bodyPr>
        <a:lstStyle/>
        <a:p>
          <a:pPr marL="0" lvl="0" indent="0" algn="l" defTabSz="1111250">
            <a:lnSpc>
              <a:spcPct val="90000"/>
            </a:lnSpc>
            <a:spcBef>
              <a:spcPct val="0"/>
            </a:spcBef>
            <a:spcAft>
              <a:spcPct val="35000"/>
            </a:spcAft>
            <a:buNone/>
          </a:pPr>
          <a:r>
            <a:rPr lang="tr-TR" sz="2500" kern="1200" dirty="0"/>
            <a:t>Kullanım amacına göre veri türleri dönüşebilir.</a:t>
          </a:r>
          <a:endParaRPr lang="en-US" sz="2500" kern="1200" dirty="0"/>
        </a:p>
      </dsp:txBody>
      <dsp:txXfrm>
        <a:off x="1932721" y="2998089"/>
        <a:ext cx="4573582" cy="167335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D66FA-8BA1-BB47-A848-79766E4EC6A9}" type="datetimeFigureOut">
              <a:rPr lang="tr-TR" smtClean="0"/>
              <a:t>15.09.2024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DD877-4F8E-E649-A802-8FB7C0589568}" type="slidenum">
              <a:rPr lang="tr-TR" smtClean="0"/>
              <a:t>‹#›</a:t>
            </a:fld>
            <a:endParaRPr lang="tr-TR"/>
          </a:p>
        </p:txBody>
      </p:sp>
    </p:spTree>
    <p:extLst>
      <p:ext uri="{BB962C8B-B14F-4D97-AF65-F5344CB8AC3E}">
        <p14:creationId xmlns:p14="http://schemas.microsoft.com/office/powerpoint/2010/main" val="3971819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29</a:t>
            </a:fld>
            <a:endParaRPr lang="tr-TR"/>
          </a:p>
        </p:txBody>
      </p:sp>
    </p:spTree>
    <p:extLst>
      <p:ext uri="{BB962C8B-B14F-4D97-AF65-F5344CB8AC3E}">
        <p14:creationId xmlns:p14="http://schemas.microsoft.com/office/powerpoint/2010/main" val="1560776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30</a:t>
            </a:fld>
            <a:endParaRPr lang="tr-TR"/>
          </a:p>
        </p:txBody>
      </p:sp>
    </p:spTree>
    <p:extLst>
      <p:ext uri="{BB962C8B-B14F-4D97-AF65-F5344CB8AC3E}">
        <p14:creationId xmlns:p14="http://schemas.microsoft.com/office/powerpoint/2010/main" val="132752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31</a:t>
            </a:fld>
            <a:endParaRPr lang="tr-TR"/>
          </a:p>
        </p:txBody>
      </p:sp>
    </p:spTree>
    <p:extLst>
      <p:ext uri="{BB962C8B-B14F-4D97-AF65-F5344CB8AC3E}">
        <p14:creationId xmlns:p14="http://schemas.microsoft.com/office/powerpoint/2010/main" val="79036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32</a:t>
            </a:fld>
            <a:endParaRPr lang="tr-TR"/>
          </a:p>
        </p:txBody>
      </p:sp>
    </p:spTree>
    <p:extLst>
      <p:ext uri="{BB962C8B-B14F-4D97-AF65-F5344CB8AC3E}">
        <p14:creationId xmlns:p14="http://schemas.microsoft.com/office/powerpoint/2010/main" val="3959100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33</a:t>
            </a:fld>
            <a:endParaRPr lang="tr-TR"/>
          </a:p>
        </p:txBody>
      </p:sp>
    </p:spTree>
    <p:extLst>
      <p:ext uri="{BB962C8B-B14F-4D97-AF65-F5344CB8AC3E}">
        <p14:creationId xmlns:p14="http://schemas.microsoft.com/office/powerpoint/2010/main" val="2467687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34</a:t>
            </a:fld>
            <a:endParaRPr lang="tr-TR"/>
          </a:p>
        </p:txBody>
      </p:sp>
    </p:spTree>
    <p:extLst>
      <p:ext uri="{BB962C8B-B14F-4D97-AF65-F5344CB8AC3E}">
        <p14:creationId xmlns:p14="http://schemas.microsoft.com/office/powerpoint/2010/main" val="178086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35</a:t>
            </a:fld>
            <a:endParaRPr lang="tr-TR"/>
          </a:p>
        </p:txBody>
      </p:sp>
    </p:spTree>
    <p:extLst>
      <p:ext uri="{BB962C8B-B14F-4D97-AF65-F5344CB8AC3E}">
        <p14:creationId xmlns:p14="http://schemas.microsoft.com/office/powerpoint/2010/main" val="3629265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36</a:t>
            </a:fld>
            <a:endParaRPr lang="tr-TR"/>
          </a:p>
        </p:txBody>
      </p:sp>
    </p:spTree>
    <p:extLst>
      <p:ext uri="{BB962C8B-B14F-4D97-AF65-F5344CB8AC3E}">
        <p14:creationId xmlns:p14="http://schemas.microsoft.com/office/powerpoint/2010/main" val="786961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37</a:t>
            </a:fld>
            <a:endParaRPr lang="tr-TR"/>
          </a:p>
        </p:txBody>
      </p:sp>
    </p:spTree>
    <p:extLst>
      <p:ext uri="{BB962C8B-B14F-4D97-AF65-F5344CB8AC3E}">
        <p14:creationId xmlns:p14="http://schemas.microsoft.com/office/powerpoint/2010/main" val="235360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38</a:t>
            </a:fld>
            <a:endParaRPr lang="tr-TR"/>
          </a:p>
        </p:txBody>
      </p:sp>
    </p:spTree>
    <p:extLst>
      <p:ext uri="{BB962C8B-B14F-4D97-AF65-F5344CB8AC3E}">
        <p14:creationId xmlns:p14="http://schemas.microsoft.com/office/powerpoint/2010/main" val="2095981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39</a:t>
            </a:fld>
            <a:endParaRPr lang="tr-TR"/>
          </a:p>
        </p:txBody>
      </p:sp>
    </p:spTree>
    <p:extLst>
      <p:ext uri="{BB962C8B-B14F-4D97-AF65-F5344CB8AC3E}">
        <p14:creationId xmlns:p14="http://schemas.microsoft.com/office/powerpoint/2010/main" val="2010221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40</a:t>
            </a:fld>
            <a:endParaRPr lang="tr-TR"/>
          </a:p>
        </p:txBody>
      </p:sp>
    </p:spTree>
    <p:extLst>
      <p:ext uri="{BB962C8B-B14F-4D97-AF65-F5344CB8AC3E}">
        <p14:creationId xmlns:p14="http://schemas.microsoft.com/office/powerpoint/2010/main" val="356992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41</a:t>
            </a:fld>
            <a:endParaRPr lang="tr-TR"/>
          </a:p>
        </p:txBody>
      </p:sp>
    </p:spTree>
    <p:extLst>
      <p:ext uri="{BB962C8B-B14F-4D97-AF65-F5344CB8AC3E}">
        <p14:creationId xmlns:p14="http://schemas.microsoft.com/office/powerpoint/2010/main" val="2475122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42</a:t>
            </a:fld>
            <a:endParaRPr lang="tr-TR"/>
          </a:p>
        </p:txBody>
      </p:sp>
    </p:spTree>
    <p:extLst>
      <p:ext uri="{BB962C8B-B14F-4D97-AF65-F5344CB8AC3E}">
        <p14:creationId xmlns:p14="http://schemas.microsoft.com/office/powerpoint/2010/main" val="237284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43</a:t>
            </a:fld>
            <a:endParaRPr lang="tr-TR"/>
          </a:p>
        </p:txBody>
      </p:sp>
    </p:spTree>
    <p:extLst>
      <p:ext uri="{BB962C8B-B14F-4D97-AF65-F5344CB8AC3E}">
        <p14:creationId xmlns:p14="http://schemas.microsoft.com/office/powerpoint/2010/main" val="1981947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44</a:t>
            </a:fld>
            <a:endParaRPr lang="tr-TR"/>
          </a:p>
        </p:txBody>
      </p:sp>
    </p:spTree>
    <p:extLst>
      <p:ext uri="{BB962C8B-B14F-4D97-AF65-F5344CB8AC3E}">
        <p14:creationId xmlns:p14="http://schemas.microsoft.com/office/powerpoint/2010/main" val="2012367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173DD877-4F8E-E649-A802-8FB7C0589568}" type="slidenum">
              <a:rPr lang="tr-TR" smtClean="0"/>
              <a:t>45</a:t>
            </a:fld>
            <a:endParaRPr lang="tr-TR"/>
          </a:p>
        </p:txBody>
      </p:sp>
    </p:spTree>
    <p:extLst>
      <p:ext uri="{BB962C8B-B14F-4D97-AF65-F5344CB8AC3E}">
        <p14:creationId xmlns:p14="http://schemas.microsoft.com/office/powerpoint/2010/main" val="2434577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80</a:t>
            </a:fld>
            <a:endParaRPr lang="tr-TR"/>
          </a:p>
        </p:txBody>
      </p:sp>
    </p:spTree>
    <p:extLst>
      <p:ext uri="{BB962C8B-B14F-4D97-AF65-F5344CB8AC3E}">
        <p14:creationId xmlns:p14="http://schemas.microsoft.com/office/powerpoint/2010/main" val="3632952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81</a:t>
            </a:fld>
            <a:endParaRPr lang="tr-TR"/>
          </a:p>
        </p:txBody>
      </p:sp>
    </p:spTree>
    <p:extLst>
      <p:ext uri="{BB962C8B-B14F-4D97-AF65-F5344CB8AC3E}">
        <p14:creationId xmlns:p14="http://schemas.microsoft.com/office/powerpoint/2010/main" val="1316088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82</a:t>
            </a:fld>
            <a:endParaRPr lang="tr-TR"/>
          </a:p>
        </p:txBody>
      </p:sp>
    </p:spTree>
    <p:extLst>
      <p:ext uri="{BB962C8B-B14F-4D97-AF65-F5344CB8AC3E}">
        <p14:creationId xmlns:p14="http://schemas.microsoft.com/office/powerpoint/2010/main" val="1574141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83</a:t>
            </a:fld>
            <a:endParaRPr lang="tr-TR"/>
          </a:p>
        </p:txBody>
      </p:sp>
    </p:spTree>
    <p:extLst>
      <p:ext uri="{BB962C8B-B14F-4D97-AF65-F5344CB8AC3E}">
        <p14:creationId xmlns:p14="http://schemas.microsoft.com/office/powerpoint/2010/main" val="209270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84</a:t>
            </a:fld>
            <a:endParaRPr lang="tr-TR"/>
          </a:p>
        </p:txBody>
      </p:sp>
    </p:spTree>
    <p:extLst>
      <p:ext uri="{BB962C8B-B14F-4D97-AF65-F5344CB8AC3E}">
        <p14:creationId xmlns:p14="http://schemas.microsoft.com/office/powerpoint/2010/main" val="3075909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85</a:t>
            </a:fld>
            <a:endParaRPr lang="tr-TR"/>
          </a:p>
        </p:txBody>
      </p:sp>
    </p:spTree>
    <p:extLst>
      <p:ext uri="{BB962C8B-B14F-4D97-AF65-F5344CB8AC3E}">
        <p14:creationId xmlns:p14="http://schemas.microsoft.com/office/powerpoint/2010/main" val="2552697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86</a:t>
            </a:fld>
            <a:endParaRPr lang="tr-TR"/>
          </a:p>
        </p:txBody>
      </p:sp>
    </p:spTree>
    <p:extLst>
      <p:ext uri="{BB962C8B-B14F-4D97-AF65-F5344CB8AC3E}">
        <p14:creationId xmlns:p14="http://schemas.microsoft.com/office/powerpoint/2010/main" val="2592649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87</a:t>
            </a:fld>
            <a:endParaRPr lang="tr-TR"/>
          </a:p>
        </p:txBody>
      </p:sp>
    </p:spTree>
    <p:extLst>
      <p:ext uri="{BB962C8B-B14F-4D97-AF65-F5344CB8AC3E}">
        <p14:creationId xmlns:p14="http://schemas.microsoft.com/office/powerpoint/2010/main" val="2236518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88</a:t>
            </a:fld>
            <a:endParaRPr lang="tr-TR"/>
          </a:p>
        </p:txBody>
      </p:sp>
    </p:spTree>
    <p:extLst>
      <p:ext uri="{BB962C8B-B14F-4D97-AF65-F5344CB8AC3E}">
        <p14:creationId xmlns:p14="http://schemas.microsoft.com/office/powerpoint/2010/main" val="40524248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89</a:t>
            </a:fld>
            <a:endParaRPr lang="tr-TR"/>
          </a:p>
        </p:txBody>
      </p:sp>
    </p:spTree>
    <p:extLst>
      <p:ext uri="{BB962C8B-B14F-4D97-AF65-F5344CB8AC3E}">
        <p14:creationId xmlns:p14="http://schemas.microsoft.com/office/powerpoint/2010/main" val="2277643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90</a:t>
            </a:fld>
            <a:endParaRPr lang="tr-TR"/>
          </a:p>
        </p:txBody>
      </p:sp>
    </p:spTree>
    <p:extLst>
      <p:ext uri="{BB962C8B-B14F-4D97-AF65-F5344CB8AC3E}">
        <p14:creationId xmlns:p14="http://schemas.microsoft.com/office/powerpoint/2010/main" val="3593005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91</a:t>
            </a:fld>
            <a:endParaRPr lang="tr-TR"/>
          </a:p>
        </p:txBody>
      </p:sp>
    </p:spTree>
    <p:extLst>
      <p:ext uri="{BB962C8B-B14F-4D97-AF65-F5344CB8AC3E}">
        <p14:creationId xmlns:p14="http://schemas.microsoft.com/office/powerpoint/2010/main" val="1571370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92</a:t>
            </a:fld>
            <a:endParaRPr lang="tr-TR"/>
          </a:p>
        </p:txBody>
      </p:sp>
    </p:spTree>
    <p:extLst>
      <p:ext uri="{BB962C8B-B14F-4D97-AF65-F5344CB8AC3E}">
        <p14:creationId xmlns:p14="http://schemas.microsoft.com/office/powerpoint/2010/main" val="257250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93</a:t>
            </a:fld>
            <a:endParaRPr lang="tr-TR"/>
          </a:p>
        </p:txBody>
      </p:sp>
    </p:spTree>
    <p:extLst>
      <p:ext uri="{BB962C8B-B14F-4D97-AF65-F5344CB8AC3E}">
        <p14:creationId xmlns:p14="http://schemas.microsoft.com/office/powerpoint/2010/main" val="2130457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94</a:t>
            </a:fld>
            <a:endParaRPr lang="tr-TR"/>
          </a:p>
        </p:txBody>
      </p:sp>
    </p:spTree>
    <p:extLst>
      <p:ext uri="{BB962C8B-B14F-4D97-AF65-F5344CB8AC3E}">
        <p14:creationId xmlns:p14="http://schemas.microsoft.com/office/powerpoint/2010/main" val="876110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7CE23632-BEF6-2D49-9EA8-D9C76C064FFC}" type="datetime1">
              <a:rPr lang="tr-TR" smtClean="0"/>
              <a:t>15.09.2024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330536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235F11A-ADAC-034A-BD92-8FBE9EB5E951}" type="datetime1">
              <a:rPr lang="tr-TR" smtClean="0"/>
              <a:t>15.09.2024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313758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EAC0520-5644-BB4D-AD8C-3DC4748B30B3}" type="datetime1">
              <a:rPr lang="tr-TR" smtClean="0"/>
              <a:t>15.09.2024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551866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06795F27-1C50-B94D-826C-715934D51A96}" type="datetime1">
              <a:rPr lang="tr-TR" smtClean="0"/>
              <a:t>15.09.2024</a:t>
            </a:fld>
            <a:endParaRPr lang="en-US" dirty="0"/>
          </a:p>
        </p:txBody>
      </p:sp>
      <p:sp>
        <p:nvSpPr>
          <p:cNvPr id="6" name="Footer Placeholder 5"/>
          <p:cNvSpPr>
            <a:spLocks noGrp="1"/>
          </p:cNvSpPr>
          <p:nvPr>
            <p:ph type="ftr" sz="quarter" idx="11"/>
          </p:nvPr>
        </p:nvSpPr>
        <p:spPr/>
        <p:txBody>
          <a:bodyPr/>
          <a:lstStyle/>
          <a:p>
            <a:r>
              <a:rPr lang="en-US"/>
              <a:t>Kaynak: onuraltuntas.net </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712566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6065CA-ABC0-EC4A-9208-F12BC80FF25F}" type="datetime1">
              <a:rPr lang="tr-TR" smtClean="0"/>
              <a:t>15.09.2024</a:t>
            </a:fld>
            <a:endParaRPr lang="en-US" dirty="0"/>
          </a:p>
        </p:txBody>
      </p:sp>
      <p:sp>
        <p:nvSpPr>
          <p:cNvPr id="8" name="Footer Placeholder 7"/>
          <p:cNvSpPr>
            <a:spLocks noGrp="1"/>
          </p:cNvSpPr>
          <p:nvPr>
            <p:ph type="ftr" sz="quarter" idx="11"/>
          </p:nvPr>
        </p:nvSpPr>
        <p:spPr/>
        <p:txBody>
          <a:bodyPr/>
          <a:lstStyle/>
          <a:p>
            <a:r>
              <a:rPr lang="en-US"/>
              <a:t>Kaynak: onuraltuntas.net </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23626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330523D-1027-5048-91B6-FF52D1F4BFF8}" type="datetime1">
              <a:rPr lang="tr-TR" smtClean="0"/>
              <a:t>15.09.2024</a:t>
            </a:fld>
            <a:endParaRPr lang="en-US" dirty="0"/>
          </a:p>
        </p:txBody>
      </p:sp>
      <p:sp>
        <p:nvSpPr>
          <p:cNvPr id="4" name="Footer Placeholder 3"/>
          <p:cNvSpPr>
            <a:spLocks noGrp="1"/>
          </p:cNvSpPr>
          <p:nvPr>
            <p:ph type="ftr" sz="quarter" idx="11"/>
          </p:nvPr>
        </p:nvSpPr>
        <p:spPr/>
        <p:txBody>
          <a:bodyPr/>
          <a:lstStyle/>
          <a:p>
            <a:r>
              <a:rPr lang="en-US"/>
              <a:t>Kaynak: onuraltuntas.net </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825054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4D871-33B4-5146-BF7C-1D7DEFFC493B}" type="datetime1">
              <a:rPr lang="tr-TR" smtClean="0"/>
              <a:t>15.09.2024</a:t>
            </a:fld>
            <a:endParaRPr lang="en-US" dirty="0"/>
          </a:p>
        </p:txBody>
      </p:sp>
      <p:sp>
        <p:nvSpPr>
          <p:cNvPr id="3" name="Footer Placeholder 2"/>
          <p:cNvSpPr>
            <a:spLocks noGrp="1"/>
          </p:cNvSpPr>
          <p:nvPr>
            <p:ph type="ftr" sz="quarter" idx="11"/>
          </p:nvPr>
        </p:nvSpPr>
        <p:spPr/>
        <p:txBody>
          <a:bodyPr/>
          <a:lstStyle/>
          <a:p>
            <a:r>
              <a:rPr lang="en-US"/>
              <a:t>Kaynak: onuraltuntas.net </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75794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0E2D986-0ADE-CF41-980D-0DE7F9FC77E8}" type="datetime1">
              <a:rPr lang="tr-TR" smtClean="0"/>
              <a:t>15.09.2024</a:t>
            </a:fld>
            <a:endParaRPr lang="en-US" dirty="0"/>
          </a:p>
        </p:txBody>
      </p:sp>
      <p:sp>
        <p:nvSpPr>
          <p:cNvPr id="6" name="Footer Placeholder 5"/>
          <p:cNvSpPr>
            <a:spLocks noGrp="1"/>
          </p:cNvSpPr>
          <p:nvPr>
            <p:ph type="ftr" sz="quarter" idx="11"/>
          </p:nvPr>
        </p:nvSpPr>
        <p:spPr/>
        <p:txBody>
          <a:bodyPr/>
          <a:lstStyle/>
          <a:p>
            <a:r>
              <a:rPr lang="en-US"/>
              <a:t>Kaynak: onuraltuntas.net </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28957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3E041E4-FD2C-D542-A5FF-61ADEFF7F01C}" type="datetime1">
              <a:rPr lang="tr-TR" smtClean="0"/>
              <a:t>15.09.2024</a:t>
            </a:fld>
            <a:endParaRPr lang="en-US" dirty="0"/>
          </a:p>
        </p:txBody>
      </p:sp>
      <p:sp>
        <p:nvSpPr>
          <p:cNvPr id="6" name="Footer Placeholder 5"/>
          <p:cNvSpPr>
            <a:spLocks noGrp="1"/>
          </p:cNvSpPr>
          <p:nvPr>
            <p:ph type="ftr" sz="quarter" idx="11"/>
          </p:nvPr>
        </p:nvSpPr>
        <p:spPr/>
        <p:txBody>
          <a:bodyPr/>
          <a:lstStyle/>
          <a:p>
            <a:r>
              <a:rPr lang="en-US"/>
              <a:t>Kaynak: onuraltuntas.net </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816295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CECE7C-0930-D74F-921E-277136906BA6}" type="datetime1">
              <a:rPr lang="tr-TR" smtClean="0"/>
              <a:t>15.09.2024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92568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947F97E-0E65-914A-BA25-BBF30E47C6FD}" type="datetime1">
              <a:rPr lang="tr-TR" smtClean="0"/>
              <a:t>15.09.2024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45775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D9039B-4594-7D4F-BFD2-1BA2F5ED14DD}" type="datetime1">
              <a:rPr lang="tr-TR" smtClean="0"/>
              <a:t>15.09.2024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Kaynak: onuraltuntas.net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576928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273D63-31A9-FD37-5E55-F49626E8B363}"/>
              </a:ext>
            </a:extLst>
          </p:cNvPr>
          <p:cNvSpPr>
            <a:spLocks noGrp="1"/>
          </p:cNvSpPr>
          <p:nvPr>
            <p:ph type="ctrTitle"/>
          </p:nvPr>
        </p:nvSpPr>
        <p:spPr>
          <a:xfrm>
            <a:off x="992799" y="3271022"/>
            <a:ext cx="9775316" cy="2098226"/>
          </a:xfrm>
        </p:spPr>
        <p:txBody>
          <a:bodyPr>
            <a:normAutofit fontScale="90000"/>
          </a:bodyPr>
          <a:lstStyle/>
          <a:p>
            <a:r>
              <a:rPr lang="tr-TR" sz="2800" b="1" dirty="0">
                <a:solidFill>
                  <a:srgbClr val="992F62"/>
                </a:solidFill>
                <a:effectLst/>
                <a:latin typeface="Calibri" panose="020F0502020204030204" pitchFamily="34" charset="0"/>
              </a:rPr>
              <a:t>2024-2025 EĞİTİM VE ÖĞRETİM YILI</a:t>
            </a:r>
            <a:br>
              <a:rPr lang="tr-TR" sz="2800" b="1"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r>
              <a:rPr lang="tr-TR" sz="2800" b="1" dirty="0">
                <a:solidFill>
                  <a:srgbClr val="992F62"/>
                </a:solidFill>
                <a:effectLst/>
                <a:latin typeface="Calibri" panose="020F0502020204030204" pitchFamily="34" charset="0"/>
              </a:rPr>
              <a:t>PROGRAMLAMA DİLLERİ MODÜLÜ (PYTHON)</a:t>
            </a:r>
            <a:br>
              <a:rPr lang="tr-TR" sz="2800" b="1"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r>
              <a:rPr lang="tr-TR" sz="4800" b="1" dirty="0">
                <a:solidFill>
                  <a:srgbClr val="992F62"/>
                </a:solidFill>
                <a:effectLst/>
                <a:latin typeface="Calibri" panose="020F0502020204030204" pitchFamily="34" charset="0"/>
              </a:rPr>
              <a:t>1. ÜNİTE</a:t>
            </a:r>
            <a:br>
              <a:rPr lang="tr-TR" sz="2800" b="1" dirty="0">
                <a:solidFill>
                  <a:srgbClr val="992F62"/>
                </a:solidFill>
                <a:effectLst/>
                <a:latin typeface="Calibri" panose="020F0502020204030204" pitchFamily="34" charset="0"/>
              </a:rPr>
            </a:br>
            <a:br>
              <a:rPr lang="tr-TR" sz="3600" b="1" dirty="0">
                <a:solidFill>
                  <a:srgbClr val="992F62"/>
                </a:solidFill>
                <a:effectLst/>
                <a:latin typeface="Calibri" panose="020F0502020204030204" pitchFamily="34" charset="0"/>
              </a:rPr>
            </a:br>
            <a:r>
              <a:rPr lang="tr-TR" sz="3600" dirty="0">
                <a:solidFill>
                  <a:srgbClr val="992F62"/>
                </a:solidFill>
                <a:effectLst/>
                <a:latin typeface="Calibri" panose="020F0502020204030204" pitchFamily="34" charset="0"/>
              </a:rPr>
              <a:t>PYTHON PROGRAMLAMAYA GİRİŞ </a:t>
            </a:r>
            <a:br>
              <a:rPr lang="tr-TR" sz="800"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endParaRPr lang="tr-TR" sz="2800" b="1" dirty="0"/>
          </a:p>
        </p:txBody>
      </p:sp>
      <p:sp>
        <p:nvSpPr>
          <p:cNvPr id="8" name="Alt Bilgi Yer Tutucusu 7">
            <a:extLst>
              <a:ext uri="{FF2B5EF4-FFF2-40B4-BE49-F238E27FC236}">
                <a16:creationId xmlns:a16="http://schemas.microsoft.com/office/drawing/2014/main" id="{BE8AD68C-B8EB-D9F9-7EDD-8D425464F72B}"/>
              </a:ext>
            </a:extLst>
          </p:cNvPr>
          <p:cNvSpPr>
            <a:spLocks noGrp="1"/>
          </p:cNvSpPr>
          <p:nvPr>
            <p:ph type="ftr" sz="quarter" idx="11"/>
          </p:nvPr>
        </p:nvSpPr>
        <p:spPr/>
        <p:txBody>
          <a:bodyPr/>
          <a:lstStyle/>
          <a:p>
            <a:r>
              <a:rPr lang="en-US"/>
              <a:t>Kaynak: onuraltuntas.net </a:t>
            </a:r>
            <a:endParaRPr lang="en-US" dirty="0"/>
          </a:p>
        </p:txBody>
      </p:sp>
    </p:spTree>
    <p:extLst>
      <p:ext uri="{BB962C8B-B14F-4D97-AF65-F5344CB8AC3E}">
        <p14:creationId xmlns:p14="http://schemas.microsoft.com/office/powerpoint/2010/main" val="182206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4743" y="685800"/>
            <a:ext cx="5793475" cy="1485900"/>
          </a:xfrm>
          <a:solidFill>
            <a:srgbClr val="FFC000"/>
          </a:solidFill>
        </p:spPr>
        <p:txBody>
          <a:bodyPr>
            <a:normAutofit fontScale="90000"/>
          </a:bodyPr>
          <a:lstStyle/>
          <a:p>
            <a:r>
              <a:rPr lang="tr-TR" sz="3400" b="1" dirty="0">
                <a:effectLst/>
                <a:latin typeface="Calibri" panose="020F0502020204030204" pitchFamily="34" charset="0"/>
              </a:rPr>
              <a:t>1.1. </a:t>
            </a:r>
            <a:r>
              <a:rPr lang="tr-TR" sz="3400" b="1" dirty="0" err="1">
                <a:effectLst/>
                <a:latin typeface="Calibri" panose="020F0502020204030204" pitchFamily="34" charset="0"/>
              </a:rPr>
              <a:t>Python</a:t>
            </a:r>
            <a:r>
              <a:rPr lang="tr-TR" sz="3400" b="1" dirty="0">
                <a:effectLst/>
                <a:latin typeface="Calibri" panose="020F0502020204030204" pitchFamily="34" charset="0"/>
              </a:rPr>
              <a:t> programlama diliyle çalışılacak ortamlar</a:t>
            </a:r>
            <a:br>
              <a:rPr lang="tr-TR" sz="3400" dirty="0">
                <a:effectLst/>
                <a:latin typeface="Calibri" panose="020F0502020204030204" pitchFamily="34" charset="0"/>
              </a:rPr>
            </a:br>
            <a:endParaRPr lang="tr-TR" sz="3400" dirty="0"/>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717631" y="2521843"/>
            <a:ext cx="5793475" cy="3581400"/>
          </a:xfrm>
        </p:spPr>
        <p:txBody>
          <a:bodyPr>
            <a:normAutofit fontScale="92500" lnSpcReduction="10000"/>
          </a:bodyPr>
          <a:lstStyle/>
          <a:p>
            <a:pPr marL="0" indent="0">
              <a:buNone/>
            </a:pPr>
            <a:r>
              <a:rPr lang="tr-TR" b="1" dirty="0">
                <a:effectLst/>
                <a:highlight>
                  <a:srgbClr val="FFFF00"/>
                </a:highlight>
                <a:latin typeface="Calibri" panose="020F0502020204030204" pitchFamily="34" charset="0"/>
              </a:rPr>
              <a:t>IDE (</a:t>
            </a:r>
            <a:r>
              <a:rPr lang="tr-TR" b="1" dirty="0" err="1">
                <a:effectLst/>
                <a:highlight>
                  <a:srgbClr val="FFFF00"/>
                </a:highlight>
                <a:latin typeface="Calibri" panose="020F0502020204030204" pitchFamily="34" charset="0"/>
              </a:rPr>
              <a:t>Integrated</a:t>
            </a:r>
            <a:r>
              <a:rPr lang="tr-TR" b="1" dirty="0">
                <a:effectLst/>
                <a:highlight>
                  <a:srgbClr val="FFFF00"/>
                </a:highlight>
                <a:latin typeface="Calibri" panose="020F0502020204030204" pitchFamily="34" charset="0"/>
              </a:rPr>
              <a:t> Development Environment) nedir?</a:t>
            </a:r>
          </a:p>
          <a:p>
            <a:pPr marL="0" indent="0">
              <a:buNone/>
            </a:pPr>
            <a:endParaRPr lang="tr-TR" dirty="0">
              <a:effectLst/>
              <a:latin typeface="Calibri" panose="020F0502020204030204" pitchFamily="34" charset="0"/>
            </a:endParaRPr>
          </a:p>
          <a:p>
            <a:pPr marL="0" indent="0">
              <a:buNone/>
            </a:pPr>
            <a:r>
              <a:rPr lang="tr-TR" dirty="0"/>
              <a:t>IDE “Tümleşik Geliştirme Ortamı” demektir.</a:t>
            </a:r>
          </a:p>
          <a:p>
            <a:pPr marL="0" indent="0">
              <a:buNone/>
            </a:pPr>
            <a:r>
              <a:rPr lang="tr-TR" dirty="0"/>
              <a:t>IDE yazılım geliştirme aşamasında geliştiriciye birçok kullanışlı araç sunarak daha kolay ve etkili şekilde yazılım geliştirmesine yardımcı olan yazılımlardır.</a:t>
            </a:r>
            <a:endParaRPr lang="tr-TR" dirty="0">
              <a:effectLst/>
              <a:latin typeface="Calibri" panose="020F0502020204030204" pitchFamily="34" charset="0"/>
            </a:endParaRP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a:t>Kaynak: onuraltuntas.net </a:t>
            </a:r>
          </a:p>
        </p:txBody>
      </p:sp>
      <p:pic>
        <p:nvPicPr>
          <p:cNvPr id="1026" name="Picture 2" descr="En İyi 10 Kod Editörü (IDE) Kod Yazma Programı - Hosting.com.tr">
            <a:extLst>
              <a:ext uri="{FF2B5EF4-FFF2-40B4-BE49-F238E27FC236}">
                <a16:creationId xmlns:a16="http://schemas.microsoft.com/office/drawing/2014/main" id="{3BD27C08-887D-3358-D9A0-DD4D23C381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594" r="23180" b="-1"/>
          <a:stretch/>
        </p:blipFill>
        <p:spPr bwMode="auto">
          <a:xfrm>
            <a:off x="7383662" y="10"/>
            <a:ext cx="480833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09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080084" y="317959"/>
            <a:ext cx="6176776" cy="1485900"/>
          </a:xfrm>
        </p:spPr>
        <p:txBody>
          <a:bodyPr>
            <a:normAutofit/>
          </a:bodyPr>
          <a:lstStyle/>
          <a:p>
            <a:br>
              <a:rPr lang="tr-TR" sz="3400" dirty="0">
                <a:effectLst/>
                <a:latin typeface="Calibri" panose="020F0502020204030204" pitchFamily="34" charset="0"/>
              </a:rPr>
            </a:br>
            <a:endParaRPr lang="tr-TR" sz="3400" dirty="0"/>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29082" y="605431"/>
            <a:ext cx="6176776" cy="5016617"/>
          </a:xfrm>
        </p:spPr>
        <p:txBody>
          <a:bodyPr>
            <a:normAutofit fontScale="62500" lnSpcReduction="20000"/>
          </a:bodyPr>
          <a:lstStyle/>
          <a:p>
            <a:pPr marL="0" indent="0">
              <a:buNone/>
            </a:pPr>
            <a:r>
              <a:rPr lang="tr-TR" b="1" dirty="0" err="1">
                <a:effectLst/>
                <a:highlight>
                  <a:srgbClr val="FFFF00"/>
                </a:highlight>
                <a:latin typeface="Calibri" panose="020F0502020204030204" pitchFamily="34" charset="0"/>
              </a:rPr>
              <a:t>Python</a:t>
            </a:r>
            <a:r>
              <a:rPr lang="tr-TR" b="1" dirty="0">
                <a:effectLst/>
                <a:highlight>
                  <a:srgbClr val="FFFF00"/>
                </a:highlight>
                <a:latin typeface="Calibri" panose="020F0502020204030204" pitchFamily="34" charset="0"/>
              </a:rPr>
              <a:t> IDE türleri:</a:t>
            </a:r>
          </a:p>
          <a:p>
            <a:pPr marL="0" indent="0">
              <a:buNone/>
            </a:pPr>
            <a:endParaRPr lang="tr-TR" dirty="0">
              <a:effectLst/>
              <a:latin typeface="Calibri" panose="020F0502020204030204" pitchFamily="34" charset="0"/>
            </a:endParaRPr>
          </a:p>
          <a:p>
            <a:pPr marL="0" indent="0">
              <a:buNone/>
            </a:pPr>
            <a:r>
              <a:rPr lang="tr-TR" dirty="0" err="1"/>
              <a:t>Python</a:t>
            </a:r>
            <a:r>
              <a:rPr lang="tr-TR" dirty="0"/>
              <a:t> için birçok editörü kullanabiliriz. Bu tamamen kullanım alışkanlıkları ve kullanım kolaylığı gibi faktörlere bağlıdır. Bu editörlerden bazıları şunlardır.</a:t>
            </a:r>
          </a:p>
          <a:p>
            <a:pPr marL="0" indent="0">
              <a:buNone/>
            </a:pPr>
            <a:endParaRPr lang="tr-TR" dirty="0"/>
          </a:p>
          <a:p>
            <a:r>
              <a:rPr lang="tr-TR" dirty="0" err="1"/>
              <a:t>Python</a:t>
            </a:r>
            <a:r>
              <a:rPr lang="tr-TR" dirty="0"/>
              <a:t> IDLE</a:t>
            </a:r>
          </a:p>
          <a:p>
            <a:r>
              <a:rPr lang="tr-TR" dirty="0" err="1"/>
              <a:t>Pycharm</a:t>
            </a:r>
            <a:endParaRPr lang="tr-TR" dirty="0"/>
          </a:p>
          <a:p>
            <a:r>
              <a:rPr lang="tr-TR" dirty="0" err="1"/>
              <a:t>PyScripter</a:t>
            </a:r>
            <a:endParaRPr lang="tr-TR" dirty="0"/>
          </a:p>
          <a:p>
            <a:r>
              <a:rPr lang="tr-TR" dirty="0" err="1"/>
              <a:t>PyDev</a:t>
            </a:r>
            <a:endParaRPr lang="tr-TR" dirty="0"/>
          </a:p>
          <a:p>
            <a:r>
              <a:rPr lang="tr-TR" dirty="0" err="1"/>
              <a:t>Eric</a:t>
            </a:r>
            <a:r>
              <a:rPr lang="tr-TR" dirty="0"/>
              <a:t> </a:t>
            </a:r>
            <a:r>
              <a:rPr lang="tr-TR" dirty="0" err="1"/>
              <a:t>Python</a:t>
            </a:r>
            <a:endParaRPr lang="tr-TR" dirty="0"/>
          </a:p>
          <a:p>
            <a:r>
              <a:rPr lang="tr-TR" dirty="0" err="1"/>
              <a:t>Jupyter</a:t>
            </a:r>
            <a:r>
              <a:rPr lang="tr-TR" dirty="0"/>
              <a:t> Notebook</a:t>
            </a:r>
          </a:p>
          <a:p>
            <a:r>
              <a:rPr lang="tr-TR" dirty="0"/>
              <a:t>Atom</a:t>
            </a:r>
          </a:p>
          <a:p>
            <a:r>
              <a:rPr lang="tr-TR" dirty="0" err="1"/>
              <a:t>Spyder</a:t>
            </a:r>
            <a:endParaRPr lang="tr-TR" dirty="0"/>
          </a:p>
          <a:p>
            <a:r>
              <a:rPr lang="tr-TR" dirty="0" err="1"/>
              <a:t>Sublime</a:t>
            </a:r>
            <a:r>
              <a:rPr lang="tr-TR" dirty="0"/>
              <a:t> </a:t>
            </a:r>
            <a:r>
              <a:rPr lang="tr-TR" dirty="0" err="1"/>
              <a:t>text</a:t>
            </a:r>
            <a:endParaRPr lang="tr-TR" dirty="0"/>
          </a:p>
          <a:p>
            <a:r>
              <a:rPr lang="tr-TR" dirty="0"/>
              <a:t>Visual </a:t>
            </a:r>
            <a:r>
              <a:rPr lang="tr-TR" dirty="0" err="1"/>
              <a:t>Studio</a:t>
            </a:r>
            <a:r>
              <a:rPr lang="tr-TR" dirty="0"/>
              <a:t> </a:t>
            </a:r>
            <a:r>
              <a:rPr lang="tr-TR" dirty="0" err="1"/>
              <a:t>Code</a:t>
            </a:r>
            <a:r>
              <a:rPr lang="tr-TR" dirty="0"/>
              <a:t> </a:t>
            </a:r>
            <a:r>
              <a:rPr lang="tr-TR" dirty="0" err="1"/>
              <a:t>vb</a:t>
            </a:r>
            <a:r>
              <a:rPr lang="tr-TR" dirty="0"/>
              <a:t>…</a:t>
            </a:r>
          </a:p>
          <a:p>
            <a:endParaRPr lang="tr-TR" sz="14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a:t>Kaynak: onuraltuntas.net </a:t>
            </a:r>
          </a:p>
        </p:txBody>
      </p:sp>
      <p:pic>
        <p:nvPicPr>
          <p:cNvPr id="1026" name="Picture 2" descr="En İyi 10 Kod Editörü (IDE) Kod Yazma Programı - Hosting.com.tr">
            <a:extLst>
              <a:ext uri="{FF2B5EF4-FFF2-40B4-BE49-F238E27FC236}">
                <a16:creationId xmlns:a16="http://schemas.microsoft.com/office/drawing/2014/main" id="{3BD27C08-887D-3358-D9A0-DD4D23C381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2388" r="23972" b="-1"/>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47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FE5FC5F2-4F71-5D43-BBD1-3FF33326B2A6}"/>
              </a:ext>
            </a:extLst>
          </p:cNvPr>
          <p:cNvPicPr>
            <a:picLocks noChangeAspect="1"/>
          </p:cNvPicPr>
          <p:nvPr/>
        </p:nvPicPr>
        <p:blipFill>
          <a:blip r:embed="rId2"/>
          <a:stretch>
            <a:fillRect/>
          </a:stretch>
        </p:blipFill>
        <p:spPr>
          <a:xfrm>
            <a:off x="1191342" y="999216"/>
            <a:ext cx="4711495" cy="4311016"/>
          </a:xfrm>
          <a:prstGeom prst="rect">
            <a:avLst/>
          </a:prstGeom>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411685" y="1245766"/>
            <a:ext cx="5127172" cy="3581400"/>
          </a:xfrm>
        </p:spPr>
        <p:txBody>
          <a:bodyPr>
            <a:normAutofit fontScale="92500" lnSpcReduction="10000"/>
          </a:bodyPr>
          <a:lstStyle/>
          <a:p>
            <a:pPr marL="0" indent="0">
              <a:buNone/>
            </a:pPr>
            <a:r>
              <a:rPr lang="tr-TR" b="1" dirty="0" err="1">
                <a:highlight>
                  <a:srgbClr val="FFFF00"/>
                </a:highlight>
              </a:rPr>
              <a:t>Python</a:t>
            </a:r>
            <a:r>
              <a:rPr lang="tr-TR" b="1" dirty="0">
                <a:highlight>
                  <a:srgbClr val="FFFF00"/>
                </a:highlight>
              </a:rPr>
              <a:t> IDLE</a:t>
            </a:r>
          </a:p>
          <a:p>
            <a:pPr marL="0" indent="0">
              <a:buNone/>
            </a:pPr>
            <a:endParaRPr lang="tr-TR" b="1" dirty="0">
              <a:highlight>
                <a:srgbClr val="FFFF00"/>
              </a:highlight>
            </a:endParaRPr>
          </a:p>
          <a:p>
            <a:r>
              <a:rPr lang="tr-TR" sz="2300" dirty="0" err="1"/>
              <a:t>Python.org</a:t>
            </a:r>
            <a:r>
              <a:rPr lang="tr-TR" sz="2300" dirty="0"/>
              <a:t> web sitesinde yer alan ücretsiz bir </a:t>
            </a:r>
            <a:r>
              <a:rPr lang="tr-TR" sz="2300" dirty="0" err="1"/>
              <a:t>Python</a:t>
            </a:r>
            <a:r>
              <a:rPr lang="tr-TR" sz="2300" dirty="0"/>
              <a:t> editörüdür. Başlangıç seviyesi için en temel editördür. </a:t>
            </a:r>
          </a:p>
          <a:p>
            <a:endParaRPr lang="tr-TR" sz="2300" b="1" dirty="0"/>
          </a:p>
          <a:p>
            <a:r>
              <a:rPr lang="tr-TR" sz="2300" dirty="0"/>
              <a:t>Küçük kodları IDLE ekranına yazabilirsiniz ancak daha geniş kapsamlı kodlar için sol üst köşede File [Dosya] menüsüne ait olan New File [Yeni Pencere] seçeneğine tıklamanız gerekir.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a:t>Kaynak: onuraltuntas.net </a:t>
            </a:r>
          </a:p>
        </p:txBody>
      </p:sp>
    </p:spTree>
    <p:extLst>
      <p:ext uri="{BB962C8B-B14F-4D97-AF65-F5344CB8AC3E}">
        <p14:creationId xmlns:p14="http://schemas.microsoft.com/office/powerpoint/2010/main" val="4035114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431859" y="1477859"/>
            <a:ext cx="5127172" cy="3902279"/>
          </a:xfrm>
        </p:spPr>
        <p:txBody>
          <a:bodyPr>
            <a:normAutofit fontScale="70000" lnSpcReduction="20000"/>
          </a:bodyPr>
          <a:lstStyle/>
          <a:p>
            <a:pPr marL="0" indent="0">
              <a:buNone/>
            </a:pPr>
            <a:r>
              <a:rPr lang="tr-TR" b="1" dirty="0" err="1">
                <a:highlight>
                  <a:srgbClr val="FFFF00"/>
                </a:highlight>
              </a:rPr>
              <a:t>Python</a:t>
            </a:r>
            <a:r>
              <a:rPr lang="tr-TR" b="1" dirty="0">
                <a:highlight>
                  <a:srgbClr val="FFFF00"/>
                </a:highlight>
              </a:rPr>
              <a:t> IDLE</a:t>
            </a:r>
          </a:p>
          <a:p>
            <a:pPr marL="0" indent="0">
              <a:buNone/>
            </a:pPr>
            <a:endParaRPr lang="tr-TR" b="1" dirty="0">
              <a:highlight>
                <a:srgbClr val="FFFF00"/>
              </a:highlight>
            </a:endParaRPr>
          </a:p>
          <a:p>
            <a:r>
              <a:rPr lang="tr-TR" dirty="0"/>
              <a:t>Burada beyaz bir ekranla karşılaşacaksınız. İşte asıl kodları buraya yazmanız gerekecektir. </a:t>
            </a:r>
          </a:p>
          <a:p>
            <a:endParaRPr lang="tr-TR" dirty="0"/>
          </a:p>
          <a:p>
            <a:r>
              <a:rPr lang="tr-TR" dirty="0"/>
              <a:t> Yazdığınız kodları kaydetmek içinse File [Dosya] menüsüne ait olan </a:t>
            </a:r>
            <a:r>
              <a:rPr lang="tr-TR" dirty="0" err="1"/>
              <a:t>Save</a:t>
            </a:r>
            <a:r>
              <a:rPr lang="tr-TR" dirty="0"/>
              <a:t> As [Farklı Kaydet] seçeneğine tıklamanız gerekir. </a:t>
            </a:r>
          </a:p>
          <a:p>
            <a:endParaRPr lang="tr-TR" dirty="0"/>
          </a:p>
          <a:p>
            <a:r>
              <a:rPr lang="tr-TR" dirty="0"/>
              <a:t> Kodları direk çalıştırmak için Run [Çalıştır] menüsüne ait olan Run </a:t>
            </a:r>
            <a:r>
              <a:rPr lang="tr-TR" dirty="0" err="1"/>
              <a:t>Module</a:t>
            </a:r>
            <a:r>
              <a:rPr lang="tr-TR" dirty="0"/>
              <a:t> seçeneğine ya da klavyeden direk F5 tuşuna tıklayabilirsiniz.</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a:t>Kaynak: onuraltuntas.net </a:t>
            </a:r>
          </a:p>
        </p:txBody>
      </p:sp>
      <p:pic>
        <p:nvPicPr>
          <p:cNvPr id="5" name="Resim 4">
            <a:extLst>
              <a:ext uri="{FF2B5EF4-FFF2-40B4-BE49-F238E27FC236}">
                <a16:creationId xmlns:a16="http://schemas.microsoft.com/office/drawing/2014/main" id="{1AACD735-3495-3A8E-9BFD-369E15E4DEB1}"/>
              </a:ext>
            </a:extLst>
          </p:cNvPr>
          <p:cNvPicPr>
            <a:picLocks noChangeAspect="1"/>
          </p:cNvPicPr>
          <p:nvPr/>
        </p:nvPicPr>
        <p:blipFill>
          <a:blip r:embed="rId2"/>
          <a:stretch>
            <a:fillRect/>
          </a:stretch>
        </p:blipFill>
        <p:spPr>
          <a:xfrm>
            <a:off x="1332497" y="1134610"/>
            <a:ext cx="4693619" cy="4588779"/>
          </a:xfrm>
          <a:prstGeom prst="rect">
            <a:avLst/>
          </a:prstGeom>
        </p:spPr>
      </p:pic>
    </p:spTree>
    <p:extLst>
      <p:ext uri="{BB962C8B-B14F-4D97-AF65-F5344CB8AC3E}">
        <p14:creationId xmlns:p14="http://schemas.microsoft.com/office/powerpoint/2010/main" val="4634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331190" y="1195432"/>
            <a:ext cx="5127172" cy="3581400"/>
          </a:xfrm>
        </p:spPr>
        <p:txBody>
          <a:bodyPr>
            <a:normAutofit fontScale="70000" lnSpcReduction="20000"/>
          </a:bodyPr>
          <a:lstStyle/>
          <a:p>
            <a:pPr marL="0" indent="0">
              <a:buNone/>
            </a:pPr>
            <a:r>
              <a:rPr lang="tr-TR" b="1" dirty="0" err="1">
                <a:highlight>
                  <a:srgbClr val="FFFF00"/>
                </a:highlight>
              </a:rPr>
              <a:t>PyCharm</a:t>
            </a:r>
            <a:endParaRPr lang="tr-TR" b="1" dirty="0">
              <a:highlight>
                <a:srgbClr val="FFFF00"/>
              </a:highlight>
            </a:endParaRPr>
          </a:p>
          <a:p>
            <a:pPr marL="0" indent="0">
              <a:buNone/>
            </a:pPr>
            <a:endParaRPr lang="tr-TR" b="1" dirty="0"/>
          </a:p>
          <a:p>
            <a:pPr marL="0" indent="0">
              <a:buNone/>
            </a:pPr>
            <a:r>
              <a:rPr lang="tr-TR" b="1" dirty="0">
                <a:highlight>
                  <a:srgbClr val="00FF00"/>
                </a:highlight>
              </a:rPr>
              <a:t>Avantajlar:</a:t>
            </a:r>
            <a:endParaRPr lang="tr-TR" dirty="0">
              <a:highlight>
                <a:srgbClr val="00FF00"/>
              </a:highlight>
            </a:endParaRPr>
          </a:p>
          <a:p>
            <a:pPr marL="742950" lvl="1" indent="-285750">
              <a:buFont typeface="Arial" panose="020B0604020202020204" pitchFamily="34" charset="0"/>
              <a:buChar char="•"/>
            </a:pPr>
            <a:r>
              <a:rPr lang="tr-TR" dirty="0"/>
              <a:t>Zengin özellikler (otomatik tamamlama, hata ayıklama, versiyon kontrol entegrasyonu)</a:t>
            </a:r>
          </a:p>
          <a:p>
            <a:pPr marL="742950" lvl="1" indent="-285750">
              <a:buFont typeface="Arial" panose="020B0604020202020204" pitchFamily="34" charset="0"/>
              <a:buChar char="•"/>
            </a:pPr>
            <a:r>
              <a:rPr lang="tr-TR" dirty="0"/>
              <a:t>Profesyonel ve güçlü bir IDE</a:t>
            </a:r>
          </a:p>
          <a:p>
            <a:pPr marL="742950" lvl="1" indent="-285750">
              <a:buFont typeface="Arial" panose="020B0604020202020204" pitchFamily="34" charset="0"/>
              <a:buChar char="•"/>
            </a:pPr>
            <a:r>
              <a:rPr lang="tr-TR" dirty="0"/>
              <a:t>Çapraz platform (Windows, </a:t>
            </a:r>
            <a:r>
              <a:rPr lang="tr-TR" dirty="0" err="1"/>
              <a:t>macOS</a:t>
            </a:r>
            <a:r>
              <a:rPr lang="tr-TR" dirty="0"/>
              <a:t>, Linux)</a:t>
            </a:r>
          </a:p>
          <a:p>
            <a:pPr marL="742950" lvl="1" indent="-285750">
              <a:buFont typeface="Arial" panose="020B0604020202020204" pitchFamily="34" charset="0"/>
              <a:buChar char="•"/>
            </a:pPr>
            <a:endParaRPr lang="tr-TR" dirty="0"/>
          </a:p>
          <a:p>
            <a:pPr marL="0" indent="0">
              <a:buNone/>
            </a:pPr>
            <a:r>
              <a:rPr lang="tr-TR" b="1" dirty="0">
                <a:highlight>
                  <a:srgbClr val="00FF00"/>
                </a:highlight>
              </a:rPr>
              <a:t>Dezavantajlar:</a:t>
            </a:r>
            <a:endParaRPr lang="tr-TR" dirty="0">
              <a:highlight>
                <a:srgbClr val="00FF00"/>
              </a:highlight>
            </a:endParaRPr>
          </a:p>
          <a:p>
            <a:pPr marL="742950" lvl="1" indent="-285750">
              <a:buFont typeface="Arial" panose="020B0604020202020204" pitchFamily="34" charset="0"/>
              <a:buChar char="•"/>
            </a:pPr>
            <a:r>
              <a:rPr lang="tr-TR" dirty="0"/>
              <a:t>Ağır olabilir, özellikle daha düşük sistem kaynaklarında</a:t>
            </a:r>
          </a:p>
          <a:p>
            <a:pPr marL="742950" lvl="1" indent="-285750">
              <a:buFont typeface="Arial" panose="020B0604020202020204" pitchFamily="34" charset="0"/>
              <a:buChar char="•"/>
            </a:pPr>
            <a:r>
              <a:rPr lang="tr-TR" dirty="0"/>
              <a:t>Ücretli bir profesyonel sürümü var (</a:t>
            </a:r>
            <a:r>
              <a:rPr lang="tr-TR" dirty="0" err="1"/>
              <a:t>Community</a:t>
            </a:r>
            <a:r>
              <a:rPr lang="tr-TR" dirty="0"/>
              <a:t> sürümü ücretsiz olsa da bazı özellikler eksik)</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3074" name="Picture 2" descr="My PyCharm Setup. Themes, Plugins &amp; More | by Grant Peach | Python in Plain  English">
            <a:extLst>
              <a:ext uri="{FF2B5EF4-FFF2-40B4-BE49-F238E27FC236}">
                <a16:creationId xmlns:a16="http://schemas.microsoft.com/office/drawing/2014/main" id="{C8B48BBF-7F78-4D84-745D-6F4F6249DB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577" y="1031846"/>
            <a:ext cx="5082423" cy="4432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165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122" name="Picture 2" descr="GitHub - pyscripter/pyscripter: Pyscripter is a feature-rich but  lightweight Python IDE">
            <a:extLst>
              <a:ext uri="{FF2B5EF4-FFF2-40B4-BE49-F238E27FC236}">
                <a16:creationId xmlns:a16="http://schemas.microsoft.com/office/drawing/2014/main" id="{D5FEE663-D951-B861-406C-D9E4D2B23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8388" b="1"/>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74989" y="1036041"/>
            <a:ext cx="6176776" cy="3581400"/>
          </a:xfrm>
        </p:spPr>
        <p:txBody>
          <a:bodyPr>
            <a:normAutofit fontScale="85000" lnSpcReduction="10000"/>
          </a:bodyPr>
          <a:lstStyle/>
          <a:p>
            <a:pPr marL="0" indent="0">
              <a:buNone/>
            </a:pPr>
            <a:r>
              <a:rPr lang="tr-TR" b="1" dirty="0" err="1">
                <a:solidFill>
                  <a:schemeClr val="tx1"/>
                </a:solidFill>
                <a:highlight>
                  <a:srgbClr val="FFFF00"/>
                </a:highlight>
              </a:rPr>
              <a:t>PyScripter</a:t>
            </a:r>
            <a:endParaRPr lang="tr-TR" b="1" dirty="0">
              <a:solidFill>
                <a:schemeClr val="tx1"/>
              </a:solidFill>
              <a:highlight>
                <a:srgbClr val="FFFF00"/>
              </a:highlight>
            </a:endParaRPr>
          </a:p>
          <a:p>
            <a:pPr marL="0" indent="0">
              <a:buNone/>
            </a:pPr>
            <a:endParaRPr lang="tr-TR" b="1" dirty="0">
              <a:solidFill>
                <a:schemeClr val="tx1"/>
              </a:solidFill>
            </a:endParaRPr>
          </a:p>
          <a:p>
            <a:pPr marL="0" indent="0">
              <a:buNone/>
            </a:pPr>
            <a:r>
              <a:rPr lang="tr-TR" b="1" dirty="0">
                <a:highlight>
                  <a:srgbClr val="00FF00"/>
                </a:highlight>
              </a:rPr>
              <a:t>Avantajlar:</a:t>
            </a:r>
            <a:endParaRPr lang="tr-TR" dirty="0">
              <a:highlight>
                <a:srgbClr val="00FF00"/>
              </a:highlight>
            </a:endParaRPr>
          </a:p>
          <a:p>
            <a:pPr marL="742950" lvl="1" indent="-285750">
              <a:buFont typeface="Arial" panose="020B0604020202020204" pitchFamily="34" charset="0"/>
              <a:buChar char="•"/>
            </a:pPr>
            <a:r>
              <a:rPr lang="tr-TR" dirty="0"/>
              <a:t>Hafif ve hızlı</a:t>
            </a:r>
          </a:p>
          <a:p>
            <a:pPr marL="742950" lvl="1" indent="-285750">
              <a:buFont typeface="Arial" panose="020B0604020202020204" pitchFamily="34" charset="0"/>
              <a:buChar char="•"/>
            </a:pPr>
            <a:r>
              <a:rPr lang="tr-TR" dirty="0"/>
              <a:t>Ücretsiz ve açık kaynak</a:t>
            </a:r>
          </a:p>
          <a:p>
            <a:pPr marL="742950" lvl="1" indent="-285750">
              <a:buFont typeface="Arial" panose="020B0604020202020204" pitchFamily="34" charset="0"/>
              <a:buChar char="•"/>
            </a:pPr>
            <a:r>
              <a:rPr lang="tr-TR" dirty="0"/>
              <a:t>Hata ayıklama, kod profilleme gibi kullanışlı araçlar</a:t>
            </a:r>
          </a:p>
          <a:p>
            <a:pPr marL="742950" lvl="1" indent="-285750">
              <a:buFont typeface="Arial" panose="020B0604020202020204" pitchFamily="34" charset="0"/>
              <a:buChar char="•"/>
            </a:pPr>
            <a:endParaRPr lang="tr-TR" dirty="0"/>
          </a:p>
          <a:p>
            <a:pPr marL="0" indent="0">
              <a:buNone/>
            </a:pPr>
            <a:r>
              <a:rPr lang="tr-TR" b="1" dirty="0">
                <a:highlight>
                  <a:srgbClr val="00FF00"/>
                </a:highlight>
              </a:rPr>
              <a:t>Dezavantajlar:</a:t>
            </a:r>
            <a:endParaRPr lang="tr-TR" dirty="0">
              <a:highlight>
                <a:srgbClr val="00FF00"/>
              </a:highlight>
            </a:endParaRPr>
          </a:p>
          <a:p>
            <a:pPr marL="742950" lvl="1" indent="-285750">
              <a:buFont typeface="Arial" panose="020B0604020202020204" pitchFamily="34" charset="0"/>
              <a:buChar char="•"/>
            </a:pPr>
            <a:r>
              <a:rPr lang="tr-TR" dirty="0"/>
              <a:t>Sadece Windows'ta çalışıyor</a:t>
            </a:r>
          </a:p>
          <a:p>
            <a:pPr marL="742950" lvl="1" indent="-285750">
              <a:buFont typeface="Arial" panose="020B0604020202020204" pitchFamily="34" charset="0"/>
              <a:buChar char="•"/>
            </a:pPr>
            <a:r>
              <a:rPr lang="tr-TR" dirty="0"/>
              <a:t>Daha az özellik ve eklenti desteği</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a:t>Kaynak: onuraltuntas.net </a:t>
            </a:r>
          </a:p>
        </p:txBody>
      </p:sp>
    </p:spTree>
    <p:extLst>
      <p:ext uri="{BB962C8B-B14F-4D97-AF65-F5344CB8AC3E}">
        <p14:creationId xmlns:p14="http://schemas.microsoft.com/office/powerpoint/2010/main" val="1337407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050880" y="775982"/>
            <a:ext cx="5045120" cy="3581400"/>
          </a:xfrm>
        </p:spPr>
        <p:txBody>
          <a:bodyPr>
            <a:noAutofit/>
          </a:bodyPr>
          <a:lstStyle/>
          <a:p>
            <a:pPr marL="0" indent="0">
              <a:buNone/>
            </a:pPr>
            <a:r>
              <a:rPr lang="tr-TR" sz="1600" b="1" dirty="0" err="1">
                <a:solidFill>
                  <a:schemeClr val="tx1"/>
                </a:solidFill>
                <a:highlight>
                  <a:srgbClr val="FFFF00"/>
                </a:highlight>
              </a:rPr>
              <a:t>PyDev</a:t>
            </a:r>
            <a:r>
              <a:rPr lang="tr-TR" sz="1600" b="1" dirty="0">
                <a:solidFill>
                  <a:schemeClr val="tx1"/>
                </a:solidFill>
                <a:highlight>
                  <a:srgbClr val="FFFF00"/>
                </a:highlight>
              </a:rPr>
              <a:t> (</a:t>
            </a:r>
            <a:r>
              <a:rPr lang="tr-TR" sz="1600" b="1" dirty="0" err="1">
                <a:solidFill>
                  <a:schemeClr val="tx1"/>
                </a:solidFill>
                <a:highlight>
                  <a:srgbClr val="FFFF00"/>
                </a:highlight>
              </a:rPr>
              <a:t>Eclipse</a:t>
            </a:r>
            <a:r>
              <a:rPr lang="tr-TR" sz="1600" b="1" dirty="0">
                <a:solidFill>
                  <a:schemeClr val="tx1"/>
                </a:solidFill>
                <a:highlight>
                  <a:srgbClr val="FFFF00"/>
                </a:highlight>
              </a:rPr>
              <a:t> ile birlikte)</a:t>
            </a:r>
          </a:p>
          <a:p>
            <a:pPr marL="0" indent="0">
              <a:buNone/>
            </a:pPr>
            <a:r>
              <a:rPr lang="tr-TR" sz="1600" b="1" dirty="0">
                <a:highlight>
                  <a:srgbClr val="00FF00"/>
                </a:highlight>
              </a:rPr>
              <a:t>Avantajlar:</a:t>
            </a:r>
          </a:p>
          <a:p>
            <a:r>
              <a:rPr lang="tr-TR" sz="1600" dirty="0" err="1"/>
              <a:t>Eclipse</a:t>
            </a:r>
            <a:r>
              <a:rPr lang="tr-TR" sz="1600" dirty="0"/>
              <a:t>, yazılım geliştiricilerin diğer programlama dillerinde yazılmış kodları geliştirmelerine ve test etmelerine olanak sağlayan eklentileriyle bilinen ücretsiz, Java tabanlı bir geliştirme platformudur. </a:t>
            </a:r>
          </a:p>
          <a:p>
            <a:r>
              <a:rPr lang="tr-TR" sz="1600" dirty="0" err="1"/>
              <a:t>Eclipse</a:t>
            </a:r>
            <a:r>
              <a:rPr lang="tr-TR" sz="1600" dirty="0"/>
              <a:t> ile entegre, çoklu dil desteği (Java, C++, vb.)</a:t>
            </a:r>
          </a:p>
          <a:p>
            <a:r>
              <a:rPr lang="tr-TR" sz="1600" dirty="0"/>
              <a:t>Gelişmiş hata ayıklama ve otomatik tamamlama özellikleri</a:t>
            </a:r>
          </a:p>
          <a:p>
            <a:r>
              <a:rPr lang="tr-TR" sz="1600" dirty="0"/>
              <a:t>Ücretsiz</a:t>
            </a:r>
          </a:p>
          <a:p>
            <a:endParaRPr lang="tr-TR" sz="1600" dirty="0"/>
          </a:p>
          <a:p>
            <a:pPr marL="0" indent="0">
              <a:buNone/>
            </a:pPr>
            <a:r>
              <a:rPr lang="tr-TR" sz="1600" b="1" dirty="0">
                <a:highlight>
                  <a:srgbClr val="00FF00"/>
                </a:highlight>
              </a:rPr>
              <a:t>Dezavantajlar:</a:t>
            </a:r>
          </a:p>
          <a:p>
            <a:r>
              <a:rPr lang="tr-TR" sz="1600" dirty="0" err="1"/>
              <a:t>Eclipse'in</a:t>
            </a:r>
            <a:r>
              <a:rPr lang="tr-TR" sz="1600" dirty="0"/>
              <a:t> karmaşık yapısı nedeniyle başlangıç için öğrenmesi zor olabilir</a:t>
            </a:r>
          </a:p>
          <a:p>
            <a:r>
              <a:rPr lang="tr-TR" sz="1600" dirty="0"/>
              <a:t>Ağır ve yavaş olabilir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6886723" y="6369496"/>
            <a:ext cx="6280830" cy="404614"/>
          </a:xfrm>
        </p:spPr>
        <p:txBody>
          <a:bodyPr>
            <a:normAutofit/>
          </a:bodyPr>
          <a:lstStyle/>
          <a:p>
            <a:pPr>
              <a:spcAft>
                <a:spcPts val="600"/>
              </a:spcAft>
            </a:pPr>
            <a:r>
              <a:rPr lang="en-US" dirty="0"/>
              <a:t>Kaynak: </a:t>
            </a:r>
            <a:r>
              <a:rPr lang="en-US" dirty="0" err="1"/>
              <a:t>onuraltuntas.net</a:t>
            </a:r>
            <a:r>
              <a:rPr lang="en-US" dirty="0"/>
              <a:t> </a:t>
            </a:r>
          </a:p>
        </p:txBody>
      </p:sp>
      <p:pic>
        <p:nvPicPr>
          <p:cNvPr id="4" name="Picture 4" descr="Screenshots">
            <a:extLst>
              <a:ext uri="{FF2B5EF4-FFF2-40B4-BE49-F238E27FC236}">
                <a16:creationId xmlns:a16="http://schemas.microsoft.com/office/drawing/2014/main" id="{8E2C0280-41A8-4B5D-6951-FB18DC080D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33676" y="1317071"/>
            <a:ext cx="5440690" cy="3841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66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833108" y="825723"/>
            <a:ext cx="3282694" cy="4424494"/>
          </a:xfrm>
        </p:spPr>
        <p:txBody>
          <a:bodyPr>
            <a:noAutofit/>
          </a:bodyPr>
          <a:lstStyle/>
          <a:p>
            <a:pPr marL="0" indent="0">
              <a:buNone/>
            </a:pPr>
            <a:r>
              <a:rPr lang="tr-TR" b="1" dirty="0" err="1">
                <a:highlight>
                  <a:srgbClr val="FFFF00"/>
                </a:highlight>
              </a:rPr>
              <a:t>Eric</a:t>
            </a:r>
            <a:r>
              <a:rPr lang="tr-TR" b="1" dirty="0">
                <a:highlight>
                  <a:srgbClr val="FFFF00"/>
                </a:highlight>
              </a:rPr>
              <a:t> </a:t>
            </a:r>
            <a:r>
              <a:rPr lang="tr-TR" b="1" dirty="0" err="1">
                <a:highlight>
                  <a:srgbClr val="FFFF00"/>
                </a:highlight>
              </a:rPr>
              <a:t>Python</a:t>
            </a:r>
            <a:endParaRPr lang="tr-TR" b="1" dirty="0">
              <a:highlight>
                <a:srgbClr val="FFFF00"/>
              </a:highlight>
            </a:endParaRPr>
          </a:p>
          <a:p>
            <a:pPr marL="0" indent="0">
              <a:buNone/>
            </a:pPr>
            <a:endParaRPr lang="tr-TR" b="1" dirty="0">
              <a:highlight>
                <a:srgbClr val="FFFF00"/>
              </a:highlight>
            </a:endParaRPr>
          </a:p>
          <a:p>
            <a:pPr marL="0" indent="0">
              <a:buNone/>
            </a:pPr>
            <a:r>
              <a:rPr lang="tr-TR" sz="1800" b="1" dirty="0">
                <a:highlight>
                  <a:srgbClr val="00FF00"/>
                </a:highlight>
              </a:rPr>
              <a:t>Avantajlar:</a:t>
            </a:r>
            <a:endParaRPr lang="tr-TR" sz="1800" dirty="0">
              <a:highlight>
                <a:srgbClr val="00FF00"/>
              </a:highlight>
            </a:endParaRPr>
          </a:p>
          <a:p>
            <a:pPr marL="742950" lvl="1" indent="-285750">
              <a:buFont typeface="Arial" panose="020B0604020202020204" pitchFamily="34" charset="0"/>
              <a:buChar char="•"/>
            </a:pPr>
            <a:r>
              <a:rPr lang="tr-TR" sz="1800" dirty="0"/>
              <a:t>Zengin özellikler (hata ayıklama, versiyon kontrolü, proje yönetimi)</a:t>
            </a:r>
          </a:p>
          <a:p>
            <a:pPr marL="742950" lvl="1" indent="-285750">
              <a:buFont typeface="Arial" panose="020B0604020202020204" pitchFamily="34" charset="0"/>
              <a:buChar char="•"/>
            </a:pPr>
            <a:r>
              <a:rPr lang="tr-TR" sz="1800" dirty="0"/>
              <a:t>Hafif ve hızlı</a:t>
            </a:r>
          </a:p>
          <a:p>
            <a:pPr marL="742950" lvl="1" indent="-285750">
              <a:buFont typeface="Arial" panose="020B0604020202020204" pitchFamily="34" charset="0"/>
              <a:buChar char="•"/>
            </a:pPr>
            <a:endParaRPr lang="tr-TR" sz="1800" dirty="0"/>
          </a:p>
          <a:p>
            <a:pPr marL="0" indent="0">
              <a:buNone/>
            </a:pPr>
            <a:r>
              <a:rPr lang="tr-TR" sz="1800" b="1" dirty="0">
                <a:highlight>
                  <a:srgbClr val="00FF00"/>
                </a:highlight>
              </a:rPr>
              <a:t>Dezavantajlar:</a:t>
            </a:r>
            <a:endParaRPr lang="tr-TR" sz="1800" dirty="0">
              <a:highlight>
                <a:srgbClr val="00FF00"/>
              </a:highlight>
            </a:endParaRPr>
          </a:p>
          <a:p>
            <a:pPr marL="742950" lvl="1" indent="-285750">
              <a:buFont typeface="Arial" panose="020B0604020202020204" pitchFamily="34" charset="0"/>
              <a:buChar char="•"/>
            </a:pPr>
            <a:r>
              <a:rPr lang="tr-TR" sz="1800" dirty="0" err="1"/>
              <a:t>Arayüzü</a:t>
            </a:r>
            <a:r>
              <a:rPr lang="tr-TR" sz="1800" dirty="0"/>
              <a:t> daha az modern ve kullanışsız olabilir</a:t>
            </a:r>
          </a:p>
          <a:p>
            <a:pPr marL="742950" lvl="1" indent="-285750">
              <a:buFont typeface="Arial" panose="020B0604020202020204" pitchFamily="34" charset="0"/>
              <a:buChar char="•"/>
            </a:pPr>
            <a:r>
              <a:rPr lang="tr-TR" sz="1800" dirty="0"/>
              <a:t>Büyük topluluğa sahip değil, destek az</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9218" name="Picture 2" descr="The Eric Python IDE - Screenshots">
            <a:extLst>
              <a:ext uri="{FF2B5EF4-FFF2-40B4-BE49-F238E27FC236}">
                <a16:creationId xmlns:a16="http://schemas.microsoft.com/office/drawing/2014/main" id="{C76C90DA-1669-B5B8-9A95-D39C7D558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539" b="-2"/>
          <a:stretch/>
        </p:blipFill>
        <p:spPr bwMode="auto">
          <a:xfrm>
            <a:off x="5048245" y="1069004"/>
            <a:ext cx="6517065" cy="4567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976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16589" y="920691"/>
            <a:ext cx="3628239" cy="5016617"/>
          </a:xfrm>
        </p:spPr>
        <p:txBody>
          <a:bodyPr>
            <a:normAutofit/>
          </a:bodyPr>
          <a:lstStyle/>
          <a:p>
            <a:pPr marL="0" indent="0">
              <a:buNone/>
            </a:pPr>
            <a:r>
              <a:rPr lang="tr-TR" sz="1600" b="1" dirty="0" err="1">
                <a:highlight>
                  <a:srgbClr val="FFFF00"/>
                </a:highlight>
              </a:rPr>
              <a:t>Jupyter</a:t>
            </a:r>
            <a:r>
              <a:rPr lang="tr-TR" sz="1600" b="1" dirty="0">
                <a:highlight>
                  <a:srgbClr val="FFFF00"/>
                </a:highlight>
              </a:rPr>
              <a:t> Notebook</a:t>
            </a:r>
          </a:p>
          <a:p>
            <a:pPr marL="0" indent="0">
              <a:buNone/>
            </a:pPr>
            <a:endParaRPr lang="tr-TR" sz="1600" b="1" dirty="0">
              <a:highlight>
                <a:srgbClr val="FFFF00"/>
              </a:highlight>
            </a:endParaRPr>
          </a:p>
          <a:p>
            <a:pPr marL="0" indent="0">
              <a:buNone/>
            </a:pPr>
            <a:r>
              <a:rPr lang="tr-TR" sz="1600" b="1" dirty="0">
                <a:highlight>
                  <a:srgbClr val="00FF00"/>
                </a:highlight>
              </a:rPr>
              <a:t>Avantajlar:</a:t>
            </a:r>
            <a:endParaRPr lang="tr-TR" sz="1600" dirty="0">
              <a:highlight>
                <a:srgbClr val="00FF00"/>
              </a:highlight>
            </a:endParaRPr>
          </a:p>
          <a:p>
            <a:pPr marL="742950" lvl="1" indent="-285750">
              <a:buFont typeface="Arial" panose="020B0604020202020204" pitchFamily="34" charset="0"/>
              <a:buChar char="•"/>
            </a:pPr>
            <a:r>
              <a:rPr lang="tr-TR" sz="1600" dirty="0"/>
              <a:t>Veri bilimi ve makine öğrenmesi için mükemmel (etkileşimli not defteri, görselleştirme desteği)</a:t>
            </a:r>
          </a:p>
          <a:p>
            <a:pPr marL="742950" lvl="1" indent="-285750">
              <a:buFont typeface="Arial" panose="020B0604020202020204" pitchFamily="34" charset="0"/>
              <a:buChar char="•"/>
            </a:pPr>
            <a:r>
              <a:rPr lang="tr-TR" sz="1600" dirty="0"/>
              <a:t>Web tabanlı ve kod parçacıklarıyla çalışmak kolay</a:t>
            </a:r>
          </a:p>
          <a:p>
            <a:pPr marL="742950" lvl="1" indent="-285750">
              <a:buFont typeface="Arial" panose="020B0604020202020204" pitchFamily="34" charset="0"/>
              <a:buChar char="•"/>
            </a:pPr>
            <a:r>
              <a:rPr lang="tr-TR" sz="1600" dirty="0" err="1"/>
              <a:t>Markdown</a:t>
            </a:r>
            <a:r>
              <a:rPr lang="tr-TR" sz="1600" dirty="0"/>
              <a:t> desteği, not tutma ve rapor oluşturma için uygun</a:t>
            </a:r>
          </a:p>
          <a:p>
            <a:pPr marL="0" indent="0">
              <a:buNone/>
            </a:pPr>
            <a:r>
              <a:rPr lang="tr-TR" sz="1600" b="1" dirty="0">
                <a:highlight>
                  <a:srgbClr val="00FF00"/>
                </a:highlight>
              </a:rPr>
              <a:t>Dezavantajlar:</a:t>
            </a:r>
            <a:endParaRPr lang="tr-TR" sz="1600" dirty="0">
              <a:highlight>
                <a:srgbClr val="00FF00"/>
              </a:highlight>
            </a:endParaRPr>
          </a:p>
          <a:p>
            <a:pPr marL="742950" lvl="1" indent="-285750">
              <a:buFont typeface="Arial" panose="020B0604020202020204" pitchFamily="34" charset="0"/>
              <a:buChar char="•"/>
            </a:pPr>
            <a:r>
              <a:rPr lang="tr-TR" sz="1600" dirty="0"/>
              <a:t>Tam bir IDE değil, büyük projeler için uygun değil</a:t>
            </a:r>
          </a:p>
          <a:p>
            <a:pPr marL="742950" lvl="1" indent="-285750">
              <a:buFont typeface="Arial" panose="020B0604020202020204" pitchFamily="34" charset="0"/>
              <a:buChar char="•"/>
            </a:pPr>
            <a:r>
              <a:rPr lang="tr-TR" sz="1600" dirty="0"/>
              <a:t>Hata ayıklama ve kod tamamlama gibi bazı özellikler sınırlı</a:t>
            </a:r>
          </a:p>
          <a:p>
            <a:endParaRPr lang="tr-TR" sz="11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11268" name="Picture 4" descr="The complete guide to Jupyter Notebooks for Data Science | by Harshit Tyagi  | Towards Data Science">
            <a:extLst>
              <a:ext uri="{FF2B5EF4-FFF2-40B4-BE49-F238E27FC236}">
                <a16:creationId xmlns:a16="http://schemas.microsoft.com/office/drawing/2014/main" id="{F822A54A-3A70-5A11-6A78-D70D91C730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45468" y="1375794"/>
            <a:ext cx="6937385" cy="3902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37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934735" y="998825"/>
            <a:ext cx="3830212" cy="5301307"/>
          </a:xfrm>
        </p:spPr>
        <p:txBody>
          <a:bodyPr>
            <a:normAutofit/>
          </a:bodyPr>
          <a:lstStyle/>
          <a:p>
            <a:pPr marL="0" indent="0">
              <a:buNone/>
            </a:pPr>
            <a:r>
              <a:rPr lang="tr-TR" sz="1800" b="1" dirty="0">
                <a:highlight>
                  <a:srgbClr val="FFFF00"/>
                </a:highlight>
              </a:rPr>
              <a:t>Visual </a:t>
            </a:r>
            <a:r>
              <a:rPr lang="tr-TR" sz="1800" b="1" dirty="0" err="1">
                <a:highlight>
                  <a:srgbClr val="FFFF00"/>
                </a:highlight>
              </a:rPr>
              <a:t>Studio</a:t>
            </a:r>
            <a:r>
              <a:rPr lang="tr-TR" sz="1800" b="1" dirty="0">
                <a:highlight>
                  <a:srgbClr val="FFFF00"/>
                </a:highlight>
              </a:rPr>
              <a:t> </a:t>
            </a:r>
            <a:r>
              <a:rPr lang="tr-TR" sz="1800" b="1" dirty="0" err="1">
                <a:highlight>
                  <a:srgbClr val="FFFF00"/>
                </a:highlight>
              </a:rPr>
              <a:t>Code</a:t>
            </a:r>
            <a:r>
              <a:rPr lang="tr-TR" sz="1800" b="1" dirty="0">
                <a:highlight>
                  <a:srgbClr val="FFFF00"/>
                </a:highlight>
              </a:rPr>
              <a:t> (VS </a:t>
            </a:r>
            <a:r>
              <a:rPr lang="tr-TR" sz="1800" b="1" dirty="0" err="1">
                <a:highlight>
                  <a:srgbClr val="FFFF00"/>
                </a:highlight>
              </a:rPr>
              <a:t>Code</a:t>
            </a:r>
            <a:r>
              <a:rPr lang="tr-TR" sz="1800" b="1" dirty="0">
                <a:highlight>
                  <a:srgbClr val="FFFF00"/>
                </a:highlight>
              </a:rPr>
              <a:t>)</a:t>
            </a:r>
          </a:p>
          <a:p>
            <a:pPr marL="0" indent="0">
              <a:buNone/>
            </a:pPr>
            <a:endParaRPr lang="tr-TR" sz="1800" b="1" dirty="0">
              <a:highlight>
                <a:srgbClr val="FFFF00"/>
              </a:highlight>
            </a:endParaRPr>
          </a:p>
          <a:p>
            <a:pPr marL="0" indent="0">
              <a:buNone/>
            </a:pPr>
            <a:r>
              <a:rPr lang="tr-TR" sz="1800" b="1" dirty="0">
                <a:highlight>
                  <a:srgbClr val="00FF00"/>
                </a:highlight>
              </a:rPr>
              <a:t>Avantajlar:</a:t>
            </a:r>
            <a:endParaRPr lang="tr-TR" sz="1800" dirty="0">
              <a:highlight>
                <a:srgbClr val="00FF00"/>
              </a:highlight>
            </a:endParaRPr>
          </a:p>
          <a:p>
            <a:pPr marL="742950" lvl="1" indent="-285750">
              <a:buFont typeface="Arial" panose="020B0604020202020204" pitchFamily="34" charset="0"/>
              <a:buChar char="•"/>
            </a:pPr>
            <a:r>
              <a:rPr lang="tr-TR" sz="1800" dirty="0"/>
              <a:t>Hafif, hızlı ve özelleştirilebilir</a:t>
            </a:r>
          </a:p>
          <a:p>
            <a:pPr marL="742950" lvl="1" indent="-285750">
              <a:buFont typeface="Arial" panose="020B0604020202020204" pitchFamily="34" charset="0"/>
              <a:buChar char="•"/>
            </a:pPr>
            <a:r>
              <a:rPr lang="tr-TR" sz="1800" dirty="0"/>
              <a:t>Çok sayıda uzantı ve eklenti desteği Çapraz platform, ücretsiz</a:t>
            </a:r>
          </a:p>
          <a:p>
            <a:pPr marL="742950" lvl="1" indent="-285750">
              <a:buFont typeface="Arial" panose="020B0604020202020204" pitchFamily="34" charset="0"/>
              <a:buChar char="•"/>
            </a:pPr>
            <a:endParaRPr lang="tr-TR" sz="1800" dirty="0"/>
          </a:p>
          <a:p>
            <a:pPr marL="0" indent="0">
              <a:buNone/>
            </a:pPr>
            <a:r>
              <a:rPr lang="tr-TR" sz="1800" b="1" dirty="0">
                <a:highlight>
                  <a:srgbClr val="00FF00"/>
                </a:highlight>
              </a:rPr>
              <a:t>Dezavantajlar:</a:t>
            </a:r>
            <a:endParaRPr lang="tr-TR" sz="1800" dirty="0">
              <a:highlight>
                <a:srgbClr val="00FF00"/>
              </a:highlight>
            </a:endParaRPr>
          </a:p>
          <a:p>
            <a:pPr marL="742950" lvl="1" indent="-285750">
              <a:buFont typeface="Arial" panose="020B0604020202020204" pitchFamily="34" charset="0"/>
              <a:buChar char="•"/>
            </a:pPr>
            <a:r>
              <a:rPr lang="tr-TR" sz="1800" dirty="0"/>
              <a:t>Tam bir </a:t>
            </a:r>
            <a:r>
              <a:rPr lang="tr-TR" sz="1800" dirty="0" err="1"/>
              <a:t>IDE’den</a:t>
            </a:r>
            <a:r>
              <a:rPr lang="tr-TR" sz="1800" dirty="0"/>
              <a:t> ziyade bir metin editörü olarak kabul edilir (özellikleri genişletmek için uzantılara ihtiyaç duyulur)</a:t>
            </a:r>
          </a:p>
          <a:p>
            <a:pPr marL="742950" lvl="1" indent="-285750">
              <a:buFont typeface="Arial" panose="020B0604020202020204" pitchFamily="34" charset="0"/>
              <a:buChar char="•"/>
            </a:pPr>
            <a:r>
              <a:rPr lang="tr-TR" sz="1800" dirty="0"/>
              <a:t>Büyük projelerde performans sorunları yaşanabilir</a:t>
            </a:r>
          </a:p>
          <a:p>
            <a:endParaRPr lang="tr-TR" sz="13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13314" name="Picture 2" descr="Editing Swift Packages in Visual Studio Code | Tim Condon">
            <a:extLst>
              <a:ext uri="{FF2B5EF4-FFF2-40B4-BE49-F238E27FC236}">
                <a16:creationId xmlns:a16="http://schemas.microsoft.com/office/drawing/2014/main" id="{001C358C-76B1-2D31-62B9-7DDEE6256CD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31467" y="1102056"/>
            <a:ext cx="6517065" cy="4333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38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901178" y="587230"/>
            <a:ext cx="5194821" cy="5492424"/>
          </a:xfrm>
        </p:spPr>
        <p:txBody>
          <a:bodyPr>
            <a:normAutofit/>
          </a:bodyPr>
          <a:lstStyle/>
          <a:p>
            <a:pPr marL="0" indent="0">
              <a:buNone/>
            </a:pPr>
            <a:r>
              <a:rPr lang="tr-TR" sz="1800" b="1" dirty="0">
                <a:highlight>
                  <a:srgbClr val="FFFF00"/>
                </a:highlight>
              </a:rPr>
              <a:t>Atom</a:t>
            </a:r>
          </a:p>
          <a:p>
            <a:pPr marL="0" indent="0">
              <a:buNone/>
            </a:pPr>
            <a:endParaRPr lang="tr-TR" sz="1800" b="1" dirty="0">
              <a:highlight>
                <a:srgbClr val="FFFF00"/>
              </a:highlight>
            </a:endParaRPr>
          </a:p>
          <a:p>
            <a:pPr marL="0" indent="0">
              <a:buNone/>
            </a:pPr>
            <a:r>
              <a:rPr lang="tr-TR" sz="1800" b="1" dirty="0">
                <a:highlight>
                  <a:srgbClr val="00FF00"/>
                </a:highlight>
              </a:rPr>
              <a:t>Avantajlar:</a:t>
            </a:r>
            <a:endParaRPr lang="tr-TR" sz="1800" dirty="0">
              <a:highlight>
                <a:srgbClr val="00FF00"/>
              </a:highlight>
            </a:endParaRPr>
          </a:p>
          <a:p>
            <a:r>
              <a:rPr lang="tr-TR" sz="1600" dirty="0"/>
              <a:t>Atom tamamen ücretsizdir ve açık kaynak kodludur. </a:t>
            </a:r>
          </a:p>
          <a:p>
            <a:r>
              <a:rPr lang="tr-TR" sz="1600" dirty="0" err="1"/>
              <a:t>GitHub</a:t>
            </a:r>
            <a:r>
              <a:rPr lang="tr-TR" sz="1600" dirty="0"/>
              <a:t> Entegrasyonu: </a:t>
            </a:r>
          </a:p>
          <a:p>
            <a:r>
              <a:rPr lang="tr-TR" sz="1600" b="1" dirty="0"/>
              <a:t>Windows</a:t>
            </a:r>
            <a:r>
              <a:rPr lang="tr-TR" sz="1600" dirty="0"/>
              <a:t>, </a:t>
            </a:r>
            <a:r>
              <a:rPr lang="tr-TR" sz="1600" b="1" dirty="0" err="1"/>
              <a:t>macOS</a:t>
            </a:r>
            <a:r>
              <a:rPr lang="tr-TR" sz="1600" dirty="0"/>
              <a:t> ve </a:t>
            </a:r>
            <a:r>
              <a:rPr lang="tr-TR" sz="1600" b="1" dirty="0"/>
              <a:t>Linux</a:t>
            </a:r>
            <a:r>
              <a:rPr lang="tr-TR" sz="1600" dirty="0"/>
              <a:t> üzerinde çalışır. </a:t>
            </a:r>
          </a:p>
          <a:p>
            <a:r>
              <a:rPr lang="tr-TR" sz="1600" b="1" dirty="0" err="1"/>
              <a:t>Teletype</a:t>
            </a:r>
            <a:r>
              <a:rPr lang="tr-TR" sz="1600" dirty="0"/>
              <a:t>: Farklı bilgisayarlardaki kullanıcıların aynı proje üzerinde eş zamanlı olarak çalışmasına olanak tanır. </a:t>
            </a:r>
          </a:p>
          <a:p>
            <a:endParaRPr lang="tr-TR" sz="1600" dirty="0"/>
          </a:p>
          <a:p>
            <a:pPr marL="0" indent="0">
              <a:buNone/>
            </a:pPr>
            <a:r>
              <a:rPr lang="tr-TR" sz="1800" b="1" dirty="0">
                <a:highlight>
                  <a:srgbClr val="00FF00"/>
                </a:highlight>
              </a:rPr>
              <a:t>Dezavantajlar:</a:t>
            </a:r>
          </a:p>
          <a:p>
            <a:r>
              <a:rPr lang="tr-TR" sz="1800" dirty="0"/>
              <a:t>Tam bir </a:t>
            </a:r>
            <a:r>
              <a:rPr lang="tr-TR" sz="1800" dirty="0" err="1"/>
              <a:t>IDE’den</a:t>
            </a:r>
            <a:r>
              <a:rPr lang="tr-TR" sz="1800" dirty="0"/>
              <a:t> ziyade bir metin editörü olarak kabul edilir (özellikleri genişletmek için uzantılara ihtiyaç duyulur)</a:t>
            </a:r>
          </a:p>
          <a:p>
            <a:r>
              <a:rPr lang="tr-TR" sz="1800" dirty="0"/>
              <a:t>Büyük projelerde performans sorunları yaşanabilir</a:t>
            </a:r>
          </a:p>
          <a:p>
            <a:endParaRPr lang="tr-TR" sz="13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18434" name="Picture 2" descr="Github Atom Editörü – KodEdu">
            <a:extLst>
              <a:ext uri="{FF2B5EF4-FFF2-40B4-BE49-F238E27FC236}">
                <a16:creationId xmlns:a16="http://schemas.microsoft.com/office/drawing/2014/main" id="{4611ECCC-9C0E-B66F-82C0-8104F3F83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6468" y="1617893"/>
            <a:ext cx="5455851" cy="3431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46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482" name="Picture 2" descr="Sublime Text - Text Editing, Done Right">
            <a:extLst>
              <a:ext uri="{FF2B5EF4-FFF2-40B4-BE49-F238E27FC236}">
                <a16:creationId xmlns:a16="http://schemas.microsoft.com/office/drawing/2014/main" id="{C96528A1-9295-1301-4365-5AE8C6917E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3562" y="2305845"/>
            <a:ext cx="4378948" cy="228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272468" y="604007"/>
            <a:ext cx="5127172" cy="5704514"/>
          </a:xfrm>
        </p:spPr>
        <p:txBody>
          <a:bodyPr>
            <a:normAutofit/>
          </a:bodyPr>
          <a:lstStyle/>
          <a:p>
            <a:pPr marL="0" indent="0">
              <a:buNone/>
            </a:pPr>
            <a:r>
              <a:rPr lang="tr-TR" sz="1400" b="1" dirty="0" err="1">
                <a:highlight>
                  <a:srgbClr val="FFFF00"/>
                </a:highlight>
              </a:rPr>
              <a:t>Sublime</a:t>
            </a:r>
            <a:r>
              <a:rPr lang="tr-TR" sz="1400" b="1" dirty="0">
                <a:highlight>
                  <a:srgbClr val="FFFF00"/>
                </a:highlight>
              </a:rPr>
              <a:t> </a:t>
            </a:r>
            <a:r>
              <a:rPr lang="tr-TR" sz="1400" b="1" dirty="0" err="1">
                <a:highlight>
                  <a:srgbClr val="FFFF00"/>
                </a:highlight>
              </a:rPr>
              <a:t>Text</a:t>
            </a:r>
            <a:endParaRPr lang="tr-TR" sz="1400" b="1" dirty="0">
              <a:highlight>
                <a:srgbClr val="FFFF00"/>
              </a:highlight>
            </a:endParaRPr>
          </a:p>
          <a:p>
            <a:pPr marL="0" indent="0">
              <a:buNone/>
            </a:pPr>
            <a:r>
              <a:rPr lang="tr-TR" sz="1400" b="1" dirty="0">
                <a:highlight>
                  <a:srgbClr val="00FF00"/>
                </a:highlight>
              </a:rPr>
              <a:t>Avantajları:</a:t>
            </a:r>
          </a:p>
          <a:p>
            <a:pPr>
              <a:buFont typeface="+mj-lt"/>
              <a:buAutoNum type="arabicPeriod"/>
            </a:pPr>
            <a:r>
              <a:rPr lang="tr-TR" sz="1400" b="1" dirty="0"/>
              <a:t>Hız ve Performans</a:t>
            </a:r>
            <a:endParaRPr lang="tr-TR" sz="1400" dirty="0"/>
          </a:p>
          <a:p>
            <a:pPr>
              <a:buFont typeface="+mj-lt"/>
              <a:buAutoNum type="arabicPeriod"/>
            </a:pPr>
            <a:r>
              <a:rPr lang="tr-TR" sz="1400" b="1" dirty="0"/>
              <a:t>Düşük Bellek Kullanımı</a:t>
            </a:r>
            <a:endParaRPr lang="tr-TR" sz="1400" dirty="0"/>
          </a:p>
          <a:p>
            <a:pPr>
              <a:buFont typeface="+mj-lt"/>
              <a:buAutoNum type="arabicPeriod"/>
            </a:pPr>
            <a:r>
              <a:rPr lang="tr-TR" sz="1400" b="1" dirty="0"/>
              <a:t>Çoklu Platform Desteği</a:t>
            </a:r>
          </a:p>
          <a:p>
            <a:pPr>
              <a:buFont typeface="+mj-lt"/>
              <a:buAutoNum type="arabicPeriod"/>
            </a:pPr>
            <a:r>
              <a:rPr lang="tr-TR" sz="1400" b="1" dirty="0"/>
              <a:t>Zengin Eklenti Desteği</a:t>
            </a:r>
            <a:r>
              <a:rPr lang="tr-TR" sz="1400" dirty="0"/>
              <a:t>: </a:t>
            </a:r>
            <a:r>
              <a:rPr lang="tr-TR" sz="1400" b="1" dirty="0" err="1"/>
              <a:t>Package</a:t>
            </a:r>
            <a:r>
              <a:rPr lang="tr-TR" sz="1400" b="1" dirty="0"/>
              <a:t> Control</a:t>
            </a:r>
            <a:r>
              <a:rPr lang="tr-TR" sz="1400" dirty="0"/>
              <a:t> ile birçok eklentiye ve özelleştirme seçeneğine sahiptir. Eklenti kurulumları hızlı ve basittir.</a:t>
            </a:r>
          </a:p>
          <a:p>
            <a:pPr>
              <a:buFont typeface="+mj-lt"/>
              <a:buAutoNum type="arabicPeriod"/>
            </a:pPr>
            <a:r>
              <a:rPr lang="tr-TR" sz="1400" b="1" dirty="0"/>
              <a:t>İmleç Desteği</a:t>
            </a:r>
            <a:r>
              <a:rPr lang="tr-TR" sz="1400" dirty="0"/>
              <a:t>: Aynı anda birden fazla imleç kullanarak birden fazla konumda düzenleme yapabilirsiniz.</a:t>
            </a:r>
          </a:p>
          <a:p>
            <a:pPr>
              <a:buFont typeface="+mj-lt"/>
              <a:buAutoNum type="arabicPeriod"/>
            </a:pPr>
            <a:endParaRPr lang="tr-TR" sz="1400" dirty="0"/>
          </a:p>
          <a:p>
            <a:r>
              <a:rPr lang="tr-TR" sz="1400" b="1" dirty="0"/>
              <a:t>Dezavantajları:</a:t>
            </a:r>
          </a:p>
          <a:p>
            <a:pPr>
              <a:buFont typeface="+mj-lt"/>
              <a:buAutoNum type="arabicPeriod"/>
            </a:pPr>
            <a:r>
              <a:rPr lang="tr-TR" sz="1400" b="1" dirty="0"/>
              <a:t>Ücretli</a:t>
            </a:r>
            <a:r>
              <a:rPr lang="tr-TR" sz="1400" dirty="0"/>
              <a:t>: </a:t>
            </a:r>
            <a:r>
              <a:rPr lang="tr-TR" sz="1400" dirty="0" err="1"/>
              <a:t>Sublime</a:t>
            </a:r>
            <a:r>
              <a:rPr lang="tr-TR" sz="1400" dirty="0"/>
              <a:t> </a:t>
            </a:r>
            <a:r>
              <a:rPr lang="tr-TR" sz="1400" dirty="0" err="1"/>
              <a:t>Text</a:t>
            </a:r>
            <a:r>
              <a:rPr lang="tr-TR" sz="1400" dirty="0"/>
              <a:t> ücretsiz deneme sürümü sunsa da, tam sürümünü kullanmak için bir </a:t>
            </a:r>
            <a:r>
              <a:rPr lang="tr-TR" sz="1400" b="1" dirty="0"/>
              <a:t>lisans</a:t>
            </a:r>
            <a:r>
              <a:rPr lang="tr-TR" sz="1400" dirty="0"/>
              <a:t> satın almak gerekiyor.</a:t>
            </a:r>
          </a:p>
          <a:p>
            <a:pPr>
              <a:buFont typeface="+mj-lt"/>
              <a:buAutoNum type="arabicPeriod"/>
            </a:pPr>
            <a:r>
              <a:rPr lang="tr-TR" sz="1400" b="1" dirty="0"/>
              <a:t>IDE Özellikleri Zayıf</a:t>
            </a:r>
            <a:r>
              <a:rPr lang="tr-TR" sz="1400" dirty="0"/>
              <a:t>: </a:t>
            </a:r>
            <a:r>
              <a:rPr lang="tr-TR" sz="1400" dirty="0" err="1"/>
              <a:t>Sublime</a:t>
            </a:r>
            <a:r>
              <a:rPr lang="tr-TR" sz="1400" dirty="0"/>
              <a:t> </a:t>
            </a:r>
            <a:r>
              <a:rPr lang="tr-TR" sz="1400" dirty="0" err="1"/>
              <a:t>Text</a:t>
            </a:r>
            <a:r>
              <a:rPr lang="tr-TR" sz="1400" dirty="0"/>
              <a:t>, tam anlamıyla bir </a:t>
            </a:r>
            <a:r>
              <a:rPr lang="tr-TR" sz="1400" b="1" dirty="0"/>
              <a:t>IDE</a:t>
            </a:r>
            <a:r>
              <a:rPr lang="tr-TR" sz="1400" dirty="0"/>
              <a:t> değildir. Derleme, hata ayıklama ve test gibi gelişmiş özellikler için eklentilere bağımlıdır.</a:t>
            </a:r>
          </a:p>
          <a:p>
            <a:pPr>
              <a:buFont typeface="+mj-lt"/>
              <a:buAutoNum type="arabicPeriod"/>
            </a:pPr>
            <a:r>
              <a:rPr lang="tr-TR" sz="1400" b="1" dirty="0"/>
              <a:t>Sınırlı Özelleştirme</a:t>
            </a:r>
            <a:r>
              <a:rPr lang="tr-TR" sz="1400" dirty="0"/>
              <a:t>: Özelleştirme seçenekleri geniş olsa da, Atom kadar derin ve kapsamlı bir paket sistemi sunmaz.</a:t>
            </a:r>
          </a:p>
          <a:p>
            <a:endParaRPr lang="tr-TR" sz="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458103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482" name="Picture 2" descr="Sublime Text - Text Editing, Done Right">
            <a:extLst>
              <a:ext uri="{FF2B5EF4-FFF2-40B4-BE49-F238E27FC236}">
                <a16:creationId xmlns:a16="http://schemas.microsoft.com/office/drawing/2014/main" id="{C96528A1-9295-1301-4365-5AE8C6917E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3562" y="2305845"/>
            <a:ext cx="4378948" cy="228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928520" y="576743"/>
            <a:ext cx="5127172" cy="5704514"/>
          </a:xfrm>
        </p:spPr>
        <p:txBody>
          <a:bodyPr>
            <a:normAutofit/>
          </a:bodyPr>
          <a:lstStyle/>
          <a:p>
            <a:pPr marL="0" indent="0">
              <a:buNone/>
            </a:pPr>
            <a:r>
              <a:rPr lang="tr-TR" sz="1600" b="1" dirty="0" err="1">
                <a:highlight>
                  <a:srgbClr val="FFFF00"/>
                </a:highlight>
              </a:rPr>
              <a:t>Sublime</a:t>
            </a:r>
            <a:r>
              <a:rPr lang="tr-TR" sz="1600" b="1" dirty="0">
                <a:highlight>
                  <a:srgbClr val="FFFF00"/>
                </a:highlight>
              </a:rPr>
              <a:t> </a:t>
            </a:r>
            <a:r>
              <a:rPr lang="tr-TR" sz="1600" b="1" dirty="0" err="1">
                <a:highlight>
                  <a:srgbClr val="FFFF00"/>
                </a:highlight>
              </a:rPr>
              <a:t>Text</a:t>
            </a:r>
            <a:endParaRPr lang="tr-TR" sz="1600" b="1" dirty="0">
              <a:highlight>
                <a:srgbClr val="FFFF00"/>
              </a:highlight>
            </a:endParaRPr>
          </a:p>
          <a:p>
            <a:pPr marL="0" indent="0">
              <a:buNone/>
            </a:pPr>
            <a:r>
              <a:rPr lang="tr-TR" sz="1400" b="1" dirty="0">
                <a:highlight>
                  <a:srgbClr val="00FF00"/>
                </a:highlight>
              </a:rPr>
              <a:t>Avantajları:</a:t>
            </a:r>
          </a:p>
          <a:p>
            <a:pPr marL="0" indent="0">
              <a:buNone/>
            </a:pPr>
            <a:r>
              <a:rPr lang="tr-TR" sz="1400" dirty="0"/>
              <a:t>Hız ve Performans</a:t>
            </a:r>
          </a:p>
          <a:p>
            <a:pPr marL="0" indent="0">
              <a:buNone/>
            </a:pPr>
            <a:r>
              <a:rPr lang="tr-TR" sz="1400" dirty="0"/>
              <a:t>Düşük Bellek Kullanımı</a:t>
            </a:r>
          </a:p>
          <a:p>
            <a:pPr marL="0" indent="0">
              <a:buNone/>
            </a:pPr>
            <a:r>
              <a:rPr lang="tr-TR" sz="1400" dirty="0"/>
              <a:t>Çoklu Platform Desteği</a:t>
            </a:r>
          </a:p>
          <a:p>
            <a:pPr marL="0" indent="0">
              <a:buNone/>
            </a:pPr>
            <a:r>
              <a:rPr lang="tr-TR" sz="1400" b="1" dirty="0"/>
              <a:t>Zengin Eklenti Desteği</a:t>
            </a:r>
            <a:r>
              <a:rPr lang="tr-TR" sz="1400" dirty="0"/>
              <a:t>: </a:t>
            </a:r>
            <a:r>
              <a:rPr lang="tr-TR" sz="1400" b="1" dirty="0" err="1"/>
              <a:t>Package</a:t>
            </a:r>
            <a:r>
              <a:rPr lang="tr-TR" sz="1400" b="1" dirty="0"/>
              <a:t> Control</a:t>
            </a:r>
            <a:r>
              <a:rPr lang="tr-TR" sz="1400" dirty="0"/>
              <a:t> ile birçok eklentiye ve özelleştirme seçeneğine sahiptir. </a:t>
            </a:r>
          </a:p>
          <a:p>
            <a:pPr marL="0" indent="0">
              <a:buNone/>
            </a:pPr>
            <a:r>
              <a:rPr lang="tr-TR" sz="1400" b="1" dirty="0"/>
              <a:t>İmleç Desteği</a:t>
            </a:r>
            <a:r>
              <a:rPr lang="tr-TR" sz="1400" dirty="0"/>
              <a:t>: Aynı anda birden fazla imleç kullanarak birden fazla konumda düzenleme yapabilirsiniz.</a:t>
            </a:r>
          </a:p>
          <a:p>
            <a:pPr>
              <a:buFont typeface="+mj-lt"/>
              <a:buAutoNum type="arabicPeriod"/>
            </a:pPr>
            <a:endParaRPr lang="tr-TR" sz="1400" dirty="0"/>
          </a:p>
          <a:p>
            <a:pPr marL="0" indent="0">
              <a:buNone/>
            </a:pPr>
            <a:r>
              <a:rPr lang="tr-TR" sz="1400" b="1" dirty="0">
                <a:highlight>
                  <a:srgbClr val="00FF00"/>
                </a:highlight>
              </a:rPr>
              <a:t>Dezavantajları:</a:t>
            </a:r>
          </a:p>
          <a:p>
            <a:pPr>
              <a:buFont typeface="+mj-lt"/>
              <a:buAutoNum type="arabicPeriod"/>
            </a:pPr>
            <a:r>
              <a:rPr lang="tr-TR" sz="1400" b="1" dirty="0"/>
              <a:t>Ücretli</a:t>
            </a:r>
            <a:r>
              <a:rPr lang="tr-TR" sz="1400" dirty="0"/>
              <a:t>: </a:t>
            </a:r>
            <a:r>
              <a:rPr lang="tr-TR" sz="1400" dirty="0" err="1"/>
              <a:t>Sublime</a:t>
            </a:r>
            <a:r>
              <a:rPr lang="tr-TR" sz="1400" dirty="0"/>
              <a:t> </a:t>
            </a:r>
            <a:r>
              <a:rPr lang="tr-TR" sz="1400" dirty="0" err="1"/>
              <a:t>Text</a:t>
            </a:r>
            <a:r>
              <a:rPr lang="tr-TR" sz="1400" dirty="0"/>
              <a:t> ücretsiz deneme sürümü sunsa da, tam sürümünü kullanmak için bir </a:t>
            </a:r>
            <a:r>
              <a:rPr lang="tr-TR" sz="1400" b="1" dirty="0"/>
              <a:t>lisans</a:t>
            </a:r>
            <a:r>
              <a:rPr lang="tr-TR" sz="1400" dirty="0"/>
              <a:t> satın almak gerekiyor.</a:t>
            </a:r>
          </a:p>
          <a:p>
            <a:pPr>
              <a:buFont typeface="+mj-lt"/>
              <a:buAutoNum type="arabicPeriod"/>
            </a:pPr>
            <a:r>
              <a:rPr lang="tr-TR" sz="1400" b="1" dirty="0"/>
              <a:t>IDE Özellikleri Zayıf</a:t>
            </a:r>
            <a:r>
              <a:rPr lang="tr-TR" sz="1400" dirty="0"/>
              <a:t>: </a:t>
            </a:r>
            <a:r>
              <a:rPr lang="tr-TR" sz="1400" dirty="0" err="1"/>
              <a:t>Sublime</a:t>
            </a:r>
            <a:r>
              <a:rPr lang="tr-TR" sz="1400" dirty="0"/>
              <a:t> </a:t>
            </a:r>
            <a:r>
              <a:rPr lang="tr-TR" sz="1400" dirty="0" err="1"/>
              <a:t>Text</a:t>
            </a:r>
            <a:r>
              <a:rPr lang="tr-TR" sz="1400" dirty="0"/>
              <a:t>, tam anlamıyla bir </a:t>
            </a:r>
            <a:r>
              <a:rPr lang="tr-TR" sz="1400" b="1" dirty="0"/>
              <a:t>IDE</a:t>
            </a:r>
            <a:r>
              <a:rPr lang="tr-TR" sz="1400" dirty="0"/>
              <a:t> değildir. Derleme, hata ayıklama ve test gibi gelişmiş özellikler için eklentilere bağımlıdır.</a:t>
            </a:r>
          </a:p>
          <a:p>
            <a:pPr>
              <a:buFont typeface="+mj-lt"/>
              <a:buAutoNum type="arabicPeriod"/>
            </a:pPr>
            <a:r>
              <a:rPr lang="tr-TR" sz="1400" b="1" dirty="0"/>
              <a:t>Sınırlı Özelleştirme</a:t>
            </a:r>
            <a:r>
              <a:rPr lang="tr-TR" sz="1400" dirty="0"/>
              <a:t>: Özelleştirme seçenekleri geniş olsa da, Atom kadar derin ve kapsamlı bir paket sistemi sunmaz.</a:t>
            </a:r>
          </a:p>
          <a:p>
            <a:endParaRPr lang="tr-TR" sz="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308353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272469" y="358629"/>
            <a:ext cx="5127172" cy="6140742"/>
          </a:xfrm>
        </p:spPr>
        <p:txBody>
          <a:bodyPr>
            <a:normAutofit/>
          </a:bodyPr>
          <a:lstStyle/>
          <a:p>
            <a:pPr marL="0" indent="0">
              <a:buNone/>
            </a:pPr>
            <a:r>
              <a:rPr lang="tr-TR" sz="1400" b="1" dirty="0" err="1">
                <a:highlight>
                  <a:srgbClr val="FFFF00"/>
                </a:highlight>
              </a:rPr>
              <a:t>Spyder</a:t>
            </a:r>
            <a:endParaRPr lang="tr-TR" sz="1400" b="1" dirty="0">
              <a:highlight>
                <a:srgbClr val="FFFF00"/>
              </a:highlight>
            </a:endParaRPr>
          </a:p>
          <a:p>
            <a:pPr marL="0" indent="0">
              <a:buNone/>
            </a:pPr>
            <a:r>
              <a:rPr lang="tr-TR" sz="1400" b="1" dirty="0">
                <a:highlight>
                  <a:srgbClr val="00FF00"/>
                </a:highlight>
              </a:rPr>
              <a:t>Avantajları:</a:t>
            </a:r>
          </a:p>
          <a:p>
            <a:pPr>
              <a:buFont typeface="+mj-lt"/>
              <a:buAutoNum type="arabicPeriod"/>
            </a:pPr>
            <a:r>
              <a:rPr lang="tr-TR" sz="1400" b="1" dirty="0" err="1"/>
              <a:t>Python'a</a:t>
            </a:r>
            <a:r>
              <a:rPr lang="tr-TR" sz="1400" b="1" dirty="0"/>
              <a:t> Odaklı</a:t>
            </a:r>
            <a:r>
              <a:rPr lang="tr-TR" sz="1400" dirty="0"/>
              <a:t>: </a:t>
            </a:r>
            <a:r>
              <a:rPr lang="tr-TR" sz="1400" dirty="0" err="1"/>
              <a:t>Python</a:t>
            </a:r>
            <a:r>
              <a:rPr lang="tr-TR" sz="1400" dirty="0"/>
              <a:t> geliştiricileri için optimize edilmiştir; bilimsel hesaplamalar ve veri analizi için popülerdir.</a:t>
            </a:r>
          </a:p>
          <a:p>
            <a:pPr>
              <a:buFont typeface="+mj-lt"/>
              <a:buAutoNum type="arabicPeriod"/>
            </a:pPr>
            <a:r>
              <a:rPr lang="tr-TR" sz="1400" b="1" dirty="0"/>
              <a:t>Entegre Araçlar</a:t>
            </a:r>
            <a:r>
              <a:rPr lang="tr-TR" sz="1400" dirty="0"/>
              <a:t>: İstatistik ve veri analizi için entegre araçlar, grafik gösterimi ve veri keşfi için güçlü özellikler sunar.</a:t>
            </a:r>
          </a:p>
          <a:p>
            <a:pPr>
              <a:buFont typeface="+mj-lt"/>
              <a:buAutoNum type="arabicPeriod"/>
            </a:pPr>
            <a:r>
              <a:rPr lang="tr-TR" sz="1400" b="1" dirty="0"/>
              <a:t>Değişken İnceleme</a:t>
            </a:r>
            <a:r>
              <a:rPr lang="tr-TR" sz="1400" dirty="0"/>
              <a:t>: Değişkenleri görsel olarak inceleyebilir ve yönetebilirsiniz, veri setleriyle çalışmak için idealdir.</a:t>
            </a:r>
          </a:p>
          <a:p>
            <a:pPr>
              <a:buFont typeface="+mj-lt"/>
              <a:buAutoNum type="arabicPeriod"/>
            </a:pPr>
            <a:r>
              <a:rPr lang="tr-TR" sz="1400" b="1" dirty="0"/>
              <a:t>Hata Ayıklama</a:t>
            </a:r>
            <a:r>
              <a:rPr lang="tr-TR" sz="1400" dirty="0"/>
              <a:t>: Güçlü hata ayıklama araçları ile kod üzerinde detaylı kontrol sağlar.</a:t>
            </a:r>
          </a:p>
          <a:p>
            <a:pPr>
              <a:buFont typeface="+mj-lt"/>
              <a:buAutoNum type="arabicPeriod"/>
            </a:pPr>
            <a:endParaRPr lang="tr-TR" sz="1400" dirty="0"/>
          </a:p>
          <a:p>
            <a:pPr marL="0" indent="0">
              <a:buNone/>
            </a:pPr>
            <a:r>
              <a:rPr lang="tr-TR" sz="1400" b="1" dirty="0">
                <a:highlight>
                  <a:srgbClr val="00FF00"/>
                </a:highlight>
              </a:rPr>
              <a:t>Dezavantajları:</a:t>
            </a:r>
          </a:p>
          <a:p>
            <a:pPr>
              <a:buFont typeface="+mj-lt"/>
              <a:buAutoNum type="arabicPeriod"/>
            </a:pPr>
            <a:r>
              <a:rPr lang="tr-TR" sz="1400" b="1" dirty="0"/>
              <a:t>Performans Sorunları</a:t>
            </a:r>
            <a:r>
              <a:rPr lang="tr-TR" sz="1400" dirty="0"/>
              <a:t>: Büyük projelerde ve karmaşık veri işlemlerinde yavaşlayabilir.</a:t>
            </a:r>
          </a:p>
          <a:p>
            <a:pPr>
              <a:buFont typeface="+mj-lt"/>
              <a:buAutoNum type="arabicPeriod"/>
            </a:pPr>
            <a:r>
              <a:rPr lang="tr-TR" sz="1400" b="1" dirty="0" err="1"/>
              <a:t>Python’a</a:t>
            </a:r>
            <a:r>
              <a:rPr lang="tr-TR" sz="1400" b="1" dirty="0"/>
              <a:t> Özel</a:t>
            </a:r>
            <a:r>
              <a:rPr lang="tr-TR" sz="1400" dirty="0"/>
              <a:t>: Yalnızca </a:t>
            </a:r>
            <a:r>
              <a:rPr lang="tr-TR" sz="1400" dirty="0" err="1"/>
              <a:t>Python</a:t>
            </a:r>
            <a:r>
              <a:rPr lang="tr-TR" sz="1400" dirty="0"/>
              <a:t> dili ile sınırlıdır, başka dillerde çalışmak isteyenler için esnek değildir.</a:t>
            </a:r>
          </a:p>
          <a:p>
            <a:pPr>
              <a:buFont typeface="+mj-lt"/>
              <a:buAutoNum type="arabicPeriod"/>
            </a:pPr>
            <a:r>
              <a:rPr lang="tr-TR" sz="1400" b="1" dirty="0"/>
              <a:t>Daha Az </a:t>
            </a:r>
            <a:r>
              <a:rPr lang="tr-TR" sz="1400" b="1" dirty="0" err="1"/>
              <a:t>Özelleştirilebilirlik</a:t>
            </a:r>
            <a:r>
              <a:rPr lang="tr-TR" sz="1400" dirty="0"/>
              <a:t>: Diğer metin editörleri ve </a:t>
            </a:r>
            <a:r>
              <a:rPr lang="tr-TR" sz="1400" dirty="0" err="1"/>
              <a:t>IDE'lere</a:t>
            </a:r>
            <a:r>
              <a:rPr lang="tr-TR" sz="1400" dirty="0"/>
              <a:t> kıyasla daha sınırlı eklenti ve tema desteği sunar.</a:t>
            </a:r>
          </a:p>
          <a:p>
            <a:pPr>
              <a:buFont typeface="+mj-lt"/>
              <a:buAutoNum type="arabicPeriod"/>
            </a:pPr>
            <a:r>
              <a:rPr lang="tr-TR" sz="1400" b="1" dirty="0"/>
              <a:t>Ağır </a:t>
            </a:r>
            <a:r>
              <a:rPr lang="tr-TR" sz="1400" b="1" dirty="0" err="1"/>
              <a:t>Arayüz</a:t>
            </a:r>
            <a:r>
              <a:rPr lang="tr-TR" sz="1400" dirty="0"/>
              <a:t>: Kullanıcı </a:t>
            </a:r>
            <a:r>
              <a:rPr lang="tr-TR" sz="1400" dirty="0" err="1"/>
              <a:t>arayüzü</a:t>
            </a:r>
            <a:r>
              <a:rPr lang="tr-TR" sz="1400" dirty="0"/>
              <a:t> daha karmaşık ve ağırdır, bu da bazı kullanıcılar için kafa karıştırıcı olabilir.</a:t>
            </a:r>
          </a:p>
          <a:p>
            <a:endParaRPr lang="tr-TR" sz="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dirty="0"/>
              <a:t>Kaynak: </a:t>
            </a:r>
            <a:r>
              <a:rPr lang="en-US" dirty="0" err="1"/>
              <a:t>onuraltuntas.net</a:t>
            </a:r>
            <a:r>
              <a:rPr lang="en-US" dirty="0"/>
              <a:t> </a:t>
            </a:r>
          </a:p>
        </p:txBody>
      </p:sp>
      <p:pic>
        <p:nvPicPr>
          <p:cNvPr id="22530" name="Picture 2" descr="Editor — Spyder 5 documentation">
            <a:extLst>
              <a:ext uri="{FF2B5EF4-FFF2-40B4-BE49-F238E27FC236}">
                <a16:creationId xmlns:a16="http://schemas.microsoft.com/office/drawing/2014/main" id="{BF49684D-22B4-565F-AD51-19A6028A1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38" y="1702965"/>
            <a:ext cx="5093795" cy="3183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921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023563" y="878837"/>
            <a:ext cx="5072437" cy="4206380"/>
          </a:xfrm>
        </p:spPr>
        <p:txBody>
          <a:bodyPr>
            <a:normAutofit/>
          </a:bodyPr>
          <a:lstStyle/>
          <a:p>
            <a:pPr marL="0" indent="0">
              <a:buNone/>
            </a:pPr>
            <a:r>
              <a:rPr lang="tr-TR" sz="1800" b="1" dirty="0" err="1">
                <a:effectLst/>
                <a:highlight>
                  <a:srgbClr val="FFFF00"/>
                </a:highlight>
                <a:latin typeface="Calibri" panose="020F0502020204030204" pitchFamily="34" charset="0"/>
              </a:rPr>
              <a:t>Python</a:t>
            </a:r>
            <a:r>
              <a:rPr lang="tr-TR" sz="1800" b="1" dirty="0">
                <a:effectLst/>
                <a:highlight>
                  <a:srgbClr val="FFFF00"/>
                </a:highlight>
                <a:latin typeface="Calibri" panose="020F0502020204030204" pitchFamily="34" charset="0"/>
              </a:rPr>
              <a:t> IDE türleri</a:t>
            </a:r>
            <a:endParaRPr lang="tr-TR" sz="1800" dirty="0">
              <a:effectLst/>
              <a:highlight>
                <a:srgbClr val="FFFF00"/>
              </a:highlight>
              <a:latin typeface="Calibri" panose="020F0502020204030204" pitchFamily="34" charset="0"/>
            </a:endParaRPr>
          </a:p>
          <a:p>
            <a:pPr marL="0" indent="0">
              <a:buNone/>
            </a:pPr>
            <a:r>
              <a:rPr lang="tr-TR" sz="1800" dirty="0"/>
              <a:t>Ayrıca online </a:t>
            </a:r>
            <a:r>
              <a:rPr lang="tr-TR" sz="1800" dirty="0" err="1"/>
              <a:t>IDE’lere</a:t>
            </a:r>
            <a:r>
              <a:rPr lang="tr-TR" sz="1800" dirty="0"/>
              <a:t> de kod yazıp çalışab</a:t>
            </a:r>
            <a:r>
              <a:rPr lang="tr-TR" sz="1800" b="1" dirty="0"/>
              <a:t>ilirsiniz. Yapmanız gereken hangi programlama diliyle çalışmak istediğinizi seçip sonrasında özgürce kod yazmaktır.</a:t>
            </a:r>
          </a:p>
          <a:p>
            <a:pPr marL="0" indent="0">
              <a:buNone/>
            </a:pPr>
            <a:endParaRPr lang="tr-TR" sz="1800" dirty="0"/>
          </a:p>
          <a:p>
            <a:pPr marL="0" indent="0">
              <a:buNone/>
            </a:pPr>
            <a:r>
              <a:rPr lang="tr-TR" sz="1800" b="1" dirty="0">
                <a:highlight>
                  <a:srgbClr val="00FF00"/>
                </a:highlight>
              </a:rPr>
              <a:t>Örnek online </a:t>
            </a:r>
            <a:r>
              <a:rPr lang="tr-TR" sz="1800" b="1" dirty="0" err="1">
                <a:highlight>
                  <a:srgbClr val="00FF00"/>
                </a:highlight>
              </a:rPr>
              <a:t>IDE’ler</a:t>
            </a:r>
            <a:endParaRPr lang="tr-TR" sz="1800" b="1" dirty="0">
              <a:highlight>
                <a:srgbClr val="00FF00"/>
              </a:highlight>
            </a:endParaRPr>
          </a:p>
          <a:p>
            <a:r>
              <a:rPr lang="tr-TR" sz="1800" dirty="0" err="1"/>
              <a:t>ideone.com</a:t>
            </a:r>
            <a:endParaRPr lang="tr-TR" sz="1800" dirty="0"/>
          </a:p>
          <a:p>
            <a:r>
              <a:rPr lang="tr-TR" sz="1800" dirty="0" err="1"/>
              <a:t>codechef.com</a:t>
            </a:r>
            <a:endParaRPr lang="tr-TR" sz="1800" dirty="0"/>
          </a:p>
          <a:p>
            <a:r>
              <a:rPr lang="tr-TR" sz="1800" dirty="0" err="1"/>
              <a:t>compileonline.com</a:t>
            </a:r>
            <a:endParaRPr lang="tr-TR" sz="1800" dirty="0"/>
          </a:p>
          <a:p>
            <a:r>
              <a:rPr lang="tr-TR" sz="1800" dirty="0" err="1"/>
              <a:t>tutorialspoint.com</a:t>
            </a:r>
            <a:endParaRPr lang="tr-TR" sz="1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a:t>Kaynak: onuraltuntas.net </a:t>
            </a:r>
          </a:p>
        </p:txBody>
      </p:sp>
      <p:pic>
        <p:nvPicPr>
          <p:cNvPr id="4" name="Resim 3">
            <a:extLst>
              <a:ext uri="{FF2B5EF4-FFF2-40B4-BE49-F238E27FC236}">
                <a16:creationId xmlns:a16="http://schemas.microsoft.com/office/drawing/2014/main" id="{22488BA3-CD9A-4907-BEB0-F890E0BF69D3}"/>
              </a:ext>
            </a:extLst>
          </p:cNvPr>
          <p:cNvPicPr>
            <a:picLocks noChangeAspect="1"/>
          </p:cNvPicPr>
          <p:nvPr/>
        </p:nvPicPr>
        <p:blipFill>
          <a:blip r:embed="rId2"/>
          <a:stretch>
            <a:fillRect/>
          </a:stretch>
        </p:blipFill>
        <p:spPr>
          <a:xfrm>
            <a:off x="6569462" y="1820785"/>
            <a:ext cx="5105445" cy="3216429"/>
          </a:xfrm>
          <a:prstGeom prst="rect">
            <a:avLst/>
          </a:prstGeom>
        </p:spPr>
      </p:pic>
      <p:sp>
        <p:nvSpPr>
          <p:cNvPr id="5" name="Yukarı Ok 4">
            <a:extLst>
              <a:ext uri="{FF2B5EF4-FFF2-40B4-BE49-F238E27FC236}">
                <a16:creationId xmlns:a16="http://schemas.microsoft.com/office/drawing/2014/main" id="{310FD67B-5589-D8DC-33A5-662B1F1FBDCA}"/>
              </a:ext>
            </a:extLst>
          </p:cNvPr>
          <p:cNvSpPr/>
          <p:nvPr/>
        </p:nvSpPr>
        <p:spPr>
          <a:xfrm>
            <a:off x="6799379" y="5085217"/>
            <a:ext cx="293614" cy="522369"/>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6" name="Metin kutusu 5">
            <a:extLst>
              <a:ext uri="{FF2B5EF4-FFF2-40B4-BE49-F238E27FC236}">
                <a16:creationId xmlns:a16="http://schemas.microsoft.com/office/drawing/2014/main" id="{048B1F21-FEDC-7273-7139-552FEC77408F}"/>
              </a:ext>
            </a:extLst>
          </p:cNvPr>
          <p:cNvSpPr txBox="1"/>
          <p:nvPr/>
        </p:nvSpPr>
        <p:spPr>
          <a:xfrm>
            <a:off x="6270324" y="5623200"/>
            <a:ext cx="1699504" cy="276999"/>
          </a:xfrm>
          <a:prstGeom prst="rect">
            <a:avLst/>
          </a:prstGeom>
          <a:noFill/>
        </p:spPr>
        <p:txBody>
          <a:bodyPr wrap="none" rtlCol="0">
            <a:spAutoFit/>
          </a:bodyPr>
          <a:lstStyle/>
          <a:p>
            <a:r>
              <a:rPr lang="tr-TR" sz="1200" dirty="0" err="1"/>
              <a:t>Python</a:t>
            </a:r>
            <a:r>
              <a:rPr lang="tr-TR" sz="1200" dirty="0"/>
              <a:t> seçeneği seçildi</a:t>
            </a:r>
          </a:p>
        </p:txBody>
      </p:sp>
    </p:spTree>
    <p:extLst>
      <p:ext uri="{BB962C8B-B14F-4D97-AF65-F5344CB8AC3E}">
        <p14:creationId xmlns:p14="http://schemas.microsoft.com/office/powerpoint/2010/main" val="3399082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74988" y="1338044"/>
            <a:ext cx="6677319" cy="3581400"/>
          </a:xfrm>
        </p:spPr>
        <p:txBody>
          <a:bodyPr>
            <a:normAutofit lnSpcReduction="10000"/>
          </a:bodyPr>
          <a:lstStyle/>
          <a:p>
            <a:pPr marL="0" indent="0">
              <a:buNone/>
            </a:pPr>
            <a:r>
              <a:rPr lang="tr-TR" b="1" dirty="0">
                <a:highlight>
                  <a:srgbClr val="FFFF00"/>
                </a:highlight>
              </a:rPr>
              <a:t>Derlenen (</a:t>
            </a:r>
            <a:r>
              <a:rPr lang="tr-TR" b="1" dirty="0" err="1">
                <a:highlight>
                  <a:srgbClr val="FFFF00"/>
                </a:highlight>
              </a:rPr>
              <a:t>Compiled</a:t>
            </a:r>
            <a:r>
              <a:rPr lang="tr-TR" b="1" dirty="0">
                <a:highlight>
                  <a:srgbClr val="FFFF00"/>
                </a:highlight>
              </a:rPr>
              <a:t>) ve Yorumlanan (</a:t>
            </a:r>
            <a:r>
              <a:rPr lang="tr-TR" b="1" dirty="0" err="1">
                <a:highlight>
                  <a:srgbClr val="FFFF00"/>
                </a:highlight>
              </a:rPr>
              <a:t>Interpreted</a:t>
            </a:r>
            <a:r>
              <a:rPr lang="tr-TR" b="1" dirty="0">
                <a:highlight>
                  <a:srgbClr val="FFFF00"/>
                </a:highlight>
              </a:rPr>
              <a:t>) Diller: </a:t>
            </a:r>
          </a:p>
          <a:p>
            <a:pPr marL="0" indent="0">
              <a:buNone/>
            </a:pPr>
            <a:endParaRPr lang="tr-TR" b="1" dirty="0"/>
          </a:p>
          <a:p>
            <a:pPr marL="0" indent="0">
              <a:buNone/>
            </a:pPr>
            <a:r>
              <a:rPr lang="tr-TR" dirty="0"/>
              <a:t>Bir programlama dilinin derlenen veya yorumlanan dil olması, programın nasıl çalıştırıldığıyla ilgilidir. </a:t>
            </a:r>
          </a:p>
          <a:p>
            <a:pPr marL="0" indent="0">
              <a:buNone/>
            </a:pPr>
            <a:r>
              <a:rPr lang="tr-TR" dirty="0"/>
              <a:t>Bu iki tür dilin farkları, çalışma performansı, taşınabilirlik ve hata ayıklama süreçlerinde kendini gösterir.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689902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78748" y="1486088"/>
            <a:ext cx="6176776" cy="3581400"/>
          </a:xfrm>
        </p:spPr>
        <p:txBody>
          <a:bodyPr>
            <a:normAutofit fontScale="92500"/>
          </a:bodyPr>
          <a:lstStyle/>
          <a:p>
            <a:pPr marL="0" indent="0">
              <a:buNone/>
            </a:pPr>
            <a:r>
              <a:rPr lang="tr-TR" b="1" dirty="0">
                <a:highlight>
                  <a:srgbClr val="FFFF00"/>
                </a:highlight>
              </a:rPr>
              <a:t>Derlenen Diller</a:t>
            </a:r>
          </a:p>
          <a:p>
            <a:pPr marL="0" indent="0">
              <a:buNone/>
            </a:pPr>
            <a:endParaRPr lang="tr-TR" b="1" dirty="0"/>
          </a:p>
          <a:p>
            <a:r>
              <a:rPr lang="tr-TR" sz="2400" dirty="0"/>
              <a:t>Derlenen dillerde, yazılan kod önce bir derleyici (</a:t>
            </a:r>
            <a:r>
              <a:rPr lang="tr-TR" sz="2400" dirty="0" err="1"/>
              <a:t>compiler</a:t>
            </a:r>
            <a:r>
              <a:rPr lang="tr-TR" sz="2400" dirty="0"/>
              <a:t>) tarafından makine diline çevrilir. </a:t>
            </a:r>
          </a:p>
          <a:p>
            <a:r>
              <a:rPr lang="tr-TR" sz="2400" dirty="0"/>
              <a:t>Bu işlem sonucunda, bağımsız bir </a:t>
            </a:r>
            <a:r>
              <a:rPr lang="tr-TR" sz="2400" b="1" dirty="0"/>
              <a:t>çalıştırılabilir dosya</a:t>
            </a:r>
            <a:r>
              <a:rPr lang="tr-TR" sz="2400" dirty="0"/>
              <a:t> (örneğin, .</a:t>
            </a:r>
            <a:r>
              <a:rPr lang="tr-TR" sz="2400" dirty="0" err="1"/>
              <a:t>exe</a:t>
            </a:r>
            <a:r>
              <a:rPr lang="tr-TR" sz="2400" dirty="0"/>
              <a:t> dosyası) elde edilir. Bu dosya, hedef makinede direkt olarak çalıştırılabilir.</a:t>
            </a:r>
          </a:p>
          <a:p>
            <a:r>
              <a:rPr lang="tr-TR" sz="2400" dirty="0"/>
              <a:t>Derleyici, tüm kaynak kodu tek seferde alır ve makine diline çevirir. </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3217585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62638" y="1435993"/>
            <a:ext cx="6176776" cy="3581400"/>
          </a:xfrm>
        </p:spPr>
        <p:txBody>
          <a:bodyPr>
            <a:normAutofit fontScale="85000" lnSpcReduction="10000"/>
          </a:bodyPr>
          <a:lstStyle/>
          <a:p>
            <a:pPr marL="0" indent="0">
              <a:buNone/>
            </a:pPr>
            <a:r>
              <a:rPr lang="tr-TR" b="1" dirty="0">
                <a:highlight>
                  <a:srgbClr val="FFFF00"/>
                </a:highlight>
              </a:rPr>
              <a:t>Derlenen dillerin özellikleri:</a:t>
            </a:r>
          </a:p>
          <a:p>
            <a:pPr marL="0" indent="0">
              <a:buNone/>
            </a:pPr>
            <a:endParaRPr lang="tr-TR" dirty="0"/>
          </a:p>
          <a:p>
            <a:pPr>
              <a:buFont typeface="+mj-lt"/>
              <a:buAutoNum type="arabicPeriod"/>
            </a:pPr>
            <a:r>
              <a:rPr lang="tr-TR" b="1" dirty="0"/>
              <a:t>Yüksek Performans:</a:t>
            </a:r>
            <a:r>
              <a:rPr lang="tr-TR" dirty="0"/>
              <a:t> Derlenmiş kod, doğrudan makine dilinde çalıştığı için daha hızlıdır.</a:t>
            </a:r>
          </a:p>
          <a:p>
            <a:pPr>
              <a:buFont typeface="+mj-lt"/>
              <a:buAutoNum type="arabicPeriod"/>
            </a:pPr>
            <a:r>
              <a:rPr lang="tr-TR" b="1" dirty="0"/>
              <a:t>Hata Tespiti:</a:t>
            </a:r>
            <a:r>
              <a:rPr lang="tr-TR" dirty="0"/>
              <a:t> Derleme sırasında hatalar tespit edilir ve program çalışmadan önce düzeltilir.</a:t>
            </a:r>
          </a:p>
          <a:p>
            <a:pPr>
              <a:buFont typeface="+mj-lt"/>
              <a:buAutoNum type="arabicPeriod"/>
            </a:pPr>
            <a:r>
              <a:rPr lang="tr-TR" b="1" dirty="0"/>
              <a:t>Tekrar Derleme İhtiyacı:</a:t>
            </a:r>
            <a:r>
              <a:rPr lang="tr-TR" dirty="0"/>
              <a:t> Kaynak kodda yapılan bir değişiklik sonrasında kodun tekrar derlenmesi gerekir.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327405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54249" y="1279322"/>
            <a:ext cx="6176776" cy="3581400"/>
          </a:xfrm>
        </p:spPr>
        <p:txBody>
          <a:bodyPr>
            <a:normAutofit fontScale="70000" lnSpcReduction="20000"/>
          </a:bodyPr>
          <a:lstStyle/>
          <a:p>
            <a:pPr marL="0" indent="0">
              <a:buNone/>
            </a:pPr>
            <a:r>
              <a:rPr lang="tr-TR" b="1" dirty="0">
                <a:highlight>
                  <a:srgbClr val="FFFF00"/>
                </a:highlight>
              </a:rPr>
              <a:t>Derlenen dillerin;</a:t>
            </a:r>
          </a:p>
          <a:p>
            <a:pPr marL="0" indent="0">
              <a:buNone/>
            </a:pPr>
            <a:endParaRPr lang="tr-TR" b="1" dirty="0"/>
          </a:p>
          <a:p>
            <a:pPr marL="0" indent="0">
              <a:buNone/>
            </a:pPr>
            <a:r>
              <a:rPr lang="tr-TR" dirty="0">
                <a:highlight>
                  <a:srgbClr val="00FF00"/>
                </a:highlight>
              </a:rPr>
              <a:t>Avantajları:</a:t>
            </a:r>
          </a:p>
          <a:p>
            <a:pPr>
              <a:buFont typeface="Arial" panose="020B0604020202020204" pitchFamily="34" charset="0"/>
              <a:buChar char="•"/>
            </a:pPr>
            <a:r>
              <a:rPr lang="tr-TR" dirty="0"/>
              <a:t>Yüksek performans</a:t>
            </a:r>
          </a:p>
          <a:p>
            <a:pPr>
              <a:buFont typeface="Arial" panose="020B0604020202020204" pitchFamily="34" charset="0"/>
              <a:buChar char="•"/>
            </a:pPr>
            <a:r>
              <a:rPr lang="tr-TR" dirty="0"/>
              <a:t>Çalıştırılabilir dosyalar her yerde çalıştırılabilir (aynı işletim sisteminde)</a:t>
            </a:r>
          </a:p>
          <a:p>
            <a:pPr>
              <a:buFont typeface="Arial" panose="020B0604020202020204" pitchFamily="34" charset="0"/>
              <a:buChar char="•"/>
            </a:pPr>
            <a:endParaRPr lang="tr-TR" dirty="0"/>
          </a:p>
          <a:p>
            <a:pPr marL="0" indent="0">
              <a:buNone/>
            </a:pPr>
            <a:r>
              <a:rPr lang="tr-TR" dirty="0">
                <a:highlight>
                  <a:srgbClr val="00FF00"/>
                </a:highlight>
              </a:rPr>
              <a:t>Dezavantajları:</a:t>
            </a:r>
          </a:p>
          <a:p>
            <a:pPr>
              <a:buFont typeface="Arial" panose="020B0604020202020204" pitchFamily="34" charset="0"/>
              <a:buChar char="•"/>
            </a:pPr>
            <a:r>
              <a:rPr lang="tr-TR" dirty="0"/>
              <a:t>Derleme süreci zaman alabilir.</a:t>
            </a:r>
          </a:p>
          <a:p>
            <a:pPr>
              <a:buFont typeface="Arial" panose="020B0604020202020204" pitchFamily="34" charset="0"/>
              <a:buChar char="•"/>
            </a:pPr>
            <a:r>
              <a:rPr lang="tr-TR" dirty="0"/>
              <a:t>Farklı platformlarda çalıştırmak için kodu her platforma özel derlemek gerekir.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98776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80084" y="1942052"/>
            <a:ext cx="6176776" cy="3581400"/>
          </a:xfrm>
        </p:spPr>
        <p:txBody>
          <a:bodyPr>
            <a:normAutofit/>
          </a:bodyPr>
          <a:lstStyle/>
          <a:p>
            <a:pPr marL="0" indent="0">
              <a:buNone/>
            </a:pPr>
            <a:r>
              <a:rPr lang="tr-TR" b="1" dirty="0">
                <a:highlight>
                  <a:srgbClr val="FFFF00"/>
                </a:highlight>
              </a:rPr>
              <a:t>Derlenen diller;</a:t>
            </a:r>
          </a:p>
          <a:p>
            <a:pPr marL="0" indent="0">
              <a:buNone/>
            </a:pPr>
            <a:endParaRPr lang="tr-TR" b="1" dirty="0"/>
          </a:p>
          <a:p>
            <a:pPr>
              <a:buFont typeface="Arial" panose="020B0604020202020204" pitchFamily="34" charset="0"/>
              <a:buChar char="•"/>
            </a:pPr>
            <a:r>
              <a:rPr lang="tr-TR" b="1" dirty="0"/>
              <a:t>C</a:t>
            </a:r>
            <a:endParaRPr lang="tr-TR" dirty="0"/>
          </a:p>
          <a:p>
            <a:pPr>
              <a:buFont typeface="Arial" panose="020B0604020202020204" pitchFamily="34" charset="0"/>
              <a:buChar char="•"/>
            </a:pPr>
            <a:r>
              <a:rPr lang="tr-TR" b="1" dirty="0"/>
              <a:t>C++</a:t>
            </a:r>
            <a:endParaRPr lang="tr-TR" dirty="0"/>
          </a:p>
          <a:p>
            <a:pPr>
              <a:buFont typeface="Arial" panose="020B0604020202020204" pitchFamily="34" charset="0"/>
              <a:buChar char="•"/>
            </a:pPr>
            <a:r>
              <a:rPr lang="tr-TR" b="1" dirty="0" err="1"/>
              <a:t>Rust</a:t>
            </a:r>
            <a:endParaRPr lang="tr-TR" dirty="0"/>
          </a:p>
          <a:p>
            <a:pPr>
              <a:buFont typeface="Arial" panose="020B0604020202020204" pitchFamily="34" charset="0"/>
              <a:buChar char="•"/>
            </a:pPr>
            <a:r>
              <a:rPr lang="tr-TR" b="1" dirty="0" err="1"/>
              <a:t>Go</a:t>
            </a:r>
            <a:endParaRPr lang="tr-TR" dirty="0"/>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203074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79416" y="1698771"/>
            <a:ext cx="6176776" cy="3581400"/>
          </a:xfrm>
        </p:spPr>
        <p:txBody>
          <a:bodyPr>
            <a:normAutofit fontScale="77500" lnSpcReduction="20000"/>
          </a:bodyPr>
          <a:lstStyle/>
          <a:p>
            <a:pPr marL="0" indent="0">
              <a:buNone/>
            </a:pPr>
            <a:r>
              <a:rPr lang="tr-TR" b="1" dirty="0">
                <a:highlight>
                  <a:srgbClr val="FFFF00"/>
                </a:highlight>
              </a:rPr>
              <a:t>Yorumlanan Diller</a:t>
            </a:r>
          </a:p>
          <a:p>
            <a:pPr marL="0" indent="0">
              <a:buNone/>
            </a:pPr>
            <a:endParaRPr lang="tr-TR" b="1" dirty="0"/>
          </a:p>
          <a:p>
            <a:r>
              <a:rPr lang="tr-TR" dirty="0"/>
              <a:t>Yorumlanan dillerde ise kaynak kod, her çalıştırıldığında bir yorumlayıcı (</a:t>
            </a:r>
            <a:r>
              <a:rPr lang="tr-TR" dirty="0" err="1"/>
              <a:t>interpreter</a:t>
            </a:r>
            <a:r>
              <a:rPr lang="tr-TR" dirty="0"/>
              <a:t>) tarafından satır satır işlenir. </a:t>
            </a:r>
          </a:p>
          <a:p>
            <a:endParaRPr lang="tr-TR" dirty="0"/>
          </a:p>
          <a:p>
            <a:r>
              <a:rPr lang="tr-TR" dirty="0"/>
              <a:t>Kod, her çalıştırıldığında tekrar yorumlanır ve anında çalıştırılır. </a:t>
            </a:r>
          </a:p>
          <a:p>
            <a:endParaRPr lang="tr-TR" dirty="0"/>
          </a:p>
          <a:p>
            <a:r>
              <a:rPr lang="tr-TR" dirty="0"/>
              <a:t>Yorumlanan diller genellikle daha esnektir, ancak performans açısından daha yavaş olabilirler.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200760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794858" y="1010874"/>
            <a:ext cx="6176776" cy="4425192"/>
          </a:xfrm>
        </p:spPr>
        <p:txBody>
          <a:bodyPr>
            <a:normAutofit fontScale="77500" lnSpcReduction="20000"/>
          </a:bodyPr>
          <a:lstStyle/>
          <a:p>
            <a:pPr marL="0" indent="0">
              <a:buNone/>
            </a:pPr>
            <a:r>
              <a:rPr lang="tr-TR" b="1" dirty="0">
                <a:highlight>
                  <a:srgbClr val="FFFF00"/>
                </a:highlight>
              </a:rPr>
              <a:t>Yorumlanan Diller</a:t>
            </a:r>
          </a:p>
          <a:p>
            <a:pPr marL="0" indent="0">
              <a:buNone/>
            </a:pPr>
            <a:endParaRPr lang="tr-TR" b="1" dirty="0"/>
          </a:p>
          <a:p>
            <a:pPr marL="0" indent="0">
              <a:buNone/>
            </a:pPr>
            <a:r>
              <a:rPr lang="tr-TR" b="1" dirty="0">
                <a:highlight>
                  <a:srgbClr val="00FF00"/>
                </a:highlight>
              </a:rPr>
              <a:t>Özellikler:</a:t>
            </a:r>
          </a:p>
          <a:p>
            <a:endParaRPr lang="tr-TR" dirty="0"/>
          </a:p>
          <a:p>
            <a:pPr marL="0" indent="0">
              <a:buNone/>
            </a:pPr>
            <a:r>
              <a:rPr lang="tr-TR" b="1" dirty="0"/>
              <a:t>Anında Çalıştırma:</a:t>
            </a:r>
            <a:r>
              <a:rPr lang="tr-TR" dirty="0"/>
              <a:t> Kaynak kod, derlenmeden doğrudan yorumlayıcı tarafından çalıştırılır.</a:t>
            </a:r>
          </a:p>
          <a:p>
            <a:pPr>
              <a:buFont typeface="+mj-lt"/>
              <a:buAutoNum type="arabicPeriod"/>
            </a:pPr>
            <a:endParaRPr lang="tr-TR" dirty="0"/>
          </a:p>
          <a:p>
            <a:pPr marL="0" indent="0">
              <a:buNone/>
            </a:pPr>
            <a:r>
              <a:rPr lang="tr-TR" b="1" dirty="0"/>
              <a:t>Taşınabilirlik:</a:t>
            </a:r>
            <a:r>
              <a:rPr lang="tr-TR" dirty="0"/>
              <a:t> Yorumlanan diller genellikle platformdan bağımsızdır. Aynı kod, farklı işletim sistemlerinde yorumlayıcı ile çalıştırılabilir.</a:t>
            </a:r>
          </a:p>
          <a:p>
            <a:pPr>
              <a:buFont typeface="+mj-lt"/>
              <a:buAutoNum type="arabicPeriod"/>
            </a:pPr>
            <a:endParaRPr lang="tr-TR" dirty="0"/>
          </a:p>
          <a:p>
            <a:pPr marL="0" indent="0">
              <a:buNone/>
            </a:pPr>
            <a:r>
              <a:rPr lang="tr-TR" b="1" dirty="0"/>
              <a:t>Daha Yavaş Çalışma:</a:t>
            </a:r>
            <a:r>
              <a:rPr lang="tr-TR" dirty="0"/>
              <a:t> Her seferinde yorumlanması gerektiği için derlenen dillere göre daha yavaş olabilir.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86917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45192" y="1157681"/>
            <a:ext cx="6176776" cy="4425192"/>
          </a:xfrm>
        </p:spPr>
        <p:txBody>
          <a:bodyPr>
            <a:normAutofit fontScale="92500" lnSpcReduction="20000"/>
          </a:bodyPr>
          <a:lstStyle/>
          <a:p>
            <a:pPr marL="0" indent="0">
              <a:buNone/>
            </a:pPr>
            <a:r>
              <a:rPr lang="tr-TR" b="1" dirty="0">
                <a:highlight>
                  <a:srgbClr val="FFFF00"/>
                </a:highlight>
              </a:rPr>
              <a:t>Yorumlanan Diller</a:t>
            </a:r>
          </a:p>
          <a:p>
            <a:pPr marL="0" indent="0">
              <a:buNone/>
            </a:pPr>
            <a:endParaRPr lang="tr-TR" b="1" dirty="0"/>
          </a:p>
          <a:p>
            <a:pPr marL="0" indent="0">
              <a:buNone/>
            </a:pPr>
            <a:r>
              <a:rPr lang="tr-TR" b="1" dirty="0">
                <a:highlight>
                  <a:srgbClr val="00FF00"/>
                </a:highlight>
              </a:rPr>
              <a:t>Avantajlar:</a:t>
            </a:r>
            <a:endParaRPr lang="tr-TR" dirty="0">
              <a:highlight>
                <a:srgbClr val="00FF00"/>
              </a:highlight>
            </a:endParaRPr>
          </a:p>
          <a:p>
            <a:pPr>
              <a:buFont typeface="Arial" panose="020B0604020202020204" pitchFamily="34" charset="0"/>
              <a:buChar char="•"/>
            </a:pPr>
            <a:r>
              <a:rPr lang="tr-TR" dirty="0"/>
              <a:t>Daha hızlı geliştirme ve hata ayıklama</a:t>
            </a:r>
          </a:p>
          <a:p>
            <a:pPr>
              <a:buFont typeface="Arial" panose="020B0604020202020204" pitchFamily="34" charset="0"/>
              <a:buChar char="•"/>
            </a:pPr>
            <a:r>
              <a:rPr lang="tr-TR" dirty="0"/>
              <a:t>Farklı platformlarda çalıştırılabilir, yeniden derleme gerekmez</a:t>
            </a:r>
          </a:p>
          <a:p>
            <a:pPr>
              <a:buFont typeface="Arial" panose="020B0604020202020204" pitchFamily="34" charset="0"/>
              <a:buChar char="•"/>
            </a:pPr>
            <a:endParaRPr lang="tr-TR" dirty="0"/>
          </a:p>
          <a:p>
            <a:pPr marL="0" indent="0">
              <a:buNone/>
            </a:pPr>
            <a:r>
              <a:rPr lang="tr-TR" b="1" dirty="0">
                <a:highlight>
                  <a:srgbClr val="00FF00"/>
                </a:highlight>
              </a:rPr>
              <a:t>Dezavantajlar:</a:t>
            </a:r>
            <a:endParaRPr lang="tr-TR" dirty="0">
              <a:highlight>
                <a:srgbClr val="00FF00"/>
              </a:highlight>
            </a:endParaRPr>
          </a:p>
          <a:p>
            <a:pPr>
              <a:buFont typeface="Arial" panose="020B0604020202020204" pitchFamily="34" charset="0"/>
              <a:buChar char="•"/>
            </a:pPr>
            <a:r>
              <a:rPr lang="tr-TR" dirty="0"/>
              <a:t>Yavaş çalışma performansı</a:t>
            </a:r>
          </a:p>
          <a:p>
            <a:pPr>
              <a:buFont typeface="Arial" panose="020B0604020202020204" pitchFamily="34" charset="0"/>
              <a:buChar char="•"/>
            </a:pPr>
            <a:r>
              <a:rPr lang="tr-TR" dirty="0"/>
              <a:t>Her çalıştırmada yorumlayıcıya ihtiyaç duyulması</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924219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32376" y="1145098"/>
            <a:ext cx="6176776" cy="4425192"/>
          </a:xfrm>
        </p:spPr>
        <p:txBody>
          <a:bodyPr>
            <a:normAutofit/>
          </a:bodyPr>
          <a:lstStyle/>
          <a:p>
            <a:pPr marL="0" indent="0">
              <a:buNone/>
            </a:pPr>
            <a:r>
              <a:rPr lang="tr-TR" b="1" dirty="0">
                <a:highlight>
                  <a:srgbClr val="FFFF00"/>
                </a:highlight>
              </a:rPr>
              <a:t>Yorumlanan Diller</a:t>
            </a:r>
          </a:p>
          <a:p>
            <a:pPr marL="0" indent="0">
              <a:buNone/>
            </a:pPr>
            <a:endParaRPr lang="tr-TR" b="1" dirty="0"/>
          </a:p>
          <a:p>
            <a:pPr>
              <a:buFont typeface="Arial" panose="020B0604020202020204" pitchFamily="34" charset="0"/>
              <a:buChar char="•"/>
            </a:pPr>
            <a:r>
              <a:rPr lang="tr-TR" b="1" dirty="0" err="1"/>
              <a:t>Python</a:t>
            </a:r>
            <a:endParaRPr lang="tr-TR" dirty="0"/>
          </a:p>
          <a:p>
            <a:pPr>
              <a:buFont typeface="Arial" panose="020B0604020202020204" pitchFamily="34" charset="0"/>
              <a:buChar char="•"/>
            </a:pPr>
            <a:r>
              <a:rPr lang="tr-TR" b="1" dirty="0" err="1"/>
              <a:t>JavaScript</a:t>
            </a:r>
            <a:endParaRPr lang="tr-TR" dirty="0"/>
          </a:p>
          <a:p>
            <a:pPr>
              <a:buFont typeface="Arial" panose="020B0604020202020204" pitchFamily="34" charset="0"/>
              <a:buChar char="•"/>
            </a:pPr>
            <a:r>
              <a:rPr lang="tr-TR" b="1" dirty="0" err="1"/>
              <a:t>Ruby</a:t>
            </a:r>
            <a:endParaRPr lang="tr-TR" dirty="0"/>
          </a:p>
          <a:p>
            <a:pPr>
              <a:buFont typeface="Arial" panose="020B0604020202020204" pitchFamily="34" charset="0"/>
              <a:buChar char="•"/>
            </a:pPr>
            <a:r>
              <a:rPr lang="tr-TR" b="1" dirty="0"/>
              <a:t>PHP</a:t>
            </a:r>
            <a:endParaRPr lang="tr-TR" dirty="0"/>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610038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descr="Derlenmiş ve Yorumlanmış Diller Arasındaki Farklar ve Java'nın Hibrit Yapısı">
            <a:extLst>
              <a:ext uri="{FF2B5EF4-FFF2-40B4-BE49-F238E27FC236}">
                <a16:creationId xmlns:a16="http://schemas.microsoft.com/office/drawing/2014/main" id="{3B8F85FE-4DAE-9052-D67E-D384E7954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795" r="36319"/>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80084" y="1216404"/>
            <a:ext cx="6176776" cy="4425192"/>
          </a:xfrm>
        </p:spPr>
        <p:txBody>
          <a:bodyPr>
            <a:normAutofit fontScale="70000" lnSpcReduction="20000"/>
          </a:bodyPr>
          <a:lstStyle/>
          <a:p>
            <a:pPr marL="0" indent="0">
              <a:buNone/>
            </a:pPr>
            <a:r>
              <a:rPr lang="tr-TR" b="1" dirty="0">
                <a:highlight>
                  <a:srgbClr val="FFFF00"/>
                </a:highlight>
              </a:rPr>
              <a:t>Derlenen ve Yorumlanan Diller Arasındaki Farklar:</a:t>
            </a:r>
          </a:p>
          <a:p>
            <a:pPr marL="0" indent="0">
              <a:buNone/>
            </a:pPr>
            <a:endParaRPr lang="tr-TR" b="1" dirty="0"/>
          </a:p>
          <a:p>
            <a:pPr>
              <a:buFont typeface="+mj-lt"/>
              <a:buAutoNum type="arabicPeriod"/>
            </a:pPr>
            <a:r>
              <a:rPr lang="tr-TR" b="1" dirty="0"/>
              <a:t>Çalıştırma Şekli</a:t>
            </a:r>
            <a:r>
              <a:rPr lang="tr-TR" dirty="0"/>
              <a:t>: Derlenen dillerde kod önce makine diline çevrilir ve bu şekilde çalıştırılır. Yorumlanan dillerde ise kod doğrudan satır satır çalıştırılır.</a:t>
            </a:r>
          </a:p>
          <a:p>
            <a:pPr>
              <a:buFont typeface="+mj-lt"/>
              <a:buAutoNum type="arabicPeriod"/>
            </a:pPr>
            <a:endParaRPr lang="tr-TR" dirty="0"/>
          </a:p>
          <a:p>
            <a:pPr>
              <a:buFont typeface="+mj-lt"/>
              <a:buAutoNum type="arabicPeriod"/>
            </a:pPr>
            <a:r>
              <a:rPr lang="tr-TR" b="1" dirty="0"/>
              <a:t>Hız</a:t>
            </a:r>
            <a:r>
              <a:rPr lang="tr-TR" dirty="0"/>
              <a:t>: Derlenen diller genellikle daha hızlı çalışır çünkü doğrudan makine dilinde çalıştırılırlar. Yorumlanan diller ise her satırı yorumladıkları için daha yavaş olabilir.</a:t>
            </a:r>
          </a:p>
          <a:p>
            <a:pPr>
              <a:buFont typeface="+mj-lt"/>
              <a:buAutoNum type="arabicPeriod"/>
            </a:pPr>
            <a:endParaRPr lang="tr-TR" dirty="0"/>
          </a:p>
          <a:p>
            <a:pPr>
              <a:buFont typeface="+mj-lt"/>
              <a:buAutoNum type="arabicPeriod"/>
            </a:pPr>
            <a:r>
              <a:rPr lang="tr-TR" b="1" dirty="0"/>
              <a:t>Hata Ayıklama</a:t>
            </a:r>
            <a:r>
              <a:rPr lang="tr-TR" dirty="0"/>
              <a:t>: Yorumlanan dillerde hatalar çalışma anında daha kolay fark edilebilir. Derlenen dillerde ise hatalar genellikle derleme aşamasında tespit edilir.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4141838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2550253" y="1067849"/>
            <a:ext cx="8212822" cy="3581400"/>
          </a:xfrm>
        </p:spPr>
        <p:txBody>
          <a:bodyPr>
            <a:normAutofit/>
          </a:bodyPr>
          <a:lstStyle/>
          <a:p>
            <a:pPr marL="0" indent="0">
              <a:buNone/>
            </a:pPr>
            <a:r>
              <a:rPr lang="tr-TR" b="1" dirty="0">
                <a:highlight>
                  <a:srgbClr val="FFFF00"/>
                </a:highlight>
              </a:rPr>
              <a:t>Derlenen ve Yorumlanan Diller Arasındaki Farklar:</a:t>
            </a:r>
          </a:p>
          <a:p>
            <a:pPr marL="0" indent="0">
              <a:buNone/>
            </a:pPr>
            <a:endParaRPr lang="tr-TR" b="1" dirty="0"/>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704038" y="6453386"/>
            <a:ext cx="6280830" cy="404614"/>
          </a:xfrm>
        </p:spPr>
        <p:txBody>
          <a:bodyPr>
            <a:normAutofit/>
          </a:bodyPr>
          <a:lstStyle/>
          <a:p>
            <a:pPr>
              <a:spcAft>
                <a:spcPts val="600"/>
              </a:spcAft>
            </a:pPr>
            <a:r>
              <a:rPr lang="en-US" dirty="0"/>
              <a:t>Kaynak: </a:t>
            </a:r>
            <a:r>
              <a:rPr lang="en-US" dirty="0" err="1"/>
              <a:t>onuraltuntas.net</a:t>
            </a:r>
            <a:r>
              <a:rPr lang="en-US" dirty="0"/>
              <a:t> </a:t>
            </a:r>
          </a:p>
        </p:txBody>
      </p:sp>
      <p:pic>
        <p:nvPicPr>
          <p:cNvPr id="16386" name="Picture 2" descr="Derlenen (Compiled) ve Yorumlanan (Interpreted) Diller | by Zeynep Özdemir  | Medium">
            <a:extLst>
              <a:ext uri="{FF2B5EF4-FFF2-40B4-BE49-F238E27FC236}">
                <a16:creationId xmlns:a16="http://schemas.microsoft.com/office/drawing/2014/main" id="{1739E9C6-CF77-8FD7-1989-059E315DDB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09566" y="1954635"/>
            <a:ext cx="7755323" cy="331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701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32188" y="192150"/>
            <a:ext cx="11127624" cy="920498"/>
          </a:xfrm>
          <a:solidFill>
            <a:schemeClr val="accent2"/>
          </a:solidFill>
        </p:spPr>
        <p:txBody>
          <a:bodyPr>
            <a:normAutofit/>
          </a:bodyPr>
          <a:lstStyle/>
          <a:p>
            <a:pPr algn="just"/>
            <a:r>
              <a:rPr lang="tr-TR" sz="2000" b="1" dirty="0">
                <a:effectLst/>
                <a:latin typeface="Calibri" panose="020F0502020204030204" pitchFamily="34" charset="0"/>
              </a:rPr>
              <a:t>1.2. Farklı entegre geliştirme ortamlarını analiz ederek kendisine en uygun çalışma ortamını seçer. </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889342" y="1320918"/>
            <a:ext cx="9208056" cy="3581400"/>
          </a:xfrm>
        </p:spPr>
        <p:txBody>
          <a:bodyPr>
            <a:normAutofit/>
          </a:bodyPr>
          <a:lstStyle/>
          <a:p>
            <a:pPr marL="0" indent="0" algn="ctr">
              <a:buNone/>
            </a:pPr>
            <a:r>
              <a:rPr lang="tr-TR" sz="1600" b="1" dirty="0" err="1">
                <a:effectLst/>
                <a:highlight>
                  <a:srgbClr val="FFFF00"/>
                </a:highlight>
                <a:latin typeface="Calibri" panose="020F0502020204030204" pitchFamily="34" charset="0"/>
              </a:rPr>
              <a:t>Python</a:t>
            </a:r>
            <a:r>
              <a:rPr lang="tr-TR" sz="1600" b="1" dirty="0">
                <a:effectLst/>
                <a:highlight>
                  <a:srgbClr val="FFFF00"/>
                </a:highlight>
                <a:latin typeface="Calibri" panose="020F0502020204030204" pitchFamily="34" charset="0"/>
              </a:rPr>
              <a:t> </a:t>
            </a:r>
            <a:r>
              <a:rPr lang="tr-TR" sz="1600" b="1" dirty="0" err="1">
                <a:effectLst/>
                <a:highlight>
                  <a:srgbClr val="FFFF00"/>
                </a:highlight>
                <a:latin typeface="Calibri" panose="020F0502020204030204" pitchFamily="34" charset="0"/>
              </a:rPr>
              <a:t>IDE’yi</a:t>
            </a:r>
            <a:r>
              <a:rPr lang="tr-TR" sz="1600" b="1" dirty="0">
                <a:effectLst/>
                <a:highlight>
                  <a:srgbClr val="FFFF00"/>
                </a:highlight>
                <a:latin typeface="Calibri" panose="020F0502020204030204" pitchFamily="34" charset="0"/>
              </a:rPr>
              <a:t> açınız ve aşağıdaki komutları yazarak </a:t>
            </a:r>
            <a:r>
              <a:rPr lang="tr-TR" sz="1600" b="1" dirty="0" err="1">
                <a:effectLst/>
                <a:highlight>
                  <a:srgbClr val="FFFF00"/>
                </a:highlight>
                <a:latin typeface="Calibri" panose="020F0502020204030204" pitchFamily="34" charset="0"/>
              </a:rPr>
              <a:t>enter</a:t>
            </a:r>
            <a:r>
              <a:rPr lang="tr-TR" sz="1600" b="1" dirty="0">
                <a:effectLst/>
                <a:highlight>
                  <a:srgbClr val="FFFF00"/>
                </a:highlight>
                <a:latin typeface="Calibri" panose="020F0502020204030204" pitchFamily="34" charset="0"/>
              </a:rPr>
              <a:t> tuşuna basınız.</a:t>
            </a:r>
          </a:p>
          <a:p>
            <a:pPr marL="0" indent="0" algn="ctr">
              <a:buNone/>
            </a:pPr>
            <a:endParaRPr lang="tr-TR" dirty="0">
              <a:latin typeface="Calibri" panose="020F0502020204030204" pitchFamily="34" charset="0"/>
            </a:endParaRP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pic>
        <p:nvPicPr>
          <p:cNvPr id="4" name="Resim 3">
            <a:extLst>
              <a:ext uri="{FF2B5EF4-FFF2-40B4-BE49-F238E27FC236}">
                <a16:creationId xmlns:a16="http://schemas.microsoft.com/office/drawing/2014/main" id="{7BCDC147-AB21-7348-4EE1-CE001A65F9FA}"/>
              </a:ext>
            </a:extLst>
          </p:cNvPr>
          <p:cNvPicPr>
            <a:picLocks noChangeAspect="1"/>
          </p:cNvPicPr>
          <p:nvPr/>
        </p:nvPicPr>
        <p:blipFill>
          <a:blip r:embed="rId2"/>
          <a:stretch>
            <a:fillRect/>
          </a:stretch>
        </p:blipFill>
        <p:spPr>
          <a:xfrm>
            <a:off x="2985844" y="1813346"/>
            <a:ext cx="7015053" cy="4657440"/>
          </a:xfrm>
          <a:prstGeom prst="rect">
            <a:avLst/>
          </a:prstGeom>
        </p:spPr>
      </p:pic>
    </p:spTree>
    <p:extLst>
      <p:ext uri="{BB962C8B-B14F-4D97-AF65-F5344CB8AC3E}">
        <p14:creationId xmlns:p14="http://schemas.microsoft.com/office/powerpoint/2010/main" val="2162441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516813" y="1054630"/>
            <a:ext cx="2739664" cy="698670"/>
          </a:xfrm>
        </p:spPr>
        <p:txBody>
          <a:bodyPr>
            <a:normAutofit/>
          </a:bodyPr>
          <a:lstStyle/>
          <a:p>
            <a:pPr marL="0" indent="0" algn="just">
              <a:buNone/>
            </a:pPr>
            <a:r>
              <a:rPr lang="tr-TR" sz="3200" b="1" dirty="0">
                <a:effectLst/>
                <a:highlight>
                  <a:srgbClr val="FFFF00"/>
                </a:highlight>
                <a:latin typeface="Calibri" panose="020F0502020204030204" pitchFamily="34" charset="0"/>
              </a:rPr>
              <a:t>Yorum Satırları</a:t>
            </a:r>
            <a:endParaRPr lang="tr-TR" sz="3200" b="1" dirty="0">
              <a:highlight>
                <a:srgbClr val="FFFF00"/>
              </a:highlight>
              <a:latin typeface="Calibri" panose="020F0502020204030204" pitchFamily="34" charset="0"/>
            </a:endParaRP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975118" y="2291655"/>
            <a:ext cx="7176780" cy="2185214"/>
          </a:xfrm>
          <a:prstGeom prst="rect">
            <a:avLst/>
          </a:prstGeom>
          <a:noFill/>
        </p:spPr>
        <p:txBody>
          <a:bodyPr wrap="square">
            <a:spAutoFit/>
          </a:bodyPr>
          <a:lstStyle/>
          <a:p>
            <a:r>
              <a:rPr lang="tr-TR" sz="2000" dirty="0" err="1"/>
              <a:t>Python'da</a:t>
            </a:r>
            <a:r>
              <a:rPr lang="tr-TR" sz="2000" dirty="0"/>
              <a:t> </a:t>
            </a:r>
            <a:r>
              <a:rPr lang="tr-TR" sz="2000" b="1" dirty="0"/>
              <a:t>yorum satırları</a:t>
            </a:r>
            <a:r>
              <a:rPr lang="tr-TR" sz="2000" dirty="0"/>
              <a:t>, kodun çalışmasını etkilemeden açıklamalar eklemek için kullanılır. </a:t>
            </a:r>
          </a:p>
          <a:p>
            <a:endParaRPr lang="tr-TR" sz="2000" dirty="0"/>
          </a:p>
          <a:p>
            <a:r>
              <a:rPr lang="tr-TR" sz="2000" dirty="0"/>
              <a:t>Yorumlar, kodun </a:t>
            </a:r>
            <a:r>
              <a:rPr lang="tr-TR" sz="2000" dirty="0" err="1"/>
              <a:t>anlaşılabilirliğini</a:t>
            </a:r>
            <a:r>
              <a:rPr lang="tr-TR" sz="2000" dirty="0"/>
              <a:t> artırmak ve gelecekteki kullanıcılar (veya kendiniz) için rehberlik sağlamak amacıyla yazılır.</a:t>
            </a:r>
          </a:p>
          <a:p>
            <a:endParaRPr lang="tr-TR" dirty="0"/>
          </a:p>
          <a:p>
            <a:endParaRPr lang="tr-TR" dirty="0"/>
          </a:p>
        </p:txBody>
      </p:sp>
    </p:spTree>
    <p:extLst>
      <p:ext uri="{BB962C8B-B14F-4D97-AF65-F5344CB8AC3E}">
        <p14:creationId xmlns:p14="http://schemas.microsoft.com/office/powerpoint/2010/main" val="186637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3236752" y="321924"/>
            <a:ext cx="7176780" cy="2893100"/>
          </a:xfrm>
          <a:prstGeom prst="rect">
            <a:avLst/>
          </a:prstGeom>
          <a:noFill/>
        </p:spPr>
        <p:txBody>
          <a:bodyPr wrap="square">
            <a:spAutoFit/>
          </a:bodyPr>
          <a:lstStyle/>
          <a:p>
            <a:r>
              <a:rPr lang="tr-TR" sz="2000" b="1" dirty="0">
                <a:highlight>
                  <a:srgbClr val="FFFF00"/>
                </a:highlight>
              </a:rPr>
              <a:t>Tek Satırlık Yorum</a:t>
            </a:r>
          </a:p>
          <a:p>
            <a:endParaRPr lang="tr-TR" b="1" dirty="0"/>
          </a:p>
          <a:p>
            <a:r>
              <a:rPr lang="tr-TR" dirty="0" err="1"/>
              <a:t>Python'da</a:t>
            </a:r>
            <a:r>
              <a:rPr lang="tr-TR" dirty="0"/>
              <a:t> tek satırlık bir yorum oluşturmak için </a:t>
            </a:r>
            <a:r>
              <a:rPr lang="tr-TR" b="1" dirty="0"/>
              <a:t>#</a:t>
            </a:r>
            <a:r>
              <a:rPr lang="tr-TR" dirty="0"/>
              <a:t> (diyez) işareti kullanılır.</a:t>
            </a:r>
          </a:p>
          <a:p>
            <a:endParaRPr lang="tr-TR" dirty="0"/>
          </a:p>
          <a:p>
            <a:r>
              <a:rPr lang="tr-TR" dirty="0"/>
              <a:t>Bu işaretin sağındaki metin yorum olarak kabul edilir ve </a:t>
            </a:r>
            <a:r>
              <a:rPr lang="tr-TR" dirty="0" err="1"/>
              <a:t>Python</a:t>
            </a:r>
            <a:r>
              <a:rPr lang="tr-TR" dirty="0"/>
              <a:t> bu kısmı çalıştırmaz.</a:t>
            </a:r>
          </a:p>
          <a:p>
            <a:endParaRPr lang="tr-TR" dirty="0"/>
          </a:p>
          <a:p>
            <a:r>
              <a:rPr lang="tr-TR" dirty="0"/>
              <a:t>ÖRNEK</a:t>
            </a:r>
          </a:p>
          <a:p>
            <a:endParaRPr lang="tr-TR" dirty="0"/>
          </a:p>
          <a:p>
            <a:endParaRPr lang="tr-TR" dirty="0"/>
          </a:p>
        </p:txBody>
      </p:sp>
      <p:sp>
        <p:nvSpPr>
          <p:cNvPr id="10" name="Metin kutusu 9">
            <a:extLst>
              <a:ext uri="{FF2B5EF4-FFF2-40B4-BE49-F238E27FC236}">
                <a16:creationId xmlns:a16="http://schemas.microsoft.com/office/drawing/2014/main" id="{5926A949-64B0-6CDD-1CCD-7E94D561AE99}"/>
              </a:ext>
            </a:extLst>
          </p:cNvPr>
          <p:cNvSpPr txBox="1"/>
          <p:nvPr/>
        </p:nvSpPr>
        <p:spPr>
          <a:xfrm>
            <a:off x="1241942" y="1926111"/>
            <a:ext cx="1351652" cy="2400657"/>
          </a:xfrm>
          <a:prstGeom prst="rect">
            <a:avLst/>
          </a:prstGeom>
          <a:noFill/>
        </p:spPr>
        <p:txBody>
          <a:bodyPr wrap="none" rtlCol="0">
            <a:spAutoFit/>
          </a:bodyPr>
          <a:lstStyle/>
          <a:p>
            <a:r>
              <a:rPr lang="tr-TR" sz="15000" b="1" dirty="0"/>
              <a:t>#</a:t>
            </a:r>
          </a:p>
        </p:txBody>
      </p:sp>
      <p:pic>
        <p:nvPicPr>
          <p:cNvPr id="2" name="Resim 1">
            <a:extLst>
              <a:ext uri="{FF2B5EF4-FFF2-40B4-BE49-F238E27FC236}">
                <a16:creationId xmlns:a16="http://schemas.microsoft.com/office/drawing/2014/main" id="{7A7B81AD-B955-75BD-2008-F6F2603558E6}"/>
              </a:ext>
            </a:extLst>
          </p:cNvPr>
          <p:cNvPicPr>
            <a:picLocks noChangeAspect="1"/>
          </p:cNvPicPr>
          <p:nvPr/>
        </p:nvPicPr>
        <p:blipFill>
          <a:blip r:embed="rId3"/>
          <a:stretch>
            <a:fillRect/>
          </a:stretch>
        </p:blipFill>
        <p:spPr>
          <a:xfrm>
            <a:off x="3284290" y="2778892"/>
            <a:ext cx="7772400" cy="3632200"/>
          </a:xfrm>
          <a:prstGeom prst="rect">
            <a:avLst/>
          </a:prstGeom>
        </p:spPr>
      </p:pic>
    </p:spTree>
    <p:extLst>
      <p:ext uri="{BB962C8B-B14F-4D97-AF65-F5344CB8AC3E}">
        <p14:creationId xmlns:p14="http://schemas.microsoft.com/office/powerpoint/2010/main" val="3001151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3284290" y="255342"/>
            <a:ext cx="7176780" cy="3170099"/>
          </a:xfrm>
          <a:prstGeom prst="rect">
            <a:avLst/>
          </a:prstGeom>
          <a:noFill/>
        </p:spPr>
        <p:txBody>
          <a:bodyPr wrap="square">
            <a:spAutoFit/>
          </a:bodyPr>
          <a:lstStyle/>
          <a:p>
            <a:r>
              <a:rPr lang="tr-TR" sz="2000" b="1" dirty="0">
                <a:highlight>
                  <a:srgbClr val="FFFF00"/>
                </a:highlight>
              </a:rPr>
              <a:t>Çok Satırlık Yorum</a:t>
            </a:r>
          </a:p>
          <a:p>
            <a:endParaRPr lang="tr-TR" b="1" dirty="0"/>
          </a:p>
          <a:p>
            <a:r>
              <a:rPr lang="tr-TR" dirty="0" err="1"/>
              <a:t>Python'da</a:t>
            </a:r>
            <a:r>
              <a:rPr lang="tr-TR" dirty="0"/>
              <a:t> çok satırlı yorumlar için özel bir sembol yoktur, ancak birkaç yol vardır. </a:t>
            </a:r>
          </a:p>
          <a:p>
            <a:endParaRPr lang="tr-TR" dirty="0"/>
          </a:p>
          <a:p>
            <a:r>
              <a:rPr lang="tr-TR" dirty="0"/>
              <a:t>En yaygın yöntemlerden biri, her satırın başına </a:t>
            </a:r>
            <a:r>
              <a:rPr lang="tr-TR" b="1" dirty="0"/>
              <a:t>#</a:t>
            </a:r>
            <a:r>
              <a:rPr lang="tr-TR" dirty="0"/>
              <a:t> koyarak birkaç satırı yorum haline getirmektir.</a:t>
            </a:r>
          </a:p>
          <a:p>
            <a:endParaRPr lang="tr-TR" dirty="0"/>
          </a:p>
          <a:p>
            <a:r>
              <a:rPr lang="tr-TR" dirty="0"/>
              <a:t>ÖRNEK</a:t>
            </a:r>
          </a:p>
          <a:p>
            <a:endParaRPr lang="tr-TR" dirty="0"/>
          </a:p>
          <a:p>
            <a:endParaRPr lang="tr-TR" dirty="0"/>
          </a:p>
        </p:txBody>
      </p:sp>
      <p:sp>
        <p:nvSpPr>
          <p:cNvPr id="10" name="Metin kutusu 9">
            <a:extLst>
              <a:ext uri="{FF2B5EF4-FFF2-40B4-BE49-F238E27FC236}">
                <a16:creationId xmlns:a16="http://schemas.microsoft.com/office/drawing/2014/main" id="{5926A949-64B0-6CDD-1CCD-7E94D561AE99}"/>
              </a:ext>
            </a:extLst>
          </p:cNvPr>
          <p:cNvSpPr txBox="1"/>
          <p:nvPr/>
        </p:nvSpPr>
        <p:spPr>
          <a:xfrm>
            <a:off x="1241942" y="1926111"/>
            <a:ext cx="1351652" cy="2400657"/>
          </a:xfrm>
          <a:prstGeom prst="rect">
            <a:avLst/>
          </a:prstGeom>
          <a:noFill/>
        </p:spPr>
        <p:txBody>
          <a:bodyPr wrap="none" rtlCol="0">
            <a:spAutoFit/>
          </a:bodyPr>
          <a:lstStyle/>
          <a:p>
            <a:r>
              <a:rPr lang="tr-TR" sz="15000" b="1" dirty="0"/>
              <a:t>#</a:t>
            </a:r>
          </a:p>
        </p:txBody>
      </p:sp>
      <p:pic>
        <p:nvPicPr>
          <p:cNvPr id="6" name="Resim 5">
            <a:extLst>
              <a:ext uri="{FF2B5EF4-FFF2-40B4-BE49-F238E27FC236}">
                <a16:creationId xmlns:a16="http://schemas.microsoft.com/office/drawing/2014/main" id="{CF672991-8427-4456-4378-EBEE741C2806}"/>
              </a:ext>
            </a:extLst>
          </p:cNvPr>
          <p:cNvPicPr>
            <a:picLocks noChangeAspect="1"/>
          </p:cNvPicPr>
          <p:nvPr/>
        </p:nvPicPr>
        <p:blipFill>
          <a:blip r:embed="rId3"/>
          <a:stretch>
            <a:fillRect/>
          </a:stretch>
        </p:blipFill>
        <p:spPr>
          <a:xfrm>
            <a:off x="3284290" y="3234568"/>
            <a:ext cx="7645400" cy="2184400"/>
          </a:xfrm>
          <a:prstGeom prst="rect">
            <a:avLst/>
          </a:prstGeom>
        </p:spPr>
      </p:pic>
    </p:spTree>
    <p:extLst>
      <p:ext uri="{BB962C8B-B14F-4D97-AF65-F5344CB8AC3E}">
        <p14:creationId xmlns:p14="http://schemas.microsoft.com/office/powerpoint/2010/main" val="509731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3284290" y="255342"/>
            <a:ext cx="7176780" cy="4001095"/>
          </a:xfrm>
          <a:prstGeom prst="rect">
            <a:avLst/>
          </a:prstGeom>
          <a:noFill/>
        </p:spPr>
        <p:txBody>
          <a:bodyPr wrap="square">
            <a:spAutoFit/>
          </a:bodyPr>
          <a:lstStyle/>
          <a:p>
            <a:r>
              <a:rPr lang="tr-TR" sz="2000" b="1" dirty="0">
                <a:highlight>
                  <a:srgbClr val="FFFF00"/>
                </a:highlight>
              </a:rPr>
              <a:t>Çok Satırlık Yorum</a:t>
            </a:r>
          </a:p>
          <a:p>
            <a:endParaRPr lang="tr-TR" b="1" dirty="0"/>
          </a:p>
          <a:p>
            <a:r>
              <a:rPr lang="tr-TR" dirty="0"/>
              <a:t>Alternatif olarak, </a:t>
            </a:r>
            <a:r>
              <a:rPr lang="tr-TR" b="1" dirty="0" err="1"/>
              <a:t>docstring</a:t>
            </a:r>
            <a:r>
              <a:rPr lang="tr-TR" dirty="0"/>
              <a:t> (üçlü tırnak """ """ veya ''' ''') kullanılarak çok satırlı yorum yapılabilir, ancak bu teknik aslında yorum yerine </a:t>
            </a:r>
            <a:r>
              <a:rPr lang="tr-TR" b="1" dirty="0"/>
              <a:t>belge dizgisi</a:t>
            </a:r>
            <a:r>
              <a:rPr lang="tr-TR" dirty="0"/>
              <a:t> (</a:t>
            </a:r>
            <a:r>
              <a:rPr lang="tr-TR" dirty="0" err="1"/>
              <a:t>docstring</a:t>
            </a:r>
            <a:r>
              <a:rPr lang="tr-TR" dirty="0"/>
              <a:t>) olarak kabul edilir. </a:t>
            </a:r>
          </a:p>
          <a:p>
            <a:endParaRPr lang="tr-TR" dirty="0"/>
          </a:p>
          <a:p>
            <a:r>
              <a:rPr lang="tr-TR" dirty="0" err="1"/>
              <a:t>Docstring</a:t>
            </a:r>
            <a:r>
              <a:rPr lang="tr-TR" dirty="0"/>
              <a:t>, genellikle fonksiyonlar veya sınıflar için açıklama sağlamak amacıyla kullanılır. Yorum amacıyla kullanılabilir ama </a:t>
            </a:r>
            <a:r>
              <a:rPr lang="tr-TR" dirty="0" err="1"/>
              <a:t>Python</a:t>
            </a:r>
            <a:r>
              <a:rPr lang="tr-TR" dirty="0"/>
              <a:t> tarafından derlenir, bu yüzden sadece açıklama amacıyla </a:t>
            </a:r>
            <a:r>
              <a:rPr lang="tr-TR" dirty="0" err="1"/>
              <a:t>docstring</a:t>
            </a:r>
            <a:r>
              <a:rPr lang="tr-TR" dirty="0"/>
              <a:t> kullanmak önerilmez.</a:t>
            </a:r>
          </a:p>
          <a:p>
            <a:endParaRPr lang="tr-TR" dirty="0"/>
          </a:p>
          <a:p>
            <a:r>
              <a:rPr lang="tr-TR" dirty="0"/>
              <a:t>ÖRNEK</a:t>
            </a:r>
          </a:p>
          <a:p>
            <a:endParaRPr lang="tr-TR" dirty="0"/>
          </a:p>
          <a:p>
            <a:endParaRPr lang="tr-TR" dirty="0"/>
          </a:p>
        </p:txBody>
      </p:sp>
      <p:sp>
        <p:nvSpPr>
          <p:cNvPr id="10" name="Metin kutusu 9">
            <a:extLst>
              <a:ext uri="{FF2B5EF4-FFF2-40B4-BE49-F238E27FC236}">
                <a16:creationId xmlns:a16="http://schemas.microsoft.com/office/drawing/2014/main" id="{5926A949-64B0-6CDD-1CCD-7E94D561AE99}"/>
              </a:ext>
            </a:extLst>
          </p:cNvPr>
          <p:cNvSpPr txBox="1"/>
          <p:nvPr/>
        </p:nvSpPr>
        <p:spPr>
          <a:xfrm>
            <a:off x="1241942" y="1926111"/>
            <a:ext cx="1353256" cy="1569660"/>
          </a:xfrm>
          <a:prstGeom prst="rect">
            <a:avLst/>
          </a:prstGeom>
          <a:noFill/>
        </p:spPr>
        <p:txBody>
          <a:bodyPr wrap="none" rtlCol="0">
            <a:spAutoFit/>
          </a:bodyPr>
          <a:lstStyle/>
          <a:p>
            <a:r>
              <a:rPr lang="tr-TR" sz="9600" dirty="0"/>
              <a:t>"""</a:t>
            </a:r>
            <a:endParaRPr lang="tr-TR" sz="15000" b="1" dirty="0"/>
          </a:p>
        </p:txBody>
      </p:sp>
      <p:pic>
        <p:nvPicPr>
          <p:cNvPr id="2" name="Resim 1">
            <a:extLst>
              <a:ext uri="{FF2B5EF4-FFF2-40B4-BE49-F238E27FC236}">
                <a16:creationId xmlns:a16="http://schemas.microsoft.com/office/drawing/2014/main" id="{AE23AB46-AF8B-E01D-A925-B6905B6A3BB2}"/>
              </a:ext>
            </a:extLst>
          </p:cNvPr>
          <p:cNvPicPr>
            <a:picLocks noChangeAspect="1"/>
          </p:cNvPicPr>
          <p:nvPr/>
        </p:nvPicPr>
        <p:blipFill>
          <a:blip r:embed="rId3"/>
          <a:stretch>
            <a:fillRect/>
          </a:stretch>
        </p:blipFill>
        <p:spPr>
          <a:xfrm>
            <a:off x="3284290" y="3953138"/>
            <a:ext cx="7708900" cy="2324100"/>
          </a:xfrm>
          <a:prstGeom prst="rect">
            <a:avLst/>
          </a:prstGeom>
        </p:spPr>
      </p:pic>
    </p:spTree>
    <p:extLst>
      <p:ext uri="{BB962C8B-B14F-4D97-AF65-F5344CB8AC3E}">
        <p14:creationId xmlns:p14="http://schemas.microsoft.com/office/powerpoint/2010/main" val="978467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etin kutusu 7">
            <a:extLst>
              <a:ext uri="{FF2B5EF4-FFF2-40B4-BE49-F238E27FC236}">
                <a16:creationId xmlns:a16="http://schemas.microsoft.com/office/drawing/2014/main" id="{8C7ADD57-8EE9-9BBC-177A-EC4821F32CB4}"/>
              </a:ext>
            </a:extLst>
          </p:cNvPr>
          <p:cNvSpPr txBox="1"/>
          <p:nvPr/>
        </p:nvSpPr>
        <p:spPr>
          <a:xfrm>
            <a:off x="686834" y="1153572"/>
            <a:ext cx="3200400" cy="44611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b="1" kern="1200" dirty="0">
                <a:solidFill>
                  <a:srgbClr val="FFFFFF"/>
                </a:solidFill>
                <a:latin typeface="+mj-lt"/>
                <a:ea typeface="+mj-ea"/>
                <a:cs typeface="+mj-cs"/>
              </a:rPr>
              <a:t>print()</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fonksiyonu</a:t>
            </a:r>
            <a:endParaRPr lang="en-US" sz="4400" kern="1200" dirty="0">
              <a:solidFill>
                <a:srgbClr val="FFFFFF"/>
              </a:solidFill>
              <a:latin typeface="+mj-lt"/>
              <a:ea typeface="+mj-ea"/>
              <a:cs typeface="+mj-cs"/>
            </a:endParaRPr>
          </a:p>
          <a:p>
            <a:pPr defTabSz="914400">
              <a:lnSpc>
                <a:spcPct val="90000"/>
              </a:lnSpc>
              <a:spcBef>
                <a:spcPct val="0"/>
              </a:spcBef>
              <a:spcAft>
                <a:spcPts val="600"/>
              </a:spcAft>
            </a:pPr>
            <a:endParaRPr lang="en-US" sz="4400" b="1" kern="1200" dirty="0">
              <a:solidFill>
                <a:srgbClr val="FFFFFF"/>
              </a:solidFill>
              <a:latin typeface="+mj-lt"/>
              <a:ea typeface="+mj-ea"/>
              <a:cs typeface="+mj-cs"/>
            </a:endParaRPr>
          </a:p>
          <a:p>
            <a:pPr defTabSz="914400">
              <a:lnSpc>
                <a:spcPct val="90000"/>
              </a:lnSpc>
              <a:spcBef>
                <a:spcPct val="0"/>
              </a:spcBef>
              <a:spcAft>
                <a:spcPts val="600"/>
              </a:spcAft>
            </a:pPr>
            <a:endParaRPr lang="en-US" sz="4400" kern="1200" dirty="0">
              <a:solidFill>
                <a:srgbClr val="FFFFFF"/>
              </a:solidFill>
              <a:latin typeface="+mj-lt"/>
              <a:ea typeface="+mj-ea"/>
              <a:cs typeface="+mj-cs"/>
            </a:endParaRPr>
          </a:p>
          <a:p>
            <a:pPr defTabSz="914400">
              <a:lnSpc>
                <a:spcPct val="90000"/>
              </a:lnSpc>
              <a:spcBef>
                <a:spcPct val="0"/>
              </a:spcBef>
              <a:spcAft>
                <a:spcPts val="600"/>
              </a:spcAft>
            </a:pPr>
            <a:endParaRPr lang="en-US" sz="4400" kern="1200" dirty="0">
              <a:solidFill>
                <a:srgbClr val="FFFFFF"/>
              </a:solidFill>
              <a:latin typeface="+mj-lt"/>
              <a:ea typeface="+mj-ea"/>
              <a:cs typeface="+mj-cs"/>
            </a:endParaRP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defTabSz="914400">
              <a:lnSpc>
                <a:spcPct val="90000"/>
              </a:lnSpc>
              <a:spcAft>
                <a:spcPts val="600"/>
              </a:spcAft>
            </a:pPr>
            <a:r>
              <a:rPr lang="en-US" sz="2800" dirty="0" err="1"/>
              <a:t>Python'da</a:t>
            </a:r>
            <a:r>
              <a:rPr lang="en-US" sz="2800" dirty="0"/>
              <a:t> </a:t>
            </a:r>
            <a:r>
              <a:rPr lang="en-US" sz="2800" b="1" dirty="0"/>
              <a:t>print()</a:t>
            </a:r>
            <a:r>
              <a:rPr lang="en-US" sz="2800" dirty="0"/>
              <a:t> </a:t>
            </a:r>
            <a:r>
              <a:rPr lang="en-US" sz="2800" dirty="0" err="1"/>
              <a:t>fonksiyonu</a:t>
            </a:r>
            <a:r>
              <a:rPr lang="en-US" sz="2800" dirty="0"/>
              <a:t>, </a:t>
            </a:r>
            <a:r>
              <a:rPr lang="en-US" sz="2800" dirty="0" err="1"/>
              <a:t>bir</a:t>
            </a:r>
            <a:r>
              <a:rPr lang="en-US" sz="2800" dirty="0"/>
              <a:t> </a:t>
            </a:r>
            <a:r>
              <a:rPr lang="en-US" sz="2800" dirty="0" err="1"/>
              <a:t>programın</a:t>
            </a:r>
            <a:r>
              <a:rPr lang="en-US" sz="2800" dirty="0"/>
              <a:t> </a:t>
            </a:r>
            <a:r>
              <a:rPr lang="en-US" sz="2800" dirty="0" err="1"/>
              <a:t>çıktısını</a:t>
            </a:r>
            <a:r>
              <a:rPr lang="en-US" sz="2800" dirty="0"/>
              <a:t> </a:t>
            </a:r>
            <a:r>
              <a:rPr lang="en-US" sz="2800" dirty="0" err="1"/>
              <a:t>ekrana</a:t>
            </a:r>
            <a:r>
              <a:rPr lang="en-US" sz="2800" dirty="0"/>
              <a:t> </a:t>
            </a:r>
            <a:r>
              <a:rPr lang="en-US" sz="2800" dirty="0" err="1"/>
              <a:t>yazdırmak</a:t>
            </a:r>
            <a:r>
              <a:rPr lang="en-US" sz="2800" dirty="0"/>
              <a:t> </a:t>
            </a:r>
            <a:r>
              <a:rPr lang="en-US" sz="2800" dirty="0" err="1"/>
              <a:t>için</a:t>
            </a:r>
            <a:r>
              <a:rPr lang="en-US" sz="2800" dirty="0"/>
              <a:t> </a:t>
            </a:r>
            <a:r>
              <a:rPr lang="en-US" sz="2800" dirty="0" err="1"/>
              <a:t>kullanılır</a:t>
            </a:r>
            <a:r>
              <a:rPr lang="en-US" sz="2800" dirty="0"/>
              <a:t> </a:t>
            </a:r>
            <a:r>
              <a:rPr lang="en-US" sz="2800" dirty="0" err="1"/>
              <a:t>ve</a:t>
            </a:r>
            <a:r>
              <a:rPr lang="en-US" sz="2800" dirty="0"/>
              <a:t> </a:t>
            </a:r>
            <a:r>
              <a:rPr lang="en-US" sz="2800" dirty="0" err="1"/>
              <a:t>programlamada</a:t>
            </a:r>
            <a:r>
              <a:rPr lang="en-US" sz="2800" dirty="0"/>
              <a:t> </a:t>
            </a:r>
            <a:r>
              <a:rPr lang="en-US" sz="2800" dirty="0" err="1"/>
              <a:t>temel</a:t>
            </a:r>
            <a:r>
              <a:rPr lang="en-US" sz="2800" dirty="0"/>
              <a:t> </a:t>
            </a:r>
            <a:r>
              <a:rPr lang="en-US" sz="2800" dirty="0" err="1"/>
              <a:t>bir</a:t>
            </a:r>
            <a:r>
              <a:rPr lang="en-US" sz="2800" dirty="0"/>
              <a:t> </a:t>
            </a:r>
            <a:r>
              <a:rPr lang="en-US" sz="2800" dirty="0" err="1"/>
              <a:t>yapı</a:t>
            </a:r>
            <a:r>
              <a:rPr lang="en-US" sz="2800" dirty="0"/>
              <a:t> </a:t>
            </a:r>
            <a:r>
              <a:rPr lang="en-US" sz="2800" dirty="0" err="1"/>
              <a:t>taşıdır</a:t>
            </a:r>
            <a:r>
              <a:rPr lang="en-US" sz="2800" dirty="0"/>
              <a:t>. </a:t>
            </a:r>
          </a:p>
          <a:p>
            <a:pPr indent="-228600" defTabSz="914400">
              <a:lnSpc>
                <a:spcPct val="90000"/>
              </a:lnSpc>
              <a:spcAft>
                <a:spcPts val="600"/>
              </a:spcAft>
              <a:buFont typeface="Arial" panose="020B0604020202020204" pitchFamily="34" charset="0"/>
              <a:buChar char="•"/>
            </a:pPr>
            <a:endParaRPr lang="en-US"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5251174"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128804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441842"/>
            <a:ext cx="8610344" cy="4524315"/>
          </a:xfrm>
          <a:prstGeom prst="rect">
            <a:avLst/>
          </a:prstGeom>
          <a:noFill/>
        </p:spPr>
        <p:txBody>
          <a:bodyPr wrap="square">
            <a:spAutoFit/>
          </a:bodyPr>
          <a:lstStyle/>
          <a:p>
            <a:r>
              <a:rPr lang="tr-TR" sz="2400" b="1" dirty="0" err="1"/>
              <a:t>print</a:t>
            </a:r>
            <a:r>
              <a:rPr lang="tr-TR" sz="2400" b="1" dirty="0"/>
              <a:t>()</a:t>
            </a:r>
            <a:r>
              <a:rPr lang="tr-TR" sz="2400" dirty="0"/>
              <a:t> fonksiyonunun önemi ve neden gerekli olduğuna dair bazı noktalar:</a:t>
            </a:r>
          </a:p>
          <a:p>
            <a:endParaRPr lang="tr-TR" sz="2400" dirty="0"/>
          </a:p>
          <a:p>
            <a:r>
              <a:rPr lang="tr-TR" sz="2400" b="1" dirty="0">
                <a:highlight>
                  <a:srgbClr val="00FF00"/>
                </a:highlight>
              </a:rPr>
              <a:t>Anlık Geri Bildirim Sağlar</a:t>
            </a:r>
          </a:p>
          <a:p>
            <a:pPr marL="457200" indent="-457200">
              <a:buAutoNum type="arabicPeriod"/>
            </a:pPr>
            <a:endParaRPr lang="tr-TR" sz="2400" b="1" dirty="0"/>
          </a:p>
          <a:p>
            <a:r>
              <a:rPr lang="tr-TR" sz="2400" b="1" dirty="0" err="1"/>
              <a:t>print</a:t>
            </a:r>
            <a:r>
              <a:rPr lang="tr-TR" sz="2400" b="1" dirty="0"/>
              <a:t>()</a:t>
            </a:r>
            <a:r>
              <a:rPr lang="tr-TR" sz="2400" dirty="0"/>
              <a:t>, bir programın çalışırken neler yaptığını ve hangi sonuçları ürettiğini görmenin en basit yoludur. Programın doğru çalışıp çalışmadığını kontrol etmek için çıktıları ekranda görüntülemek hayati önem taşır. Bu, özellikle hata ayıklama (</a:t>
            </a:r>
            <a:r>
              <a:rPr lang="tr-TR" sz="2400" dirty="0" err="1"/>
              <a:t>debugging</a:t>
            </a:r>
            <a:r>
              <a:rPr lang="tr-TR" sz="2400" dirty="0"/>
              <a:t>) sırasında kodun belirli bir noktada nasıl davrandığını görmek için kullanılır.</a:t>
            </a:r>
          </a:p>
          <a:p>
            <a:endParaRPr lang="tr-TR" sz="2400" dirty="0"/>
          </a:p>
          <a:p>
            <a:endParaRPr lang="tr-TR" sz="2400" dirty="0"/>
          </a:p>
        </p:txBody>
      </p:sp>
    </p:spTree>
    <p:extLst>
      <p:ext uri="{BB962C8B-B14F-4D97-AF65-F5344CB8AC3E}">
        <p14:creationId xmlns:p14="http://schemas.microsoft.com/office/powerpoint/2010/main" val="1211659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441842"/>
            <a:ext cx="8610344" cy="2616101"/>
          </a:xfrm>
          <a:prstGeom prst="rect">
            <a:avLst/>
          </a:prstGeom>
          <a:noFill/>
        </p:spPr>
        <p:txBody>
          <a:bodyPr wrap="square">
            <a:spAutoFit/>
          </a:bodyPr>
          <a:lstStyle/>
          <a:p>
            <a:r>
              <a:rPr lang="tr-TR" sz="2000" b="1" dirty="0" err="1"/>
              <a:t>print</a:t>
            </a:r>
            <a:r>
              <a:rPr lang="tr-TR" sz="2000" b="1" dirty="0"/>
              <a:t>()</a:t>
            </a:r>
            <a:r>
              <a:rPr lang="tr-TR" sz="2000" dirty="0"/>
              <a:t> fonksiyonunun önemi ve neden gerekli olduğuna dair bazı noktalar:</a:t>
            </a:r>
          </a:p>
          <a:p>
            <a:endParaRPr lang="tr-TR" sz="2000" dirty="0"/>
          </a:p>
          <a:p>
            <a:r>
              <a:rPr lang="tr-TR" sz="2000" b="1" dirty="0">
                <a:highlight>
                  <a:srgbClr val="00FF00"/>
                </a:highlight>
              </a:rPr>
              <a:t>Değişkenlerin Durumunu İzler</a:t>
            </a:r>
          </a:p>
          <a:p>
            <a:endParaRPr lang="tr-TR" sz="2000" b="1" dirty="0"/>
          </a:p>
          <a:p>
            <a:r>
              <a:rPr lang="tr-TR" sz="2000" dirty="0"/>
              <a:t>Bir program çalıştığında, değişkenlerin değerlerinin zamanla nasıl değiştiğini görmek gerekebilir. </a:t>
            </a:r>
            <a:r>
              <a:rPr lang="tr-TR" sz="2000" b="1" dirty="0" err="1"/>
              <a:t>print</a:t>
            </a:r>
            <a:r>
              <a:rPr lang="tr-TR" sz="2000" b="1" dirty="0"/>
              <a:t>()</a:t>
            </a:r>
            <a:r>
              <a:rPr lang="tr-TR" sz="2000" dirty="0"/>
              <a:t>, değişkenlerin değerlerini ekrana yazarak programın adım adım ne yaptığını anlamaya yardımcı olur. Bu, kodun izlenebilirliğini artırır.</a:t>
            </a:r>
          </a:p>
          <a:p>
            <a:endParaRPr lang="tr-TR" sz="2400" dirty="0"/>
          </a:p>
        </p:txBody>
      </p:sp>
      <p:sp>
        <p:nvSpPr>
          <p:cNvPr id="6" name="Metin kutusu 5">
            <a:extLst>
              <a:ext uri="{FF2B5EF4-FFF2-40B4-BE49-F238E27FC236}">
                <a16:creationId xmlns:a16="http://schemas.microsoft.com/office/drawing/2014/main" id="{75AE56D6-8DC1-779C-0486-808174802C18}"/>
              </a:ext>
            </a:extLst>
          </p:cNvPr>
          <p:cNvSpPr txBox="1"/>
          <p:nvPr/>
        </p:nvSpPr>
        <p:spPr>
          <a:xfrm>
            <a:off x="2310417" y="4119195"/>
            <a:ext cx="7173950" cy="369332"/>
          </a:xfrm>
          <a:prstGeom prst="rect">
            <a:avLst/>
          </a:prstGeom>
          <a:noFill/>
        </p:spPr>
        <p:txBody>
          <a:bodyPr wrap="square">
            <a:spAutoFit/>
          </a:bodyPr>
          <a:lstStyle/>
          <a:p>
            <a:r>
              <a:rPr lang="tr-TR" sz="1800" dirty="0"/>
              <a:t>Örnek:</a:t>
            </a:r>
          </a:p>
        </p:txBody>
      </p:sp>
      <p:pic>
        <p:nvPicPr>
          <p:cNvPr id="7" name="Resim 6">
            <a:extLst>
              <a:ext uri="{FF2B5EF4-FFF2-40B4-BE49-F238E27FC236}">
                <a16:creationId xmlns:a16="http://schemas.microsoft.com/office/drawing/2014/main" id="{CC0187BA-F7E5-A977-3915-67F0778EAC47}"/>
              </a:ext>
            </a:extLst>
          </p:cNvPr>
          <p:cNvPicPr>
            <a:picLocks noChangeAspect="1"/>
          </p:cNvPicPr>
          <p:nvPr/>
        </p:nvPicPr>
        <p:blipFill>
          <a:blip r:embed="rId3"/>
          <a:stretch>
            <a:fillRect/>
          </a:stretch>
        </p:blipFill>
        <p:spPr>
          <a:xfrm>
            <a:off x="2386981" y="4611335"/>
            <a:ext cx="7670800" cy="1866900"/>
          </a:xfrm>
          <a:prstGeom prst="rect">
            <a:avLst/>
          </a:prstGeom>
        </p:spPr>
      </p:pic>
    </p:spTree>
    <p:extLst>
      <p:ext uri="{BB962C8B-B14F-4D97-AF65-F5344CB8AC3E}">
        <p14:creationId xmlns:p14="http://schemas.microsoft.com/office/powerpoint/2010/main" val="3899702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243305" y="824838"/>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2129671"/>
            <a:ext cx="8610344" cy="2246769"/>
          </a:xfrm>
          <a:prstGeom prst="rect">
            <a:avLst/>
          </a:prstGeom>
          <a:noFill/>
        </p:spPr>
        <p:txBody>
          <a:bodyPr wrap="square">
            <a:spAutoFit/>
          </a:bodyPr>
          <a:lstStyle/>
          <a:p>
            <a:r>
              <a:rPr lang="tr-TR" sz="2000" b="1" dirty="0" err="1"/>
              <a:t>print</a:t>
            </a:r>
            <a:r>
              <a:rPr lang="tr-TR" sz="2000" b="1" dirty="0"/>
              <a:t>()</a:t>
            </a:r>
            <a:r>
              <a:rPr lang="tr-TR" sz="2000" dirty="0"/>
              <a:t> fonksiyonunun önemi ve neden gerekli olduğuna dair bazı noktalar:</a:t>
            </a:r>
          </a:p>
          <a:p>
            <a:endParaRPr lang="tr-TR" sz="2000" dirty="0"/>
          </a:p>
          <a:p>
            <a:endParaRPr lang="tr-TR" sz="2000" dirty="0"/>
          </a:p>
          <a:p>
            <a:r>
              <a:rPr lang="tr-TR" sz="2000" b="1" dirty="0">
                <a:highlight>
                  <a:srgbClr val="00FF00"/>
                </a:highlight>
              </a:rPr>
              <a:t>Hata Ayıklama (Debugging)</a:t>
            </a:r>
          </a:p>
          <a:p>
            <a:endParaRPr lang="tr-TR" sz="2000" b="1" dirty="0"/>
          </a:p>
          <a:p>
            <a:r>
              <a:rPr lang="tr-TR" sz="2000" dirty="0"/>
              <a:t>Programda hata olduğunda, </a:t>
            </a:r>
            <a:r>
              <a:rPr lang="tr-TR" sz="2000" b="1" dirty="0" err="1"/>
              <a:t>print</a:t>
            </a:r>
            <a:r>
              <a:rPr lang="tr-TR" sz="2000" b="1" dirty="0"/>
              <a:t>()</a:t>
            </a:r>
            <a:r>
              <a:rPr lang="tr-TR" sz="2000" dirty="0"/>
              <a:t> komutuyla kodun belirli bölümlerini izleyerek hatanın nerede meydana geldiğini kolayca bulabilirsiniz. </a:t>
            </a:r>
            <a:endParaRPr lang="tr-TR" sz="2400" dirty="0"/>
          </a:p>
        </p:txBody>
      </p:sp>
    </p:spTree>
    <p:extLst>
      <p:ext uri="{BB962C8B-B14F-4D97-AF65-F5344CB8AC3E}">
        <p14:creationId xmlns:p14="http://schemas.microsoft.com/office/powerpoint/2010/main" val="2986363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490008"/>
            <a:ext cx="8610344" cy="1938992"/>
          </a:xfrm>
          <a:prstGeom prst="rect">
            <a:avLst/>
          </a:prstGeom>
          <a:noFill/>
        </p:spPr>
        <p:txBody>
          <a:bodyPr wrap="square">
            <a:spAutoFit/>
          </a:bodyPr>
          <a:lstStyle/>
          <a:p>
            <a:r>
              <a:rPr lang="tr-TR" sz="2000" b="1" dirty="0" err="1"/>
              <a:t>print</a:t>
            </a:r>
            <a:r>
              <a:rPr lang="tr-TR" sz="2000" b="1" dirty="0"/>
              <a:t>()</a:t>
            </a:r>
            <a:r>
              <a:rPr lang="tr-TR" sz="2000" dirty="0"/>
              <a:t> fonksiyonunun önemi ve neden gerekli olduğuna dair bazı noktalar:</a:t>
            </a:r>
          </a:p>
          <a:p>
            <a:endParaRPr lang="tr-TR" sz="2000" dirty="0"/>
          </a:p>
          <a:p>
            <a:r>
              <a:rPr lang="tr-TR" sz="2000" b="1" dirty="0">
                <a:highlight>
                  <a:srgbClr val="00FF00"/>
                </a:highlight>
              </a:rPr>
              <a:t>Kullanıcıyla Etkileşim</a:t>
            </a:r>
          </a:p>
          <a:p>
            <a:endParaRPr lang="tr-TR" sz="2000" b="1" dirty="0"/>
          </a:p>
          <a:p>
            <a:r>
              <a:rPr lang="tr-TR" sz="2000" b="1" dirty="0" err="1"/>
              <a:t>print</a:t>
            </a:r>
            <a:r>
              <a:rPr lang="tr-TR" sz="2000" b="1" dirty="0"/>
              <a:t>()</a:t>
            </a:r>
            <a:r>
              <a:rPr lang="tr-TR" sz="2000" dirty="0"/>
              <a:t>, programın çıktısını kullanıcıya sunarak bir tür etkileşim sağlar. Kullanıcıya bilgilendirici mesajlar, sonuçlar veya yönergeler verebilirsiniz.</a:t>
            </a:r>
          </a:p>
        </p:txBody>
      </p:sp>
      <p:pic>
        <p:nvPicPr>
          <p:cNvPr id="2" name="Resim 1">
            <a:extLst>
              <a:ext uri="{FF2B5EF4-FFF2-40B4-BE49-F238E27FC236}">
                <a16:creationId xmlns:a16="http://schemas.microsoft.com/office/drawing/2014/main" id="{4307880D-0BD0-FC8D-8700-12638B604A76}"/>
              </a:ext>
            </a:extLst>
          </p:cNvPr>
          <p:cNvPicPr>
            <a:picLocks noChangeAspect="1"/>
          </p:cNvPicPr>
          <p:nvPr/>
        </p:nvPicPr>
        <p:blipFill>
          <a:blip r:embed="rId3"/>
          <a:stretch>
            <a:fillRect/>
          </a:stretch>
        </p:blipFill>
        <p:spPr>
          <a:xfrm>
            <a:off x="2397096" y="4201175"/>
            <a:ext cx="7632700" cy="1765300"/>
          </a:xfrm>
          <a:prstGeom prst="rect">
            <a:avLst/>
          </a:prstGeom>
        </p:spPr>
      </p:pic>
      <p:sp>
        <p:nvSpPr>
          <p:cNvPr id="3" name="Metin kutusu 2">
            <a:extLst>
              <a:ext uri="{FF2B5EF4-FFF2-40B4-BE49-F238E27FC236}">
                <a16:creationId xmlns:a16="http://schemas.microsoft.com/office/drawing/2014/main" id="{CAC439A0-BF86-DB96-4215-37888A495A08}"/>
              </a:ext>
            </a:extLst>
          </p:cNvPr>
          <p:cNvSpPr txBox="1"/>
          <p:nvPr/>
        </p:nvSpPr>
        <p:spPr>
          <a:xfrm>
            <a:off x="2310417" y="3573710"/>
            <a:ext cx="824265" cy="369332"/>
          </a:xfrm>
          <a:prstGeom prst="rect">
            <a:avLst/>
          </a:prstGeom>
          <a:noFill/>
        </p:spPr>
        <p:txBody>
          <a:bodyPr wrap="none" rtlCol="0">
            <a:spAutoFit/>
          </a:bodyPr>
          <a:lstStyle/>
          <a:p>
            <a:r>
              <a:rPr lang="tr-TR" dirty="0"/>
              <a:t>Örnek:</a:t>
            </a:r>
          </a:p>
        </p:txBody>
      </p:sp>
    </p:spTree>
    <p:extLst>
      <p:ext uri="{BB962C8B-B14F-4D97-AF65-F5344CB8AC3E}">
        <p14:creationId xmlns:p14="http://schemas.microsoft.com/office/powerpoint/2010/main" val="2998350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615113"/>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2301889"/>
            <a:ext cx="8610344" cy="2554545"/>
          </a:xfrm>
          <a:prstGeom prst="rect">
            <a:avLst/>
          </a:prstGeom>
          <a:noFill/>
        </p:spPr>
        <p:txBody>
          <a:bodyPr wrap="square">
            <a:spAutoFit/>
          </a:bodyPr>
          <a:lstStyle/>
          <a:p>
            <a:r>
              <a:rPr lang="tr-TR" sz="2000" b="1" dirty="0" err="1"/>
              <a:t>print</a:t>
            </a:r>
            <a:r>
              <a:rPr lang="tr-TR" sz="2000" b="1" dirty="0"/>
              <a:t>()</a:t>
            </a:r>
            <a:r>
              <a:rPr lang="tr-TR" sz="2000" dirty="0"/>
              <a:t> fonksiyonunun önemi ve neden gerekli olduğuna dair bazı noktalar:</a:t>
            </a:r>
          </a:p>
          <a:p>
            <a:endParaRPr lang="tr-TR" sz="2000" dirty="0"/>
          </a:p>
          <a:p>
            <a:r>
              <a:rPr lang="tr-TR" sz="2000" b="1" dirty="0"/>
              <a:t>Kodun </a:t>
            </a:r>
            <a:r>
              <a:rPr lang="tr-TR" sz="2000" b="1" dirty="0" err="1"/>
              <a:t>Anlaşılabilirliğini</a:t>
            </a:r>
            <a:r>
              <a:rPr lang="tr-TR" sz="2000" b="1" dirty="0"/>
              <a:t> Artırır</a:t>
            </a:r>
          </a:p>
          <a:p>
            <a:endParaRPr lang="tr-TR" sz="2000" b="1" dirty="0"/>
          </a:p>
          <a:p>
            <a:endParaRPr lang="tr-TR" sz="2000" b="1" dirty="0"/>
          </a:p>
          <a:p>
            <a:r>
              <a:rPr lang="tr-TR" sz="2000" dirty="0"/>
              <a:t>Kodun çalışması sırasında çıktıları görmek, hem geliştirici hem de başka biri tarafından anlaşılmasını kolaylaştırır. Yazdırma işlemleri, kodun akışını ve mantığını daha net hale getirir.</a:t>
            </a:r>
          </a:p>
        </p:txBody>
      </p:sp>
    </p:spTree>
    <p:extLst>
      <p:ext uri="{BB962C8B-B14F-4D97-AF65-F5344CB8AC3E}">
        <p14:creationId xmlns:p14="http://schemas.microsoft.com/office/powerpoint/2010/main" val="441954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print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08685"/>
            <a:ext cx="8610344" cy="2246769"/>
          </a:xfrm>
          <a:prstGeom prst="rect">
            <a:avLst/>
          </a:prstGeom>
          <a:noFill/>
        </p:spPr>
        <p:txBody>
          <a:bodyPr wrap="square">
            <a:spAutoFit/>
          </a:bodyPr>
          <a:lstStyle/>
          <a:p>
            <a:r>
              <a:rPr lang="tr-TR" sz="2000" b="1" dirty="0" err="1"/>
              <a:t>print</a:t>
            </a:r>
            <a:r>
              <a:rPr lang="tr-TR" sz="2000" b="1" dirty="0"/>
              <a:t>()</a:t>
            </a:r>
            <a:r>
              <a:rPr lang="tr-TR" sz="2000" dirty="0"/>
              <a:t> fonksiyonunun önemi ve neden gerekli olduğuna dair bazı noktalar:</a:t>
            </a:r>
          </a:p>
          <a:p>
            <a:endParaRPr lang="tr-TR" sz="2000" dirty="0"/>
          </a:p>
          <a:p>
            <a:r>
              <a:rPr lang="tr-TR" sz="2000" b="1" dirty="0">
                <a:highlight>
                  <a:srgbClr val="00FF00"/>
                </a:highlight>
              </a:rPr>
              <a:t>Test ve Doğrulama Aracı</a:t>
            </a:r>
          </a:p>
          <a:p>
            <a:endParaRPr lang="tr-TR" sz="2000" b="1" dirty="0"/>
          </a:p>
          <a:p>
            <a:r>
              <a:rPr lang="tr-TR" sz="2000" b="1" dirty="0" err="1"/>
              <a:t>print</a:t>
            </a:r>
            <a:r>
              <a:rPr lang="tr-TR" sz="2000" b="1" dirty="0"/>
              <a:t>()</a:t>
            </a:r>
            <a:r>
              <a:rPr lang="tr-TR" sz="2000" dirty="0"/>
              <a:t>, küçük testler yaparak bir programın düzgün çalışıp çalışmadığını kontrol etmenin basit ve hızlı bir yoludur. Bu, özellikle bir fonksiyonun doğru sonuçlar üretip üretmediğini kontrol etmek için gereklidir.</a:t>
            </a:r>
          </a:p>
        </p:txBody>
      </p:sp>
      <p:pic>
        <p:nvPicPr>
          <p:cNvPr id="5" name="Resim 4">
            <a:extLst>
              <a:ext uri="{FF2B5EF4-FFF2-40B4-BE49-F238E27FC236}">
                <a16:creationId xmlns:a16="http://schemas.microsoft.com/office/drawing/2014/main" id="{0498522C-B875-04AE-6C04-598F055C18B2}"/>
              </a:ext>
            </a:extLst>
          </p:cNvPr>
          <p:cNvPicPr>
            <a:picLocks noChangeAspect="1"/>
          </p:cNvPicPr>
          <p:nvPr/>
        </p:nvPicPr>
        <p:blipFill>
          <a:blip r:embed="rId3"/>
          <a:stretch>
            <a:fillRect/>
          </a:stretch>
        </p:blipFill>
        <p:spPr>
          <a:xfrm>
            <a:off x="2432050" y="4122606"/>
            <a:ext cx="7327900" cy="1498600"/>
          </a:xfrm>
          <a:prstGeom prst="rect">
            <a:avLst/>
          </a:prstGeom>
        </p:spPr>
      </p:pic>
    </p:spTree>
    <p:extLst>
      <p:ext uri="{BB962C8B-B14F-4D97-AF65-F5344CB8AC3E}">
        <p14:creationId xmlns:p14="http://schemas.microsoft.com/office/powerpoint/2010/main" val="1225000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input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2026825"/>
            <a:ext cx="8610344" cy="3354765"/>
          </a:xfrm>
          <a:prstGeom prst="rect">
            <a:avLst/>
          </a:prstGeom>
          <a:noFill/>
        </p:spPr>
        <p:txBody>
          <a:bodyPr wrap="square">
            <a:spAutoFit/>
          </a:bodyPr>
          <a:lstStyle/>
          <a:p>
            <a:r>
              <a:rPr lang="tr-TR" sz="3200" dirty="0" err="1"/>
              <a:t>Python'da</a:t>
            </a:r>
            <a:r>
              <a:rPr lang="tr-TR" sz="3200" dirty="0"/>
              <a:t>, kullanıcıdan veri almak için </a:t>
            </a:r>
            <a:r>
              <a:rPr lang="tr-TR" sz="3200" b="1" dirty="0" err="1"/>
              <a:t>input</a:t>
            </a:r>
            <a:r>
              <a:rPr lang="tr-TR" sz="3200" b="1" dirty="0"/>
              <a:t>()</a:t>
            </a:r>
            <a:r>
              <a:rPr lang="tr-TR" sz="3200" dirty="0"/>
              <a:t> fonksiyonu kullanılır. </a:t>
            </a:r>
          </a:p>
          <a:p>
            <a:endParaRPr lang="tr-TR" sz="3200" dirty="0"/>
          </a:p>
          <a:p>
            <a:r>
              <a:rPr lang="tr-TR" sz="3200" dirty="0"/>
              <a:t>Bu fonksiyon, kullanıcıdan bir veri girişi bekler ve kullanıcı veriyi girdikten sonra bu veriyi bir </a:t>
            </a:r>
            <a:r>
              <a:rPr lang="tr-TR" sz="3200" b="1" dirty="0" err="1"/>
              <a:t>string</a:t>
            </a:r>
            <a:r>
              <a:rPr lang="tr-TR" sz="3200" dirty="0"/>
              <a:t> (metin) olarak döner.</a:t>
            </a:r>
          </a:p>
          <a:p>
            <a:endParaRPr lang="tr-TR" sz="2000" dirty="0"/>
          </a:p>
        </p:txBody>
      </p:sp>
    </p:spTree>
    <p:extLst>
      <p:ext uri="{BB962C8B-B14F-4D97-AF65-F5344CB8AC3E}">
        <p14:creationId xmlns:p14="http://schemas.microsoft.com/office/powerpoint/2010/main" val="3711992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input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43605"/>
            <a:ext cx="8610344" cy="1015663"/>
          </a:xfrm>
          <a:prstGeom prst="rect">
            <a:avLst/>
          </a:prstGeom>
          <a:noFill/>
        </p:spPr>
        <p:txBody>
          <a:bodyPr wrap="square">
            <a:spAutoFit/>
          </a:bodyPr>
          <a:lstStyle/>
          <a:p>
            <a:r>
              <a:rPr lang="tr-TR" sz="2000" b="1" dirty="0">
                <a:highlight>
                  <a:srgbClr val="00FF00"/>
                </a:highlight>
              </a:rPr>
              <a:t>Basit Bir Kullanıcı Girişi</a:t>
            </a:r>
          </a:p>
          <a:p>
            <a:endParaRPr lang="tr-TR" sz="2000" b="1" dirty="0"/>
          </a:p>
          <a:p>
            <a:r>
              <a:rPr lang="tr-TR" sz="2000" dirty="0"/>
              <a:t>Kullanıcıdan isim almak ve ekrana yazdırmak:</a:t>
            </a:r>
          </a:p>
        </p:txBody>
      </p:sp>
      <p:pic>
        <p:nvPicPr>
          <p:cNvPr id="2" name="Resim 1">
            <a:extLst>
              <a:ext uri="{FF2B5EF4-FFF2-40B4-BE49-F238E27FC236}">
                <a16:creationId xmlns:a16="http://schemas.microsoft.com/office/drawing/2014/main" id="{D0EE1679-084D-4642-6930-DD3DDE8AE03E}"/>
              </a:ext>
            </a:extLst>
          </p:cNvPr>
          <p:cNvPicPr>
            <a:picLocks noChangeAspect="1"/>
          </p:cNvPicPr>
          <p:nvPr/>
        </p:nvPicPr>
        <p:blipFill>
          <a:blip r:embed="rId3"/>
          <a:stretch>
            <a:fillRect/>
          </a:stretch>
        </p:blipFill>
        <p:spPr>
          <a:xfrm>
            <a:off x="2369140" y="2950366"/>
            <a:ext cx="7315200" cy="2044700"/>
          </a:xfrm>
          <a:prstGeom prst="rect">
            <a:avLst/>
          </a:prstGeom>
        </p:spPr>
      </p:pic>
      <p:sp>
        <p:nvSpPr>
          <p:cNvPr id="3" name="Metin kutusu 2">
            <a:extLst>
              <a:ext uri="{FF2B5EF4-FFF2-40B4-BE49-F238E27FC236}">
                <a16:creationId xmlns:a16="http://schemas.microsoft.com/office/drawing/2014/main" id="{B18FEA59-4ED4-3C5E-E8F2-E67DEE6DAB99}"/>
              </a:ext>
            </a:extLst>
          </p:cNvPr>
          <p:cNvSpPr txBox="1"/>
          <p:nvPr/>
        </p:nvSpPr>
        <p:spPr>
          <a:xfrm>
            <a:off x="2310417" y="5244915"/>
            <a:ext cx="3049603" cy="923330"/>
          </a:xfrm>
          <a:prstGeom prst="rect">
            <a:avLst/>
          </a:prstGeom>
          <a:noFill/>
        </p:spPr>
        <p:txBody>
          <a:bodyPr wrap="square" rtlCol="0">
            <a:spAutoFit/>
          </a:bodyPr>
          <a:lstStyle/>
          <a:p>
            <a:r>
              <a:rPr lang="tr-TR" dirty="0"/>
              <a:t>Çıktı: </a:t>
            </a:r>
          </a:p>
          <a:p>
            <a:r>
              <a:rPr lang="tr-TR" dirty="0">
                <a:solidFill>
                  <a:srgbClr val="0070C0"/>
                </a:solidFill>
              </a:rPr>
              <a:t>Lütfen isminizi giriniz: </a:t>
            </a:r>
            <a:r>
              <a:rPr lang="tr-TR" dirty="0"/>
              <a:t>Onur</a:t>
            </a:r>
          </a:p>
          <a:p>
            <a:r>
              <a:rPr lang="tr-TR" dirty="0">
                <a:solidFill>
                  <a:srgbClr val="0070C0"/>
                </a:solidFill>
              </a:rPr>
              <a:t>Merhaba, Onur!</a:t>
            </a:r>
          </a:p>
        </p:txBody>
      </p:sp>
    </p:spTree>
    <p:extLst>
      <p:ext uri="{BB962C8B-B14F-4D97-AF65-F5344CB8AC3E}">
        <p14:creationId xmlns:p14="http://schemas.microsoft.com/office/powerpoint/2010/main" val="3031212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input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43605"/>
            <a:ext cx="8610344" cy="1323439"/>
          </a:xfrm>
          <a:prstGeom prst="rect">
            <a:avLst/>
          </a:prstGeom>
          <a:noFill/>
        </p:spPr>
        <p:txBody>
          <a:bodyPr wrap="square">
            <a:spAutoFit/>
          </a:bodyPr>
          <a:lstStyle/>
          <a:p>
            <a:r>
              <a:rPr lang="tr-TR" sz="2000" b="1" dirty="0">
                <a:highlight>
                  <a:srgbClr val="00FF00"/>
                </a:highlight>
              </a:rPr>
              <a:t>Kullanıcıdan Sayısal Veri Alma</a:t>
            </a:r>
          </a:p>
          <a:p>
            <a:endParaRPr lang="tr-TR" sz="2000" b="1" dirty="0"/>
          </a:p>
          <a:p>
            <a:r>
              <a:rPr lang="tr-TR" sz="2000" b="1" dirty="0" err="1"/>
              <a:t>input</a:t>
            </a:r>
            <a:r>
              <a:rPr lang="tr-TR" sz="2000" b="1" dirty="0"/>
              <a:t>()</a:t>
            </a:r>
            <a:r>
              <a:rPr lang="tr-TR" sz="2000" dirty="0"/>
              <a:t> fonksiyonu varsayılan olarak </a:t>
            </a:r>
            <a:r>
              <a:rPr lang="tr-TR" sz="2000" dirty="0" err="1"/>
              <a:t>string</a:t>
            </a:r>
            <a:r>
              <a:rPr lang="tr-TR" sz="2000" dirty="0"/>
              <a:t> döner, bu yüzden sayısal veri almak için dönüştürme işlemi yapılmalıdır:</a:t>
            </a:r>
          </a:p>
        </p:txBody>
      </p:sp>
      <p:sp>
        <p:nvSpPr>
          <p:cNvPr id="3" name="Metin kutusu 2">
            <a:extLst>
              <a:ext uri="{FF2B5EF4-FFF2-40B4-BE49-F238E27FC236}">
                <a16:creationId xmlns:a16="http://schemas.microsoft.com/office/drawing/2014/main" id="{B18FEA59-4ED4-3C5E-E8F2-E67DEE6DAB99}"/>
              </a:ext>
            </a:extLst>
          </p:cNvPr>
          <p:cNvSpPr txBox="1"/>
          <p:nvPr/>
        </p:nvSpPr>
        <p:spPr>
          <a:xfrm>
            <a:off x="2310417" y="4508676"/>
            <a:ext cx="4737154" cy="923330"/>
          </a:xfrm>
          <a:prstGeom prst="rect">
            <a:avLst/>
          </a:prstGeom>
          <a:noFill/>
        </p:spPr>
        <p:txBody>
          <a:bodyPr wrap="square" rtlCol="0">
            <a:spAutoFit/>
          </a:bodyPr>
          <a:lstStyle/>
          <a:p>
            <a:r>
              <a:rPr lang="tr-TR" dirty="0"/>
              <a:t>Çıktı: </a:t>
            </a:r>
          </a:p>
          <a:p>
            <a:r>
              <a:rPr lang="tr-TR" dirty="0">
                <a:solidFill>
                  <a:srgbClr val="0070C0"/>
                </a:solidFill>
              </a:rPr>
              <a:t>Kaç yaşındasınız? 15</a:t>
            </a:r>
          </a:p>
          <a:p>
            <a:r>
              <a:rPr lang="tr-TR" dirty="0">
                <a:solidFill>
                  <a:srgbClr val="0070C0"/>
                </a:solidFill>
              </a:rPr>
              <a:t>10 yıl sonra 25 yaşında olacaksınız.</a:t>
            </a:r>
          </a:p>
        </p:txBody>
      </p:sp>
      <p:sp>
        <p:nvSpPr>
          <p:cNvPr id="5" name="Metin kutusu 4">
            <a:extLst>
              <a:ext uri="{FF2B5EF4-FFF2-40B4-BE49-F238E27FC236}">
                <a16:creationId xmlns:a16="http://schemas.microsoft.com/office/drawing/2014/main" id="{79AB9BE5-F7C4-0A15-831F-E77BF760B50F}"/>
              </a:ext>
            </a:extLst>
          </p:cNvPr>
          <p:cNvSpPr txBox="1"/>
          <p:nvPr/>
        </p:nvSpPr>
        <p:spPr>
          <a:xfrm>
            <a:off x="2310417" y="3226195"/>
            <a:ext cx="5134291" cy="923330"/>
          </a:xfrm>
          <a:prstGeom prst="rect">
            <a:avLst/>
          </a:prstGeom>
          <a:solidFill>
            <a:schemeClr val="bg1">
              <a:lumMod val="95000"/>
            </a:schemeClr>
          </a:solidFill>
        </p:spPr>
        <p:txBody>
          <a:bodyPr wrap="none" rtlCol="0">
            <a:spAutoFit/>
          </a:bodyPr>
          <a:lstStyle/>
          <a:p>
            <a:r>
              <a:rPr lang="tr-TR" dirty="0"/>
              <a:t>yas = </a:t>
            </a:r>
            <a:r>
              <a:rPr lang="tr-TR" dirty="0" err="1"/>
              <a:t>int</a:t>
            </a:r>
            <a:r>
              <a:rPr lang="tr-TR" dirty="0"/>
              <a:t>(</a:t>
            </a:r>
            <a:r>
              <a:rPr lang="tr-TR" dirty="0" err="1"/>
              <a:t>input</a:t>
            </a:r>
            <a:r>
              <a:rPr lang="tr-TR" dirty="0"/>
              <a:t>("Kaç yaşındasınız? "))</a:t>
            </a:r>
          </a:p>
          <a:p>
            <a:r>
              <a:rPr lang="tr-TR" dirty="0" err="1"/>
              <a:t>print</a:t>
            </a:r>
            <a:r>
              <a:rPr lang="tr-TR" dirty="0"/>
              <a:t>(f"10 yıl sonra {yas + 10} yaşında olacaksınız.")</a:t>
            </a:r>
          </a:p>
          <a:p>
            <a:endParaRPr lang="tr-TR" dirty="0"/>
          </a:p>
        </p:txBody>
      </p:sp>
    </p:spTree>
    <p:extLst>
      <p:ext uri="{BB962C8B-B14F-4D97-AF65-F5344CB8AC3E}">
        <p14:creationId xmlns:p14="http://schemas.microsoft.com/office/powerpoint/2010/main" val="37769943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input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43605"/>
            <a:ext cx="8610344" cy="1015663"/>
          </a:xfrm>
          <a:prstGeom prst="rect">
            <a:avLst/>
          </a:prstGeom>
          <a:noFill/>
        </p:spPr>
        <p:txBody>
          <a:bodyPr wrap="square">
            <a:spAutoFit/>
          </a:bodyPr>
          <a:lstStyle/>
          <a:p>
            <a:r>
              <a:rPr lang="tr-TR" sz="2000" b="1" dirty="0">
                <a:highlight>
                  <a:srgbClr val="00FF00"/>
                </a:highlight>
              </a:rPr>
              <a:t>Kullanıcıdan Birden Fazla Veri Alma</a:t>
            </a:r>
          </a:p>
          <a:p>
            <a:endParaRPr lang="tr-TR" sz="2000" b="1" dirty="0"/>
          </a:p>
          <a:p>
            <a:r>
              <a:rPr lang="tr-TR" sz="2000" dirty="0"/>
              <a:t>Kullanıcıdan aynı anda birden fazla değer alıp bunları değişkenlere atayabilirsiniz:</a:t>
            </a:r>
          </a:p>
        </p:txBody>
      </p:sp>
      <p:sp>
        <p:nvSpPr>
          <p:cNvPr id="3" name="Metin kutusu 2">
            <a:extLst>
              <a:ext uri="{FF2B5EF4-FFF2-40B4-BE49-F238E27FC236}">
                <a16:creationId xmlns:a16="http://schemas.microsoft.com/office/drawing/2014/main" id="{B18FEA59-4ED4-3C5E-E8F2-E67DEE6DAB99}"/>
              </a:ext>
            </a:extLst>
          </p:cNvPr>
          <p:cNvSpPr txBox="1"/>
          <p:nvPr/>
        </p:nvSpPr>
        <p:spPr>
          <a:xfrm>
            <a:off x="2385918" y="4615851"/>
            <a:ext cx="4737154" cy="1200329"/>
          </a:xfrm>
          <a:prstGeom prst="rect">
            <a:avLst/>
          </a:prstGeom>
          <a:noFill/>
        </p:spPr>
        <p:txBody>
          <a:bodyPr wrap="square" rtlCol="0">
            <a:spAutoFit/>
          </a:bodyPr>
          <a:lstStyle/>
          <a:p>
            <a:r>
              <a:rPr lang="tr-TR" dirty="0"/>
              <a:t>Çıktı: </a:t>
            </a:r>
          </a:p>
          <a:p>
            <a:r>
              <a:rPr lang="tr-TR" dirty="0">
                <a:solidFill>
                  <a:srgbClr val="0070C0"/>
                </a:solidFill>
              </a:rPr>
              <a:t>Adınızı giriniz: </a:t>
            </a:r>
            <a:r>
              <a:rPr lang="tr-TR" dirty="0"/>
              <a:t>Duru</a:t>
            </a:r>
          </a:p>
          <a:p>
            <a:r>
              <a:rPr lang="tr-TR" dirty="0">
                <a:solidFill>
                  <a:srgbClr val="0070C0"/>
                </a:solidFill>
              </a:rPr>
              <a:t>Yaşınızı giriniz: </a:t>
            </a:r>
            <a:r>
              <a:rPr lang="tr-TR" dirty="0"/>
              <a:t>17</a:t>
            </a:r>
          </a:p>
          <a:p>
            <a:r>
              <a:rPr lang="tr-TR" dirty="0">
                <a:solidFill>
                  <a:srgbClr val="0070C0"/>
                </a:solidFill>
              </a:rPr>
              <a:t>Duru, 17 yaşındasınız.</a:t>
            </a:r>
          </a:p>
        </p:txBody>
      </p:sp>
      <p:sp>
        <p:nvSpPr>
          <p:cNvPr id="5" name="Metin kutusu 4">
            <a:extLst>
              <a:ext uri="{FF2B5EF4-FFF2-40B4-BE49-F238E27FC236}">
                <a16:creationId xmlns:a16="http://schemas.microsoft.com/office/drawing/2014/main" id="{79AB9BE5-F7C4-0A15-831F-E77BF760B50F}"/>
              </a:ext>
            </a:extLst>
          </p:cNvPr>
          <p:cNvSpPr txBox="1"/>
          <p:nvPr/>
        </p:nvSpPr>
        <p:spPr>
          <a:xfrm>
            <a:off x="2385918" y="2987395"/>
            <a:ext cx="3372975" cy="1200329"/>
          </a:xfrm>
          <a:prstGeom prst="rect">
            <a:avLst/>
          </a:prstGeom>
          <a:solidFill>
            <a:schemeClr val="bg1">
              <a:lumMod val="95000"/>
            </a:schemeClr>
          </a:solidFill>
        </p:spPr>
        <p:txBody>
          <a:bodyPr wrap="none" rtlCol="0">
            <a:spAutoFit/>
          </a:bodyPr>
          <a:lstStyle/>
          <a:p>
            <a:r>
              <a:rPr lang="tr-TR" dirty="0"/>
              <a:t>ad = </a:t>
            </a:r>
            <a:r>
              <a:rPr lang="tr-TR" dirty="0" err="1"/>
              <a:t>input</a:t>
            </a:r>
            <a:r>
              <a:rPr lang="tr-TR" dirty="0"/>
              <a:t>("Adınızı giriniz: ")</a:t>
            </a:r>
          </a:p>
          <a:p>
            <a:r>
              <a:rPr lang="tr-TR" dirty="0"/>
              <a:t>yas = </a:t>
            </a:r>
            <a:r>
              <a:rPr lang="tr-TR" dirty="0" err="1"/>
              <a:t>int</a:t>
            </a:r>
            <a:r>
              <a:rPr lang="tr-TR" dirty="0"/>
              <a:t>(</a:t>
            </a:r>
            <a:r>
              <a:rPr lang="tr-TR" dirty="0" err="1"/>
              <a:t>input</a:t>
            </a:r>
            <a:r>
              <a:rPr lang="tr-TR" dirty="0"/>
              <a:t>("Yaşınızı giriniz: "))</a:t>
            </a:r>
          </a:p>
          <a:p>
            <a:r>
              <a:rPr lang="tr-TR" dirty="0" err="1"/>
              <a:t>print</a:t>
            </a:r>
            <a:r>
              <a:rPr lang="tr-TR" dirty="0"/>
              <a:t>(f"{ad}, {yas} yaşındasınız.")</a:t>
            </a:r>
          </a:p>
          <a:p>
            <a:endParaRPr lang="tr-TR" dirty="0"/>
          </a:p>
        </p:txBody>
      </p:sp>
    </p:spTree>
    <p:extLst>
      <p:ext uri="{BB962C8B-B14F-4D97-AF65-F5344CB8AC3E}">
        <p14:creationId xmlns:p14="http://schemas.microsoft.com/office/powerpoint/2010/main" val="472581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highlight>
                  <a:srgbClr val="FFFF00"/>
                </a:highlight>
              </a:rPr>
              <a:t>input</a:t>
            </a:r>
            <a:r>
              <a:rPr lang="tr-TR" sz="4400" b="1" dirty="0">
                <a:highlight>
                  <a:srgbClr val="FFFF00"/>
                </a:highlight>
              </a:rPr>
              <a:t>()</a:t>
            </a:r>
            <a:r>
              <a:rPr lang="tr-TR" sz="4400" dirty="0">
                <a:highlight>
                  <a:srgbClr val="FFFF00"/>
                </a:highlight>
              </a:rPr>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29314"/>
            <a:ext cx="8610344" cy="1015663"/>
          </a:xfrm>
          <a:prstGeom prst="rect">
            <a:avLst/>
          </a:prstGeom>
          <a:noFill/>
        </p:spPr>
        <p:txBody>
          <a:bodyPr wrap="square">
            <a:spAutoFit/>
          </a:bodyPr>
          <a:lstStyle/>
          <a:p>
            <a:r>
              <a:rPr lang="tr-TR" sz="2000" b="1" dirty="0">
                <a:highlight>
                  <a:srgbClr val="00FF00"/>
                </a:highlight>
              </a:rPr>
              <a:t>Matematiksel İşlem Yapma</a:t>
            </a:r>
          </a:p>
          <a:p>
            <a:endParaRPr lang="tr-TR" sz="2000" b="1" dirty="0"/>
          </a:p>
          <a:p>
            <a:r>
              <a:rPr lang="tr-TR" sz="2000" dirty="0"/>
              <a:t>Kullanıcıdan alınan sayıları matematiksel işlemler için kullanabilirsiniz:</a:t>
            </a:r>
          </a:p>
        </p:txBody>
      </p:sp>
      <p:sp>
        <p:nvSpPr>
          <p:cNvPr id="3" name="Metin kutusu 2">
            <a:extLst>
              <a:ext uri="{FF2B5EF4-FFF2-40B4-BE49-F238E27FC236}">
                <a16:creationId xmlns:a16="http://schemas.microsoft.com/office/drawing/2014/main" id="{B18FEA59-4ED4-3C5E-E8F2-E67DEE6DAB99}"/>
              </a:ext>
            </a:extLst>
          </p:cNvPr>
          <p:cNvSpPr txBox="1"/>
          <p:nvPr/>
        </p:nvSpPr>
        <p:spPr>
          <a:xfrm>
            <a:off x="2400524" y="4818916"/>
            <a:ext cx="4737154" cy="1200329"/>
          </a:xfrm>
          <a:prstGeom prst="rect">
            <a:avLst/>
          </a:prstGeom>
          <a:noFill/>
        </p:spPr>
        <p:txBody>
          <a:bodyPr wrap="square" rtlCol="0">
            <a:spAutoFit/>
          </a:bodyPr>
          <a:lstStyle/>
          <a:p>
            <a:r>
              <a:rPr lang="tr-TR" dirty="0"/>
              <a:t>Çıktı: </a:t>
            </a:r>
          </a:p>
          <a:p>
            <a:r>
              <a:rPr lang="tr-TR" dirty="0">
                <a:solidFill>
                  <a:srgbClr val="0070C0"/>
                </a:solidFill>
              </a:rPr>
              <a:t>Birinci sayıyı giriniz: </a:t>
            </a:r>
            <a:r>
              <a:rPr lang="tr-TR" dirty="0"/>
              <a:t>20</a:t>
            </a:r>
          </a:p>
          <a:p>
            <a:r>
              <a:rPr lang="tr-TR" dirty="0">
                <a:solidFill>
                  <a:srgbClr val="0070C0"/>
                </a:solidFill>
              </a:rPr>
              <a:t>İkinci sayıyı giriniz: </a:t>
            </a:r>
            <a:r>
              <a:rPr lang="tr-TR" dirty="0"/>
              <a:t>30</a:t>
            </a:r>
          </a:p>
          <a:p>
            <a:r>
              <a:rPr lang="tr-TR" dirty="0">
                <a:solidFill>
                  <a:srgbClr val="0070C0"/>
                </a:solidFill>
              </a:rPr>
              <a:t>Girilen sayıların toplamı: </a:t>
            </a:r>
            <a:r>
              <a:rPr lang="tr-TR" dirty="0"/>
              <a:t>50.0</a:t>
            </a:r>
          </a:p>
        </p:txBody>
      </p:sp>
      <p:sp>
        <p:nvSpPr>
          <p:cNvPr id="5" name="Metin kutusu 4">
            <a:extLst>
              <a:ext uri="{FF2B5EF4-FFF2-40B4-BE49-F238E27FC236}">
                <a16:creationId xmlns:a16="http://schemas.microsoft.com/office/drawing/2014/main" id="{79AB9BE5-F7C4-0A15-831F-E77BF760B50F}"/>
              </a:ext>
            </a:extLst>
          </p:cNvPr>
          <p:cNvSpPr txBox="1"/>
          <p:nvPr/>
        </p:nvSpPr>
        <p:spPr>
          <a:xfrm>
            <a:off x="2400524" y="3073958"/>
            <a:ext cx="4565272" cy="1477328"/>
          </a:xfrm>
          <a:prstGeom prst="rect">
            <a:avLst/>
          </a:prstGeom>
          <a:solidFill>
            <a:schemeClr val="bg1">
              <a:lumMod val="95000"/>
            </a:schemeClr>
          </a:solidFill>
        </p:spPr>
        <p:txBody>
          <a:bodyPr wrap="square" rtlCol="0">
            <a:spAutoFit/>
          </a:bodyPr>
          <a:lstStyle/>
          <a:p>
            <a:r>
              <a:rPr lang="tr-TR" dirty="0"/>
              <a:t>sayi1 = </a:t>
            </a:r>
            <a:r>
              <a:rPr lang="tr-TR" dirty="0" err="1"/>
              <a:t>float</a:t>
            </a:r>
            <a:r>
              <a:rPr lang="tr-TR" dirty="0"/>
              <a:t>(</a:t>
            </a:r>
            <a:r>
              <a:rPr lang="tr-TR" dirty="0" err="1"/>
              <a:t>input</a:t>
            </a:r>
            <a:r>
              <a:rPr lang="tr-TR" dirty="0"/>
              <a:t>("Birinci sayıyı giriniz: "))</a:t>
            </a:r>
          </a:p>
          <a:p>
            <a:r>
              <a:rPr lang="tr-TR" dirty="0"/>
              <a:t>sayi2 = </a:t>
            </a:r>
            <a:r>
              <a:rPr lang="tr-TR" dirty="0" err="1"/>
              <a:t>float</a:t>
            </a:r>
            <a:r>
              <a:rPr lang="tr-TR" dirty="0"/>
              <a:t>(</a:t>
            </a:r>
            <a:r>
              <a:rPr lang="tr-TR" dirty="0" err="1"/>
              <a:t>input</a:t>
            </a:r>
            <a:r>
              <a:rPr lang="tr-TR" dirty="0"/>
              <a:t>("İkinci sayıyı giriniz: "))</a:t>
            </a:r>
          </a:p>
          <a:p>
            <a:r>
              <a:rPr lang="tr-TR" dirty="0"/>
              <a:t>toplam = sayi1 + sayi2</a:t>
            </a:r>
          </a:p>
          <a:p>
            <a:r>
              <a:rPr lang="tr-TR" dirty="0" err="1"/>
              <a:t>print</a:t>
            </a:r>
            <a:r>
              <a:rPr lang="tr-TR" dirty="0"/>
              <a:t>(</a:t>
            </a:r>
            <a:r>
              <a:rPr lang="tr-TR" dirty="0" err="1"/>
              <a:t>f"Girilen</a:t>
            </a:r>
            <a:r>
              <a:rPr lang="tr-TR" dirty="0"/>
              <a:t> sayıların toplamı: {toplam}")</a:t>
            </a:r>
          </a:p>
          <a:p>
            <a:endParaRPr lang="tr-TR" dirty="0"/>
          </a:p>
        </p:txBody>
      </p:sp>
    </p:spTree>
    <p:extLst>
      <p:ext uri="{BB962C8B-B14F-4D97-AF65-F5344CB8AC3E}">
        <p14:creationId xmlns:p14="http://schemas.microsoft.com/office/powerpoint/2010/main" val="609760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10151898" y="6411092"/>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8" name="Metin kutusu 7">
            <a:extLst>
              <a:ext uri="{FF2B5EF4-FFF2-40B4-BE49-F238E27FC236}">
                <a16:creationId xmlns:a16="http://schemas.microsoft.com/office/drawing/2014/main" id="{8C7ADD57-8EE9-9BBC-177A-EC4821F32CB4}"/>
              </a:ext>
            </a:extLst>
          </p:cNvPr>
          <p:cNvSpPr txBox="1"/>
          <p:nvPr/>
        </p:nvSpPr>
        <p:spPr>
          <a:xfrm>
            <a:off x="2310417" y="262776"/>
            <a:ext cx="8194032" cy="1600438"/>
          </a:xfrm>
          <a:prstGeom prst="rect">
            <a:avLst/>
          </a:prstGeom>
          <a:noFill/>
        </p:spPr>
        <p:txBody>
          <a:bodyPr wrap="square">
            <a:spAutoFit/>
          </a:bodyPr>
          <a:lstStyle/>
          <a:p>
            <a:r>
              <a:rPr lang="tr-TR" sz="4400" b="1" dirty="0" err="1"/>
              <a:t>input</a:t>
            </a:r>
            <a:r>
              <a:rPr lang="tr-TR" sz="4400" b="1" dirty="0"/>
              <a:t>()</a:t>
            </a:r>
            <a:r>
              <a:rPr lang="tr-TR" sz="4400" dirty="0"/>
              <a:t> fonksiyonu</a:t>
            </a:r>
          </a:p>
          <a:p>
            <a:endParaRPr lang="tr-TR" b="1" dirty="0"/>
          </a:p>
          <a:p>
            <a:endParaRPr lang="tr-TR" dirty="0"/>
          </a:p>
          <a:p>
            <a:endParaRPr lang="tr-TR" dirty="0"/>
          </a:p>
        </p:txBody>
      </p:sp>
      <p:sp>
        <p:nvSpPr>
          <p:cNvPr id="4" name="Metin kutusu 3">
            <a:extLst>
              <a:ext uri="{FF2B5EF4-FFF2-40B4-BE49-F238E27FC236}">
                <a16:creationId xmlns:a16="http://schemas.microsoft.com/office/drawing/2014/main" id="{BC8AD3C5-2EE6-D692-6BF7-E7B9DB147A3A}"/>
              </a:ext>
            </a:extLst>
          </p:cNvPr>
          <p:cNvSpPr txBox="1"/>
          <p:nvPr/>
        </p:nvSpPr>
        <p:spPr>
          <a:xfrm>
            <a:off x="2310417" y="1543605"/>
            <a:ext cx="8610344" cy="1015663"/>
          </a:xfrm>
          <a:prstGeom prst="rect">
            <a:avLst/>
          </a:prstGeom>
          <a:noFill/>
        </p:spPr>
        <p:txBody>
          <a:bodyPr wrap="square">
            <a:spAutoFit/>
          </a:bodyPr>
          <a:lstStyle/>
          <a:p>
            <a:r>
              <a:rPr lang="tr-TR" sz="2000" b="1" dirty="0">
                <a:highlight>
                  <a:srgbClr val="FFFF00"/>
                </a:highlight>
              </a:rPr>
              <a:t>Koşullu Yapılarla Kullanıcı Girdisi</a:t>
            </a:r>
          </a:p>
          <a:p>
            <a:endParaRPr lang="tr-TR" sz="2000" b="1" dirty="0"/>
          </a:p>
          <a:p>
            <a:r>
              <a:rPr lang="tr-TR" sz="2000" dirty="0"/>
              <a:t>Kullanıcıdan alınan verilere göre koşullar belirleyebilirsiniz:</a:t>
            </a:r>
          </a:p>
        </p:txBody>
      </p:sp>
      <p:sp>
        <p:nvSpPr>
          <p:cNvPr id="3" name="Metin kutusu 2">
            <a:extLst>
              <a:ext uri="{FF2B5EF4-FFF2-40B4-BE49-F238E27FC236}">
                <a16:creationId xmlns:a16="http://schemas.microsoft.com/office/drawing/2014/main" id="{B18FEA59-4ED4-3C5E-E8F2-E67DEE6DAB99}"/>
              </a:ext>
            </a:extLst>
          </p:cNvPr>
          <p:cNvSpPr txBox="1"/>
          <p:nvPr/>
        </p:nvSpPr>
        <p:spPr>
          <a:xfrm>
            <a:off x="2400524" y="4818916"/>
            <a:ext cx="4737154" cy="923330"/>
          </a:xfrm>
          <a:prstGeom prst="rect">
            <a:avLst/>
          </a:prstGeom>
          <a:noFill/>
        </p:spPr>
        <p:txBody>
          <a:bodyPr wrap="square" rtlCol="0">
            <a:spAutoFit/>
          </a:bodyPr>
          <a:lstStyle/>
          <a:p>
            <a:r>
              <a:rPr lang="tr-TR" dirty="0"/>
              <a:t>Çıktı: </a:t>
            </a:r>
          </a:p>
          <a:p>
            <a:r>
              <a:rPr lang="tr-TR" dirty="0">
                <a:solidFill>
                  <a:srgbClr val="0070C0"/>
                </a:solidFill>
              </a:rPr>
              <a:t>Şifrenizi giriniz: </a:t>
            </a:r>
            <a:r>
              <a:rPr lang="tr-TR" dirty="0"/>
              <a:t>1234</a:t>
            </a:r>
          </a:p>
          <a:p>
            <a:r>
              <a:rPr lang="tr-TR" dirty="0">
                <a:solidFill>
                  <a:srgbClr val="0070C0"/>
                </a:solidFill>
              </a:rPr>
              <a:t>Şifre doğru, giriş yapıldı.</a:t>
            </a:r>
            <a:endParaRPr lang="tr-TR" dirty="0"/>
          </a:p>
        </p:txBody>
      </p:sp>
      <p:sp>
        <p:nvSpPr>
          <p:cNvPr id="5" name="Metin kutusu 4">
            <a:extLst>
              <a:ext uri="{FF2B5EF4-FFF2-40B4-BE49-F238E27FC236}">
                <a16:creationId xmlns:a16="http://schemas.microsoft.com/office/drawing/2014/main" id="{79AB9BE5-F7C4-0A15-831F-E77BF760B50F}"/>
              </a:ext>
            </a:extLst>
          </p:cNvPr>
          <p:cNvSpPr txBox="1"/>
          <p:nvPr/>
        </p:nvSpPr>
        <p:spPr>
          <a:xfrm>
            <a:off x="2400524" y="2811929"/>
            <a:ext cx="4565272" cy="1754326"/>
          </a:xfrm>
          <a:prstGeom prst="rect">
            <a:avLst/>
          </a:prstGeom>
          <a:solidFill>
            <a:schemeClr val="bg1">
              <a:lumMod val="95000"/>
            </a:schemeClr>
          </a:solidFill>
        </p:spPr>
        <p:txBody>
          <a:bodyPr wrap="square" rtlCol="0">
            <a:spAutoFit/>
          </a:bodyPr>
          <a:lstStyle/>
          <a:p>
            <a:r>
              <a:rPr lang="tr-TR" dirty="0" err="1"/>
              <a:t>sifre</a:t>
            </a:r>
            <a:r>
              <a:rPr lang="tr-TR" dirty="0"/>
              <a:t> = </a:t>
            </a:r>
            <a:r>
              <a:rPr lang="tr-TR" dirty="0" err="1"/>
              <a:t>input</a:t>
            </a:r>
            <a:r>
              <a:rPr lang="tr-TR" dirty="0"/>
              <a:t>("Şifrenizi giriniz: ")</a:t>
            </a:r>
          </a:p>
          <a:p>
            <a:r>
              <a:rPr lang="tr-TR" dirty="0" err="1"/>
              <a:t>if</a:t>
            </a:r>
            <a:r>
              <a:rPr lang="tr-TR" dirty="0"/>
              <a:t> </a:t>
            </a:r>
            <a:r>
              <a:rPr lang="tr-TR" dirty="0" err="1"/>
              <a:t>sifre</a:t>
            </a:r>
            <a:r>
              <a:rPr lang="tr-TR" dirty="0"/>
              <a:t> == "1234":</a:t>
            </a:r>
          </a:p>
          <a:p>
            <a:r>
              <a:rPr lang="tr-TR" dirty="0"/>
              <a:t>    </a:t>
            </a:r>
            <a:r>
              <a:rPr lang="tr-TR" dirty="0" err="1"/>
              <a:t>print</a:t>
            </a:r>
            <a:r>
              <a:rPr lang="tr-TR" dirty="0"/>
              <a:t>("Şifre doğru, giriş yapıldı.")</a:t>
            </a:r>
          </a:p>
          <a:p>
            <a:r>
              <a:rPr lang="tr-TR" dirty="0"/>
              <a:t>else:</a:t>
            </a:r>
          </a:p>
          <a:p>
            <a:r>
              <a:rPr lang="tr-TR" dirty="0"/>
              <a:t>    </a:t>
            </a:r>
            <a:r>
              <a:rPr lang="tr-TR" dirty="0" err="1"/>
              <a:t>print</a:t>
            </a:r>
            <a:r>
              <a:rPr lang="tr-TR" dirty="0"/>
              <a:t>("Hatalı şifre!")</a:t>
            </a:r>
          </a:p>
          <a:p>
            <a:endParaRPr lang="tr-TR" dirty="0"/>
          </a:p>
        </p:txBody>
      </p:sp>
      <p:sp>
        <p:nvSpPr>
          <p:cNvPr id="2" name="Metin kutusu 1">
            <a:extLst>
              <a:ext uri="{FF2B5EF4-FFF2-40B4-BE49-F238E27FC236}">
                <a16:creationId xmlns:a16="http://schemas.microsoft.com/office/drawing/2014/main" id="{7EF780F4-F7B2-08C6-CBB6-3500C90204F9}"/>
              </a:ext>
            </a:extLst>
          </p:cNvPr>
          <p:cNvSpPr txBox="1"/>
          <p:nvPr/>
        </p:nvSpPr>
        <p:spPr>
          <a:xfrm>
            <a:off x="7035714" y="4852730"/>
            <a:ext cx="4737154" cy="923330"/>
          </a:xfrm>
          <a:prstGeom prst="rect">
            <a:avLst/>
          </a:prstGeom>
          <a:noFill/>
        </p:spPr>
        <p:txBody>
          <a:bodyPr wrap="square" rtlCol="0">
            <a:spAutoFit/>
          </a:bodyPr>
          <a:lstStyle/>
          <a:p>
            <a:r>
              <a:rPr lang="tr-TR" dirty="0"/>
              <a:t>Çıktı: </a:t>
            </a:r>
          </a:p>
          <a:p>
            <a:r>
              <a:rPr lang="tr-TR" dirty="0">
                <a:solidFill>
                  <a:srgbClr val="0070C0"/>
                </a:solidFill>
              </a:rPr>
              <a:t>Şifrenizi giriniz: </a:t>
            </a:r>
            <a:r>
              <a:rPr lang="tr-TR" dirty="0"/>
              <a:t>1235</a:t>
            </a:r>
          </a:p>
          <a:p>
            <a:r>
              <a:rPr lang="tr-TR" dirty="0">
                <a:solidFill>
                  <a:srgbClr val="0070C0"/>
                </a:solidFill>
              </a:rPr>
              <a:t>Hatalı şifre!</a:t>
            </a:r>
          </a:p>
        </p:txBody>
      </p:sp>
    </p:spTree>
    <p:extLst>
      <p:ext uri="{BB962C8B-B14F-4D97-AF65-F5344CB8AC3E}">
        <p14:creationId xmlns:p14="http://schemas.microsoft.com/office/powerpoint/2010/main" val="12386338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40080" y="639704"/>
            <a:ext cx="3299579" cy="5577840"/>
          </a:xfrm>
          <a:solidFill>
            <a:schemeClr val="accent2"/>
          </a:solidFill>
        </p:spPr>
        <p:txBody>
          <a:bodyPr anchor="ctr">
            <a:normAutofit/>
          </a:bodyPr>
          <a:lstStyle/>
          <a:p>
            <a:pPr algn="ctr"/>
            <a:r>
              <a:rPr lang="tr-TR" sz="4100" b="1" dirty="0">
                <a:effectLst/>
                <a:latin typeface="Calibri" panose="020F0502020204030204" pitchFamily="34" charset="0"/>
              </a:rPr>
              <a:t>1.3. Değişkenlerde tutulacak veriler </a:t>
            </a:r>
            <a:br>
              <a:rPr lang="tr-TR" sz="4100" dirty="0">
                <a:effectLst/>
                <a:latin typeface="Calibri" panose="020F0502020204030204" pitchFamily="34" charset="0"/>
              </a:rPr>
            </a:br>
            <a:br>
              <a:rPr lang="tr-TR" sz="4100" dirty="0">
                <a:effectLst/>
                <a:latin typeface="Calibri" panose="020F0502020204030204" pitchFamily="34" charset="0"/>
              </a:rPr>
            </a:br>
            <a:br>
              <a:rPr lang="tr-TR" sz="4100" dirty="0">
                <a:effectLst/>
                <a:latin typeface="Calibri" panose="020F0502020204030204" pitchFamily="34" charset="0"/>
              </a:rPr>
            </a:br>
            <a:endParaRPr lang="tr-TR" sz="4100" dirty="0"/>
          </a:p>
        </p:txBody>
      </p:sp>
      <p:graphicFrame>
        <p:nvGraphicFramePr>
          <p:cNvPr id="11" name="İçerik Yer Tutucusu 2">
            <a:extLst>
              <a:ext uri="{FF2B5EF4-FFF2-40B4-BE49-F238E27FC236}">
                <a16:creationId xmlns:a16="http://schemas.microsoft.com/office/drawing/2014/main" id="{C5410B77-83C9-6EC2-24DB-826AF5FF1C77}"/>
              </a:ext>
            </a:extLst>
          </p:cNvPr>
          <p:cNvGraphicFramePr>
            <a:graphicFrameLocks noGrp="1"/>
          </p:cNvGraphicFramePr>
          <p:nvPr>
            <p:ph idx="1"/>
            <p:extLst>
              <p:ext uri="{D42A27DB-BD31-4B8C-83A1-F6EECF244321}">
                <p14:modId xmlns:p14="http://schemas.microsoft.com/office/powerpoint/2010/main" val="2347072927"/>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a:t>Kaynak: onuraltuntas.net </a:t>
            </a:r>
          </a:p>
        </p:txBody>
      </p:sp>
    </p:spTree>
    <p:extLst>
      <p:ext uri="{BB962C8B-B14F-4D97-AF65-F5344CB8AC3E}">
        <p14:creationId xmlns:p14="http://schemas.microsoft.com/office/powerpoint/2010/main" val="2114913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9" name="Picture 38" descr="Düzenli aralıklarla öğeler tablosu">
            <a:extLst>
              <a:ext uri="{FF2B5EF4-FFF2-40B4-BE49-F238E27FC236}">
                <a16:creationId xmlns:a16="http://schemas.microsoft.com/office/drawing/2014/main" id="{CF66952E-C7B8-F33F-765A-EA408717C00E}"/>
              </a:ext>
            </a:extLst>
          </p:cNvPr>
          <p:cNvPicPr>
            <a:picLocks noChangeAspect="1"/>
          </p:cNvPicPr>
          <p:nvPr/>
        </p:nvPicPr>
        <p:blipFill>
          <a:blip r:embed="rId2"/>
          <a:srcRect l="27012" r="24832"/>
          <a:stretch/>
        </p:blipFill>
        <p:spPr>
          <a:xfrm>
            <a:off x="20" y="10"/>
            <a:ext cx="4966232" cy="6857990"/>
          </a:xfrm>
          <a:prstGeom prst="rect">
            <a:avLst/>
          </a:prstGeom>
        </p:spPr>
      </p:pic>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475274" y="1971584"/>
            <a:ext cx="5607908" cy="3254321"/>
          </a:xfrm>
        </p:spPr>
        <p:txBody>
          <a:bodyPr vert="horz" lIns="91440" tIns="45720" rIns="91440" bIns="45720" rtlCol="0" anchor="b">
            <a:normAutofit fontScale="90000"/>
          </a:bodyPr>
          <a:lstStyle/>
          <a:p>
            <a:r>
              <a:rPr lang="en-US" sz="1800" b="1" dirty="0">
                <a:highlight>
                  <a:srgbClr val="FFFF00"/>
                </a:highlight>
              </a:rPr>
              <a:t>Veri türü ne </a:t>
            </a:r>
            <a:r>
              <a:rPr lang="en-US" sz="1800" b="1" dirty="0" err="1">
                <a:highlight>
                  <a:srgbClr val="FFFF00"/>
                </a:highlight>
              </a:rPr>
              <a:t>demek</a:t>
            </a:r>
            <a:r>
              <a:rPr lang="en-US" sz="1800" b="1" dirty="0">
                <a:highlight>
                  <a:srgbClr val="FFFF00"/>
                </a:highlight>
              </a:rPr>
              <a:t>?</a:t>
            </a:r>
            <a:br>
              <a:rPr lang="en-US" sz="1800" b="1" dirty="0"/>
            </a:br>
            <a:br>
              <a:rPr lang="en-US" sz="1800" b="1" dirty="0"/>
            </a:br>
            <a:r>
              <a:rPr lang="en-US" sz="1800" dirty="0"/>
              <a:t>Veri türü, </a:t>
            </a:r>
            <a:r>
              <a:rPr lang="en-US" sz="1800" dirty="0" err="1"/>
              <a:t>bir</a:t>
            </a:r>
            <a:r>
              <a:rPr lang="en-US" sz="1800" dirty="0"/>
              <a:t> değişkenin </a:t>
            </a:r>
            <a:r>
              <a:rPr lang="en-US" sz="1800" dirty="0" err="1"/>
              <a:t>saklayabileceği</a:t>
            </a:r>
            <a:r>
              <a:rPr lang="en-US" sz="1800" dirty="0"/>
              <a:t> </a:t>
            </a:r>
            <a:r>
              <a:rPr lang="en-US" sz="1800" dirty="0" err="1"/>
              <a:t>verilerin</a:t>
            </a:r>
            <a:r>
              <a:rPr lang="en-US" sz="1800" dirty="0"/>
              <a:t> </a:t>
            </a:r>
            <a:r>
              <a:rPr lang="en-US" sz="1800" dirty="0" err="1"/>
              <a:t>biçimini</a:t>
            </a:r>
            <a:r>
              <a:rPr lang="en-US" sz="1800" dirty="0"/>
              <a:t> </a:t>
            </a:r>
            <a:r>
              <a:rPr lang="en-US" sz="1800" dirty="0" err="1"/>
              <a:t>ve</a:t>
            </a:r>
            <a:r>
              <a:rPr lang="en-US" sz="1800" dirty="0"/>
              <a:t> </a:t>
            </a:r>
            <a:r>
              <a:rPr lang="en-US" sz="1800" dirty="0" err="1"/>
              <a:t>bu</a:t>
            </a:r>
            <a:r>
              <a:rPr lang="en-US" sz="1800" dirty="0"/>
              <a:t> </a:t>
            </a:r>
            <a:r>
              <a:rPr lang="en-US" sz="1800" dirty="0" err="1"/>
              <a:t>verilerle</a:t>
            </a:r>
            <a:r>
              <a:rPr lang="en-US" sz="1800" dirty="0"/>
              <a:t> </a:t>
            </a:r>
            <a:r>
              <a:rPr lang="en-US" sz="1800" dirty="0" err="1"/>
              <a:t>hangi</a:t>
            </a:r>
            <a:r>
              <a:rPr lang="en-US" sz="1800" dirty="0"/>
              <a:t> </a:t>
            </a:r>
            <a:r>
              <a:rPr lang="en-US" sz="1800" dirty="0" err="1"/>
              <a:t>işlemlerin</a:t>
            </a:r>
            <a:r>
              <a:rPr lang="en-US" sz="1800" dirty="0"/>
              <a:t> </a:t>
            </a:r>
            <a:r>
              <a:rPr lang="en-US" sz="1800" dirty="0" err="1"/>
              <a:t>yapılabileceğini</a:t>
            </a:r>
            <a:r>
              <a:rPr lang="en-US" sz="1800" dirty="0"/>
              <a:t> </a:t>
            </a:r>
            <a:r>
              <a:rPr lang="en-US" sz="1800" dirty="0" err="1"/>
              <a:t>tanımlar</a:t>
            </a:r>
            <a:r>
              <a:rPr lang="en-US" sz="1800" dirty="0"/>
              <a:t>.</a:t>
            </a:r>
            <a:br>
              <a:rPr lang="en-US" sz="1800" dirty="0"/>
            </a:br>
            <a:br>
              <a:rPr lang="en-US" sz="1800" dirty="0"/>
            </a:br>
            <a:r>
              <a:rPr lang="en-US" sz="1800" dirty="0"/>
              <a:t>Python, </a:t>
            </a:r>
            <a:r>
              <a:rPr lang="en-US" sz="1800" dirty="0" err="1"/>
              <a:t>dinamik</a:t>
            </a:r>
            <a:r>
              <a:rPr lang="en-US" sz="1800" dirty="0"/>
              <a:t> </a:t>
            </a:r>
            <a:r>
              <a:rPr lang="en-US" sz="1800" dirty="0" err="1"/>
              <a:t>tür</a:t>
            </a:r>
            <a:r>
              <a:rPr lang="en-US" sz="1800" dirty="0"/>
              <a:t> </a:t>
            </a:r>
            <a:r>
              <a:rPr lang="en-US" sz="1800" dirty="0" err="1"/>
              <a:t>yapısına</a:t>
            </a:r>
            <a:r>
              <a:rPr lang="en-US" sz="1800" dirty="0"/>
              <a:t> </a:t>
            </a:r>
            <a:r>
              <a:rPr lang="en-US" sz="1800" dirty="0" err="1"/>
              <a:t>sahiptir</a:t>
            </a:r>
            <a:r>
              <a:rPr lang="en-US" sz="1800" dirty="0"/>
              <a:t>, </a:t>
            </a:r>
            <a:r>
              <a:rPr lang="en-US" sz="1800" dirty="0" err="1"/>
              <a:t>yani</a:t>
            </a:r>
            <a:r>
              <a:rPr lang="en-US" sz="1800" dirty="0"/>
              <a:t> </a:t>
            </a:r>
            <a:r>
              <a:rPr lang="en-US" sz="1800" dirty="0" err="1"/>
              <a:t>bir</a:t>
            </a:r>
            <a:r>
              <a:rPr lang="en-US" sz="1800" dirty="0"/>
              <a:t> değişkenin türü </a:t>
            </a:r>
            <a:r>
              <a:rPr lang="en-US" sz="1800" dirty="0" err="1"/>
              <a:t>tanımlandıktan</a:t>
            </a:r>
            <a:r>
              <a:rPr lang="en-US" sz="1800" dirty="0"/>
              <a:t> </a:t>
            </a:r>
            <a:r>
              <a:rPr lang="en-US" sz="1800" dirty="0" err="1"/>
              <a:t>sonra</a:t>
            </a:r>
            <a:r>
              <a:rPr lang="en-US" sz="1800" dirty="0"/>
              <a:t> </a:t>
            </a:r>
            <a:r>
              <a:rPr lang="en-US" sz="1800" dirty="0" err="1"/>
              <a:t>otomatik</a:t>
            </a:r>
            <a:r>
              <a:rPr lang="en-US" sz="1800" dirty="0"/>
              <a:t> </a:t>
            </a:r>
            <a:r>
              <a:rPr lang="en-US" sz="1800" dirty="0" err="1"/>
              <a:t>olarak</a:t>
            </a:r>
            <a:r>
              <a:rPr lang="en-US" sz="1800" dirty="0"/>
              <a:t> </a:t>
            </a:r>
            <a:r>
              <a:rPr lang="en-US" sz="1800" dirty="0" err="1"/>
              <a:t>belirlenir</a:t>
            </a:r>
            <a:r>
              <a:rPr lang="en-US" sz="1800" dirty="0"/>
              <a:t>. </a:t>
            </a:r>
            <a:r>
              <a:rPr lang="en-US" sz="1800" dirty="0" err="1"/>
              <a:t>Örneğin</a:t>
            </a:r>
            <a:r>
              <a:rPr lang="en-US" sz="1800" dirty="0"/>
              <a:t>, </a:t>
            </a:r>
            <a:r>
              <a:rPr lang="en-US" sz="1800" dirty="0" err="1"/>
              <a:t>sayısal</a:t>
            </a:r>
            <a:r>
              <a:rPr lang="en-US" sz="1800" dirty="0"/>
              <a:t> </a:t>
            </a:r>
            <a:r>
              <a:rPr lang="en-US" sz="1800" dirty="0" err="1"/>
              <a:t>işlemler</a:t>
            </a:r>
            <a:r>
              <a:rPr lang="en-US" sz="1800" dirty="0"/>
              <a:t> </a:t>
            </a:r>
            <a:r>
              <a:rPr lang="en-US" sz="1800" dirty="0" err="1"/>
              <a:t>için</a:t>
            </a:r>
            <a:r>
              <a:rPr lang="en-US" sz="1800" dirty="0"/>
              <a:t> </a:t>
            </a:r>
            <a:r>
              <a:rPr lang="en-US" sz="1800" dirty="0" err="1"/>
              <a:t>bir</a:t>
            </a:r>
            <a:r>
              <a:rPr lang="en-US" sz="1800" dirty="0"/>
              <a:t> </a:t>
            </a:r>
            <a:r>
              <a:rPr lang="en-US" sz="1800" b="1" dirty="0"/>
              <a:t>integer</a:t>
            </a:r>
            <a:r>
              <a:rPr lang="en-US" sz="1800" dirty="0"/>
              <a:t> (</a:t>
            </a:r>
            <a:r>
              <a:rPr lang="en-US" sz="1800" dirty="0" err="1"/>
              <a:t>tamsayı</a:t>
            </a:r>
            <a:r>
              <a:rPr lang="en-US" sz="1800" dirty="0"/>
              <a:t>), </a:t>
            </a:r>
            <a:r>
              <a:rPr lang="en-US" sz="1800" dirty="0" err="1"/>
              <a:t>metinsel</a:t>
            </a:r>
            <a:r>
              <a:rPr lang="en-US" sz="1800" dirty="0"/>
              <a:t> </a:t>
            </a:r>
            <a:r>
              <a:rPr lang="en-US" sz="1800" dirty="0" err="1"/>
              <a:t>işlemler</a:t>
            </a:r>
            <a:r>
              <a:rPr lang="en-US" sz="1800" dirty="0"/>
              <a:t> </a:t>
            </a:r>
            <a:r>
              <a:rPr lang="en-US" sz="1800" dirty="0" err="1"/>
              <a:t>için</a:t>
            </a:r>
            <a:r>
              <a:rPr lang="en-US" sz="1800" dirty="0"/>
              <a:t> </a:t>
            </a:r>
            <a:r>
              <a:rPr lang="en-US" sz="1800" b="1" dirty="0"/>
              <a:t>string</a:t>
            </a:r>
            <a:r>
              <a:rPr lang="en-US" sz="1800" dirty="0"/>
              <a:t> (</a:t>
            </a:r>
            <a:r>
              <a:rPr lang="en-US" sz="1800" dirty="0" err="1"/>
              <a:t>metin</a:t>
            </a:r>
            <a:r>
              <a:rPr lang="en-US" sz="1800" dirty="0"/>
              <a:t>) </a:t>
            </a:r>
            <a:r>
              <a:rPr lang="en-US" sz="1800" dirty="0" err="1"/>
              <a:t>kullanılır</a:t>
            </a:r>
            <a:r>
              <a:rPr lang="en-US" sz="1800" dirty="0"/>
              <a:t>. </a:t>
            </a:r>
            <a:br>
              <a:rPr lang="en-US" sz="1800" dirty="0"/>
            </a:br>
            <a:br>
              <a:rPr lang="en-US" sz="1800" dirty="0"/>
            </a:br>
            <a:r>
              <a:rPr lang="en-US" sz="1800" dirty="0" err="1"/>
              <a:t>Hangi</a:t>
            </a:r>
            <a:r>
              <a:rPr lang="en-US" sz="1800" dirty="0"/>
              <a:t> </a:t>
            </a:r>
            <a:r>
              <a:rPr lang="en-US" sz="1800" dirty="0" err="1"/>
              <a:t>veri</a:t>
            </a:r>
            <a:r>
              <a:rPr lang="en-US" sz="1800" dirty="0"/>
              <a:t> </a:t>
            </a:r>
            <a:r>
              <a:rPr lang="en-US" sz="1800" dirty="0" err="1"/>
              <a:t>türünün</a:t>
            </a:r>
            <a:r>
              <a:rPr lang="en-US" sz="1800" dirty="0"/>
              <a:t> </a:t>
            </a:r>
            <a:r>
              <a:rPr lang="en-US" sz="1800" dirty="0" err="1"/>
              <a:t>kullanılacağını</a:t>
            </a:r>
            <a:r>
              <a:rPr lang="en-US" sz="1800" dirty="0"/>
              <a:t> </a:t>
            </a:r>
            <a:r>
              <a:rPr lang="en-US" sz="1800" dirty="0" err="1"/>
              <a:t>bilmek</a:t>
            </a:r>
            <a:r>
              <a:rPr lang="en-US" sz="1800" dirty="0"/>
              <a:t>, </a:t>
            </a:r>
            <a:r>
              <a:rPr lang="en-US" sz="1800" dirty="0" err="1"/>
              <a:t>programın</a:t>
            </a:r>
            <a:r>
              <a:rPr lang="en-US" sz="1800" dirty="0"/>
              <a:t> </a:t>
            </a:r>
            <a:r>
              <a:rPr lang="en-US" sz="1800" dirty="0" err="1"/>
              <a:t>performansını</a:t>
            </a:r>
            <a:r>
              <a:rPr lang="en-US" sz="1800" dirty="0"/>
              <a:t> </a:t>
            </a:r>
            <a:r>
              <a:rPr lang="en-US" sz="1800" dirty="0" err="1"/>
              <a:t>ve</a:t>
            </a:r>
            <a:r>
              <a:rPr lang="en-US" sz="1800" dirty="0"/>
              <a:t> </a:t>
            </a:r>
            <a:r>
              <a:rPr lang="en-US" sz="1800" dirty="0" err="1"/>
              <a:t>doğruluğunu</a:t>
            </a:r>
            <a:r>
              <a:rPr lang="en-US" sz="1800" dirty="0"/>
              <a:t> </a:t>
            </a:r>
            <a:r>
              <a:rPr lang="en-US" sz="1800" dirty="0" err="1"/>
              <a:t>doğrudan</a:t>
            </a:r>
            <a:r>
              <a:rPr lang="en-US" sz="1800" dirty="0"/>
              <a:t> </a:t>
            </a:r>
            <a:r>
              <a:rPr lang="en-US" sz="1800" dirty="0" err="1"/>
              <a:t>etkiler</a:t>
            </a:r>
            <a:r>
              <a:rPr lang="en-US" sz="1800" dirty="0"/>
              <a:t>. </a:t>
            </a: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316718" y="6453386"/>
            <a:ext cx="4290713" cy="404614"/>
          </a:xfrm>
        </p:spPr>
        <p:txBody>
          <a:bodyPr vert="horz" lIns="91440" tIns="45720" rIns="91440" bIns="45720" rtlCol="0" anchor="ctr">
            <a:normAutofit/>
          </a:bodyPr>
          <a:lstStyle/>
          <a:p>
            <a:pPr>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70906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9" name="Picture 38" descr="Düzenli aralıklarla öğeler tablosu">
            <a:extLst>
              <a:ext uri="{FF2B5EF4-FFF2-40B4-BE49-F238E27FC236}">
                <a16:creationId xmlns:a16="http://schemas.microsoft.com/office/drawing/2014/main" id="{CF66952E-C7B8-F33F-765A-EA408717C00E}"/>
              </a:ext>
            </a:extLst>
          </p:cNvPr>
          <p:cNvPicPr>
            <a:picLocks noChangeAspect="1"/>
          </p:cNvPicPr>
          <p:nvPr/>
        </p:nvPicPr>
        <p:blipFill>
          <a:blip r:embed="rId2"/>
          <a:srcRect l="27012" r="24832"/>
          <a:stretch/>
        </p:blipFill>
        <p:spPr>
          <a:xfrm>
            <a:off x="20" y="10"/>
            <a:ext cx="4966232" cy="6857990"/>
          </a:xfrm>
          <a:prstGeom prst="rect">
            <a:avLst/>
          </a:prstGeom>
        </p:spPr>
      </p:pic>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316718" y="1754786"/>
            <a:ext cx="5607908" cy="3900030"/>
          </a:xfrm>
        </p:spPr>
        <p:txBody>
          <a:bodyPr vert="horz" lIns="91440" tIns="45720" rIns="91440" bIns="45720" rtlCol="0" anchor="b">
            <a:normAutofit fontScale="90000"/>
          </a:bodyPr>
          <a:lstStyle/>
          <a:p>
            <a:r>
              <a:rPr lang="tr-TR" sz="2000" b="1" dirty="0">
                <a:highlight>
                  <a:srgbClr val="FFFF00"/>
                </a:highlight>
              </a:rPr>
              <a:t>Veri Türlerinin Çeşitli Olmasının Nedenleri:</a:t>
            </a:r>
            <a:br>
              <a:rPr lang="tr-TR" sz="1800" dirty="0"/>
            </a:br>
            <a:br>
              <a:rPr lang="tr-TR" sz="1800" dirty="0"/>
            </a:br>
            <a:r>
              <a:rPr lang="tr-TR" sz="1800" dirty="0">
                <a:highlight>
                  <a:srgbClr val="00FF00"/>
                </a:highlight>
              </a:rPr>
              <a:t>Farklı Veri Tiplerini Temsil Etme İhtiyacı: </a:t>
            </a:r>
            <a:r>
              <a:rPr lang="tr-TR" sz="1800" dirty="0"/>
              <a:t>Farklı türdeki bilgilerin (sayılar, metinler, mantıksal değerler, listeler) programlarda temsil edilmesi gerekir.</a:t>
            </a:r>
            <a:br>
              <a:rPr lang="tr-TR" sz="1800" dirty="0"/>
            </a:br>
            <a:br>
              <a:rPr lang="tr-TR" sz="1800" dirty="0"/>
            </a:br>
            <a:r>
              <a:rPr lang="tr-TR" sz="1800" dirty="0">
                <a:highlight>
                  <a:srgbClr val="00FF00"/>
                </a:highlight>
              </a:rPr>
              <a:t>Bellek Yönetimi: </a:t>
            </a:r>
            <a:r>
              <a:rPr lang="tr-TR" sz="1800" dirty="0"/>
              <a:t>Her veri tipi bellekte farklı miktarda yer kaplar ve farklı işlemler gerektirir. Örneğin, bir tamsayı daha az yer kaplarken, bir liste daha fazla yer kaplar.</a:t>
            </a:r>
            <a:br>
              <a:rPr lang="tr-TR" sz="1800" dirty="0"/>
            </a:br>
            <a:br>
              <a:rPr lang="tr-TR" sz="1800" dirty="0">
                <a:highlight>
                  <a:srgbClr val="00FF00"/>
                </a:highlight>
              </a:rPr>
            </a:br>
            <a:r>
              <a:rPr lang="tr-TR" sz="1800" dirty="0">
                <a:highlight>
                  <a:srgbClr val="00FF00"/>
                </a:highlight>
              </a:rPr>
              <a:t>Doğru İşlemler İçin: </a:t>
            </a:r>
            <a:r>
              <a:rPr lang="tr-TR" sz="1800" dirty="0"/>
              <a:t>Her veri türü kendine özgü işlemlerle çalışır. Örneğin, sayılarla toplama yapabilirken, metinlerle birleştirme işlemi yapabiliriz.</a:t>
            </a:r>
            <a:br>
              <a:rPr lang="tr-TR" sz="1600" dirty="0"/>
            </a:br>
            <a:br>
              <a:rPr lang="tr-TR" sz="1600"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316718" y="6453386"/>
            <a:ext cx="4290713" cy="404614"/>
          </a:xfrm>
        </p:spPr>
        <p:txBody>
          <a:bodyPr vert="horz" lIns="91440" tIns="45720" rIns="91440" bIns="45720" rtlCol="0" anchor="ctr">
            <a:normAutofit/>
          </a:bodyPr>
          <a:lstStyle/>
          <a:p>
            <a:pPr>
              <a:spcAft>
                <a:spcPts val="600"/>
              </a:spcAft>
            </a:pPr>
            <a:r>
              <a:rPr lang="en-US" kern="1200" baseline="0" dirty="0">
                <a:solidFill>
                  <a:schemeClr val="tx2"/>
                </a:solidFill>
                <a:latin typeface="+mn-lt"/>
                <a:ea typeface="+mn-ea"/>
                <a:cs typeface="+mn-cs"/>
              </a:rPr>
              <a:t>Kaynak: </a:t>
            </a:r>
            <a:r>
              <a:rPr lang="en-US" kern="1200" baseline="0" dirty="0" err="1">
                <a:solidFill>
                  <a:schemeClr val="tx2"/>
                </a:solidFill>
                <a:latin typeface="+mn-lt"/>
                <a:ea typeface="+mn-ea"/>
                <a:cs typeface="+mn-cs"/>
              </a:rPr>
              <a:t>onuraltuntas.net</a:t>
            </a:r>
            <a:r>
              <a:rPr lang="en-US" kern="1200" baseline="0" dirty="0">
                <a:solidFill>
                  <a:schemeClr val="tx2"/>
                </a:solidFill>
                <a:latin typeface="+mn-lt"/>
                <a:ea typeface="+mn-ea"/>
                <a:cs typeface="+mn-cs"/>
              </a:rPr>
              <a:t> </a:t>
            </a:r>
          </a:p>
        </p:txBody>
      </p:sp>
    </p:spTree>
    <p:extLst>
      <p:ext uri="{BB962C8B-B14F-4D97-AF65-F5344CB8AC3E}">
        <p14:creationId xmlns:p14="http://schemas.microsoft.com/office/powerpoint/2010/main" val="18693783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Ekranda görüntülenen veriler">
            <a:extLst>
              <a:ext uri="{FF2B5EF4-FFF2-40B4-BE49-F238E27FC236}">
                <a16:creationId xmlns:a16="http://schemas.microsoft.com/office/drawing/2014/main" id="{37BE91CE-647A-4244-1A7D-30D594442830}"/>
              </a:ext>
            </a:extLst>
          </p:cNvPr>
          <p:cNvPicPr>
            <a:picLocks noChangeAspect="1"/>
          </p:cNvPicPr>
          <p:nvPr/>
        </p:nvPicPr>
        <p:blipFill>
          <a:blip r:embed="rId2"/>
          <a:srcRect l="23298" b="9091"/>
          <a:stretch/>
        </p:blipFill>
        <p:spPr>
          <a:xfrm>
            <a:off x="20" y="10"/>
            <a:ext cx="8668492" cy="6857990"/>
          </a:xfrm>
          <a:prstGeom prst="rect">
            <a:avLst/>
          </a:prstGeom>
        </p:spPr>
      </p:pic>
      <p:sp>
        <p:nvSpPr>
          <p:cNvPr id="16" name="Rectangle 15">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769916" y="2221321"/>
            <a:ext cx="4890781" cy="3592249"/>
          </a:xfrm>
        </p:spPr>
        <p:txBody>
          <a:bodyPr vert="horz" lIns="91440" tIns="45720" rIns="91440" bIns="45720" rtlCol="0" anchor="b">
            <a:normAutofit fontScale="90000"/>
          </a:bodyPr>
          <a:lstStyle/>
          <a:p>
            <a:pPr marL="342900" indent="-342900"/>
            <a:r>
              <a:rPr lang="en-US" sz="2200" b="1" dirty="0"/>
              <a:t>Python Veri </a:t>
            </a:r>
            <a:r>
              <a:rPr lang="en-US" sz="2200" b="1" dirty="0" err="1"/>
              <a:t>Türlerinin</a:t>
            </a:r>
            <a:r>
              <a:rPr lang="en-US" sz="2200" b="1" dirty="0"/>
              <a:t> </a:t>
            </a:r>
            <a:r>
              <a:rPr lang="en-US" sz="2200" b="1" dirty="0" err="1"/>
              <a:t>İsimleri</a:t>
            </a:r>
            <a:r>
              <a:rPr lang="en-US" sz="2200" b="1" dirty="0"/>
              <a:t>:</a:t>
            </a:r>
            <a:br>
              <a:rPr lang="en-US" sz="2200" b="1" dirty="0"/>
            </a:br>
            <a:br>
              <a:rPr lang="en-US" sz="2200" b="1" dirty="0"/>
            </a:br>
            <a:r>
              <a:rPr lang="en-US" sz="2200" b="1" dirty="0" err="1">
                <a:highlight>
                  <a:srgbClr val="FFFF00"/>
                </a:highlight>
              </a:rPr>
              <a:t>Sayısal</a:t>
            </a:r>
            <a:r>
              <a:rPr lang="en-US" sz="2200" b="1" dirty="0">
                <a:highlight>
                  <a:srgbClr val="FFFF00"/>
                </a:highlight>
              </a:rPr>
              <a:t> Veri </a:t>
            </a:r>
            <a:r>
              <a:rPr lang="en-US" sz="2200" b="1" dirty="0" err="1">
                <a:highlight>
                  <a:srgbClr val="FFFF00"/>
                </a:highlight>
              </a:rPr>
              <a:t>Türleri</a:t>
            </a:r>
            <a:r>
              <a:rPr lang="en-US" sz="2200" b="1" dirty="0">
                <a:highlight>
                  <a:srgbClr val="FFFF00"/>
                </a:highlight>
              </a:rPr>
              <a:t> (Numeric Types):</a:t>
            </a:r>
            <a:br>
              <a:rPr lang="en-US" sz="2200" b="1" dirty="0"/>
            </a:br>
            <a:br>
              <a:rPr lang="en-US" sz="2200" dirty="0"/>
            </a:br>
            <a:r>
              <a:rPr lang="en-US" sz="2200" b="1" dirty="0">
                <a:highlight>
                  <a:srgbClr val="00FF00"/>
                </a:highlight>
              </a:rPr>
              <a:t>int</a:t>
            </a:r>
            <a:r>
              <a:rPr lang="en-US" sz="2200" dirty="0">
                <a:highlight>
                  <a:srgbClr val="00FF00"/>
                </a:highlight>
              </a:rPr>
              <a:t>:</a:t>
            </a:r>
            <a:r>
              <a:rPr lang="en-US" sz="2200" dirty="0"/>
              <a:t> </a:t>
            </a:r>
            <a:r>
              <a:rPr lang="en-US" sz="2200" dirty="0" err="1"/>
              <a:t>Tamsayıları</a:t>
            </a:r>
            <a:r>
              <a:rPr lang="en-US" sz="2200" dirty="0"/>
              <a:t> </a:t>
            </a:r>
            <a:r>
              <a:rPr lang="en-US" sz="2200" dirty="0" err="1"/>
              <a:t>temsil</a:t>
            </a:r>
            <a:r>
              <a:rPr lang="en-US" sz="2200" dirty="0"/>
              <a:t> </a:t>
            </a:r>
            <a:r>
              <a:rPr lang="en-US" sz="2200" dirty="0" err="1"/>
              <a:t>eder</a:t>
            </a:r>
            <a:r>
              <a:rPr lang="en-US" sz="2200" dirty="0"/>
              <a:t>. </a:t>
            </a:r>
            <a:br>
              <a:rPr lang="en-US" sz="2200" dirty="0"/>
            </a:br>
            <a:r>
              <a:rPr lang="en-US" sz="2200" dirty="0" err="1"/>
              <a:t>Örnek</a:t>
            </a:r>
            <a:r>
              <a:rPr lang="en-US" sz="2200" dirty="0"/>
              <a:t>: x = 10</a:t>
            </a:r>
            <a:br>
              <a:rPr lang="en-US" sz="2200" dirty="0"/>
            </a:br>
            <a:br>
              <a:rPr lang="en-US" sz="2200" dirty="0"/>
            </a:br>
            <a:r>
              <a:rPr lang="en-US" sz="2200" b="1" dirty="0">
                <a:highlight>
                  <a:srgbClr val="00FF00"/>
                </a:highlight>
              </a:rPr>
              <a:t>float</a:t>
            </a:r>
            <a:r>
              <a:rPr lang="en-US" sz="2200" dirty="0">
                <a:highlight>
                  <a:srgbClr val="00FF00"/>
                </a:highlight>
              </a:rPr>
              <a:t>: </a:t>
            </a:r>
            <a:r>
              <a:rPr lang="en-US" sz="2200" dirty="0" err="1"/>
              <a:t>Ondalıklı</a:t>
            </a:r>
            <a:r>
              <a:rPr lang="en-US" sz="2200" dirty="0"/>
              <a:t> </a:t>
            </a:r>
            <a:r>
              <a:rPr lang="en-US" sz="2200" dirty="0" err="1"/>
              <a:t>sayıları</a:t>
            </a:r>
            <a:r>
              <a:rPr lang="en-US" sz="2200" dirty="0"/>
              <a:t> </a:t>
            </a:r>
            <a:r>
              <a:rPr lang="en-US" sz="2200" dirty="0" err="1"/>
              <a:t>temsil</a:t>
            </a:r>
            <a:r>
              <a:rPr lang="en-US" sz="2200" dirty="0"/>
              <a:t> </a:t>
            </a:r>
            <a:r>
              <a:rPr lang="en-US" sz="2200" dirty="0" err="1"/>
              <a:t>eder</a:t>
            </a:r>
            <a:r>
              <a:rPr lang="en-US" sz="2200" dirty="0"/>
              <a:t>. </a:t>
            </a:r>
            <a:br>
              <a:rPr lang="en-US" sz="2200" dirty="0"/>
            </a:br>
            <a:r>
              <a:rPr lang="en-US" sz="2200" dirty="0" err="1"/>
              <a:t>Örnek</a:t>
            </a:r>
            <a:r>
              <a:rPr lang="en-US" sz="2200" dirty="0"/>
              <a:t>: y = 10.5</a:t>
            </a:r>
            <a:br>
              <a:rPr lang="en-US" sz="2200" dirty="0"/>
            </a:br>
            <a:r>
              <a:rPr lang="en-US" sz="2200" dirty="0"/>
              <a:t>             z  = 2.0</a:t>
            </a:r>
            <a:br>
              <a:rPr lang="en-US" sz="2200" dirty="0"/>
            </a:br>
            <a:br>
              <a:rPr lang="en-US" sz="2200" dirty="0"/>
            </a:br>
            <a:r>
              <a:rPr lang="en-US" sz="2200" b="1" dirty="0">
                <a:highlight>
                  <a:srgbClr val="00FF00"/>
                </a:highlight>
              </a:rPr>
              <a:t>complex</a:t>
            </a:r>
            <a:r>
              <a:rPr lang="en-US" sz="2200" dirty="0">
                <a:highlight>
                  <a:srgbClr val="00FF00"/>
                </a:highlight>
              </a:rPr>
              <a:t>: </a:t>
            </a:r>
            <a:r>
              <a:rPr lang="en-US" sz="2200" dirty="0" err="1"/>
              <a:t>Karmaşık</a:t>
            </a:r>
            <a:r>
              <a:rPr lang="en-US" sz="2200" dirty="0"/>
              <a:t> </a:t>
            </a:r>
            <a:r>
              <a:rPr lang="en-US" sz="2200" dirty="0" err="1"/>
              <a:t>sayıları</a:t>
            </a:r>
            <a:r>
              <a:rPr lang="en-US" sz="2200" dirty="0"/>
              <a:t> </a:t>
            </a:r>
            <a:r>
              <a:rPr lang="en-US" sz="2200" dirty="0" err="1"/>
              <a:t>temsil</a:t>
            </a:r>
            <a:r>
              <a:rPr lang="en-US" sz="2200" dirty="0"/>
              <a:t> </a:t>
            </a:r>
            <a:r>
              <a:rPr lang="en-US" sz="2200" dirty="0" err="1"/>
              <a:t>eder</a:t>
            </a:r>
            <a:r>
              <a:rPr lang="en-US" sz="2200" dirty="0"/>
              <a:t>. </a:t>
            </a:r>
            <a:r>
              <a:rPr lang="en-US" sz="2200" dirty="0" err="1"/>
              <a:t>Örnek</a:t>
            </a:r>
            <a:r>
              <a:rPr lang="en-US" sz="2200" dirty="0"/>
              <a:t>: z = 3 + 5j</a:t>
            </a:r>
            <a:br>
              <a:rPr lang="en-US" sz="2200" dirty="0"/>
            </a:br>
            <a:br>
              <a:rPr lang="en-US" sz="2200" cap="all" dirty="0"/>
            </a:br>
            <a:br>
              <a:rPr lang="en-US" sz="1200" cap="all" dirty="0"/>
            </a:br>
            <a:br>
              <a:rPr lang="en-US" sz="1200" cap="all" dirty="0"/>
            </a:br>
            <a:br>
              <a:rPr lang="en-US" sz="1200" cap="all" dirty="0">
                <a:effectLst/>
              </a:rPr>
            </a:br>
            <a:br>
              <a:rPr lang="en-US" sz="1200" cap="all" dirty="0">
                <a:effectLst/>
              </a:rPr>
            </a:br>
            <a:br>
              <a:rPr lang="en-US" sz="1200" cap="all" dirty="0">
                <a:effectLst/>
              </a:rPr>
            </a:br>
            <a:endParaRPr lang="en-US" sz="1200" cap="all" dirty="0"/>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7848600" y="6356350"/>
            <a:ext cx="3096491" cy="365125"/>
          </a:xfrm>
        </p:spPr>
        <p:txBody>
          <a:bodyPr vert="horz" lIns="91440" tIns="45720" rIns="91440" bIns="45720" rtlCol="0" anchor="ctr">
            <a:normAutofit/>
          </a:bodyPr>
          <a:lstStyle/>
          <a:p>
            <a:pPr algn="l" defTabSz="914400">
              <a:spcAft>
                <a:spcPts val="600"/>
              </a:spcAft>
              <a:defRPr/>
            </a:pPr>
            <a:r>
              <a:rPr lang="en-US" kern="1200">
                <a:solidFill>
                  <a:schemeClr val="tx1">
                    <a:lumMod val="50000"/>
                    <a:lumOff val="50000"/>
                  </a:scheme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1861092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Ekranda görüntülenen veriler">
            <a:extLst>
              <a:ext uri="{FF2B5EF4-FFF2-40B4-BE49-F238E27FC236}">
                <a16:creationId xmlns:a16="http://schemas.microsoft.com/office/drawing/2014/main" id="{37BE91CE-647A-4244-1A7D-30D594442830}"/>
              </a:ext>
            </a:extLst>
          </p:cNvPr>
          <p:cNvPicPr>
            <a:picLocks noChangeAspect="1"/>
          </p:cNvPicPr>
          <p:nvPr/>
        </p:nvPicPr>
        <p:blipFill>
          <a:blip r:embed="rId2"/>
          <a:srcRect l="23298" b="9091"/>
          <a:stretch/>
        </p:blipFill>
        <p:spPr>
          <a:xfrm>
            <a:off x="20" y="10"/>
            <a:ext cx="8668492" cy="6857990"/>
          </a:xfrm>
          <a:prstGeom prst="rect">
            <a:avLst/>
          </a:prstGeom>
        </p:spPr>
      </p:pic>
      <p:sp>
        <p:nvSpPr>
          <p:cNvPr id="16" name="Rectangle 15">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688823" y="3555170"/>
            <a:ext cx="5503177" cy="3592249"/>
          </a:xfrm>
        </p:spPr>
        <p:txBody>
          <a:bodyPr vert="horz" lIns="91440" tIns="45720" rIns="91440" bIns="45720" rtlCol="0" anchor="b">
            <a:normAutofit fontScale="90000"/>
          </a:bodyPr>
          <a:lstStyle/>
          <a:p>
            <a:r>
              <a:rPr lang="en-US" sz="2000" b="1" dirty="0"/>
              <a:t>Python Veri </a:t>
            </a:r>
            <a:r>
              <a:rPr lang="en-US" sz="2000" b="1" dirty="0" err="1"/>
              <a:t>Türlerinin</a:t>
            </a:r>
            <a:r>
              <a:rPr lang="en-US" sz="2000" b="1" dirty="0"/>
              <a:t> </a:t>
            </a:r>
            <a:r>
              <a:rPr lang="en-US" sz="2000" b="1" dirty="0" err="1"/>
              <a:t>İsimleri</a:t>
            </a:r>
            <a:r>
              <a:rPr lang="en-US" sz="2000" b="1" dirty="0"/>
              <a:t>:</a:t>
            </a:r>
            <a:br>
              <a:rPr lang="en-US" sz="2000" b="1" dirty="0"/>
            </a:br>
            <a:br>
              <a:rPr lang="en-US" sz="2000" b="1" dirty="0">
                <a:highlight>
                  <a:srgbClr val="FFFF00"/>
                </a:highlight>
              </a:rPr>
            </a:br>
            <a:r>
              <a:rPr lang="tr-TR" sz="2000" b="1" dirty="0" err="1">
                <a:highlight>
                  <a:srgbClr val="FFFF00"/>
                </a:highlight>
              </a:rPr>
              <a:t>Metinsel</a:t>
            </a:r>
            <a:r>
              <a:rPr lang="tr-TR" sz="2000" b="1" dirty="0">
                <a:highlight>
                  <a:srgbClr val="FFFF00"/>
                </a:highlight>
              </a:rPr>
              <a:t> Veri Türü (</a:t>
            </a:r>
            <a:r>
              <a:rPr lang="tr-TR" sz="2000" b="1" dirty="0" err="1">
                <a:highlight>
                  <a:srgbClr val="FFFF00"/>
                </a:highlight>
              </a:rPr>
              <a:t>Text</a:t>
            </a:r>
            <a:r>
              <a:rPr lang="tr-TR" sz="2000" b="1" dirty="0">
                <a:highlight>
                  <a:srgbClr val="FFFF00"/>
                </a:highlight>
              </a:rPr>
              <a:t> </a:t>
            </a:r>
            <a:r>
              <a:rPr lang="tr-TR" sz="2000" b="1" dirty="0" err="1">
                <a:highlight>
                  <a:srgbClr val="FFFF00"/>
                </a:highlight>
              </a:rPr>
              <a:t>Type</a:t>
            </a:r>
            <a:r>
              <a:rPr lang="tr-TR" sz="2000" b="1" dirty="0">
                <a:highlight>
                  <a:srgbClr val="FFFF00"/>
                </a:highlight>
              </a:rPr>
              <a:t>):</a:t>
            </a:r>
            <a:br>
              <a:rPr lang="tr-TR" sz="2000" dirty="0"/>
            </a:br>
            <a:r>
              <a:rPr lang="tr-TR" sz="2000" b="1" dirty="0" err="1">
                <a:highlight>
                  <a:srgbClr val="00FF00"/>
                </a:highlight>
              </a:rPr>
              <a:t>str</a:t>
            </a:r>
            <a:r>
              <a:rPr lang="tr-TR" sz="2000" dirty="0">
                <a:highlight>
                  <a:srgbClr val="00FF00"/>
                </a:highlight>
              </a:rPr>
              <a:t>: </a:t>
            </a:r>
            <a:r>
              <a:rPr lang="tr-TR" sz="2000" dirty="0"/>
              <a:t>Metinleri temsil eder (</a:t>
            </a:r>
            <a:r>
              <a:rPr lang="tr-TR" sz="2000" dirty="0" err="1"/>
              <a:t>string</a:t>
            </a:r>
            <a:r>
              <a:rPr lang="tr-TR" sz="2000" dirty="0"/>
              <a:t>). </a:t>
            </a:r>
            <a:br>
              <a:rPr lang="tr-TR" sz="2000" dirty="0"/>
            </a:br>
            <a:r>
              <a:rPr lang="tr-TR" sz="2000" dirty="0"/>
              <a:t>Örnek: isim = "</a:t>
            </a:r>
            <a:r>
              <a:rPr lang="tr-TR" sz="2000" dirty="0" err="1"/>
              <a:t>Python</a:t>
            </a:r>
            <a:r>
              <a:rPr lang="tr-TR" sz="2000" dirty="0"/>
              <a:t> "</a:t>
            </a:r>
            <a:br>
              <a:rPr lang="tr-TR" sz="2000" dirty="0"/>
            </a:br>
            <a:br>
              <a:rPr lang="tr-TR" sz="2000" dirty="0">
                <a:highlight>
                  <a:srgbClr val="FFFF00"/>
                </a:highlight>
              </a:rPr>
            </a:br>
            <a:r>
              <a:rPr lang="tr-TR" sz="2000" b="1" dirty="0">
                <a:highlight>
                  <a:srgbClr val="FFFF00"/>
                </a:highlight>
              </a:rPr>
              <a:t>Mantıksal Veri Türü (</a:t>
            </a:r>
            <a:r>
              <a:rPr lang="tr-TR" sz="2000" b="1" dirty="0" err="1">
                <a:highlight>
                  <a:srgbClr val="FFFF00"/>
                </a:highlight>
              </a:rPr>
              <a:t>Boolean</a:t>
            </a:r>
            <a:r>
              <a:rPr lang="tr-TR" sz="2000" b="1" dirty="0">
                <a:highlight>
                  <a:srgbClr val="FFFF00"/>
                </a:highlight>
              </a:rPr>
              <a:t> </a:t>
            </a:r>
            <a:r>
              <a:rPr lang="tr-TR" sz="2000" b="1" dirty="0" err="1">
                <a:highlight>
                  <a:srgbClr val="FFFF00"/>
                </a:highlight>
              </a:rPr>
              <a:t>Type</a:t>
            </a:r>
            <a:r>
              <a:rPr lang="tr-TR" sz="2000" b="1" dirty="0">
                <a:highlight>
                  <a:srgbClr val="FFFF00"/>
                </a:highlight>
              </a:rPr>
              <a:t>):</a:t>
            </a:r>
            <a:br>
              <a:rPr lang="tr-TR" sz="2000" dirty="0"/>
            </a:br>
            <a:r>
              <a:rPr lang="tr-TR" sz="2000" b="1" dirty="0" err="1">
                <a:highlight>
                  <a:srgbClr val="00FF00"/>
                </a:highlight>
              </a:rPr>
              <a:t>bool</a:t>
            </a:r>
            <a:r>
              <a:rPr lang="tr-TR" sz="2000" dirty="0">
                <a:highlight>
                  <a:srgbClr val="00FF00"/>
                </a:highlight>
              </a:rPr>
              <a:t>: </a:t>
            </a:r>
            <a:r>
              <a:rPr lang="tr-TR" sz="2000" dirty="0"/>
              <a:t>Doğru veya yanlış değerleri saklar (True ya da </a:t>
            </a:r>
            <a:r>
              <a:rPr lang="tr-TR" sz="2000" dirty="0" err="1"/>
              <a:t>False</a:t>
            </a:r>
            <a:r>
              <a:rPr lang="tr-TR" sz="2000" dirty="0"/>
              <a:t>). </a:t>
            </a:r>
            <a:br>
              <a:rPr lang="tr-TR" sz="2000" dirty="0"/>
            </a:br>
            <a:r>
              <a:rPr lang="tr-TR" sz="2000" dirty="0"/>
              <a:t>Örnek: aktif = True</a:t>
            </a:r>
            <a:br>
              <a:rPr lang="tr-TR" sz="2000" dirty="0"/>
            </a:br>
            <a:br>
              <a:rPr lang="tr-TR" sz="2000" dirty="0">
                <a:highlight>
                  <a:srgbClr val="FFFF00"/>
                </a:highlight>
              </a:rPr>
            </a:br>
            <a:r>
              <a:rPr lang="tr-TR" sz="2000" b="1" dirty="0">
                <a:highlight>
                  <a:srgbClr val="FFFF00"/>
                </a:highlight>
              </a:rPr>
              <a:t>Dizi (</a:t>
            </a:r>
            <a:r>
              <a:rPr lang="tr-TR" sz="2000" b="1" dirty="0" err="1">
                <a:highlight>
                  <a:srgbClr val="FFFF00"/>
                </a:highlight>
              </a:rPr>
              <a:t>Sequence</a:t>
            </a:r>
            <a:r>
              <a:rPr lang="tr-TR" sz="2000" b="1" dirty="0">
                <a:highlight>
                  <a:srgbClr val="FFFF00"/>
                </a:highlight>
              </a:rPr>
              <a:t>) Türleri:</a:t>
            </a:r>
            <a:br>
              <a:rPr lang="tr-TR" sz="2000" dirty="0"/>
            </a:br>
            <a:r>
              <a:rPr lang="tr-TR" sz="2000" b="1" dirty="0" err="1">
                <a:highlight>
                  <a:srgbClr val="00FF00"/>
                </a:highlight>
              </a:rPr>
              <a:t>list</a:t>
            </a:r>
            <a:r>
              <a:rPr lang="tr-TR" sz="2000" dirty="0">
                <a:highlight>
                  <a:srgbClr val="00FF00"/>
                </a:highlight>
              </a:rPr>
              <a:t>: </a:t>
            </a:r>
            <a:r>
              <a:rPr lang="tr-TR" sz="2000" dirty="0"/>
              <a:t>Sıralı, değiştirilebilir veri koleksiyonu. </a:t>
            </a:r>
            <a:br>
              <a:rPr lang="tr-TR" sz="2000" dirty="0"/>
            </a:br>
            <a:r>
              <a:rPr lang="tr-TR" sz="2000" dirty="0"/>
              <a:t>Örnek: liste = [1, 2, 3, "elma"]</a:t>
            </a:r>
            <a:br>
              <a:rPr lang="tr-TR" sz="2000" dirty="0"/>
            </a:br>
            <a:br>
              <a:rPr lang="tr-TR" sz="2000" dirty="0"/>
            </a:br>
            <a:r>
              <a:rPr lang="tr-TR" sz="2000" b="1" dirty="0" err="1">
                <a:highlight>
                  <a:srgbClr val="00FF00"/>
                </a:highlight>
              </a:rPr>
              <a:t>tuple</a:t>
            </a:r>
            <a:r>
              <a:rPr lang="tr-TR" sz="2000" dirty="0">
                <a:highlight>
                  <a:srgbClr val="00FF00"/>
                </a:highlight>
              </a:rPr>
              <a:t>: </a:t>
            </a:r>
            <a:r>
              <a:rPr lang="tr-TR" sz="2000" dirty="0"/>
              <a:t>Sıralı, </a:t>
            </a:r>
            <a:r>
              <a:rPr lang="tr-TR" sz="2000" b="1" dirty="0"/>
              <a:t>değiştirilemez</a:t>
            </a:r>
            <a:r>
              <a:rPr lang="tr-TR" sz="2000" dirty="0"/>
              <a:t> veri koleksiyonu. </a:t>
            </a:r>
            <a:br>
              <a:rPr lang="tr-TR" sz="2000" dirty="0"/>
            </a:br>
            <a:r>
              <a:rPr lang="tr-TR" sz="2000" dirty="0"/>
              <a:t>Örnek: demet = (1, 2, 3)</a:t>
            </a:r>
            <a:br>
              <a:rPr lang="tr-TR" sz="2000" dirty="0"/>
            </a:br>
            <a:br>
              <a:rPr lang="tr-TR" sz="2000" dirty="0"/>
            </a:br>
            <a:r>
              <a:rPr lang="tr-TR" sz="2000" b="1" dirty="0" err="1">
                <a:highlight>
                  <a:srgbClr val="00FF00"/>
                </a:highlight>
              </a:rPr>
              <a:t>range</a:t>
            </a:r>
            <a:r>
              <a:rPr lang="tr-TR" sz="2000" dirty="0">
                <a:highlight>
                  <a:srgbClr val="00FF00"/>
                </a:highlight>
              </a:rPr>
              <a:t>: </a:t>
            </a:r>
            <a:r>
              <a:rPr lang="tr-TR" sz="2000" dirty="0"/>
              <a:t>Belirli bir aralıktaki sayıları temsil eder. </a:t>
            </a:r>
            <a:br>
              <a:rPr lang="tr-TR" sz="2000" dirty="0"/>
            </a:br>
            <a:r>
              <a:rPr lang="tr-TR" sz="2000" dirty="0"/>
              <a:t>Örnek: </a:t>
            </a:r>
            <a:r>
              <a:rPr lang="tr-TR" sz="2000" dirty="0" err="1"/>
              <a:t>aralik</a:t>
            </a:r>
            <a:r>
              <a:rPr lang="tr-TR" sz="2000" dirty="0"/>
              <a:t> = </a:t>
            </a:r>
            <a:r>
              <a:rPr lang="tr-TR" sz="2000" dirty="0" err="1"/>
              <a:t>range</a:t>
            </a:r>
            <a:r>
              <a:rPr lang="tr-TR" sz="2000" dirty="0"/>
              <a:t>(5)</a:t>
            </a:r>
            <a:br>
              <a:rPr lang="tr-TR" sz="1600" dirty="0"/>
            </a:br>
            <a:br>
              <a:rPr lang="en-US" sz="2200" dirty="0"/>
            </a:br>
            <a:br>
              <a:rPr lang="en-US" sz="2200" cap="all" dirty="0"/>
            </a:br>
            <a:br>
              <a:rPr lang="en-US" sz="1200" cap="all" dirty="0"/>
            </a:br>
            <a:br>
              <a:rPr lang="en-US" sz="1200" cap="all" dirty="0"/>
            </a:br>
            <a:br>
              <a:rPr lang="en-US" sz="1200" cap="all" dirty="0">
                <a:effectLst/>
              </a:rPr>
            </a:br>
            <a:br>
              <a:rPr lang="en-US" sz="1200" cap="all" dirty="0">
                <a:effectLst/>
              </a:rPr>
            </a:br>
            <a:br>
              <a:rPr lang="en-US" sz="1200" cap="all" dirty="0">
                <a:effectLst/>
              </a:rPr>
            </a:br>
            <a:endParaRPr lang="en-US" sz="1200" cap="all" dirty="0"/>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7848600" y="6356350"/>
            <a:ext cx="3096491" cy="365125"/>
          </a:xfrm>
        </p:spPr>
        <p:txBody>
          <a:bodyPr vert="horz" lIns="91440" tIns="45720" rIns="91440" bIns="45720" rtlCol="0" anchor="ctr">
            <a:normAutofit/>
          </a:bodyPr>
          <a:lstStyle/>
          <a:p>
            <a:pPr algn="l" defTabSz="914400">
              <a:spcAft>
                <a:spcPts val="600"/>
              </a:spcAft>
              <a:defRPr/>
            </a:pPr>
            <a:r>
              <a:rPr lang="en-US" kern="1200">
                <a:solidFill>
                  <a:schemeClr val="tx1">
                    <a:lumMod val="50000"/>
                    <a:lumOff val="50000"/>
                  </a:scheme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26160013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Ekranda görüntülenen veriler">
            <a:extLst>
              <a:ext uri="{FF2B5EF4-FFF2-40B4-BE49-F238E27FC236}">
                <a16:creationId xmlns:a16="http://schemas.microsoft.com/office/drawing/2014/main" id="{37BE91CE-647A-4244-1A7D-30D594442830}"/>
              </a:ext>
            </a:extLst>
          </p:cNvPr>
          <p:cNvPicPr>
            <a:picLocks noChangeAspect="1"/>
          </p:cNvPicPr>
          <p:nvPr/>
        </p:nvPicPr>
        <p:blipFill>
          <a:blip r:embed="rId2"/>
          <a:srcRect l="23298" b="9091"/>
          <a:stretch/>
        </p:blipFill>
        <p:spPr>
          <a:xfrm>
            <a:off x="20" y="10"/>
            <a:ext cx="8668492" cy="6857990"/>
          </a:xfrm>
          <a:prstGeom prst="rect">
            <a:avLst/>
          </a:prstGeom>
        </p:spPr>
      </p:pic>
      <p:sp>
        <p:nvSpPr>
          <p:cNvPr id="16" name="Rectangle 15">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645256" y="1057013"/>
            <a:ext cx="5503177" cy="5419287"/>
          </a:xfrm>
        </p:spPr>
        <p:txBody>
          <a:bodyPr vert="horz" lIns="91440" tIns="45720" rIns="91440" bIns="45720" rtlCol="0" anchor="b">
            <a:normAutofit/>
          </a:bodyPr>
          <a:lstStyle/>
          <a:p>
            <a:r>
              <a:rPr lang="en-US" sz="2000" b="1" dirty="0"/>
              <a:t>Python Veri </a:t>
            </a:r>
            <a:r>
              <a:rPr lang="en-US" sz="2000" b="1" dirty="0" err="1"/>
              <a:t>Türlerinin</a:t>
            </a:r>
            <a:r>
              <a:rPr lang="en-US" sz="2000" b="1" dirty="0"/>
              <a:t> </a:t>
            </a:r>
            <a:r>
              <a:rPr lang="en-US" sz="2000" b="1" dirty="0" err="1"/>
              <a:t>İsimleri</a:t>
            </a:r>
            <a:r>
              <a:rPr lang="en-US" sz="2000" b="1" dirty="0"/>
              <a:t>:</a:t>
            </a:r>
            <a:br>
              <a:rPr lang="en-US" sz="2000" b="1" dirty="0"/>
            </a:br>
            <a:br>
              <a:rPr lang="en-US" sz="1800" b="1" dirty="0">
                <a:highlight>
                  <a:srgbClr val="FFFF00"/>
                </a:highlight>
              </a:rPr>
            </a:br>
            <a:r>
              <a:rPr lang="tr-TR" sz="1800" b="1" dirty="0">
                <a:highlight>
                  <a:srgbClr val="FFFF00"/>
                </a:highlight>
              </a:rPr>
              <a:t>Küme (Set) Türleri:</a:t>
            </a:r>
            <a:br>
              <a:rPr lang="tr-TR" sz="1800" dirty="0">
                <a:highlight>
                  <a:srgbClr val="FFFF00"/>
                </a:highlight>
              </a:rPr>
            </a:br>
            <a:r>
              <a:rPr lang="tr-TR" sz="1800" b="1" dirty="0">
                <a:highlight>
                  <a:srgbClr val="00FF00"/>
                </a:highlight>
              </a:rPr>
              <a:t>set</a:t>
            </a:r>
            <a:r>
              <a:rPr lang="tr-TR" sz="1800" dirty="0">
                <a:highlight>
                  <a:srgbClr val="00FF00"/>
                </a:highlight>
              </a:rPr>
              <a:t>: </a:t>
            </a:r>
            <a:r>
              <a:rPr lang="tr-TR" sz="1800" dirty="0"/>
              <a:t>Sırasız, </a:t>
            </a:r>
            <a:r>
              <a:rPr lang="tr-TR" sz="1800" b="1" dirty="0"/>
              <a:t>benzersiz</a:t>
            </a:r>
            <a:r>
              <a:rPr lang="tr-TR" sz="1800" dirty="0"/>
              <a:t> veri koleksiyonu. </a:t>
            </a:r>
            <a:br>
              <a:rPr lang="tr-TR" sz="1800" dirty="0"/>
            </a:br>
            <a:r>
              <a:rPr lang="tr-TR" sz="1800" dirty="0"/>
              <a:t>Örnek: </a:t>
            </a:r>
            <a:r>
              <a:rPr lang="tr-TR" sz="1800" dirty="0" err="1"/>
              <a:t>kume</a:t>
            </a:r>
            <a:r>
              <a:rPr lang="tr-TR" sz="1800" dirty="0"/>
              <a:t> = {1, 2, 3}</a:t>
            </a:r>
            <a:br>
              <a:rPr lang="tr-TR" sz="1800" dirty="0"/>
            </a:br>
            <a:br>
              <a:rPr lang="tr-TR" sz="1800" dirty="0"/>
            </a:br>
            <a:br>
              <a:rPr lang="tr-TR" sz="1800" dirty="0">
                <a:highlight>
                  <a:srgbClr val="FFFF00"/>
                </a:highlight>
              </a:rPr>
            </a:br>
            <a:r>
              <a:rPr lang="tr-TR" sz="1800" b="1" dirty="0">
                <a:highlight>
                  <a:srgbClr val="FFFF00"/>
                </a:highlight>
              </a:rPr>
              <a:t>Sözlük (Dictionary) Türü:</a:t>
            </a:r>
            <a:br>
              <a:rPr lang="tr-TR" sz="1800" dirty="0">
                <a:highlight>
                  <a:srgbClr val="FFFF00"/>
                </a:highlight>
              </a:rPr>
            </a:br>
            <a:r>
              <a:rPr lang="tr-TR" sz="1800" b="1" dirty="0" err="1">
                <a:highlight>
                  <a:srgbClr val="00FF00"/>
                </a:highlight>
              </a:rPr>
              <a:t>dict</a:t>
            </a:r>
            <a:r>
              <a:rPr lang="tr-TR" sz="1800" dirty="0">
                <a:highlight>
                  <a:srgbClr val="00FF00"/>
                </a:highlight>
              </a:rPr>
              <a:t>: </a:t>
            </a:r>
            <a:r>
              <a:rPr lang="tr-TR" sz="1800" dirty="0"/>
              <a:t>Anahtar-değer çiftlerinden oluşan koleksiyon. </a:t>
            </a:r>
            <a:br>
              <a:rPr lang="tr-TR" sz="1800" dirty="0"/>
            </a:br>
            <a:r>
              <a:rPr lang="tr-TR" sz="1800" dirty="0"/>
              <a:t>Örnek: </a:t>
            </a:r>
            <a:r>
              <a:rPr lang="tr-TR" sz="1800" dirty="0" err="1"/>
              <a:t>sozluk</a:t>
            </a:r>
            <a:r>
              <a:rPr lang="tr-TR" sz="1800" dirty="0"/>
              <a:t> = {"isim": "Ali", "yas": 25}</a:t>
            </a:r>
            <a:br>
              <a:rPr lang="tr-TR" sz="1800" dirty="0"/>
            </a:br>
            <a:br>
              <a:rPr lang="tr-TR" sz="1800" dirty="0"/>
            </a:br>
            <a:br>
              <a:rPr lang="en-US" sz="2200" dirty="0"/>
            </a:br>
            <a:br>
              <a:rPr lang="en-US" sz="2200" cap="all" dirty="0"/>
            </a:br>
            <a:br>
              <a:rPr lang="en-US" sz="1200" cap="all" dirty="0"/>
            </a:br>
            <a:br>
              <a:rPr lang="en-US" sz="1200" cap="all" dirty="0"/>
            </a:br>
            <a:br>
              <a:rPr lang="en-US" sz="1200" cap="all" dirty="0">
                <a:effectLst/>
              </a:rPr>
            </a:br>
            <a:br>
              <a:rPr lang="en-US" sz="1200" cap="all" dirty="0">
                <a:effectLst/>
              </a:rPr>
            </a:br>
            <a:br>
              <a:rPr lang="en-US" sz="1200" cap="all" dirty="0">
                <a:effectLst/>
              </a:rPr>
            </a:br>
            <a:endParaRPr lang="en-US" sz="1200" cap="all" dirty="0"/>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7848600" y="6356350"/>
            <a:ext cx="3096491" cy="365125"/>
          </a:xfrm>
        </p:spPr>
        <p:txBody>
          <a:bodyPr vert="horz" lIns="91440" tIns="45720" rIns="91440" bIns="45720" rtlCol="0" anchor="ctr">
            <a:normAutofit/>
          </a:bodyPr>
          <a:lstStyle/>
          <a:p>
            <a:pPr algn="l" defTabSz="914400">
              <a:spcAft>
                <a:spcPts val="600"/>
              </a:spcAft>
              <a:defRPr/>
            </a:pPr>
            <a:r>
              <a:rPr lang="en-US" kern="1200">
                <a:solidFill>
                  <a:schemeClr val="tx1">
                    <a:lumMod val="50000"/>
                    <a:lumOff val="50000"/>
                  </a:scheme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4288932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04054" y="2649288"/>
            <a:ext cx="6434307"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3100" b="1" dirty="0"/>
            </a:br>
            <a:br>
              <a:rPr lang="en-US" sz="2700" b="1" dirty="0">
                <a:highlight>
                  <a:srgbClr val="00FF00"/>
                </a:highlight>
              </a:rPr>
            </a:br>
            <a:r>
              <a:rPr lang="en-US" sz="2700" b="1" dirty="0" err="1">
                <a:highlight>
                  <a:srgbClr val="00FF00"/>
                </a:highlight>
              </a:rPr>
              <a:t>İsimlendirme</a:t>
            </a:r>
            <a:r>
              <a:rPr lang="en-US" sz="2700" dirty="0">
                <a:highlight>
                  <a:srgbClr val="00FF00"/>
                </a:highlight>
              </a:rPr>
              <a:t>:</a:t>
            </a:r>
            <a:br>
              <a:rPr lang="en-US" sz="2700" dirty="0">
                <a:highlight>
                  <a:srgbClr val="00FF00"/>
                </a:highlight>
              </a:rPr>
            </a:br>
            <a:br>
              <a:rPr lang="en-US" sz="2700" dirty="0"/>
            </a:br>
            <a:r>
              <a:rPr lang="en-US" sz="2700" dirty="0"/>
              <a:t>Bir </a:t>
            </a:r>
            <a:r>
              <a:rPr lang="en-US" sz="2700" dirty="0" err="1"/>
              <a:t>değişken</a:t>
            </a:r>
            <a:r>
              <a:rPr lang="en-US" sz="2700" dirty="0"/>
              <a:t> </a:t>
            </a:r>
            <a:r>
              <a:rPr lang="en-US" sz="2700" dirty="0" err="1"/>
              <a:t>adı</a:t>
            </a:r>
            <a:r>
              <a:rPr lang="en-US" sz="2700" dirty="0"/>
              <a:t>, </a:t>
            </a:r>
            <a:r>
              <a:rPr lang="en-US" sz="2700" b="1" dirty="0" err="1"/>
              <a:t>harf</a:t>
            </a:r>
            <a:r>
              <a:rPr lang="en-US" sz="2700" dirty="0"/>
              <a:t> (a-z, A-Z) </a:t>
            </a:r>
            <a:r>
              <a:rPr lang="en-US" sz="2700" dirty="0" err="1"/>
              <a:t>veya</a:t>
            </a:r>
            <a:r>
              <a:rPr lang="en-US" sz="2700" dirty="0"/>
              <a:t> </a:t>
            </a:r>
            <a:r>
              <a:rPr lang="en-US" sz="2700" b="1" dirty="0"/>
              <a:t>alt </a:t>
            </a:r>
            <a:r>
              <a:rPr lang="en-US" sz="2700" b="1" dirty="0" err="1"/>
              <a:t>çizgi</a:t>
            </a:r>
            <a:r>
              <a:rPr lang="en-US" sz="2700" dirty="0"/>
              <a:t> (_) </a:t>
            </a:r>
            <a:r>
              <a:rPr lang="en-US" sz="2700" dirty="0" err="1"/>
              <a:t>ile</a:t>
            </a:r>
            <a:r>
              <a:rPr lang="en-US" sz="2700" dirty="0"/>
              <a:t> </a:t>
            </a:r>
            <a:r>
              <a:rPr lang="en-US" sz="2700" dirty="0" err="1"/>
              <a:t>başlamalıdır</a:t>
            </a:r>
            <a:r>
              <a:rPr lang="en-US" sz="2700" dirty="0"/>
              <a:t>.</a:t>
            </a:r>
            <a:br>
              <a:rPr lang="en-US" sz="2700" dirty="0"/>
            </a:br>
            <a:br>
              <a:rPr lang="en-US" sz="2700" dirty="0"/>
            </a:br>
            <a:r>
              <a:rPr lang="en-US" sz="2700" b="1" dirty="0" err="1"/>
              <a:t>Doğru</a:t>
            </a:r>
            <a:r>
              <a:rPr lang="en-US" sz="2700" dirty="0"/>
              <a:t>: </a:t>
            </a:r>
            <a:r>
              <a:rPr lang="en-US" sz="2700" dirty="0" err="1"/>
              <a:t>isim</a:t>
            </a:r>
            <a:r>
              <a:rPr lang="en-US" sz="2700" dirty="0"/>
              <a:t>, _</a:t>
            </a:r>
            <a:r>
              <a:rPr lang="en-US" sz="2700" dirty="0" err="1"/>
              <a:t>degisken</a:t>
            </a:r>
            <a:r>
              <a:rPr lang="en-US" sz="2700" dirty="0"/>
              <a:t>, yas_23</a:t>
            </a:r>
            <a:br>
              <a:rPr lang="en-US" sz="2700" dirty="0"/>
            </a:br>
            <a:br>
              <a:rPr lang="en-US" sz="2700" dirty="0"/>
            </a:br>
            <a:r>
              <a:rPr lang="en-US" sz="2700" b="1" dirty="0" err="1"/>
              <a:t>Yanlış</a:t>
            </a:r>
            <a:r>
              <a:rPr lang="en-US" sz="2700" dirty="0"/>
              <a:t>: 23yas, -ad</a:t>
            </a:r>
            <a:br>
              <a:rPr lang="en-US" sz="2700" dirty="0"/>
            </a:br>
            <a:br>
              <a:rPr lang="en-US" sz="2700" dirty="0">
                <a:effectLst/>
              </a:rPr>
            </a:br>
            <a:br>
              <a:rPr lang="en-US" sz="1800" dirty="0"/>
            </a:br>
            <a:br>
              <a:rPr lang="en-US" sz="18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4110863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444215" y="2735173"/>
            <a:ext cx="6434307"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2200" b="1" dirty="0">
                <a:highlight>
                  <a:srgbClr val="FFFF00"/>
                </a:highlight>
              </a:rPr>
            </a:br>
            <a:br>
              <a:rPr lang="en-US" sz="2000" b="1" dirty="0">
                <a:highlight>
                  <a:srgbClr val="00FF00"/>
                </a:highlight>
              </a:rPr>
            </a:br>
            <a:r>
              <a:rPr lang="tr-TR" sz="2700" b="1" dirty="0">
                <a:highlight>
                  <a:srgbClr val="00FF00"/>
                </a:highlight>
              </a:rPr>
              <a:t>İçeriği</a:t>
            </a:r>
            <a:r>
              <a:rPr lang="tr-TR" sz="2700" dirty="0">
                <a:highlight>
                  <a:srgbClr val="00FF00"/>
                </a:highlight>
              </a:rPr>
              <a:t>:</a:t>
            </a:r>
            <a:br>
              <a:rPr lang="tr-TR" sz="2700" dirty="0">
                <a:highlight>
                  <a:srgbClr val="00FF00"/>
                </a:highlight>
              </a:rPr>
            </a:br>
            <a:br>
              <a:rPr lang="tr-TR" sz="2700" dirty="0"/>
            </a:br>
            <a:r>
              <a:rPr lang="tr-TR" sz="2700" dirty="0"/>
              <a:t>Değişken adı, harfler, sayılar (0-9), ve alt çizgi (_) içerebilir.</a:t>
            </a:r>
            <a:br>
              <a:rPr lang="tr-TR" sz="2700" dirty="0"/>
            </a:br>
            <a:br>
              <a:rPr lang="tr-TR" sz="2700" dirty="0"/>
            </a:br>
            <a:r>
              <a:rPr lang="tr-TR" sz="2700" b="1" dirty="0"/>
              <a:t>Doğru</a:t>
            </a:r>
            <a:r>
              <a:rPr lang="tr-TR" sz="2700" dirty="0"/>
              <a:t>: degisken1, yas_23</a:t>
            </a:r>
            <a:br>
              <a:rPr lang="tr-TR" sz="2700" dirty="0"/>
            </a:br>
            <a:br>
              <a:rPr lang="tr-TR" sz="2700" dirty="0"/>
            </a:br>
            <a:r>
              <a:rPr lang="tr-TR" sz="2700" b="1" dirty="0"/>
              <a:t>Yanlış</a:t>
            </a:r>
            <a:r>
              <a:rPr lang="tr-TR" sz="2700" dirty="0"/>
              <a:t>: isim!, ad </a:t>
            </a:r>
            <a:r>
              <a:rPr lang="tr-TR" sz="2700" dirty="0" err="1"/>
              <a:t>soyad</a:t>
            </a:r>
            <a:r>
              <a:rPr lang="tr-TR" sz="2700" dirty="0"/>
              <a:t> (boşluk ve özel karakterler içeremez)</a:t>
            </a:r>
            <a:br>
              <a:rPr lang="tr-TR" sz="2700" dirty="0"/>
            </a:br>
            <a:br>
              <a:rPr lang="en-US" sz="2200" dirty="0">
                <a:effectLst/>
              </a:rPr>
            </a:br>
            <a:br>
              <a:rPr lang="en-US" sz="1800" dirty="0"/>
            </a:br>
            <a:br>
              <a:rPr lang="en-US" sz="18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3693900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19716" y="2718090"/>
            <a:ext cx="6912930"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2200" b="1" dirty="0">
                <a:highlight>
                  <a:srgbClr val="FFFF00"/>
                </a:highlight>
              </a:rPr>
            </a:br>
            <a:br>
              <a:rPr lang="en-US" sz="2000" b="1" dirty="0">
                <a:highlight>
                  <a:srgbClr val="00FF00"/>
                </a:highlight>
              </a:rPr>
            </a:br>
            <a:r>
              <a:rPr lang="tr-TR" sz="2700" b="1" dirty="0">
                <a:highlight>
                  <a:srgbClr val="00FF00"/>
                </a:highlight>
              </a:rPr>
              <a:t>Boşluklar Yok</a:t>
            </a:r>
            <a:r>
              <a:rPr lang="tr-TR" sz="2700" dirty="0">
                <a:highlight>
                  <a:srgbClr val="00FF00"/>
                </a:highlight>
              </a:rPr>
              <a:t>:</a:t>
            </a:r>
            <a:br>
              <a:rPr lang="tr-TR" sz="2700" dirty="0">
                <a:highlight>
                  <a:srgbClr val="00FF00"/>
                </a:highlight>
              </a:rPr>
            </a:br>
            <a:br>
              <a:rPr lang="tr-TR" sz="2700" dirty="0"/>
            </a:br>
            <a:r>
              <a:rPr lang="tr-TR" sz="2700" dirty="0"/>
              <a:t>Değişken adlarında </a:t>
            </a:r>
            <a:r>
              <a:rPr lang="tr-TR" sz="2700" b="1" dirty="0"/>
              <a:t>boşluk</a:t>
            </a:r>
            <a:r>
              <a:rPr lang="tr-TR" sz="2700" dirty="0"/>
              <a:t> kullanılamaz. Eğer birden fazla kelimeden oluşan bir değişken ismi gerekiyorsa, alt çizgi (_) kullanılabilir veya kelimelerin her biri büyük harfle yazılabilir (</a:t>
            </a:r>
            <a:r>
              <a:rPr lang="tr-TR" sz="2700" dirty="0" err="1"/>
              <a:t>CamelCase</a:t>
            </a:r>
            <a:r>
              <a:rPr lang="tr-TR" sz="2700" dirty="0"/>
              <a:t>).</a:t>
            </a:r>
            <a:br>
              <a:rPr lang="tr-TR" sz="2700" dirty="0"/>
            </a:br>
            <a:br>
              <a:rPr lang="tr-TR" sz="2700" dirty="0"/>
            </a:br>
            <a:r>
              <a:rPr lang="tr-TR" sz="2700" b="1" dirty="0"/>
              <a:t>Doğru</a:t>
            </a:r>
            <a:r>
              <a:rPr lang="tr-TR" sz="2700" dirty="0"/>
              <a:t>: </a:t>
            </a:r>
            <a:r>
              <a:rPr lang="tr-TR" sz="2700" dirty="0" err="1"/>
              <a:t>ogrenci_adi</a:t>
            </a:r>
            <a:r>
              <a:rPr lang="tr-TR" sz="2700" dirty="0"/>
              <a:t>, </a:t>
            </a:r>
            <a:r>
              <a:rPr lang="tr-TR" sz="2700" dirty="0" err="1"/>
              <a:t>OgrenciAdi</a:t>
            </a:r>
            <a:br>
              <a:rPr lang="tr-TR" sz="2700" dirty="0"/>
            </a:br>
            <a:br>
              <a:rPr lang="tr-TR" sz="2700" dirty="0"/>
            </a:br>
            <a:r>
              <a:rPr lang="tr-TR" sz="2700" b="1" dirty="0"/>
              <a:t>Yanlış</a:t>
            </a:r>
            <a:r>
              <a:rPr lang="tr-TR" sz="2700" dirty="0"/>
              <a:t>: </a:t>
            </a:r>
            <a:r>
              <a:rPr lang="tr-TR" sz="2700" dirty="0" err="1"/>
              <a:t>ogrenci</a:t>
            </a:r>
            <a:r>
              <a:rPr lang="tr-TR" sz="2700" dirty="0"/>
              <a:t> adi</a:t>
            </a:r>
            <a:br>
              <a:rPr lang="tr-TR" sz="2700" dirty="0"/>
            </a:br>
            <a:br>
              <a:rPr lang="en-US" sz="2700" dirty="0">
                <a:effectLst/>
              </a:rPr>
            </a:br>
            <a:br>
              <a:rPr lang="en-US" sz="2700" dirty="0"/>
            </a:br>
            <a:br>
              <a:rPr lang="en-US" sz="27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40230142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19716" y="2718090"/>
            <a:ext cx="6912930"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2200" b="1" dirty="0">
                <a:highlight>
                  <a:srgbClr val="FFFF00"/>
                </a:highlight>
              </a:rPr>
            </a:br>
            <a:br>
              <a:rPr lang="en-US" sz="2000" b="1" dirty="0">
                <a:highlight>
                  <a:srgbClr val="00FF00"/>
                </a:highlight>
              </a:rPr>
            </a:br>
            <a:r>
              <a:rPr lang="tr-TR" sz="2700" b="1" dirty="0" err="1">
                <a:highlight>
                  <a:srgbClr val="00FF00"/>
                </a:highlight>
              </a:rPr>
              <a:t>Python</a:t>
            </a:r>
            <a:r>
              <a:rPr lang="tr-TR" sz="2700" b="1" dirty="0">
                <a:highlight>
                  <a:srgbClr val="00FF00"/>
                </a:highlight>
              </a:rPr>
              <a:t> Anahtar Kelimeleri Kullanılamaz</a:t>
            </a:r>
            <a:r>
              <a:rPr lang="tr-TR" sz="2700" dirty="0">
                <a:highlight>
                  <a:srgbClr val="00FF00"/>
                </a:highlight>
              </a:rPr>
              <a:t>:</a:t>
            </a:r>
            <a:br>
              <a:rPr lang="tr-TR" sz="2700" dirty="0"/>
            </a:br>
            <a:br>
              <a:rPr lang="tr-TR" sz="2700" dirty="0"/>
            </a:br>
            <a:r>
              <a:rPr lang="tr-TR" sz="2700" dirty="0" err="1"/>
              <a:t>Python'un</a:t>
            </a:r>
            <a:r>
              <a:rPr lang="tr-TR" sz="2700" dirty="0"/>
              <a:t> kendi komutları olan </a:t>
            </a:r>
            <a:r>
              <a:rPr lang="tr-TR" sz="2700" b="1" dirty="0"/>
              <a:t>anahtar kelimeler</a:t>
            </a:r>
            <a:r>
              <a:rPr lang="tr-TR" sz="2700" dirty="0"/>
              <a:t> değişken adı olarak kullanılamaz.</a:t>
            </a:r>
            <a:br>
              <a:rPr lang="tr-TR" sz="2700" dirty="0"/>
            </a:br>
            <a:r>
              <a:rPr lang="tr-TR" sz="2700" dirty="0"/>
              <a:t>(örneğin: </a:t>
            </a:r>
            <a:r>
              <a:rPr lang="tr-TR" sz="2700" dirty="0" err="1"/>
              <a:t>if</a:t>
            </a:r>
            <a:r>
              <a:rPr lang="tr-TR" sz="2700" dirty="0"/>
              <a:t>, for, </a:t>
            </a:r>
            <a:r>
              <a:rPr lang="tr-TR" sz="2700" dirty="0" err="1"/>
              <a:t>while</a:t>
            </a:r>
            <a:r>
              <a:rPr lang="tr-TR" sz="2700" dirty="0"/>
              <a:t>, True, </a:t>
            </a:r>
            <a:r>
              <a:rPr lang="tr-TR" sz="2700" dirty="0" err="1"/>
              <a:t>None</a:t>
            </a:r>
            <a:r>
              <a:rPr lang="tr-TR" sz="2700" dirty="0"/>
              <a:t>).</a:t>
            </a:r>
            <a:br>
              <a:rPr lang="tr-TR" sz="2700" dirty="0"/>
            </a:br>
            <a:br>
              <a:rPr lang="tr-TR" sz="2700" dirty="0"/>
            </a:br>
            <a:r>
              <a:rPr lang="tr-TR" sz="2700" b="1" dirty="0"/>
              <a:t>Yanlış</a:t>
            </a:r>
            <a:r>
              <a:rPr lang="tr-TR" sz="2700" dirty="0"/>
              <a:t>: </a:t>
            </a:r>
            <a:r>
              <a:rPr lang="tr-TR" sz="2700" dirty="0" err="1"/>
              <a:t>if</a:t>
            </a:r>
            <a:r>
              <a:rPr lang="tr-TR" sz="2700" dirty="0"/>
              <a:t> = 10, True = 5</a:t>
            </a:r>
            <a:br>
              <a:rPr lang="tr-TR" dirty="0"/>
            </a:br>
            <a:br>
              <a:rPr lang="tr-TR" sz="2700" dirty="0"/>
            </a:br>
            <a:br>
              <a:rPr lang="en-US" sz="2700" dirty="0">
                <a:effectLst/>
              </a:rPr>
            </a:br>
            <a:br>
              <a:rPr lang="en-US" sz="2700" dirty="0"/>
            </a:br>
            <a:br>
              <a:rPr lang="en-US" sz="27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3177759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11327" y="2592255"/>
            <a:ext cx="6912930"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2200" b="1" dirty="0">
                <a:highlight>
                  <a:srgbClr val="FFFF00"/>
                </a:highlight>
              </a:rPr>
            </a:br>
            <a:br>
              <a:rPr lang="en-US" sz="2000" b="1" dirty="0">
                <a:highlight>
                  <a:srgbClr val="00FF00"/>
                </a:highlight>
              </a:rPr>
            </a:br>
            <a:r>
              <a:rPr lang="tr-TR" sz="2700" b="1" dirty="0">
                <a:highlight>
                  <a:srgbClr val="00FF00"/>
                </a:highlight>
              </a:rPr>
              <a:t>Büyük-Küçük Harf Duyarlılığı:</a:t>
            </a:r>
            <a:br>
              <a:rPr lang="tr-TR" sz="2700" b="1" dirty="0">
                <a:highlight>
                  <a:srgbClr val="00FF00"/>
                </a:highlight>
              </a:rPr>
            </a:br>
            <a:br>
              <a:rPr lang="tr-TR" sz="2700" b="1" dirty="0">
                <a:highlight>
                  <a:srgbClr val="00FF00"/>
                </a:highlight>
              </a:rPr>
            </a:br>
            <a:r>
              <a:rPr lang="tr-TR" sz="2700" b="1" dirty="0" err="1"/>
              <a:t>Python'da</a:t>
            </a:r>
            <a:r>
              <a:rPr lang="tr-TR" sz="2700" b="1" dirty="0"/>
              <a:t> değişkenler büyük/küçük harf duyarlıdır. Yani, </a:t>
            </a:r>
            <a:r>
              <a:rPr lang="tr-TR" sz="2700" b="1" dirty="0" err="1"/>
              <a:t>degisken</a:t>
            </a:r>
            <a:r>
              <a:rPr lang="tr-TR" sz="2700" b="1" dirty="0"/>
              <a:t> ve </a:t>
            </a:r>
            <a:r>
              <a:rPr lang="tr-TR" sz="2700" b="1" dirty="0" err="1"/>
              <a:t>Degisken</a:t>
            </a:r>
            <a:r>
              <a:rPr lang="tr-TR" sz="2700" b="1" dirty="0"/>
              <a:t> farklı değişkenler olarak kabul edilir.</a:t>
            </a:r>
            <a:br>
              <a:rPr lang="tr-TR" dirty="0"/>
            </a:br>
            <a:br>
              <a:rPr lang="tr-TR" sz="2700" dirty="0"/>
            </a:br>
            <a:br>
              <a:rPr lang="en-US" sz="2700" dirty="0">
                <a:effectLst/>
              </a:rPr>
            </a:br>
            <a:br>
              <a:rPr lang="en-US" sz="2700" dirty="0"/>
            </a:br>
            <a:br>
              <a:rPr lang="en-US" sz="27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2874191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11327" y="2592255"/>
            <a:ext cx="6912930" cy="4567137"/>
          </a:xfrm>
        </p:spPr>
        <p:txBody>
          <a:bodyPr vert="horz" lIns="91440" tIns="45720" rIns="91440" bIns="45720" rtlCol="0" anchor="b">
            <a:normAutofit fontScale="90000"/>
          </a:bodyPr>
          <a:lstStyle/>
          <a:p>
            <a:r>
              <a:rPr lang="en-US" sz="3100" b="1" dirty="0" err="1">
                <a:highlight>
                  <a:srgbClr val="FFFF00"/>
                </a:highlight>
              </a:rPr>
              <a:t>Değişken</a:t>
            </a:r>
            <a:r>
              <a:rPr lang="en-US" sz="3100" b="1" dirty="0">
                <a:highlight>
                  <a:srgbClr val="FFFF00"/>
                </a:highlight>
              </a:rPr>
              <a:t> </a:t>
            </a:r>
            <a:r>
              <a:rPr lang="en-US" sz="3100" b="1" dirty="0" err="1">
                <a:highlight>
                  <a:srgbClr val="FFFF00"/>
                </a:highlight>
              </a:rPr>
              <a:t>Tanımlama</a:t>
            </a:r>
            <a:r>
              <a:rPr lang="en-US" sz="3100" b="1" dirty="0">
                <a:highlight>
                  <a:srgbClr val="FFFF00"/>
                </a:highlight>
              </a:rPr>
              <a:t> </a:t>
            </a:r>
            <a:r>
              <a:rPr lang="en-US" sz="3100" b="1" dirty="0" err="1">
                <a:highlight>
                  <a:srgbClr val="FFFF00"/>
                </a:highlight>
              </a:rPr>
              <a:t>Kuralları</a:t>
            </a:r>
            <a:r>
              <a:rPr lang="en-US" sz="3100" b="1" dirty="0">
                <a:highlight>
                  <a:srgbClr val="FFFF00"/>
                </a:highlight>
              </a:rPr>
              <a:t>:</a:t>
            </a:r>
            <a:br>
              <a:rPr lang="en-US" sz="2200" b="1" dirty="0">
                <a:highlight>
                  <a:srgbClr val="FFFF00"/>
                </a:highlight>
              </a:rPr>
            </a:br>
            <a:br>
              <a:rPr lang="en-US" sz="2000" b="1" dirty="0">
                <a:highlight>
                  <a:srgbClr val="00FF00"/>
                </a:highlight>
              </a:rPr>
            </a:br>
            <a:r>
              <a:rPr lang="tr-TR" sz="2700" b="1" dirty="0">
                <a:highlight>
                  <a:srgbClr val="00FF00"/>
                </a:highlight>
              </a:rPr>
              <a:t>Açıklayıcı İsimler Kullanma:</a:t>
            </a:r>
            <a:br>
              <a:rPr lang="tr-TR" sz="2700" b="1" dirty="0">
                <a:highlight>
                  <a:srgbClr val="00FF00"/>
                </a:highlight>
              </a:rPr>
            </a:br>
            <a:br>
              <a:rPr lang="tr-TR" sz="2700" b="1" dirty="0"/>
            </a:br>
            <a:r>
              <a:rPr lang="tr-TR" sz="2700" b="1" dirty="0"/>
              <a:t>Değişken adları, sakladıkları veriyi açıklayıcı olmalıdır. Bu, kodun okunabilirliğini artırır.</a:t>
            </a:r>
            <a:br>
              <a:rPr lang="tr-TR" sz="2700" b="1" dirty="0"/>
            </a:br>
            <a:br>
              <a:rPr lang="tr-TR" sz="2700" b="1" dirty="0"/>
            </a:br>
            <a:r>
              <a:rPr lang="tr-TR" sz="2700" b="1" dirty="0"/>
              <a:t>Doğru: </a:t>
            </a:r>
            <a:r>
              <a:rPr lang="tr-TR" sz="2700" b="1" dirty="0" err="1"/>
              <a:t>ogrenci_sayisi</a:t>
            </a:r>
            <a:r>
              <a:rPr lang="tr-TR" sz="2700" b="1" dirty="0"/>
              <a:t>, </a:t>
            </a:r>
            <a:r>
              <a:rPr lang="tr-TR" sz="2700" b="1" dirty="0" err="1"/>
              <a:t>ortalama_not</a:t>
            </a:r>
            <a:br>
              <a:rPr lang="tr-TR" sz="2700" b="1" dirty="0"/>
            </a:br>
            <a:br>
              <a:rPr lang="tr-TR" sz="2700" b="1" dirty="0"/>
            </a:br>
            <a:r>
              <a:rPr lang="tr-TR" sz="2700" b="1" dirty="0"/>
              <a:t>Yanlış: x, </a:t>
            </a:r>
            <a:r>
              <a:rPr lang="tr-TR" sz="2700" b="1" dirty="0" err="1"/>
              <a:t>abc</a:t>
            </a:r>
            <a:br>
              <a:rPr lang="tr-TR" sz="2700" dirty="0"/>
            </a:br>
            <a:br>
              <a:rPr lang="en-US" sz="2700" dirty="0">
                <a:effectLst/>
              </a:rPr>
            </a:br>
            <a:br>
              <a:rPr lang="en-US" sz="2700" dirty="0"/>
            </a:br>
            <a:br>
              <a:rPr lang="en-US" sz="2700" dirty="0"/>
            </a:br>
            <a:br>
              <a:rPr lang="en-US" sz="1800" dirty="0"/>
            </a:br>
            <a:br>
              <a:rPr lang="en-US" sz="1800" cap="all" dirty="0"/>
            </a:br>
            <a:br>
              <a:rPr lang="en-US" sz="1800" cap="all" dirty="0"/>
            </a:br>
            <a:br>
              <a:rPr lang="en-US" sz="1800" cap="all" dirty="0"/>
            </a:br>
            <a:br>
              <a:rPr lang="en-US" sz="1800" cap="all" dirty="0">
                <a:effectLst/>
              </a:rPr>
            </a:br>
            <a:br>
              <a:rPr lang="en-US" sz="1800" cap="all" dirty="0">
                <a:effectLst/>
              </a:rPr>
            </a:br>
            <a:br>
              <a:rPr lang="en-US" sz="1800" cap="all" dirty="0">
                <a:effectLst/>
              </a:rPr>
            </a:br>
            <a:endParaRPr lang="en-US" sz="1800" cap="all" dirty="0"/>
          </a:p>
        </p:txBody>
      </p:sp>
      <p:pic>
        <p:nvPicPr>
          <p:cNvPr id="36" name="Picture 21" descr="Bir sakus formülü">
            <a:extLst>
              <a:ext uri="{FF2B5EF4-FFF2-40B4-BE49-F238E27FC236}">
                <a16:creationId xmlns:a16="http://schemas.microsoft.com/office/drawing/2014/main" id="{8B2D2008-094F-AAF1-6347-5FF65EC24B9A}"/>
              </a:ext>
            </a:extLst>
          </p:cNvPr>
          <p:cNvPicPr>
            <a:picLocks noChangeAspect="1"/>
          </p:cNvPicPr>
          <p:nvPr/>
        </p:nvPicPr>
        <p:blipFill>
          <a:blip r:embed="rId2"/>
          <a:srcRect l="17352" r="24611" b="-1"/>
          <a:stretch/>
        </p:blipFill>
        <p:spPr>
          <a:xfrm>
            <a:off x="7172587" y="10"/>
            <a:ext cx="501941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prstClr val="black">
                    <a:tint val="75000"/>
                  </a:prstClr>
                </a:solidFill>
                <a:latin typeface="Calibri" panose="020F0502020204030204"/>
                <a:ea typeface="+mn-ea"/>
                <a:cs typeface="+mn-cs"/>
              </a:rPr>
              <a:t>Kaynak: onuraltuntas.net </a:t>
            </a:r>
          </a:p>
        </p:txBody>
      </p:sp>
    </p:spTree>
    <p:extLst>
      <p:ext uri="{BB962C8B-B14F-4D97-AF65-F5344CB8AC3E}">
        <p14:creationId xmlns:p14="http://schemas.microsoft.com/office/powerpoint/2010/main" val="30504240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928381" y="2109055"/>
            <a:ext cx="9144000" cy="3274592"/>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Değişkenlere</a:t>
            </a:r>
            <a:r>
              <a:rPr lang="en-US" sz="2700" b="1" kern="1200" dirty="0">
                <a:solidFill>
                  <a:schemeClr val="tx1"/>
                </a:solidFill>
                <a:highlight>
                  <a:srgbClr val="FFFF00"/>
                </a:highlight>
                <a:latin typeface="+mj-lt"/>
                <a:ea typeface="+mj-ea"/>
                <a:cs typeface="+mj-cs"/>
              </a:rPr>
              <a:t> Veri </a:t>
            </a:r>
            <a:r>
              <a:rPr lang="en-US" sz="2700" b="1" kern="1200" dirty="0" err="1">
                <a:solidFill>
                  <a:schemeClr val="tx1"/>
                </a:solidFill>
                <a:highlight>
                  <a:srgbClr val="FFFF00"/>
                </a:highlight>
                <a:latin typeface="+mj-lt"/>
                <a:ea typeface="+mj-ea"/>
                <a:cs typeface="+mj-cs"/>
              </a:rPr>
              <a:t>Atama</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değişkenlere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için</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eşittir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operatörü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kullanılır</a:t>
            </a:r>
            <a:r>
              <a:rPr lang="en-US" sz="2000" kern="1200" dirty="0">
                <a:solidFill>
                  <a:schemeClr val="tx1"/>
                </a:solidFill>
                <a:latin typeface="+mj-lt"/>
                <a:ea typeface="+mj-ea"/>
                <a:cs typeface="+mj-cs"/>
              </a:rPr>
              <a:t>. Bu, değişkenin sol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adını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sağ</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atanacak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belirtir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b="1" kern="1200" dirty="0" err="1">
                <a:solidFill>
                  <a:schemeClr val="tx1"/>
                </a:solidFill>
                <a:latin typeface="+mj-lt"/>
                <a:ea typeface="+mj-ea"/>
                <a:cs typeface="+mj-cs"/>
              </a:rPr>
              <a:t>Örnekler</a:t>
            </a:r>
            <a:r>
              <a:rPr lang="en-US" sz="2000" b="1"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highlight>
                  <a:srgbClr val="00FF00"/>
                </a:highlight>
                <a:latin typeface="+mj-lt"/>
                <a:ea typeface="+mj-ea"/>
                <a:cs typeface="+mj-cs"/>
              </a:rPr>
            </a:br>
            <a:r>
              <a:rPr lang="tr-TR" sz="1800" b="1" dirty="0">
                <a:highlight>
                  <a:srgbClr val="00FF00"/>
                </a:highlight>
              </a:rPr>
              <a:t>Sayısal Veri Atama (</a:t>
            </a:r>
            <a:r>
              <a:rPr lang="tr-TR" sz="1800" b="1" dirty="0" err="1">
                <a:highlight>
                  <a:srgbClr val="00FF00"/>
                </a:highlight>
              </a:rPr>
              <a:t>int</a:t>
            </a:r>
            <a:r>
              <a:rPr lang="tr-TR" sz="1800" b="1" dirty="0">
                <a:highlight>
                  <a:srgbClr val="00FF00"/>
                </a:highlight>
              </a:rPr>
              <a:t>, </a:t>
            </a:r>
            <a:r>
              <a:rPr lang="tr-TR" sz="1800" b="1" dirty="0" err="1">
                <a:highlight>
                  <a:srgbClr val="00FF00"/>
                </a:highlight>
              </a:rPr>
              <a:t>float</a:t>
            </a:r>
            <a:r>
              <a:rPr lang="tr-TR" sz="1800" b="1" dirty="0">
                <a:highlight>
                  <a:srgbClr val="00FF00"/>
                </a:highlight>
              </a:rPr>
              <a:t>)</a:t>
            </a:r>
            <a:r>
              <a:rPr lang="tr-TR" sz="1800" dirty="0">
                <a:highlight>
                  <a:srgbClr val="00FF00"/>
                </a:highlight>
              </a:rPr>
              <a:t>:</a:t>
            </a:r>
            <a:br>
              <a:rPr lang="tr-TR" sz="1800" dirty="0">
                <a:highlight>
                  <a:srgbClr val="00FF00"/>
                </a:highlight>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yas</a:t>
            </a:r>
            <a:r>
              <a:rPr lang="en-US" sz="2000" b="1" kern="1200" dirty="0">
                <a:solidFill>
                  <a:schemeClr val="tx1"/>
                </a:solidFill>
                <a:latin typeface="+mj-lt"/>
                <a:ea typeface="+mj-ea"/>
                <a:cs typeface="+mj-cs"/>
              </a:rPr>
              <a:t> = 25  # </a:t>
            </a:r>
            <a:r>
              <a:rPr lang="en-US" sz="2000" b="1" kern="1200" dirty="0" err="1">
                <a:solidFill>
                  <a:schemeClr val="tx1"/>
                </a:solidFill>
                <a:latin typeface="+mj-lt"/>
                <a:ea typeface="+mj-ea"/>
                <a:cs typeface="+mj-cs"/>
              </a:rPr>
              <a:t>tamsayı</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ataması</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sicaklik</a:t>
            </a:r>
            <a:r>
              <a:rPr lang="en-US" sz="2000" b="1" kern="1200" dirty="0">
                <a:solidFill>
                  <a:schemeClr val="tx1"/>
                </a:solidFill>
                <a:latin typeface="+mj-lt"/>
                <a:ea typeface="+mj-ea"/>
                <a:cs typeface="+mj-cs"/>
              </a:rPr>
              <a:t> = 36.6  # </a:t>
            </a:r>
            <a:r>
              <a:rPr lang="en-US" sz="2000" b="1" kern="1200" dirty="0" err="1">
                <a:solidFill>
                  <a:schemeClr val="tx1"/>
                </a:solidFill>
                <a:latin typeface="+mj-lt"/>
                <a:ea typeface="+mj-ea"/>
                <a:cs typeface="+mj-cs"/>
              </a:rPr>
              <a:t>ondalıklı</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sayı</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ataması</a:t>
            </a: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308757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911603" y="2147247"/>
            <a:ext cx="9144000" cy="3274592"/>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Değişkenlere</a:t>
            </a:r>
            <a:r>
              <a:rPr lang="en-US" sz="2700" b="1" kern="1200" dirty="0">
                <a:solidFill>
                  <a:schemeClr val="tx1"/>
                </a:solidFill>
                <a:highlight>
                  <a:srgbClr val="FFFF00"/>
                </a:highlight>
                <a:latin typeface="+mj-lt"/>
                <a:ea typeface="+mj-ea"/>
                <a:cs typeface="+mj-cs"/>
              </a:rPr>
              <a:t> Veri </a:t>
            </a:r>
            <a:r>
              <a:rPr lang="en-US" sz="2700" b="1" kern="1200" dirty="0" err="1">
                <a:solidFill>
                  <a:schemeClr val="tx1"/>
                </a:solidFill>
                <a:highlight>
                  <a:srgbClr val="FFFF00"/>
                </a:highlight>
                <a:latin typeface="+mj-lt"/>
                <a:ea typeface="+mj-ea"/>
                <a:cs typeface="+mj-cs"/>
              </a:rPr>
              <a:t>Atama</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değişkenlere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için</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eşittir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operatörü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kullanılır</a:t>
            </a:r>
            <a:r>
              <a:rPr lang="en-US" sz="2000" kern="1200" dirty="0">
                <a:solidFill>
                  <a:schemeClr val="tx1"/>
                </a:solidFill>
                <a:latin typeface="+mj-lt"/>
                <a:ea typeface="+mj-ea"/>
                <a:cs typeface="+mj-cs"/>
              </a:rPr>
              <a:t>. Bu, değişkenin sol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adını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sağ</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atanacak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belirtir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b="1" kern="1200" dirty="0" err="1">
                <a:solidFill>
                  <a:schemeClr val="tx1"/>
                </a:solidFill>
                <a:latin typeface="+mj-lt"/>
                <a:ea typeface="+mj-ea"/>
                <a:cs typeface="+mj-cs"/>
              </a:rPr>
              <a:t>Örnekler</a:t>
            </a:r>
            <a:r>
              <a:rPr lang="en-US" sz="2000" b="1"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highlight>
                  <a:srgbClr val="00FF00"/>
                </a:highlight>
                <a:latin typeface="+mj-lt"/>
                <a:ea typeface="+mj-ea"/>
                <a:cs typeface="+mj-cs"/>
              </a:rPr>
            </a:br>
            <a:r>
              <a:rPr lang="tr-TR" sz="1800" b="1" kern="1200" dirty="0" err="1">
                <a:solidFill>
                  <a:schemeClr val="tx1"/>
                </a:solidFill>
                <a:highlight>
                  <a:srgbClr val="00FF00"/>
                </a:highlight>
                <a:latin typeface="+mj-lt"/>
                <a:ea typeface="+mj-ea"/>
                <a:cs typeface="+mj-cs"/>
              </a:rPr>
              <a:t>M</a:t>
            </a:r>
            <a:r>
              <a:rPr lang="tr-TR" sz="1800" b="1" dirty="0" err="1">
                <a:highlight>
                  <a:srgbClr val="00FF00"/>
                </a:highlight>
              </a:rPr>
              <a:t>etinsel</a:t>
            </a:r>
            <a:r>
              <a:rPr lang="tr-TR" sz="1800" b="1" dirty="0">
                <a:highlight>
                  <a:srgbClr val="00FF00"/>
                </a:highlight>
              </a:rPr>
              <a:t> Veri Atama (</a:t>
            </a:r>
            <a:r>
              <a:rPr lang="tr-TR" sz="1800" b="1" dirty="0" err="1">
                <a:highlight>
                  <a:srgbClr val="00FF00"/>
                </a:highlight>
              </a:rPr>
              <a:t>string</a:t>
            </a:r>
            <a:r>
              <a:rPr lang="tr-TR" sz="1800" b="1" dirty="0">
                <a:highlight>
                  <a:srgbClr val="00FF00"/>
                </a:highlight>
              </a:rPr>
              <a:t>)</a:t>
            </a:r>
            <a:r>
              <a:rPr lang="tr-TR" sz="1800" dirty="0">
                <a:highlight>
                  <a:srgbClr val="00FF00"/>
                </a:highlight>
              </a:rPr>
              <a:t>:</a:t>
            </a:r>
            <a:br>
              <a:rPr lang="tr-TR" sz="1800" dirty="0">
                <a:highlight>
                  <a:srgbClr val="00FF00"/>
                </a:highlight>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isim</a:t>
            </a:r>
            <a:r>
              <a:rPr lang="en-US" sz="2000" b="1" kern="1200" dirty="0">
                <a:solidFill>
                  <a:schemeClr val="tx1"/>
                </a:solidFill>
                <a:latin typeface="+mj-lt"/>
                <a:ea typeface="+mj-ea"/>
                <a:cs typeface="+mj-cs"/>
              </a:rPr>
              <a:t> = "Ali”</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sehir</a:t>
            </a:r>
            <a:r>
              <a:rPr lang="en-US" sz="2000" b="1" kern="1200" dirty="0">
                <a:solidFill>
                  <a:schemeClr val="tx1"/>
                </a:solidFill>
                <a:latin typeface="+mj-lt"/>
                <a:ea typeface="+mj-ea"/>
                <a:cs typeface="+mj-cs"/>
              </a:rPr>
              <a:t> = 'Istanbul'</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966723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062605" y="1687489"/>
            <a:ext cx="9144000" cy="3274592"/>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Değişkenlere</a:t>
            </a:r>
            <a:r>
              <a:rPr lang="en-US" sz="2700" b="1" kern="1200" dirty="0">
                <a:solidFill>
                  <a:schemeClr val="tx1"/>
                </a:solidFill>
                <a:highlight>
                  <a:srgbClr val="FFFF00"/>
                </a:highlight>
                <a:latin typeface="+mj-lt"/>
                <a:ea typeface="+mj-ea"/>
                <a:cs typeface="+mj-cs"/>
              </a:rPr>
              <a:t> Veri </a:t>
            </a:r>
            <a:r>
              <a:rPr lang="en-US" sz="2700" b="1" kern="1200" dirty="0" err="1">
                <a:solidFill>
                  <a:schemeClr val="tx1"/>
                </a:solidFill>
                <a:highlight>
                  <a:srgbClr val="FFFF00"/>
                </a:highlight>
                <a:latin typeface="+mj-lt"/>
                <a:ea typeface="+mj-ea"/>
                <a:cs typeface="+mj-cs"/>
              </a:rPr>
              <a:t>Atama</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değişkenlere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için</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eşittir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operatörü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kullanılır</a:t>
            </a:r>
            <a:r>
              <a:rPr lang="en-US" sz="2000" kern="1200" dirty="0">
                <a:solidFill>
                  <a:schemeClr val="tx1"/>
                </a:solidFill>
                <a:latin typeface="+mj-lt"/>
                <a:ea typeface="+mj-ea"/>
                <a:cs typeface="+mj-cs"/>
              </a:rPr>
              <a:t>. Bu, değişkenin sol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adını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sağ</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atanacak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belirtir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b="1" kern="1200" dirty="0" err="1">
                <a:solidFill>
                  <a:schemeClr val="tx1"/>
                </a:solidFill>
                <a:latin typeface="+mj-lt"/>
                <a:ea typeface="+mj-ea"/>
                <a:cs typeface="+mj-cs"/>
              </a:rPr>
              <a:t>Örnekler</a:t>
            </a:r>
            <a:r>
              <a:rPr lang="en-US" sz="2000" b="1"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highlight>
                  <a:srgbClr val="00FF00"/>
                </a:highlight>
                <a:latin typeface="+mj-lt"/>
                <a:ea typeface="+mj-ea"/>
                <a:cs typeface="+mj-cs"/>
              </a:rPr>
            </a:br>
            <a:r>
              <a:rPr lang="tr-TR" sz="1800" b="1" kern="1200" dirty="0">
                <a:solidFill>
                  <a:schemeClr val="tx1"/>
                </a:solidFill>
                <a:highlight>
                  <a:srgbClr val="00FF00"/>
                </a:highlight>
                <a:latin typeface="+mj-lt"/>
                <a:ea typeface="+mj-ea"/>
                <a:cs typeface="+mj-cs"/>
              </a:rPr>
              <a:t>Mantıksal </a:t>
            </a:r>
            <a:r>
              <a:rPr lang="tr-TR" sz="1800" b="1" dirty="0">
                <a:highlight>
                  <a:srgbClr val="00FF00"/>
                </a:highlight>
              </a:rPr>
              <a:t>Veri Atama (</a:t>
            </a:r>
            <a:r>
              <a:rPr lang="tr-TR" sz="1800" b="1" dirty="0" err="1">
                <a:highlight>
                  <a:srgbClr val="00FF00"/>
                </a:highlight>
              </a:rPr>
              <a:t>boolean</a:t>
            </a:r>
            <a:r>
              <a:rPr lang="tr-TR" sz="1800" b="1" dirty="0">
                <a:highlight>
                  <a:srgbClr val="00FF00"/>
                </a:highlight>
              </a:rPr>
              <a:t>)</a:t>
            </a:r>
            <a:r>
              <a:rPr lang="tr-TR" sz="1800" dirty="0">
                <a:highlight>
                  <a:srgbClr val="00FF00"/>
                </a:highlight>
              </a:rPr>
              <a:t>:</a:t>
            </a:r>
            <a:br>
              <a:rPr lang="tr-TR" sz="1800" dirty="0">
                <a:highlight>
                  <a:srgbClr val="00FF00"/>
                </a:highlight>
              </a:rPr>
            </a:br>
            <a:br>
              <a:rPr lang="tr-TR" sz="1800" dirty="0">
                <a:highlight>
                  <a:srgbClr val="00FF00"/>
                </a:highlight>
              </a:rPr>
            </a:br>
            <a:r>
              <a:rPr lang="en-US" sz="2000" b="1" kern="1200" dirty="0" err="1">
                <a:solidFill>
                  <a:schemeClr val="tx1"/>
                </a:solidFill>
                <a:latin typeface="+mj-lt"/>
                <a:ea typeface="+mj-ea"/>
                <a:cs typeface="+mj-cs"/>
              </a:rPr>
              <a:t>aktif</a:t>
            </a:r>
            <a:r>
              <a:rPr lang="en-US" sz="2000" b="1" kern="1200" dirty="0">
                <a:solidFill>
                  <a:schemeClr val="tx1"/>
                </a:solidFill>
                <a:latin typeface="+mj-lt"/>
                <a:ea typeface="+mj-ea"/>
                <a:cs typeface="+mj-cs"/>
              </a:rPr>
              <a:t> = True</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mezun</a:t>
            </a:r>
            <a:r>
              <a:rPr lang="en-US" sz="2000" b="1" kern="1200" dirty="0">
                <a:solidFill>
                  <a:schemeClr val="tx1"/>
                </a:solidFill>
                <a:latin typeface="+mj-lt"/>
                <a:ea typeface="+mj-ea"/>
                <a:cs typeface="+mj-cs"/>
              </a:rPr>
              <a:t> = False</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0276291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037438" y="2360383"/>
            <a:ext cx="9144000" cy="3274592"/>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Değişkenlere</a:t>
            </a:r>
            <a:r>
              <a:rPr lang="en-US" sz="2700" b="1" kern="1200" dirty="0">
                <a:solidFill>
                  <a:schemeClr val="tx1"/>
                </a:solidFill>
                <a:highlight>
                  <a:srgbClr val="FFFF00"/>
                </a:highlight>
                <a:latin typeface="+mj-lt"/>
                <a:ea typeface="+mj-ea"/>
                <a:cs typeface="+mj-cs"/>
              </a:rPr>
              <a:t> Veri </a:t>
            </a:r>
            <a:r>
              <a:rPr lang="en-US" sz="2700" b="1" kern="1200" dirty="0" err="1">
                <a:solidFill>
                  <a:schemeClr val="tx1"/>
                </a:solidFill>
                <a:highlight>
                  <a:srgbClr val="FFFF00"/>
                </a:highlight>
                <a:latin typeface="+mj-lt"/>
                <a:ea typeface="+mj-ea"/>
                <a:cs typeface="+mj-cs"/>
              </a:rPr>
              <a:t>Atama</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değişkenlere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için</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eşittir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operatörü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kullanılır</a:t>
            </a:r>
            <a:r>
              <a:rPr lang="en-US" sz="2000" kern="1200" dirty="0">
                <a:solidFill>
                  <a:schemeClr val="tx1"/>
                </a:solidFill>
                <a:latin typeface="+mj-lt"/>
                <a:ea typeface="+mj-ea"/>
                <a:cs typeface="+mj-cs"/>
              </a:rPr>
              <a:t>. Bu, değişkenin sol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adını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sağ</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atanacak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belirtir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b="1" kern="1200" dirty="0" err="1">
                <a:solidFill>
                  <a:schemeClr val="tx1"/>
                </a:solidFill>
                <a:latin typeface="+mj-lt"/>
                <a:ea typeface="+mj-ea"/>
                <a:cs typeface="+mj-cs"/>
              </a:rPr>
              <a:t>Örnekler</a:t>
            </a:r>
            <a:r>
              <a:rPr lang="en-US" sz="2000" b="1"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highlight>
                  <a:srgbClr val="00FF00"/>
                </a:highlight>
                <a:latin typeface="+mj-lt"/>
                <a:ea typeface="+mj-ea"/>
                <a:cs typeface="+mj-cs"/>
              </a:rPr>
            </a:br>
            <a:r>
              <a:rPr lang="tr-TR" sz="1800" b="1" kern="1200" dirty="0">
                <a:solidFill>
                  <a:schemeClr val="tx1"/>
                </a:solidFill>
                <a:highlight>
                  <a:srgbClr val="00FF00"/>
                </a:highlight>
                <a:latin typeface="+mj-lt"/>
                <a:ea typeface="+mj-ea"/>
                <a:cs typeface="+mj-cs"/>
              </a:rPr>
              <a:t>Liste </a:t>
            </a:r>
            <a:r>
              <a:rPr lang="tr-TR" sz="1800" b="1" dirty="0">
                <a:highlight>
                  <a:srgbClr val="00FF00"/>
                </a:highlight>
              </a:rPr>
              <a:t>Veri Atama (</a:t>
            </a:r>
            <a:r>
              <a:rPr lang="tr-TR" sz="1800" b="1" dirty="0" err="1">
                <a:highlight>
                  <a:srgbClr val="00FF00"/>
                </a:highlight>
              </a:rPr>
              <a:t>list</a:t>
            </a:r>
            <a:r>
              <a:rPr lang="tr-TR" sz="1800" b="1" dirty="0">
                <a:highlight>
                  <a:srgbClr val="00FF00"/>
                </a:highlight>
              </a:rPr>
              <a:t>)</a:t>
            </a:r>
            <a:r>
              <a:rPr lang="tr-TR" sz="1800" dirty="0">
                <a:highlight>
                  <a:srgbClr val="00FF00"/>
                </a:highlight>
              </a:rPr>
              <a:t>:</a:t>
            </a:r>
            <a:br>
              <a:rPr lang="tr-TR" sz="1800" dirty="0">
                <a:highlight>
                  <a:srgbClr val="00FF00"/>
                </a:highlight>
              </a:rPr>
            </a:br>
            <a:br>
              <a:rPr lang="tr-TR" sz="1800" dirty="0">
                <a:highlight>
                  <a:srgbClr val="00FF00"/>
                </a:highlight>
              </a:rPr>
            </a:br>
            <a:r>
              <a:rPr lang="en-US" sz="2000" b="1" kern="1200" dirty="0" err="1">
                <a:solidFill>
                  <a:schemeClr val="tx1"/>
                </a:solidFill>
                <a:latin typeface="+mj-lt"/>
                <a:ea typeface="+mj-ea"/>
                <a:cs typeface="+mj-cs"/>
              </a:rPr>
              <a:t>sehirler</a:t>
            </a:r>
            <a:r>
              <a:rPr lang="en-US" sz="2000" b="1" kern="1200" dirty="0">
                <a:solidFill>
                  <a:schemeClr val="tx1"/>
                </a:solidFill>
                <a:latin typeface="+mj-lt"/>
                <a:ea typeface="+mj-ea"/>
                <a:cs typeface="+mj-cs"/>
              </a:rPr>
              <a:t> = ["Ankara", "Izmir", "Bursa"]</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sayilar</a:t>
            </a:r>
            <a:r>
              <a:rPr lang="en-US" sz="2000" b="1" kern="1200" dirty="0">
                <a:solidFill>
                  <a:schemeClr val="tx1"/>
                </a:solidFill>
                <a:latin typeface="+mj-lt"/>
                <a:ea typeface="+mj-ea"/>
                <a:cs typeface="+mj-cs"/>
              </a:rPr>
              <a:t> = [1, 2, 3, 4, 5]</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561319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987104" y="2147247"/>
            <a:ext cx="9144000" cy="3274592"/>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Değişkenlere</a:t>
            </a:r>
            <a:r>
              <a:rPr lang="en-US" sz="2700" b="1" kern="1200" dirty="0">
                <a:solidFill>
                  <a:schemeClr val="tx1"/>
                </a:solidFill>
                <a:highlight>
                  <a:srgbClr val="FFFF00"/>
                </a:highlight>
                <a:latin typeface="+mj-lt"/>
                <a:ea typeface="+mj-ea"/>
                <a:cs typeface="+mj-cs"/>
              </a:rPr>
              <a:t> Veri </a:t>
            </a:r>
            <a:r>
              <a:rPr lang="en-US" sz="2700" b="1" kern="1200" dirty="0" err="1">
                <a:solidFill>
                  <a:schemeClr val="tx1"/>
                </a:solidFill>
                <a:highlight>
                  <a:srgbClr val="FFFF00"/>
                </a:highlight>
                <a:latin typeface="+mj-lt"/>
                <a:ea typeface="+mj-ea"/>
                <a:cs typeface="+mj-cs"/>
              </a:rPr>
              <a:t>Atama</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değişkenlere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için</a:t>
            </a:r>
            <a:r>
              <a:rPr lang="en-US" sz="2000" kern="1200" dirty="0">
                <a:solidFill>
                  <a:schemeClr val="tx1"/>
                </a:solidFill>
                <a:latin typeface="+mj-lt"/>
                <a:ea typeface="+mj-ea"/>
                <a:cs typeface="+mj-cs"/>
              </a:rPr>
              <a:t> = (</a:t>
            </a:r>
            <a:r>
              <a:rPr lang="en-US" sz="2000" kern="1200" dirty="0" err="1">
                <a:solidFill>
                  <a:schemeClr val="tx1"/>
                </a:solidFill>
                <a:latin typeface="+mj-lt"/>
                <a:ea typeface="+mj-ea"/>
                <a:cs typeface="+mj-cs"/>
              </a:rPr>
              <a:t>eşittir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operatörü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kullanılır</a:t>
            </a:r>
            <a:r>
              <a:rPr lang="en-US" sz="2000" kern="1200" dirty="0">
                <a:solidFill>
                  <a:schemeClr val="tx1"/>
                </a:solidFill>
                <a:latin typeface="+mj-lt"/>
                <a:ea typeface="+mj-ea"/>
                <a:cs typeface="+mj-cs"/>
              </a:rPr>
              <a:t>. Bu, değişkenin sol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adını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sağ</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tarafında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atanacak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belirtir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b="1" kern="1200" dirty="0" err="1">
                <a:solidFill>
                  <a:schemeClr val="tx1"/>
                </a:solidFill>
                <a:latin typeface="+mj-lt"/>
                <a:ea typeface="+mj-ea"/>
                <a:cs typeface="+mj-cs"/>
              </a:rPr>
              <a:t>Örnekler</a:t>
            </a:r>
            <a:r>
              <a:rPr lang="en-US" sz="2000" b="1"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highlight>
                  <a:srgbClr val="00FF00"/>
                </a:highlight>
                <a:latin typeface="+mj-lt"/>
                <a:ea typeface="+mj-ea"/>
                <a:cs typeface="+mj-cs"/>
              </a:rPr>
            </a:br>
            <a:r>
              <a:rPr lang="tr-TR" sz="1800" b="1" kern="1200" dirty="0">
                <a:solidFill>
                  <a:schemeClr val="tx1"/>
                </a:solidFill>
                <a:highlight>
                  <a:srgbClr val="00FF00"/>
                </a:highlight>
                <a:latin typeface="+mj-lt"/>
                <a:ea typeface="+mj-ea"/>
                <a:cs typeface="+mj-cs"/>
              </a:rPr>
              <a:t>Sözlük </a:t>
            </a:r>
            <a:r>
              <a:rPr lang="tr-TR" sz="1800" b="1" dirty="0">
                <a:highlight>
                  <a:srgbClr val="00FF00"/>
                </a:highlight>
              </a:rPr>
              <a:t>Veri Atama (</a:t>
            </a:r>
            <a:r>
              <a:rPr lang="tr-TR" sz="1800" b="1" dirty="0" err="1">
                <a:highlight>
                  <a:srgbClr val="00FF00"/>
                </a:highlight>
              </a:rPr>
              <a:t>dict</a:t>
            </a:r>
            <a:r>
              <a:rPr lang="tr-TR" sz="1800" b="1" dirty="0">
                <a:highlight>
                  <a:srgbClr val="00FF00"/>
                </a:highlight>
              </a:rPr>
              <a:t>)</a:t>
            </a:r>
            <a:r>
              <a:rPr lang="tr-TR" sz="1800" dirty="0">
                <a:highlight>
                  <a:srgbClr val="00FF00"/>
                </a:highlight>
              </a:rPr>
              <a:t>:</a:t>
            </a:r>
            <a:br>
              <a:rPr lang="tr-TR" sz="1800" dirty="0">
                <a:highlight>
                  <a:srgbClr val="00FF00"/>
                </a:highlight>
              </a:rPr>
            </a:br>
            <a:br>
              <a:rPr lang="tr-TR" sz="1800" dirty="0">
                <a:highlight>
                  <a:srgbClr val="00FF00"/>
                </a:highlight>
              </a:rPr>
            </a:br>
            <a:r>
              <a:rPr lang="en-US" sz="2000" b="1" kern="1200" dirty="0" err="1">
                <a:solidFill>
                  <a:schemeClr val="tx1"/>
                </a:solidFill>
                <a:latin typeface="+mj-lt"/>
                <a:ea typeface="+mj-ea"/>
                <a:cs typeface="+mj-cs"/>
              </a:rPr>
              <a:t>ogrenci</a:t>
            </a:r>
            <a:r>
              <a:rPr lang="en-US" sz="2000" b="1" kern="1200" dirty="0">
                <a:solidFill>
                  <a:schemeClr val="tx1"/>
                </a:solidFill>
                <a:latin typeface="+mj-lt"/>
                <a:ea typeface="+mj-ea"/>
                <a:cs typeface="+mj-cs"/>
              </a:rPr>
              <a:t> = {"</a:t>
            </a:r>
            <a:r>
              <a:rPr lang="en-US" sz="2000" b="1" kern="1200" dirty="0" err="1">
                <a:solidFill>
                  <a:schemeClr val="tx1"/>
                </a:solidFill>
                <a:latin typeface="+mj-lt"/>
                <a:ea typeface="+mj-ea"/>
                <a:cs typeface="+mj-cs"/>
              </a:rPr>
              <a:t>isim</a:t>
            </a:r>
            <a:r>
              <a:rPr lang="en-US" sz="2000" b="1" kern="1200" dirty="0">
                <a:solidFill>
                  <a:schemeClr val="tx1"/>
                </a:solidFill>
                <a:latin typeface="+mj-lt"/>
                <a:ea typeface="+mj-ea"/>
                <a:cs typeface="+mj-cs"/>
              </a:rPr>
              <a:t>": "Ahmet", "</a:t>
            </a:r>
            <a:r>
              <a:rPr lang="en-US" sz="2000" b="1" kern="1200" dirty="0" err="1">
                <a:solidFill>
                  <a:schemeClr val="tx1"/>
                </a:solidFill>
                <a:latin typeface="+mj-lt"/>
                <a:ea typeface="+mj-ea"/>
                <a:cs typeface="+mj-cs"/>
              </a:rPr>
              <a:t>yas</a:t>
            </a:r>
            <a:r>
              <a:rPr lang="en-US" sz="2000" b="1" kern="1200" dirty="0">
                <a:solidFill>
                  <a:schemeClr val="tx1"/>
                </a:solidFill>
                <a:latin typeface="+mj-lt"/>
                <a:ea typeface="+mj-ea"/>
                <a:cs typeface="+mj-cs"/>
              </a:rPr>
              <a:t>": 18, "</a:t>
            </a:r>
            <a:r>
              <a:rPr lang="en-US" sz="2000" b="1" kern="1200" dirty="0" err="1">
                <a:solidFill>
                  <a:schemeClr val="tx1"/>
                </a:solidFill>
                <a:latin typeface="+mj-lt"/>
                <a:ea typeface="+mj-ea"/>
                <a:cs typeface="+mj-cs"/>
              </a:rPr>
              <a:t>sinif</a:t>
            </a:r>
            <a:r>
              <a:rPr lang="en-US" sz="2000" b="1" kern="1200" dirty="0">
                <a:solidFill>
                  <a:schemeClr val="tx1"/>
                </a:solidFill>
                <a:latin typeface="+mj-lt"/>
                <a:ea typeface="+mj-ea"/>
                <a:cs typeface="+mj-cs"/>
              </a:rPr>
              <a:t>": 12}</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853898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023456" y="2441050"/>
            <a:ext cx="8159691" cy="3281421"/>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ve</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Sabit</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Kavramları</a:t>
            </a:r>
            <a:br>
              <a:rPr lang="en-US" sz="2000" b="1" kern="1200" dirty="0">
                <a:solidFill>
                  <a:schemeClr val="tx1"/>
                </a:solidFill>
                <a:highlight>
                  <a:srgbClr val="FFFF00"/>
                </a:highlight>
                <a:latin typeface="+mj-lt"/>
                <a:ea typeface="+mj-ea"/>
                <a:cs typeface="+mj-cs"/>
              </a:rPr>
            </a:br>
            <a:br>
              <a:rPr lang="en-US" sz="2000" b="1" kern="1200" dirty="0">
                <a:solidFill>
                  <a:schemeClr val="tx1"/>
                </a:solidFill>
                <a:latin typeface="+mj-lt"/>
                <a:ea typeface="+mj-ea"/>
                <a:cs typeface="+mj-cs"/>
              </a:rPr>
            </a:b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sabit</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matematik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programlamada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sıkça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kullanılan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kavramlardır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İkisi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arasındaki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temel</a:t>
            </a:r>
            <a:r>
              <a:rPr lang="en-US" sz="2000" kern="1200" dirty="0">
                <a:solidFill>
                  <a:schemeClr val="tx1"/>
                </a:solidFill>
                <a:latin typeface="+mj-lt"/>
                <a:ea typeface="+mj-ea"/>
                <a:cs typeface="+mj-cs"/>
              </a:rPr>
              <a:t> fark, </a:t>
            </a:r>
            <a:r>
              <a:rPr lang="en-US" sz="2000" kern="1200" dirty="0" err="1">
                <a:solidFill>
                  <a:schemeClr val="tx1"/>
                </a:solidFill>
                <a:latin typeface="+mj-lt"/>
                <a:ea typeface="+mj-ea"/>
                <a:cs typeface="+mj-cs"/>
              </a:rPr>
              <a:t>birinin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zamanla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değişebilmesi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diğerinin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ise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sabit</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kalmasıdır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highlight>
                  <a:srgbClr val="00FF00"/>
                </a:highlight>
                <a:latin typeface="+mj-lt"/>
                <a:ea typeface="+mj-ea"/>
                <a:cs typeface="+mj-cs"/>
              </a:rPr>
              <a:t>Değişken</a:t>
            </a:r>
            <a:r>
              <a:rPr lang="en-US" sz="2000" kern="1200" dirty="0">
                <a:solidFill>
                  <a:schemeClr val="tx1"/>
                </a:solidFill>
                <a:highlight>
                  <a:srgbClr val="00FF00"/>
                </a:highlight>
                <a:latin typeface="+mj-lt"/>
                <a:ea typeface="+mj-ea"/>
                <a:cs typeface="+mj-cs"/>
              </a:rPr>
              <a:t>:</a:t>
            </a: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Tanım</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Matematikte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programlamada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belirli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tutmak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üzere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tanımlanır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ancak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bu</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zamanla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farklı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değişebilir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Özellikler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Farklı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zamanlarda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farklı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değerler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alabilir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Örneğin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değişken</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olan</a:t>
            </a:r>
            <a:r>
              <a:rPr lang="en-US" sz="2000" kern="1200" dirty="0">
                <a:solidFill>
                  <a:schemeClr val="tx1"/>
                </a:solidFill>
                <a:latin typeface="+mj-lt"/>
                <a:ea typeface="+mj-ea"/>
                <a:cs typeface="+mj-cs"/>
              </a:rPr>
              <a:t> x,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noktada</a:t>
            </a:r>
            <a:r>
              <a:rPr lang="en-US" sz="2000" kern="1200" dirty="0">
                <a:solidFill>
                  <a:schemeClr val="tx1"/>
                </a:solidFill>
                <a:latin typeface="+mj-lt"/>
                <a:ea typeface="+mj-ea"/>
                <a:cs typeface="+mj-cs"/>
              </a:rPr>
              <a:t> 5, </a:t>
            </a:r>
            <a:r>
              <a:rPr lang="en-US" sz="2000" kern="1200" dirty="0" err="1">
                <a:solidFill>
                  <a:schemeClr val="tx1"/>
                </a:solidFill>
                <a:latin typeface="+mj-lt"/>
                <a:ea typeface="+mj-ea"/>
                <a:cs typeface="+mj-cs"/>
              </a:rPr>
              <a:t>başka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noktada</a:t>
            </a:r>
            <a:r>
              <a:rPr lang="en-US" sz="2000" kern="1200" dirty="0">
                <a:solidFill>
                  <a:schemeClr val="tx1"/>
                </a:solidFill>
                <a:latin typeface="+mj-lt"/>
                <a:ea typeface="+mj-ea"/>
                <a:cs typeface="+mj-cs"/>
              </a:rPr>
              <a:t> 10 </a:t>
            </a:r>
            <a:r>
              <a:rPr lang="en-US" sz="2000" kern="1200" dirty="0" err="1">
                <a:solidFill>
                  <a:schemeClr val="tx1"/>
                </a:solidFill>
                <a:latin typeface="+mj-lt"/>
                <a:ea typeface="+mj-ea"/>
                <a:cs typeface="+mj-cs"/>
              </a:rPr>
              <a:t>olabilir</a:t>
            </a:r>
            <a:r>
              <a:rPr lang="en-US" sz="2000" kern="1200" dirty="0">
                <a:solidFill>
                  <a:schemeClr val="tx1"/>
                </a:solidFill>
                <a:latin typeface="+mj-lt"/>
                <a:ea typeface="+mj-ea"/>
                <a:cs typeface="+mj-cs"/>
              </a:rPr>
              <a:t>.</a:t>
            </a:r>
            <a:br>
              <a:rPr lang="en-US" sz="2000"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2831072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889232" y="2140418"/>
            <a:ext cx="8159691" cy="3281421"/>
          </a:xfrm>
        </p:spPr>
        <p:txBody>
          <a:bodyPr vert="horz" lIns="91440" tIns="45720" rIns="91440" bIns="45720" rtlCol="0" anchor="ctr">
            <a:normAutofit fontScale="90000"/>
          </a:bodyPr>
          <a:lstStyle/>
          <a:p>
            <a:r>
              <a:rPr lang="en-US" sz="2700" b="1" kern="1200" dirty="0" err="1">
                <a:solidFill>
                  <a:schemeClr val="tx1"/>
                </a:solidFill>
                <a:highlight>
                  <a:srgbClr val="FFFF00"/>
                </a:highlight>
                <a:latin typeface="+mj-lt"/>
                <a:ea typeface="+mj-ea"/>
                <a:cs typeface="+mj-cs"/>
              </a:rPr>
              <a:t>Değişken</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ve</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Sabit</a:t>
            </a:r>
            <a:r>
              <a:rPr lang="en-US" sz="2700" b="1" kern="1200" dirty="0">
                <a:solidFill>
                  <a:schemeClr val="tx1"/>
                </a:solidFill>
                <a:highlight>
                  <a:srgbClr val="FFFF00"/>
                </a:highlight>
                <a:latin typeface="+mj-lt"/>
                <a:ea typeface="+mj-ea"/>
                <a:cs typeface="+mj-cs"/>
              </a:rPr>
              <a:t> </a:t>
            </a:r>
            <a:r>
              <a:rPr lang="en-US" sz="2700" b="1" kern="1200" dirty="0" err="1">
                <a:solidFill>
                  <a:schemeClr val="tx1"/>
                </a:solidFill>
                <a:highlight>
                  <a:srgbClr val="FFFF00"/>
                </a:highlight>
                <a:latin typeface="+mj-lt"/>
                <a:ea typeface="+mj-ea"/>
                <a:cs typeface="+mj-cs"/>
              </a:rPr>
              <a:t>Kavramları</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highlight>
                  <a:srgbClr val="00FF00"/>
                </a:highlight>
                <a:latin typeface="+mj-lt"/>
                <a:ea typeface="+mj-ea"/>
                <a:cs typeface="+mj-cs"/>
              </a:rPr>
              <a:t>Sabit</a:t>
            </a:r>
            <a:r>
              <a:rPr lang="en-US" sz="2000" kern="1200" dirty="0">
                <a:solidFill>
                  <a:schemeClr val="tx1"/>
                </a:solidFill>
                <a:highlight>
                  <a:srgbClr val="00FF00"/>
                </a:highlight>
                <a:latin typeface="+mj-lt"/>
                <a:ea typeface="+mj-ea"/>
                <a:cs typeface="+mj-cs"/>
              </a:rPr>
              <a:t>:</a:t>
            </a:r>
            <a:br>
              <a:rPr lang="en-US" sz="2000" kern="1200" dirty="0">
                <a:solidFill>
                  <a:schemeClr val="tx1"/>
                </a:solidFill>
                <a:latin typeface="+mj-lt"/>
                <a:ea typeface="+mj-ea"/>
                <a:cs typeface="+mj-cs"/>
              </a:rPr>
            </a:br>
            <a:r>
              <a:rPr lang="tr-TR" sz="2000" b="1" dirty="0"/>
              <a:t>Tanım:</a:t>
            </a:r>
            <a:r>
              <a:rPr lang="tr-TR" sz="2000" dirty="0"/>
              <a:t> Sabit ise programın çalışması sırasında ya da matematiksel bir problemde değeri değişmeyen bir semboldür. </a:t>
            </a:r>
            <a:br>
              <a:rPr lang="tr-TR" sz="2000" dirty="0"/>
            </a:br>
            <a:br>
              <a:rPr lang="tr-TR" sz="2000" dirty="0"/>
            </a:br>
            <a:r>
              <a:rPr lang="tr-TR" sz="2000" b="1" dirty="0" err="1"/>
              <a:t>Özellikler:</a:t>
            </a:r>
            <a:r>
              <a:rPr lang="tr-TR" sz="2000" dirty="0" err="1"/>
              <a:t>Sabit</a:t>
            </a:r>
            <a:r>
              <a:rPr lang="tr-TR" sz="2000" dirty="0"/>
              <a:t> bir değere sahiptir ve bu değer programın akışı boyunca değişmez.</a:t>
            </a:r>
            <a:br>
              <a:rPr lang="tr-TR" sz="2000" dirty="0"/>
            </a:br>
            <a:br>
              <a:rPr lang="tr-TR" sz="2000" dirty="0"/>
            </a:br>
            <a:r>
              <a:rPr lang="tr-TR" sz="2000" dirty="0"/>
              <a:t>Genellikle programlama dillerinde özel bir anahtar kelime ile tanımlanır ya da isimlendirilirken büyük harfler kullanılır.</a:t>
            </a:r>
            <a:br>
              <a:rPr lang="tr-TR" sz="2000" dirty="0"/>
            </a:br>
            <a:br>
              <a:rPr lang="en-US" sz="2000" b="1" kern="1200" dirty="0">
                <a:solidFill>
                  <a:schemeClr val="tx1"/>
                </a:solidFill>
                <a:latin typeface="+mj-lt"/>
                <a:ea typeface="+mj-ea"/>
                <a:cs typeface="+mj-cs"/>
              </a:rPr>
            </a:br>
            <a:r>
              <a:rPr lang="en-US" sz="2000" b="1" kern="1200" dirty="0">
                <a:solidFill>
                  <a:schemeClr val="tx1"/>
                </a:solidFill>
                <a:highlight>
                  <a:srgbClr val="00FFFF"/>
                </a:highlight>
                <a:latin typeface="+mj-lt"/>
                <a:ea typeface="+mj-ea"/>
                <a:cs typeface="+mj-cs"/>
              </a:rPr>
              <a:t>PI = 3.14159  # PI </a:t>
            </a:r>
            <a:r>
              <a:rPr lang="en-US" sz="2000" b="1" kern="1200" dirty="0" err="1">
                <a:solidFill>
                  <a:schemeClr val="tx1"/>
                </a:solidFill>
                <a:highlight>
                  <a:srgbClr val="00FFFF"/>
                </a:highlight>
                <a:latin typeface="+mj-lt"/>
                <a:ea typeface="+mj-ea"/>
                <a:cs typeface="+mj-cs"/>
              </a:rPr>
              <a:t>sabiti</a:t>
            </a:r>
            <a:r>
              <a:rPr lang="en-US" sz="2000" b="1" kern="1200" dirty="0">
                <a:solidFill>
                  <a:schemeClr val="tx1"/>
                </a:solidFill>
                <a:highlight>
                  <a:srgbClr val="00FFFF"/>
                </a:highlight>
                <a:latin typeface="+mj-lt"/>
                <a:ea typeface="+mj-ea"/>
                <a:cs typeface="+mj-cs"/>
              </a:rPr>
              <a:t> </a:t>
            </a:r>
            <a:r>
              <a:rPr lang="en-US" sz="2000" b="1" kern="1200" dirty="0" err="1">
                <a:solidFill>
                  <a:schemeClr val="tx1"/>
                </a:solidFill>
                <a:highlight>
                  <a:srgbClr val="00FFFF"/>
                </a:highlight>
                <a:latin typeface="+mj-lt"/>
                <a:ea typeface="+mj-ea"/>
                <a:cs typeface="+mj-cs"/>
              </a:rPr>
              <a:t>değişmez</a:t>
            </a: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507439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64579" y="650235"/>
            <a:ext cx="3982254" cy="5577840"/>
          </a:xfrm>
          <a:solidFill>
            <a:schemeClr val="accent2"/>
          </a:solidFill>
        </p:spPr>
        <p:txBody>
          <a:bodyPr anchor="ctr">
            <a:normAutofit/>
          </a:bodyPr>
          <a:lstStyle/>
          <a:p>
            <a:pPr algn="ctr"/>
            <a:r>
              <a:rPr lang="tr-TR" sz="3200" b="1" dirty="0">
                <a:effectLst/>
                <a:latin typeface="Calibri" panose="020F0502020204030204" pitchFamily="34" charset="0"/>
              </a:rPr>
              <a:t>1.4 Bir değişkeni tanımlarken hangi tür veriyi tutacağının belirlenmesi</a:t>
            </a:r>
            <a:br>
              <a:rPr lang="tr-TR" sz="1600" dirty="0">
                <a:effectLst/>
                <a:latin typeface="Calibri" panose="020F0502020204030204" pitchFamily="34" charset="0"/>
              </a:rPr>
            </a:br>
            <a:br>
              <a:rPr lang="tr-TR" sz="4100" dirty="0">
                <a:effectLst/>
                <a:latin typeface="Calibri" panose="020F0502020204030204" pitchFamily="34" charset="0"/>
              </a:rPr>
            </a:br>
            <a:br>
              <a:rPr lang="tr-TR" sz="4100" dirty="0">
                <a:effectLst/>
                <a:latin typeface="Calibri" panose="020F0502020204030204" pitchFamily="34" charset="0"/>
              </a:rPr>
            </a:br>
            <a:endParaRPr lang="tr-TR" sz="4100" dirty="0"/>
          </a:p>
        </p:txBody>
      </p:sp>
      <p:graphicFrame>
        <p:nvGraphicFramePr>
          <p:cNvPr id="11" name="İçerik Yer Tutucusu 2">
            <a:extLst>
              <a:ext uri="{FF2B5EF4-FFF2-40B4-BE49-F238E27FC236}">
                <a16:creationId xmlns:a16="http://schemas.microsoft.com/office/drawing/2014/main" id="{C5410B77-83C9-6EC2-24DB-826AF5FF1C77}"/>
              </a:ext>
            </a:extLst>
          </p:cNvPr>
          <p:cNvGraphicFramePr>
            <a:graphicFrameLocks noGrp="1"/>
          </p:cNvGraphicFramePr>
          <p:nvPr>
            <p:ph idx="1"/>
            <p:extLst>
              <p:ext uri="{D42A27DB-BD31-4B8C-83A1-F6EECF244321}">
                <p14:modId xmlns:p14="http://schemas.microsoft.com/office/powerpoint/2010/main" val="2208492749"/>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p:txBody>
          <a:bodyPr>
            <a:normAutofit/>
          </a:bodyPr>
          <a:lstStyle/>
          <a:p>
            <a:pPr>
              <a:spcAft>
                <a:spcPts val="600"/>
              </a:spcAft>
            </a:pPr>
            <a:r>
              <a:rPr lang="en-US"/>
              <a:t>Kaynak: onuraltuntas.net </a:t>
            </a:r>
          </a:p>
        </p:txBody>
      </p:sp>
    </p:spTree>
    <p:extLst>
      <p:ext uri="{BB962C8B-B14F-4D97-AF65-F5344CB8AC3E}">
        <p14:creationId xmlns:p14="http://schemas.microsoft.com/office/powerpoint/2010/main" val="3720438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847287" y="2441050"/>
            <a:ext cx="8951054" cy="3281421"/>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bazı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durumlarda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türünü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başka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türüne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dönüştürmek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gerekebilir</a:t>
            </a:r>
            <a:r>
              <a:rPr lang="en-US" sz="2000" kern="1200" dirty="0">
                <a:solidFill>
                  <a:schemeClr val="tx1"/>
                </a:solidFill>
                <a:latin typeface="+mj-lt"/>
                <a:ea typeface="+mj-ea"/>
                <a:cs typeface="+mj-cs"/>
              </a:rPr>
              <a:t>. </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Bu </a:t>
            </a:r>
            <a:r>
              <a:rPr lang="en-US" sz="2000" kern="1200" dirty="0" err="1">
                <a:solidFill>
                  <a:schemeClr val="tx1"/>
                </a:solidFill>
                <a:latin typeface="+mj-lt"/>
                <a:ea typeface="+mj-ea"/>
                <a:cs typeface="+mj-cs"/>
              </a:rPr>
              <a:t>işleme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türü </a:t>
            </a:r>
            <a:r>
              <a:rPr lang="en-US" sz="2000" kern="1200" dirty="0" err="1">
                <a:solidFill>
                  <a:schemeClr val="tx1"/>
                </a:solidFill>
                <a:latin typeface="+mj-lt"/>
                <a:ea typeface="+mj-ea"/>
                <a:cs typeface="+mj-cs"/>
              </a:rPr>
              <a:t>dönüşümü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denir</a:t>
            </a:r>
            <a:r>
              <a:rPr lang="en-US" sz="2000" kern="1200" dirty="0">
                <a:solidFill>
                  <a:schemeClr val="tx1"/>
                </a:solidFill>
                <a:latin typeface="+mj-lt"/>
                <a:ea typeface="+mj-ea"/>
                <a:cs typeface="+mj-cs"/>
              </a:rPr>
              <a:t>. </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türü </a:t>
            </a:r>
            <a:r>
              <a:rPr lang="en-US" sz="2000" kern="1200" dirty="0" err="1">
                <a:solidFill>
                  <a:schemeClr val="tx1"/>
                </a:solidFill>
                <a:latin typeface="+mj-lt"/>
                <a:ea typeface="+mj-ea"/>
                <a:cs typeface="+mj-cs"/>
              </a:rPr>
              <a:t>dönüşümleri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genellikle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iki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şekilde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yapılır</a:t>
            </a:r>
            <a:r>
              <a:rPr lang="en-US" sz="2000" kern="1200" dirty="0">
                <a:solidFill>
                  <a:schemeClr val="tx1"/>
                </a:solidFill>
                <a:latin typeface="+mj-lt"/>
                <a:ea typeface="+mj-ea"/>
                <a:cs typeface="+mj-cs"/>
              </a:rPr>
              <a:t>: </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       1- </a:t>
            </a:r>
            <a:r>
              <a:rPr lang="en-US" sz="2000" dirty="0" err="1"/>
              <a:t>O</a:t>
            </a:r>
            <a:r>
              <a:rPr lang="en-US" sz="2000" kern="1200" dirty="0" err="1">
                <a:solidFill>
                  <a:schemeClr val="tx1"/>
                </a:solidFill>
                <a:latin typeface="+mj-lt"/>
                <a:ea typeface="+mj-ea"/>
                <a:cs typeface="+mj-cs"/>
              </a:rPr>
              <a:t>tomatik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dönüşüm</a:t>
            </a:r>
            <a:r>
              <a:rPr lang="en-US" sz="2000" kern="1200" dirty="0">
                <a:solidFill>
                  <a:schemeClr val="tx1"/>
                </a:solidFill>
                <a:latin typeface="+mj-lt"/>
                <a:ea typeface="+mj-ea"/>
                <a:cs typeface="+mj-cs"/>
              </a:rPr>
              <a:t> (implicit conversion)</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       2- Manuel </a:t>
            </a:r>
            <a:r>
              <a:rPr lang="en-US" sz="2000" kern="1200" dirty="0" err="1">
                <a:solidFill>
                  <a:schemeClr val="tx1"/>
                </a:solidFill>
                <a:latin typeface="+mj-lt"/>
                <a:ea typeface="+mj-ea"/>
                <a:cs typeface="+mj-cs"/>
              </a:rPr>
              <a:t>dönüşüm</a:t>
            </a:r>
            <a:r>
              <a:rPr lang="en-US" sz="2000" kern="1200" dirty="0">
                <a:solidFill>
                  <a:schemeClr val="tx1"/>
                </a:solidFill>
                <a:latin typeface="+mj-lt"/>
                <a:ea typeface="+mj-ea"/>
                <a:cs typeface="+mj-cs"/>
              </a:rPr>
              <a:t> (explicit conversion)</a:t>
            </a: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8575137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822120" y="2353554"/>
            <a:ext cx="8951054" cy="3281421"/>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Python'da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bazı</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durumlarda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türünü</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başka</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bir</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veri</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türüne</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dönüştürmek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gerekebilir</a:t>
            </a:r>
            <a:r>
              <a:rPr lang="en-US" sz="2000" kern="1200" dirty="0">
                <a:solidFill>
                  <a:schemeClr val="tx1"/>
                </a:solidFill>
                <a:latin typeface="+mj-lt"/>
                <a:ea typeface="+mj-ea"/>
                <a:cs typeface="+mj-cs"/>
              </a:rPr>
              <a:t>. </a:t>
            </a:r>
            <a:br>
              <a:rPr lang="en-US" sz="1800" dirty="0"/>
            </a:br>
            <a:br>
              <a:rPr lang="en-US" sz="1800" dirty="0"/>
            </a:br>
            <a:r>
              <a:rPr lang="tr-TR" sz="2000" dirty="0"/>
              <a:t>Veri türü dönüşümü, programın doğru ve verimli çalışmasını sağlamak için önemlidir, özellikle kullanıcı girdilerinde veya matematiksel işlemler gibi durumlarda dönüşüm kaçınılmazdır.</a:t>
            </a:r>
            <a:r>
              <a:rPr lang="en-US" sz="2000" dirty="0"/>
              <a:t> </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err="1">
                <a:highlight>
                  <a:srgbClr val="00FF00"/>
                </a:highlight>
                <a:latin typeface="+mj-lt"/>
                <a:ea typeface="+mj-ea"/>
                <a:cs typeface="+mj-cs"/>
              </a:rPr>
              <a:t>Python'da</a:t>
            </a:r>
            <a:r>
              <a:rPr lang="en-US" sz="2000" kern="1200" dirty="0">
                <a:highlight>
                  <a:srgbClr val="00FF00"/>
                </a:highlight>
                <a:latin typeface="+mj-lt"/>
                <a:ea typeface="+mj-ea"/>
                <a:cs typeface="+mj-cs"/>
              </a:rPr>
              <a:t> </a:t>
            </a:r>
            <a:r>
              <a:rPr lang="en-US" sz="2000" kern="1200" dirty="0" err="1">
                <a:highlight>
                  <a:srgbClr val="00FF00"/>
                </a:highlight>
                <a:latin typeface="+mj-lt"/>
                <a:ea typeface="+mj-ea"/>
                <a:cs typeface="+mj-cs"/>
              </a:rPr>
              <a:t>veri</a:t>
            </a:r>
            <a:r>
              <a:rPr lang="en-US" sz="2000" kern="1200" dirty="0">
                <a:highlight>
                  <a:srgbClr val="00FF00"/>
                </a:highlight>
                <a:latin typeface="+mj-lt"/>
                <a:ea typeface="+mj-ea"/>
                <a:cs typeface="+mj-cs"/>
              </a:rPr>
              <a:t> türü </a:t>
            </a:r>
            <a:r>
              <a:rPr lang="en-US" sz="2000" kern="1200" dirty="0" err="1">
                <a:highlight>
                  <a:srgbClr val="00FF00"/>
                </a:highlight>
                <a:latin typeface="+mj-lt"/>
                <a:ea typeface="+mj-ea"/>
                <a:cs typeface="+mj-cs"/>
              </a:rPr>
              <a:t>dönüşümleri</a:t>
            </a:r>
            <a:r>
              <a:rPr lang="en-US" sz="2000" kern="1200" dirty="0">
                <a:highlight>
                  <a:srgbClr val="00FF00"/>
                </a:highlight>
                <a:latin typeface="+mj-lt"/>
                <a:ea typeface="+mj-ea"/>
                <a:cs typeface="+mj-cs"/>
              </a:rPr>
              <a:t> </a:t>
            </a:r>
            <a:r>
              <a:rPr lang="en-US" sz="2000" kern="1200" dirty="0" err="1">
                <a:highlight>
                  <a:srgbClr val="00FF00"/>
                </a:highlight>
                <a:latin typeface="+mj-lt"/>
                <a:ea typeface="+mj-ea"/>
                <a:cs typeface="+mj-cs"/>
              </a:rPr>
              <a:t>genellikle</a:t>
            </a:r>
            <a:r>
              <a:rPr lang="en-US" sz="2000" kern="1200" dirty="0">
                <a:highlight>
                  <a:srgbClr val="00FF00"/>
                </a:highlight>
                <a:latin typeface="+mj-lt"/>
                <a:ea typeface="+mj-ea"/>
                <a:cs typeface="+mj-cs"/>
              </a:rPr>
              <a:t> </a:t>
            </a:r>
            <a:r>
              <a:rPr lang="en-US" sz="2000" kern="1200" dirty="0" err="1">
                <a:highlight>
                  <a:srgbClr val="00FF00"/>
                </a:highlight>
                <a:latin typeface="+mj-lt"/>
                <a:ea typeface="+mj-ea"/>
                <a:cs typeface="+mj-cs"/>
              </a:rPr>
              <a:t>iki</a:t>
            </a:r>
            <a:r>
              <a:rPr lang="en-US" sz="2000" kern="1200" dirty="0">
                <a:highlight>
                  <a:srgbClr val="00FF00"/>
                </a:highlight>
                <a:latin typeface="+mj-lt"/>
                <a:ea typeface="+mj-ea"/>
                <a:cs typeface="+mj-cs"/>
              </a:rPr>
              <a:t> </a:t>
            </a:r>
            <a:r>
              <a:rPr lang="en-US" sz="2000" kern="1200" dirty="0" err="1">
                <a:highlight>
                  <a:srgbClr val="00FF00"/>
                </a:highlight>
                <a:latin typeface="+mj-lt"/>
                <a:ea typeface="+mj-ea"/>
                <a:cs typeface="+mj-cs"/>
              </a:rPr>
              <a:t>şekilde</a:t>
            </a:r>
            <a:r>
              <a:rPr lang="en-US" sz="2000" kern="1200" dirty="0">
                <a:highlight>
                  <a:srgbClr val="00FF00"/>
                </a:highlight>
                <a:latin typeface="+mj-lt"/>
                <a:ea typeface="+mj-ea"/>
                <a:cs typeface="+mj-cs"/>
              </a:rPr>
              <a:t> </a:t>
            </a:r>
            <a:r>
              <a:rPr lang="en-US" sz="2000" kern="1200" dirty="0" err="1">
                <a:highlight>
                  <a:srgbClr val="00FF00"/>
                </a:highlight>
                <a:latin typeface="+mj-lt"/>
                <a:ea typeface="+mj-ea"/>
                <a:cs typeface="+mj-cs"/>
              </a:rPr>
              <a:t>yapılır</a:t>
            </a:r>
            <a:r>
              <a:rPr lang="en-US" sz="2000" kern="1200" dirty="0">
                <a:highlight>
                  <a:srgbClr val="00FF00"/>
                </a:highlight>
                <a:latin typeface="+mj-lt"/>
                <a:ea typeface="+mj-ea"/>
                <a:cs typeface="+mj-cs"/>
              </a:rPr>
              <a:t>: </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       1- </a:t>
            </a:r>
            <a:r>
              <a:rPr lang="en-US" sz="2000" dirty="0" err="1"/>
              <a:t>O</a:t>
            </a:r>
            <a:r>
              <a:rPr lang="en-US" sz="2000" kern="1200" dirty="0" err="1">
                <a:solidFill>
                  <a:schemeClr val="tx1"/>
                </a:solidFill>
                <a:latin typeface="+mj-lt"/>
                <a:ea typeface="+mj-ea"/>
                <a:cs typeface="+mj-cs"/>
              </a:rPr>
              <a:t>tomatik</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dönüşüm</a:t>
            </a:r>
            <a:r>
              <a:rPr lang="en-US" sz="2000" kern="1200" dirty="0">
                <a:solidFill>
                  <a:schemeClr val="tx1"/>
                </a:solidFill>
                <a:latin typeface="+mj-lt"/>
                <a:ea typeface="+mj-ea"/>
                <a:cs typeface="+mj-cs"/>
              </a:rPr>
              <a:t> (implicit conversion)</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       2- Manuel </a:t>
            </a:r>
            <a:r>
              <a:rPr lang="en-US" sz="2000" kern="1200" dirty="0" err="1">
                <a:solidFill>
                  <a:schemeClr val="tx1"/>
                </a:solidFill>
                <a:latin typeface="+mj-lt"/>
                <a:ea typeface="+mj-ea"/>
                <a:cs typeface="+mj-cs"/>
              </a:rPr>
              <a:t>dönüşüm</a:t>
            </a:r>
            <a:r>
              <a:rPr lang="en-US" sz="2000" kern="1200" dirty="0">
                <a:solidFill>
                  <a:schemeClr val="tx1"/>
                </a:solidFill>
                <a:latin typeface="+mj-lt"/>
                <a:ea typeface="+mj-ea"/>
                <a:cs typeface="+mj-cs"/>
              </a:rPr>
              <a:t> (explicit conversion)</a:t>
            </a:r>
            <a:br>
              <a:rPr lang="en-US" sz="2000" b="1"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1871337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55008" y="1220525"/>
            <a:ext cx="8951054" cy="3281421"/>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r>
              <a:rPr lang="tr-TR" sz="1800" b="1" dirty="0">
                <a:highlight>
                  <a:srgbClr val="00FF00"/>
                </a:highlight>
              </a:rPr>
              <a:t>Otomatik Dönüşüm (</a:t>
            </a:r>
            <a:r>
              <a:rPr lang="tr-TR" sz="1800" b="1" dirty="0" err="1">
                <a:highlight>
                  <a:srgbClr val="00FF00"/>
                </a:highlight>
              </a:rPr>
              <a:t>Implicit</a:t>
            </a:r>
            <a:r>
              <a:rPr lang="tr-TR" sz="1800" b="1" dirty="0">
                <a:highlight>
                  <a:srgbClr val="00FF00"/>
                </a:highlight>
              </a:rPr>
              <a:t> Conversion)</a:t>
            </a:r>
            <a:br>
              <a:rPr lang="tr-TR" sz="1800" b="1" dirty="0">
                <a:highlight>
                  <a:srgbClr val="00FF00"/>
                </a:highlight>
              </a:rPr>
            </a:br>
            <a:br>
              <a:rPr lang="tr-TR" sz="1800" b="1" dirty="0"/>
            </a:br>
            <a:r>
              <a:rPr lang="tr-TR" sz="1800" dirty="0" err="1"/>
              <a:t>Python</a:t>
            </a:r>
            <a:r>
              <a:rPr lang="tr-TR" sz="1800" dirty="0"/>
              <a:t>, belirli durumlarda veri türlerini otomatik olarak dönüştürür. Bu, daha düşük veri türlerini daha yüksek veri türlerine dönüştürerek yapılır. Örneğin, tamsayıları ondalık sayılara otomatik olarak dönüştürebilir. Bu işlem genellikle veri kaybını önlemek için yapılır.</a:t>
            </a: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0113F437-FD06-308B-5970-4400B2E1D6D5}"/>
              </a:ext>
            </a:extLst>
          </p:cNvPr>
          <p:cNvSpPr txBox="1"/>
          <p:nvPr/>
        </p:nvSpPr>
        <p:spPr>
          <a:xfrm>
            <a:off x="865339" y="2933220"/>
            <a:ext cx="4565272" cy="2031325"/>
          </a:xfrm>
          <a:prstGeom prst="rect">
            <a:avLst/>
          </a:prstGeom>
          <a:solidFill>
            <a:schemeClr val="bg1">
              <a:lumMod val="95000"/>
            </a:schemeClr>
          </a:solidFill>
        </p:spPr>
        <p:txBody>
          <a:bodyPr wrap="square" rtlCol="0">
            <a:spAutoFit/>
          </a:bodyPr>
          <a:lstStyle/>
          <a:p>
            <a:r>
              <a:rPr lang="tr-TR" dirty="0"/>
              <a:t>sayi1 = 5      # </a:t>
            </a:r>
            <a:r>
              <a:rPr lang="tr-TR" dirty="0" err="1"/>
              <a:t>int</a:t>
            </a:r>
            <a:r>
              <a:rPr lang="tr-TR" dirty="0"/>
              <a:t> (tamsayı)</a:t>
            </a:r>
          </a:p>
          <a:p>
            <a:r>
              <a:rPr lang="tr-TR" dirty="0"/>
              <a:t>sayi2 = 2.5    # </a:t>
            </a:r>
            <a:r>
              <a:rPr lang="tr-TR" dirty="0" err="1"/>
              <a:t>float</a:t>
            </a:r>
            <a:r>
              <a:rPr lang="tr-TR" dirty="0"/>
              <a:t> (</a:t>
            </a:r>
            <a:r>
              <a:rPr lang="tr-TR" dirty="0" err="1"/>
              <a:t>ondalıklı</a:t>
            </a:r>
            <a:r>
              <a:rPr lang="tr-TR" dirty="0"/>
              <a:t> sayı)</a:t>
            </a:r>
          </a:p>
          <a:p>
            <a:endParaRPr lang="tr-TR" dirty="0"/>
          </a:p>
          <a:p>
            <a:r>
              <a:rPr lang="tr-TR" dirty="0"/>
              <a:t>toplam = sayi1 + sayi2  # </a:t>
            </a:r>
            <a:r>
              <a:rPr lang="tr-TR" dirty="0" err="1"/>
              <a:t>Python</a:t>
            </a:r>
            <a:r>
              <a:rPr lang="tr-TR" dirty="0"/>
              <a:t> otomatik olarak </a:t>
            </a:r>
            <a:r>
              <a:rPr lang="tr-TR" dirty="0" err="1"/>
              <a:t>int</a:t>
            </a:r>
            <a:r>
              <a:rPr lang="tr-TR" dirty="0"/>
              <a:t> -&gt; </a:t>
            </a:r>
            <a:r>
              <a:rPr lang="tr-TR" dirty="0" err="1"/>
              <a:t>float</a:t>
            </a:r>
            <a:r>
              <a:rPr lang="tr-TR" dirty="0"/>
              <a:t> dönüşümü yapar</a:t>
            </a:r>
          </a:p>
          <a:p>
            <a:r>
              <a:rPr lang="tr-TR" dirty="0" err="1"/>
              <a:t>print</a:t>
            </a:r>
            <a:r>
              <a:rPr lang="tr-TR" dirty="0"/>
              <a:t>(toplam)           # Çıktı: 7.5</a:t>
            </a:r>
          </a:p>
          <a:p>
            <a:endParaRPr lang="tr-TR" dirty="0"/>
          </a:p>
        </p:txBody>
      </p:sp>
      <p:sp>
        <p:nvSpPr>
          <p:cNvPr id="4" name="Metin kutusu 3">
            <a:extLst>
              <a:ext uri="{FF2B5EF4-FFF2-40B4-BE49-F238E27FC236}">
                <a16:creationId xmlns:a16="http://schemas.microsoft.com/office/drawing/2014/main" id="{5DE074AD-70AB-5D52-4AB2-9062216E81EA}"/>
              </a:ext>
            </a:extLst>
          </p:cNvPr>
          <p:cNvSpPr txBox="1"/>
          <p:nvPr/>
        </p:nvSpPr>
        <p:spPr>
          <a:xfrm>
            <a:off x="5699486" y="3258890"/>
            <a:ext cx="5505996" cy="923330"/>
          </a:xfrm>
          <a:prstGeom prst="rect">
            <a:avLst/>
          </a:prstGeom>
          <a:solidFill>
            <a:srgbClr val="FFC000"/>
          </a:solidFill>
          <a:ln>
            <a:solidFill>
              <a:srgbClr val="FFC000"/>
            </a:solidFill>
          </a:ln>
        </p:spPr>
        <p:txBody>
          <a:bodyPr wrap="square" rtlCol="0">
            <a:spAutoFit/>
          </a:bodyPr>
          <a:lstStyle/>
          <a:p>
            <a:r>
              <a:rPr lang="tr-TR" dirty="0"/>
              <a:t>Bu örnekte, </a:t>
            </a:r>
            <a:r>
              <a:rPr lang="tr-TR" dirty="0" err="1"/>
              <a:t>Python</a:t>
            </a:r>
            <a:r>
              <a:rPr lang="tr-TR" dirty="0"/>
              <a:t> tamsayı olan sayi1'i otomatik olarak </a:t>
            </a:r>
            <a:r>
              <a:rPr lang="tr-TR" dirty="0" err="1"/>
              <a:t>ondalıklı</a:t>
            </a:r>
            <a:r>
              <a:rPr lang="tr-TR" dirty="0"/>
              <a:t> sayıya dönüştürür çünkü sayi2 </a:t>
            </a:r>
            <a:r>
              <a:rPr lang="tr-TR" dirty="0" err="1"/>
              <a:t>float</a:t>
            </a:r>
            <a:r>
              <a:rPr lang="tr-TR" dirty="0"/>
              <a:t> türündedir ve </a:t>
            </a:r>
            <a:r>
              <a:rPr lang="tr-TR" dirty="0" err="1"/>
              <a:t>float</a:t>
            </a:r>
            <a:r>
              <a:rPr lang="tr-TR" dirty="0"/>
              <a:t> ile yapılan işlemler </a:t>
            </a:r>
            <a:r>
              <a:rPr lang="tr-TR" dirty="0" err="1"/>
              <a:t>float</a:t>
            </a:r>
            <a:r>
              <a:rPr lang="tr-TR" dirty="0"/>
              <a:t> türünde bir sonuç döner.</a:t>
            </a:r>
          </a:p>
        </p:txBody>
      </p:sp>
    </p:spTree>
    <p:extLst>
      <p:ext uri="{BB962C8B-B14F-4D97-AF65-F5344CB8AC3E}">
        <p14:creationId xmlns:p14="http://schemas.microsoft.com/office/powerpoint/2010/main" val="9910725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813730" y="2353554"/>
            <a:ext cx="8951054" cy="3281421"/>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r>
              <a:rPr lang="tr-TR" sz="1800" b="1" dirty="0">
                <a:highlight>
                  <a:srgbClr val="00FF00"/>
                </a:highlight>
              </a:rPr>
              <a:t>Manuel Dönüşüm (</a:t>
            </a:r>
            <a:r>
              <a:rPr lang="tr-TR" sz="1800" b="1" dirty="0" err="1">
                <a:highlight>
                  <a:srgbClr val="00FF00"/>
                </a:highlight>
              </a:rPr>
              <a:t>Explicit</a:t>
            </a:r>
            <a:r>
              <a:rPr lang="tr-TR" sz="1800" b="1" dirty="0">
                <a:highlight>
                  <a:srgbClr val="00FF00"/>
                </a:highlight>
              </a:rPr>
              <a:t> Conversion)</a:t>
            </a:r>
            <a:br>
              <a:rPr lang="tr-TR" sz="1800" b="1" dirty="0">
                <a:highlight>
                  <a:srgbClr val="00FF00"/>
                </a:highlight>
              </a:rPr>
            </a:br>
            <a:br>
              <a:rPr lang="tr-TR" sz="1800" b="1" dirty="0"/>
            </a:br>
            <a:br>
              <a:rPr lang="tr-TR" sz="1800" b="1" dirty="0"/>
            </a:br>
            <a:r>
              <a:rPr lang="tr-TR" sz="1800" dirty="0"/>
              <a:t>Bazı durumlarda, </a:t>
            </a:r>
            <a:r>
              <a:rPr lang="tr-TR" sz="1800" dirty="0" err="1"/>
              <a:t>Python</a:t>
            </a:r>
            <a:r>
              <a:rPr lang="tr-TR" sz="1800" dirty="0"/>
              <a:t> otomatik olarak veri türünü dönüştürmez ve bu dönüşümü manuel olarak yapmanız gerekir. Bu işleme </a:t>
            </a:r>
            <a:r>
              <a:rPr lang="tr-TR" sz="1800" b="1" dirty="0" err="1"/>
              <a:t>explicit</a:t>
            </a:r>
            <a:r>
              <a:rPr lang="tr-TR" sz="1800" b="1" dirty="0"/>
              <a:t> </a:t>
            </a:r>
            <a:r>
              <a:rPr lang="tr-TR" sz="1800" b="1" dirty="0" err="1"/>
              <a:t>conversion</a:t>
            </a:r>
            <a:r>
              <a:rPr lang="tr-TR" sz="1800" dirty="0"/>
              <a:t> ya da </a:t>
            </a:r>
            <a:r>
              <a:rPr lang="tr-TR" sz="1800" b="1" dirty="0" err="1"/>
              <a:t>type</a:t>
            </a:r>
            <a:r>
              <a:rPr lang="tr-TR" sz="1800" b="1" dirty="0"/>
              <a:t> </a:t>
            </a:r>
            <a:r>
              <a:rPr lang="tr-TR" sz="1800" b="1" dirty="0" err="1"/>
              <a:t>casting</a:t>
            </a:r>
            <a:r>
              <a:rPr lang="tr-TR" sz="1800" dirty="0"/>
              <a:t> denir. </a:t>
            </a:r>
            <a:r>
              <a:rPr lang="tr-TR" sz="1800" dirty="0" err="1"/>
              <a:t>Python’da</a:t>
            </a:r>
            <a:r>
              <a:rPr lang="tr-TR" sz="1800" dirty="0"/>
              <a:t> bazı yerleşik fonksiyonlar kullanılarak veri türü dönüşümü yapılabilir:</a:t>
            </a:r>
            <a:br>
              <a:rPr lang="tr-TR" sz="1800" dirty="0"/>
            </a:br>
            <a:br>
              <a:rPr lang="tr-TR" sz="1800" dirty="0"/>
            </a:br>
            <a:br>
              <a:rPr lang="tr-TR" sz="1800" dirty="0"/>
            </a:br>
            <a:r>
              <a:rPr lang="tr-TR" sz="1800" b="1" dirty="0" err="1"/>
              <a:t>int</a:t>
            </a:r>
            <a:r>
              <a:rPr lang="tr-TR" sz="1800" b="1" dirty="0"/>
              <a:t>()</a:t>
            </a:r>
            <a:r>
              <a:rPr lang="tr-TR" sz="1800" dirty="0"/>
              <a:t>: Veriyi tamsayıya dönüştürür.</a:t>
            </a:r>
            <a:br>
              <a:rPr lang="tr-TR" sz="1800" dirty="0"/>
            </a:br>
            <a:r>
              <a:rPr lang="tr-TR" sz="1800" b="1" dirty="0" err="1"/>
              <a:t>float</a:t>
            </a:r>
            <a:r>
              <a:rPr lang="tr-TR" sz="1800" b="1" dirty="0"/>
              <a:t>()</a:t>
            </a:r>
            <a:r>
              <a:rPr lang="tr-TR" sz="1800" dirty="0"/>
              <a:t>: Veriyi </a:t>
            </a:r>
            <a:r>
              <a:rPr lang="tr-TR" sz="1800" dirty="0" err="1"/>
              <a:t>ondalıklı</a:t>
            </a:r>
            <a:r>
              <a:rPr lang="tr-TR" sz="1800" dirty="0"/>
              <a:t> sayıya dönüştürür.</a:t>
            </a:r>
            <a:br>
              <a:rPr lang="tr-TR" sz="1800" dirty="0"/>
            </a:br>
            <a:r>
              <a:rPr lang="tr-TR" sz="1800" b="1" dirty="0" err="1"/>
              <a:t>str</a:t>
            </a:r>
            <a:r>
              <a:rPr lang="tr-TR" sz="1800" b="1" dirty="0"/>
              <a:t>()</a:t>
            </a:r>
            <a:r>
              <a:rPr lang="tr-TR" sz="1800" dirty="0"/>
              <a:t>: Veriyi metin (</a:t>
            </a:r>
            <a:r>
              <a:rPr lang="tr-TR" sz="1800" dirty="0" err="1"/>
              <a:t>string</a:t>
            </a:r>
            <a:r>
              <a:rPr lang="tr-TR" sz="1800" dirty="0"/>
              <a:t>) türüne dönüştürür.</a:t>
            </a:r>
            <a:br>
              <a:rPr lang="tr-TR" sz="1800" dirty="0"/>
            </a:br>
            <a:r>
              <a:rPr lang="tr-TR" sz="1800" b="1" dirty="0" err="1"/>
              <a:t>bool</a:t>
            </a:r>
            <a:r>
              <a:rPr lang="tr-TR" sz="1800" b="1" dirty="0"/>
              <a:t>()</a:t>
            </a:r>
            <a:r>
              <a:rPr lang="tr-TR" sz="1800" dirty="0"/>
              <a:t>: Veriyi mantıksal değere (True/</a:t>
            </a:r>
            <a:r>
              <a:rPr lang="tr-TR" sz="1800" dirty="0" err="1"/>
              <a:t>False</a:t>
            </a:r>
            <a:r>
              <a:rPr lang="tr-TR" sz="1800" dirty="0"/>
              <a:t>) dönüştürür.</a:t>
            </a:r>
            <a:br>
              <a:rPr lang="tr-TR" sz="1800" dirty="0"/>
            </a:br>
            <a:r>
              <a:rPr lang="tr-TR" sz="1800" b="1" dirty="0" err="1"/>
              <a:t>list</a:t>
            </a:r>
            <a:r>
              <a:rPr lang="tr-TR" sz="1800" b="1" dirty="0"/>
              <a:t>()</a:t>
            </a:r>
            <a:r>
              <a:rPr lang="tr-TR" sz="1800" dirty="0"/>
              <a:t>: Veriyi listeye dönüştürür.</a:t>
            </a:r>
            <a:br>
              <a:rPr lang="tr-TR" sz="1800" dirty="0"/>
            </a:br>
            <a:r>
              <a:rPr lang="tr-TR" sz="1800" b="1" dirty="0" err="1"/>
              <a:t>tuple</a:t>
            </a:r>
            <a:r>
              <a:rPr lang="tr-TR" sz="1800" b="1" dirty="0"/>
              <a:t>()</a:t>
            </a:r>
            <a:r>
              <a:rPr lang="tr-TR" sz="1800" dirty="0"/>
              <a:t>: Veriyi demet (</a:t>
            </a:r>
            <a:r>
              <a:rPr lang="tr-TR" sz="1800" dirty="0" err="1"/>
              <a:t>tuple</a:t>
            </a:r>
            <a:r>
              <a:rPr lang="tr-TR" sz="1800" dirty="0"/>
              <a:t>) türüne dönüştürür.</a:t>
            </a: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6324207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26984"/>
            <a:ext cx="8951054" cy="2196562"/>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br>
              <a:rPr lang="tr-TR" sz="1800" b="1" dirty="0"/>
            </a:br>
            <a:r>
              <a:rPr lang="tr-TR" sz="1800" dirty="0">
                <a:highlight>
                  <a:srgbClr val="00FF00"/>
                </a:highlight>
              </a:rPr>
              <a:t>Manuel Dönüşüm Örnekleri:</a:t>
            </a:r>
            <a:br>
              <a:rPr lang="tr-TR" sz="1800" b="1" dirty="0">
                <a:highlight>
                  <a:srgbClr val="00FF00"/>
                </a:highlight>
              </a:rPr>
            </a:br>
            <a:br>
              <a:rPr lang="tr-TR" sz="1800" b="1" dirty="0"/>
            </a:br>
            <a:r>
              <a:rPr lang="tr-TR" sz="1800" dirty="0" err="1">
                <a:highlight>
                  <a:srgbClr val="00FFFF"/>
                </a:highlight>
              </a:rPr>
              <a:t>String'den</a:t>
            </a:r>
            <a:r>
              <a:rPr lang="tr-TR" sz="1800" dirty="0">
                <a:highlight>
                  <a:srgbClr val="00FFFF"/>
                </a:highlight>
              </a:rPr>
              <a:t> Sayıya Dönüşüm: </a:t>
            </a:r>
            <a:r>
              <a:rPr lang="tr-TR" sz="1800" dirty="0"/>
              <a:t>Kullanıcıdan alınan değerler her zaman </a:t>
            </a:r>
            <a:r>
              <a:rPr lang="tr-TR" sz="1800" dirty="0" err="1"/>
              <a:t>string</a:t>
            </a:r>
            <a:r>
              <a:rPr lang="tr-TR" sz="1800" dirty="0"/>
              <a:t> (metin) olarak gelir, ancak sayısal işlemler yapabilmek için bu girdileri </a:t>
            </a:r>
            <a:r>
              <a:rPr lang="tr-TR" sz="1800" dirty="0" err="1"/>
              <a:t>int</a:t>
            </a:r>
            <a:r>
              <a:rPr lang="tr-TR" sz="1800" dirty="0"/>
              <a:t> veya </a:t>
            </a:r>
            <a:r>
              <a:rPr lang="tr-TR" sz="1800" dirty="0" err="1"/>
              <a:t>float</a:t>
            </a:r>
            <a:r>
              <a:rPr lang="tr-TR" sz="1800" dirty="0"/>
              <a:t> türüne dönüştürmek gerekir.</a:t>
            </a:r>
            <a:br>
              <a:rPr lang="tr-TR" sz="1800" dirty="0"/>
            </a:b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FEBCE100-C473-B1E7-BA4E-927CC7B13CBF}"/>
              </a:ext>
            </a:extLst>
          </p:cNvPr>
          <p:cNvSpPr txBox="1"/>
          <p:nvPr/>
        </p:nvSpPr>
        <p:spPr>
          <a:xfrm>
            <a:off x="909441" y="2922289"/>
            <a:ext cx="8303828" cy="1200329"/>
          </a:xfrm>
          <a:prstGeom prst="rect">
            <a:avLst/>
          </a:prstGeom>
          <a:solidFill>
            <a:schemeClr val="bg1">
              <a:lumMod val="95000"/>
            </a:schemeClr>
          </a:solidFill>
        </p:spPr>
        <p:txBody>
          <a:bodyPr wrap="square" rtlCol="0">
            <a:spAutoFit/>
          </a:bodyPr>
          <a:lstStyle/>
          <a:p>
            <a:r>
              <a:rPr lang="tr-TR" dirty="0"/>
              <a:t>yas = </a:t>
            </a:r>
            <a:r>
              <a:rPr lang="tr-TR" dirty="0" err="1"/>
              <a:t>input</a:t>
            </a:r>
            <a:r>
              <a:rPr lang="tr-TR" dirty="0"/>
              <a:t>("Yaşınızı giriniz: ")  # Kullanıcıdan alınan veri </a:t>
            </a:r>
            <a:r>
              <a:rPr lang="tr-TR" dirty="0" err="1"/>
              <a:t>string</a:t>
            </a:r>
            <a:r>
              <a:rPr lang="tr-TR" dirty="0"/>
              <a:t> türündedir</a:t>
            </a:r>
          </a:p>
          <a:p>
            <a:r>
              <a:rPr lang="tr-TR" dirty="0" err="1"/>
              <a:t>yas_int</a:t>
            </a:r>
            <a:r>
              <a:rPr lang="tr-TR" dirty="0"/>
              <a:t> = </a:t>
            </a:r>
            <a:r>
              <a:rPr lang="tr-TR" dirty="0" err="1"/>
              <a:t>int</a:t>
            </a:r>
            <a:r>
              <a:rPr lang="tr-TR" dirty="0"/>
              <a:t>(yas)  # </a:t>
            </a:r>
            <a:r>
              <a:rPr lang="tr-TR" dirty="0" err="1"/>
              <a:t>String'den</a:t>
            </a:r>
            <a:r>
              <a:rPr lang="tr-TR" dirty="0"/>
              <a:t> </a:t>
            </a:r>
            <a:r>
              <a:rPr lang="tr-TR" dirty="0" err="1"/>
              <a:t>int'e</a:t>
            </a:r>
            <a:r>
              <a:rPr lang="tr-TR" dirty="0"/>
              <a:t> dönüşüm</a:t>
            </a:r>
          </a:p>
          <a:p>
            <a:r>
              <a:rPr lang="tr-TR" dirty="0" err="1"/>
              <a:t>print</a:t>
            </a:r>
            <a:r>
              <a:rPr lang="tr-TR" dirty="0"/>
              <a:t>("Girdiğiniz yaşın 5 yıl sonraki hali:", </a:t>
            </a:r>
            <a:r>
              <a:rPr lang="tr-TR" dirty="0" err="1"/>
              <a:t>yas_int</a:t>
            </a:r>
            <a:r>
              <a:rPr lang="tr-TR" dirty="0"/>
              <a:t> + 5)</a:t>
            </a:r>
          </a:p>
          <a:p>
            <a:endParaRPr lang="tr-TR" dirty="0"/>
          </a:p>
        </p:txBody>
      </p:sp>
      <p:sp>
        <p:nvSpPr>
          <p:cNvPr id="4" name="Metin kutusu 3">
            <a:extLst>
              <a:ext uri="{FF2B5EF4-FFF2-40B4-BE49-F238E27FC236}">
                <a16:creationId xmlns:a16="http://schemas.microsoft.com/office/drawing/2014/main" id="{D9530FD2-E22E-1343-5B6C-F7C79C8F0953}"/>
              </a:ext>
            </a:extLst>
          </p:cNvPr>
          <p:cNvSpPr txBox="1"/>
          <p:nvPr/>
        </p:nvSpPr>
        <p:spPr>
          <a:xfrm>
            <a:off x="909440" y="3944511"/>
            <a:ext cx="3494739" cy="1477328"/>
          </a:xfrm>
          <a:prstGeom prst="rect">
            <a:avLst/>
          </a:prstGeom>
          <a:noFill/>
        </p:spPr>
        <p:txBody>
          <a:bodyPr wrap="none" rtlCol="0">
            <a:spAutoFit/>
          </a:bodyPr>
          <a:lstStyle/>
          <a:p>
            <a:br>
              <a:rPr lang="en-US" sz="1800" kern="1200" cap="all" dirty="0">
                <a:solidFill>
                  <a:schemeClr val="tx1"/>
                </a:solidFill>
                <a:cs typeface="Arial" panose="020B0604020202020204" pitchFamily="34" charset="0"/>
              </a:rPr>
            </a:br>
            <a:r>
              <a:rPr lang="en-US" sz="1800" kern="1200" dirty="0" err="1">
                <a:solidFill>
                  <a:schemeClr val="tx1"/>
                </a:solidFill>
                <a:cs typeface="Arial" panose="020B0604020202020204" pitchFamily="34" charset="0"/>
              </a:rPr>
              <a:t>Çıktı</a:t>
            </a:r>
            <a:r>
              <a:rPr lang="en-US" sz="1800" kern="1200" dirty="0">
                <a:solidFill>
                  <a:schemeClr val="tx1"/>
                </a:solidFill>
                <a:cs typeface="Arial" panose="020B0604020202020204" pitchFamily="34" charset="0"/>
              </a:rPr>
              <a:t>:</a:t>
            </a:r>
          </a:p>
          <a:p>
            <a:r>
              <a:rPr lang="en-US" sz="1800" kern="1200" dirty="0" err="1">
                <a:solidFill>
                  <a:srgbClr val="00B0F0"/>
                </a:solidFill>
                <a:cs typeface="Arial" panose="020B0604020202020204" pitchFamily="34" charset="0"/>
              </a:rPr>
              <a:t>Yaşınızı</a:t>
            </a:r>
            <a:r>
              <a:rPr lang="en-US" sz="1800" kern="1200" dirty="0">
                <a:solidFill>
                  <a:srgbClr val="00B0F0"/>
                </a:solidFill>
                <a:cs typeface="Arial" panose="020B0604020202020204" pitchFamily="34" charset="0"/>
              </a:rPr>
              <a:t> </a:t>
            </a:r>
            <a:r>
              <a:rPr lang="en-US" sz="1800" kern="1200" dirty="0" err="1">
                <a:solidFill>
                  <a:srgbClr val="00B0F0"/>
                </a:solidFill>
                <a:cs typeface="Arial" panose="020B0604020202020204" pitchFamily="34" charset="0"/>
              </a:rPr>
              <a:t>giriniz</a:t>
            </a:r>
            <a:r>
              <a:rPr lang="en-US" sz="1800" kern="1200" dirty="0">
                <a:solidFill>
                  <a:srgbClr val="00B0F0"/>
                </a:solidFill>
                <a:cs typeface="Arial" panose="020B0604020202020204" pitchFamily="34" charset="0"/>
              </a:rPr>
              <a:t>: </a:t>
            </a:r>
            <a:r>
              <a:rPr lang="en-US" sz="1800" kern="1200" dirty="0">
                <a:solidFill>
                  <a:schemeClr val="tx1"/>
                </a:solidFill>
                <a:cs typeface="Arial" panose="020B0604020202020204" pitchFamily="34" charset="0"/>
              </a:rPr>
              <a:t>18</a:t>
            </a:r>
          </a:p>
          <a:p>
            <a:r>
              <a:rPr lang="en-US" sz="1800" kern="1200" dirty="0" err="1">
                <a:solidFill>
                  <a:srgbClr val="00B0F0"/>
                </a:solidFill>
                <a:cs typeface="Arial" panose="020B0604020202020204" pitchFamily="34" charset="0"/>
              </a:rPr>
              <a:t>Girdiğiniz</a:t>
            </a:r>
            <a:r>
              <a:rPr lang="en-US" sz="1800" kern="1200" dirty="0">
                <a:solidFill>
                  <a:srgbClr val="00B0F0"/>
                </a:solidFill>
                <a:cs typeface="Arial" panose="020B0604020202020204" pitchFamily="34" charset="0"/>
              </a:rPr>
              <a:t> </a:t>
            </a:r>
            <a:r>
              <a:rPr lang="en-US" sz="1800" kern="1200" dirty="0" err="1">
                <a:solidFill>
                  <a:srgbClr val="00B0F0"/>
                </a:solidFill>
                <a:cs typeface="Arial" panose="020B0604020202020204" pitchFamily="34" charset="0"/>
              </a:rPr>
              <a:t>yaşın</a:t>
            </a:r>
            <a:r>
              <a:rPr lang="en-US" sz="1800" kern="1200" dirty="0">
                <a:solidFill>
                  <a:srgbClr val="00B0F0"/>
                </a:solidFill>
                <a:cs typeface="Arial" panose="020B0604020202020204" pitchFamily="34" charset="0"/>
              </a:rPr>
              <a:t> 5 </a:t>
            </a:r>
            <a:r>
              <a:rPr lang="en-US" sz="1800" kern="1200" dirty="0" err="1">
                <a:solidFill>
                  <a:srgbClr val="00B0F0"/>
                </a:solidFill>
                <a:cs typeface="Arial" panose="020B0604020202020204" pitchFamily="34" charset="0"/>
              </a:rPr>
              <a:t>yıl</a:t>
            </a:r>
            <a:r>
              <a:rPr lang="en-US" sz="1800" kern="1200" dirty="0">
                <a:solidFill>
                  <a:srgbClr val="00B0F0"/>
                </a:solidFill>
                <a:cs typeface="Arial" panose="020B0604020202020204" pitchFamily="34" charset="0"/>
              </a:rPr>
              <a:t> </a:t>
            </a:r>
            <a:r>
              <a:rPr lang="en-US" sz="1800" kern="1200" dirty="0" err="1">
                <a:solidFill>
                  <a:srgbClr val="00B0F0"/>
                </a:solidFill>
                <a:cs typeface="Arial" panose="020B0604020202020204" pitchFamily="34" charset="0"/>
              </a:rPr>
              <a:t>sonraki</a:t>
            </a:r>
            <a:r>
              <a:rPr lang="en-US" sz="1800" kern="1200" dirty="0">
                <a:solidFill>
                  <a:srgbClr val="00B0F0"/>
                </a:solidFill>
                <a:cs typeface="Arial" panose="020B0604020202020204" pitchFamily="34" charset="0"/>
              </a:rPr>
              <a:t> </a:t>
            </a:r>
            <a:r>
              <a:rPr lang="en-US" sz="1800" kern="1200" dirty="0" err="1">
                <a:solidFill>
                  <a:srgbClr val="00B0F0"/>
                </a:solidFill>
                <a:cs typeface="Arial" panose="020B0604020202020204" pitchFamily="34" charset="0"/>
              </a:rPr>
              <a:t>hali</a:t>
            </a:r>
            <a:r>
              <a:rPr lang="en-US" sz="1800" kern="1200" dirty="0">
                <a:solidFill>
                  <a:srgbClr val="00B0F0"/>
                </a:solidFill>
                <a:cs typeface="Arial" panose="020B0604020202020204" pitchFamily="34" charset="0"/>
              </a:rPr>
              <a:t>: 23</a:t>
            </a:r>
            <a:br>
              <a:rPr lang="en-US" sz="1800" kern="1200" cap="all" dirty="0">
                <a:solidFill>
                  <a:srgbClr val="00B0F0"/>
                </a:solidFill>
                <a:cs typeface="Arial" panose="020B0604020202020204" pitchFamily="34" charset="0"/>
              </a:rPr>
            </a:br>
            <a:endParaRPr lang="tr-TR" dirty="0">
              <a:solidFill>
                <a:srgbClr val="00B0F0"/>
              </a:solidFill>
            </a:endParaRPr>
          </a:p>
        </p:txBody>
      </p:sp>
    </p:spTree>
    <p:extLst>
      <p:ext uri="{BB962C8B-B14F-4D97-AF65-F5344CB8AC3E}">
        <p14:creationId xmlns:p14="http://schemas.microsoft.com/office/powerpoint/2010/main" val="9985203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br>
              <a:rPr lang="tr-TR" sz="1800" b="1" dirty="0"/>
            </a:br>
            <a:r>
              <a:rPr lang="tr-TR" sz="1800" dirty="0">
                <a:highlight>
                  <a:srgbClr val="00FF00"/>
                </a:highlight>
              </a:rPr>
              <a:t>Manuel Dönüşüm Örnekleri:</a:t>
            </a:r>
            <a:br>
              <a:rPr lang="tr-TR" sz="1800" b="1" dirty="0">
                <a:highlight>
                  <a:srgbClr val="00FF00"/>
                </a:highlight>
              </a:rPr>
            </a:br>
            <a:br>
              <a:rPr lang="tr-TR" sz="1800" b="1" dirty="0"/>
            </a:br>
            <a:r>
              <a:rPr lang="tr-TR" sz="1800" dirty="0">
                <a:highlight>
                  <a:srgbClr val="00FFFF"/>
                </a:highlight>
              </a:rPr>
              <a:t>Sayısal Değerleri </a:t>
            </a:r>
            <a:r>
              <a:rPr lang="tr-TR" sz="1800" dirty="0" err="1">
                <a:highlight>
                  <a:srgbClr val="00FFFF"/>
                </a:highlight>
              </a:rPr>
              <a:t>String’e</a:t>
            </a:r>
            <a:r>
              <a:rPr lang="tr-TR" sz="1800" dirty="0">
                <a:highlight>
                  <a:srgbClr val="00FFFF"/>
                </a:highlight>
              </a:rPr>
              <a:t> Dönüştürme:</a:t>
            </a:r>
            <a:r>
              <a:rPr lang="tr-TR" sz="1800" dirty="0"/>
              <a:t>  Sayısal verilerle metin birleştirilmek istendiğinde, sayıları metne dönüştürmek gerekir. </a:t>
            </a:r>
            <a:r>
              <a:rPr lang="tr-TR" sz="1800" dirty="0" err="1"/>
              <a:t>Python</a:t>
            </a:r>
            <a:r>
              <a:rPr lang="tr-TR" sz="1800" dirty="0"/>
              <a:t> sayısal veri ile </a:t>
            </a:r>
            <a:r>
              <a:rPr lang="tr-TR" sz="1800" dirty="0" err="1"/>
              <a:t>string</a:t>
            </a:r>
            <a:r>
              <a:rPr lang="tr-TR" sz="1800" dirty="0"/>
              <a:t> veri türlerini doğrudan birleştiremez.</a:t>
            </a:r>
            <a:br>
              <a:rPr lang="tr-TR" sz="1800" dirty="0"/>
            </a:b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FEBCE100-C473-B1E7-BA4E-927CC7B13CBF}"/>
              </a:ext>
            </a:extLst>
          </p:cNvPr>
          <p:cNvSpPr txBox="1"/>
          <p:nvPr/>
        </p:nvSpPr>
        <p:spPr>
          <a:xfrm>
            <a:off x="909441" y="2922289"/>
            <a:ext cx="8303828" cy="1200329"/>
          </a:xfrm>
          <a:prstGeom prst="rect">
            <a:avLst/>
          </a:prstGeom>
          <a:solidFill>
            <a:schemeClr val="bg1">
              <a:lumMod val="95000"/>
            </a:schemeClr>
          </a:solidFill>
        </p:spPr>
        <p:txBody>
          <a:bodyPr wrap="square" rtlCol="0">
            <a:spAutoFit/>
          </a:bodyPr>
          <a:lstStyle/>
          <a:p>
            <a:r>
              <a:rPr lang="tr-TR" dirty="0"/>
              <a:t>yas = 25</a:t>
            </a:r>
          </a:p>
          <a:p>
            <a:r>
              <a:rPr lang="tr-TR" dirty="0"/>
              <a:t>mesaj = "Yaşım " + </a:t>
            </a:r>
            <a:r>
              <a:rPr lang="tr-TR" dirty="0" err="1"/>
              <a:t>str</a:t>
            </a:r>
            <a:r>
              <a:rPr lang="tr-TR" dirty="0"/>
              <a:t>(yas)  # </a:t>
            </a:r>
            <a:r>
              <a:rPr lang="tr-TR" dirty="0" err="1"/>
              <a:t>int</a:t>
            </a:r>
            <a:r>
              <a:rPr lang="tr-TR" dirty="0"/>
              <a:t> veri </a:t>
            </a:r>
            <a:r>
              <a:rPr lang="tr-TR" dirty="0" err="1"/>
              <a:t>str'ye</a:t>
            </a:r>
            <a:r>
              <a:rPr lang="tr-TR" dirty="0"/>
              <a:t> dönüştürülür</a:t>
            </a:r>
          </a:p>
          <a:p>
            <a:r>
              <a:rPr lang="tr-TR" dirty="0" err="1"/>
              <a:t>print</a:t>
            </a:r>
            <a:r>
              <a:rPr lang="tr-TR" dirty="0"/>
              <a:t>(mesaj)</a:t>
            </a:r>
          </a:p>
          <a:p>
            <a:endParaRPr lang="tr-TR" dirty="0"/>
          </a:p>
        </p:txBody>
      </p:sp>
      <p:sp>
        <p:nvSpPr>
          <p:cNvPr id="4" name="Metin kutusu 3">
            <a:extLst>
              <a:ext uri="{FF2B5EF4-FFF2-40B4-BE49-F238E27FC236}">
                <a16:creationId xmlns:a16="http://schemas.microsoft.com/office/drawing/2014/main" id="{D9530FD2-E22E-1343-5B6C-F7C79C8F0953}"/>
              </a:ext>
            </a:extLst>
          </p:cNvPr>
          <p:cNvSpPr txBox="1"/>
          <p:nvPr/>
        </p:nvSpPr>
        <p:spPr>
          <a:xfrm>
            <a:off x="909440" y="4044073"/>
            <a:ext cx="1006301" cy="923330"/>
          </a:xfrm>
          <a:prstGeom prst="rect">
            <a:avLst/>
          </a:prstGeom>
          <a:noFill/>
        </p:spPr>
        <p:txBody>
          <a:bodyPr wrap="none" rtlCol="0">
            <a:spAutoFit/>
          </a:bodyPr>
          <a:lstStyle/>
          <a:p>
            <a:br>
              <a:rPr lang="en-US" sz="1800" kern="1200" cap="all" dirty="0">
                <a:solidFill>
                  <a:schemeClr val="tx1"/>
                </a:solidFill>
                <a:cs typeface="Arial" panose="020B0604020202020204" pitchFamily="34" charset="0"/>
              </a:rPr>
            </a:br>
            <a:r>
              <a:rPr lang="en-US" sz="1800" kern="1200" dirty="0" err="1">
                <a:solidFill>
                  <a:schemeClr val="tx1"/>
                </a:solidFill>
                <a:cs typeface="Arial" panose="020B0604020202020204" pitchFamily="34" charset="0"/>
              </a:rPr>
              <a:t>Çıktı</a:t>
            </a:r>
            <a:r>
              <a:rPr lang="en-US" sz="1800" kern="1200" dirty="0">
                <a:solidFill>
                  <a:schemeClr val="tx1"/>
                </a:solidFill>
                <a:cs typeface="Arial" panose="020B0604020202020204" pitchFamily="34" charset="0"/>
              </a:rPr>
              <a:t>:</a:t>
            </a:r>
          </a:p>
          <a:p>
            <a:r>
              <a:rPr lang="en-US" sz="1800" kern="1200" dirty="0" err="1">
                <a:solidFill>
                  <a:srgbClr val="00B0F0"/>
                </a:solidFill>
                <a:cs typeface="Arial" panose="020B0604020202020204" pitchFamily="34" charset="0"/>
              </a:rPr>
              <a:t>Yaşım</a:t>
            </a:r>
            <a:r>
              <a:rPr lang="en-US" sz="1800" kern="1200" dirty="0">
                <a:solidFill>
                  <a:srgbClr val="00B0F0"/>
                </a:solidFill>
                <a:cs typeface="Arial" panose="020B0604020202020204" pitchFamily="34" charset="0"/>
              </a:rPr>
              <a:t> 25</a:t>
            </a:r>
            <a:endParaRPr lang="tr-TR" dirty="0">
              <a:solidFill>
                <a:srgbClr val="00B0F0"/>
              </a:solidFill>
            </a:endParaRPr>
          </a:p>
        </p:txBody>
      </p:sp>
    </p:spTree>
    <p:extLst>
      <p:ext uri="{BB962C8B-B14F-4D97-AF65-F5344CB8AC3E}">
        <p14:creationId xmlns:p14="http://schemas.microsoft.com/office/powerpoint/2010/main" val="26453121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br>
              <a:rPr lang="tr-TR" sz="1800" b="1" dirty="0"/>
            </a:br>
            <a:r>
              <a:rPr lang="tr-TR" sz="1800" dirty="0">
                <a:highlight>
                  <a:srgbClr val="00FF00"/>
                </a:highlight>
              </a:rPr>
              <a:t>Manuel Dönüşüm Örnekleri:</a:t>
            </a:r>
            <a:br>
              <a:rPr lang="tr-TR" sz="1800" b="1" dirty="0">
                <a:highlight>
                  <a:srgbClr val="00FF00"/>
                </a:highlight>
              </a:rPr>
            </a:br>
            <a:br>
              <a:rPr lang="tr-TR" sz="1800" b="1" dirty="0"/>
            </a:br>
            <a:r>
              <a:rPr lang="tr-TR" sz="1800" dirty="0" err="1">
                <a:highlight>
                  <a:srgbClr val="00FFFF"/>
                </a:highlight>
              </a:rPr>
              <a:t>Ondalıklı</a:t>
            </a:r>
            <a:r>
              <a:rPr lang="tr-TR" sz="1800" dirty="0">
                <a:highlight>
                  <a:srgbClr val="00FFFF"/>
                </a:highlight>
              </a:rPr>
              <a:t> Sayıyı Tamsayıya Dönüştürme: </a:t>
            </a:r>
            <a:r>
              <a:rPr lang="tr-TR" sz="1800" dirty="0" err="1"/>
              <a:t>Ondalıklı</a:t>
            </a:r>
            <a:r>
              <a:rPr lang="tr-TR" sz="1800" dirty="0"/>
              <a:t> bir sayıyı tamsayıya dönüştürürken ondalık kısmı kaybedersiniz.</a:t>
            </a:r>
            <a:br>
              <a:rPr lang="tr-TR" sz="1800" dirty="0"/>
            </a:b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FEBCE100-C473-B1E7-BA4E-927CC7B13CBF}"/>
              </a:ext>
            </a:extLst>
          </p:cNvPr>
          <p:cNvSpPr txBox="1"/>
          <p:nvPr/>
        </p:nvSpPr>
        <p:spPr>
          <a:xfrm>
            <a:off x="909441" y="2922289"/>
            <a:ext cx="8303828" cy="923330"/>
          </a:xfrm>
          <a:prstGeom prst="rect">
            <a:avLst/>
          </a:prstGeom>
          <a:solidFill>
            <a:schemeClr val="bg1">
              <a:lumMod val="95000"/>
            </a:schemeClr>
          </a:solidFill>
        </p:spPr>
        <p:txBody>
          <a:bodyPr wrap="square" rtlCol="0">
            <a:spAutoFit/>
          </a:bodyPr>
          <a:lstStyle/>
          <a:p>
            <a:r>
              <a:rPr lang="tr-TR" dirty="0" err="1"/>
              <a:t>ondalik_sayi</a:t>
            </a:r>
            <a:r>
              <a:rPr lang="tr-TR" dirty="0"/>
              <a:t> = 12.56</a:t>
            </a:r>
          </a:p>
          <a:p>
            <a:r>
              <a:rPr lang="tr-TR" dirty="0" err="1"/>
              <a:t>tamsayi</a:t>
            </a:r>
            <a:r>
              <a:rPr lang="tr-TR" dirty="0"/>
              <a:t> = </a:t>
            </a:r>
            <a:r>
              <a:rPr lang="tr-TR" dirty="0" err="1"/>
              <a:t>int</a:t>
            </a:r>
            <a:r>
              <a:rPr lang="tr-TR" dirty="0"/>
              <a:t>(</a:t>
            </a:r>
            <a:r>
              <a:rPr lang="tr-TR" dirty="0" err="1"/>
              <a:t>ondalik_sayi</a:t>
            </a:r>
            <a:r>
              <a:rPr lang="tr-TR" dirty="0"/>
              <a:t>)  # </a:t>
            </a:r>
            <a:r>
              <a:rPr lang="tr-TR" dirty="0" err="1"/>
              <a:t>float</a:t>
            </a:r>
            <a:r>
              <a:rPr lang="tr-TR" dirty="0"/>
              <a:t> -&gt; </a:t>
            </a:r>
            <a:r>
              <a:rPr lang="tr-TR" dirty="0" err="1"/>
              <a:t>int</a:t>
            </a:r>
            <a:r>
              <a:rPr lang="tr-TR" dirty="0"/>
              <a:t> dönüşümü, ondalık kısmı atılır</a:t>
            </a:r>
          </a:p>
          <a:p>
            <a:r>
              <a:rPr lang="tr-TR" dirty="0" err="1"/>
              <a:t>print</a:t>
            </a:r>
            <a:r>
              <a:rPr lang="tr-TR" dirty="0"/>
              <a:t>(</a:t>
            </a:r>
            <a:r>
              <a:rPr lang="tr-TR" dirty="0" err="1"/>
              <a:t>tamsayi</a:t>
            </a:r>
            <a:r>
              <a:rPr lang="tr-TR" dirty="0"/>
              <a:t>)</a:t>
            </a:r>
          </a:p>
        </p:txBody>
      </p:sp>
      <p:sp>
        <p:nvSpPr>
          <p:cNvPr id="4" name="Metin kutusu 3">
            <a:extLst>
              <a:ext uri="{FF2B5EF4-FFF2-40B4-BE49-F238E27FC236}">
                <a16:creationId xmlns:a16="http://schemas.microsoft.com/office/drawing/2014/main" id="{D9530FD2-E22E-1343-5B6C-F7C79C8F0953}"/>
              </a:ext>
            </a:extLst>
          </p:cNvPr>
          <p:cNvSpPr txBox="1"/>
          <p:nvPr/>
        </p:nvSpPr>
        <p:spPr>
          <a:xfrm>
            <a:off x="909440" y="3804156"/>
            <a:ext cx="656398" cy="923330"/>
          </a:xfrm>
          <a:prstGeom prst="rect">
            <a:avLst/>
          </a:prstGeom>
          <a:noFill/>
        </p:spPr>
        <p:txBody>
          <a:bodyPr wrap="none" rtlCol="0">
            <a:spAutoFit/>
          </a:bodyPr>
          <a:lstStyle/>
          <a:p>
            <a:br>
              <a:rPr lang="en-US" sz="1800" kern="1200" cap="all" dirty="0">
                <a:solidFill>
                  <a:schemeClr val="tx1"/>
                </a:solidFill>
                <a:cs typeface="Arial" panose="020B0604020202020204" pitchFamily="34" charset="0"/>
              </a:rPr>
            </a:br>
            <a:r>
              <a:rPr lang="en-US" sz="1800" kern="1200" dirty="0" err="1">
                <a:solidFill>
                  <a:schemeClr val="tx1"/>
                </a:solidFill>
                <a:cs typeface="Arial" panose="020B0604020202020204" pitchFamily="34" charset="0"/>
              </a:rPr>
              <a:t>Çıktı</a:t>
            </a:r>
            <a:r>
              <a:rPr lang="en-US" sz="1800" kern="1200" dirty="0">
                <a:solidFill>
                  <a:schemeClr val="tx1"/>
                </a:solidFill>
                <a:cs typeface="Arial" panose="020B0604020202020204" pitchFamily="34" charset="0"/>
              </a:rPr>
              <a:t>:</a:t>
            </a:r>
          </a:p>
          <a:p>
            <a:r>
              <a:rPr lang="en-US" sz="1800" kern="1200" dirty="0">
                <a:solidFill>
                  <a:srgbClr val="00B0F0"/>
                </a:solidFill>
                <a:cs typeface="Arial" panose="020B0604020202020204" pitchFamily="34" charset="0"/>
              </a:rPr>
              <a:t>12</a:t>
            </a:r>
            <a:endParaRPr lang="tr-TR" dirty="0">
              <a:solidFill>
                <a:srgbClr val="00B0F0"/>
              </a:solidFill>
            </a:endParaRPr>
          </a:p>
        </p:txBody>
      </p:sp>
    </p:spTree>
    <p:extLst>
      <p:ext uri="{BB962C8B-B14F-4D97-AF65-F5344CB8AC3E}">
        <p14:creationId xmlns:p14="http://schemas.microsoft.com/office/powerpoint/2010/main" val="34279747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br>
              <a:rPr lang="tr-TR" sz="1800" b="1" dirty="0"/>
            </a:br>
            <a:r>
              <a:rPr lang="tr-TR" sz="1800" dirty="0">
                <a:highlight>
                  <a:srgbClr val="00FF00"/>
                </a:highlight>
              </a:rPr>
              <a:t>Manuel Dönüşüm Örnekleri:</a:t>
            </a:r>
            <a:br>
              <a:rPr lang="tr-TR" sz="1800" b="1" dirty="0">
                <a:highlight>
                  <a:srgbClr val="00FF00"/>
                </a:highlight>
              </a:rPr>
            </a:br>
            <a:br>
              <a:rPr lang="tr-TR" sz="1800" b="1" dirty="0"/>
            </a:br>
            <a:r>
              <a:rPr lang="tr-TR" sz="1800" dirty="0" err="1">
                <a:highlight>
                  <a:srgbClr val="00FFFF"/>
                </a:highlight>
              </a:rPr>
              <a:t>Boolean</a:t>
            </a:r>
            <a:r>
              <a:rPr lang="tr-TR" sz="1800" dirty="0">
                <a:highlight>
                  <a:srgbClr val="00FFFF"/>
                </a:highlight>
              </a:rPr>
              <a:t> Değer Dönüşümü:  </a:t>
            </a:r>
            <a:r>
              <a:rPr lang="tr-TR" sz="1800" dirty="0" err="1"/>
              <a:t>Python'da</a:t>
            </a:r>
            <a:r>
              <a:rPr lang="tr-TR" sz="1800" dirty="0"/>
              <a:t> herhangi bir veri türünü mantıksal (</a:t>
            </a:r>
            <a:r>
              <a:rPr lang="tr-TR" sz="1800" dirty="0" err="1"/>
              <a:t>boolean</a:t>
            </a:r>
            <a:r>
              <a:rPr lang="tr-TR" sz="1800" dirty="0"/>
              <a:t>) bir değere dönüştürebilirsiniz. 0, boş </a:t>
            </a:r>
            <a:r>
              <a:rPr lang="tr-TR" sz="1800" dirty="0" err="1"/>
              <a:t>string</a:t>
            </a:r>
            <a:r>
              <a:rPr lang="tr-TR" sz="1800" dirty="0"/>
              <a:t> "", </a:t>
            </a:r>
            <a:r>
              <a:rPr lang="tr-TR" sz="1800" dirty="0" err="1"/>
              <a:t>None</a:t>
            </a:r>
            <a:r>
              <a:rPr lang="tr-TR" sz="1800" dirty="0"/>
              <a:t> veya boş koleksiyonlar (</a:t>
            </a:r>
            <a:r>
              <a:rPr lang="tr-TR" sz="1800" dirty="0" err="1"/>
              <a:t>list</a:t>
            </a:r>
            <a:r>
              <a:rPr lang="tr-TR" sz="1800" dirty="0"/>
              <a:t>, </a:t>
            </a:r>
            <a:r>
              <a:rPr lang="tr-TR" sz="1800" dirty="0" err="1"/>
              <a:t>tuple</a:t>
            </a:r>
            <a:r>
              <a:rPr lang="tr-TR" sz="1800" dirty="0"/>
              <a:t>, </a:t>
            </a:r>
            <a:r>
              <a:rPr lang="tr-TR" sz="1800" dirty="0" err="1"/>
              <a:t>dict</a:t>
            </a:r>
            <a:r>
              <a:rPr lang="tr-TR" sz="1800" dirty="0"/>
              <a:t>) </a:t>
            </a:r>
            <a:r>
              <a:rPr lang="tr-TR" sz="1800" dirty="0" err="1"/>
              <a:t>False</a:t>
            </a:r>
            <a:r>
              <a:rPr lang="tr-TR" sz="1800" dirty="0"/>
              <a:t> olarak değerlendirilir. Diğer tüm değerler True olarak değerlendirilir.</a:t>
            </a:r>
            <a:br>
              <a:rPr lang="tr-TR" sz="1800" dirty="0"/>
            </a:b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FEBCE100-C473-B1E7-BA4E-927CC7B13CBF}"/>
              </a:ext>
            </a:extLst>
          </p:cNvPr>
          <p:cNvSpPr txBox="1"/>
          <p:nvPr/>
        </p:nvSpPr>
        <p:spPr>
          <a:xfrm>
            <a:off x="842329" y="3149305"/>
            <a:ext cx="8303828" cy="1477328"/>
          </a:xfrm>
          <a:prstGeom prst="rect">
            <a:avLst/>
          </a:prstGeom>
          <a:solidFill>
            <a:schemeClr val="bg1">
              <a:lumMod val="95000"/>
            </a:schemeClr>
          </a:solidFill>
        </p:spPr>
        <p:txBody>
          <a:bodyPr wrap="square" rtlCol="0">
            <a:spAutoFit/>
          </a:bodyPr>
          <a:lstStyle/>
          <a:p>
            <a:r>
              <a:rPr lang="tr-TR" dirty="0" err="1"/>
              <a:t>sayi</a:t>
            </a:r>
            <a:r>
              <a:rPr lang="tr-TR" dirty="0"/>
              <a:t> = 0</a:t>
            </a:r>
          </a:p>
          <a:p>
            <a:r>
              <a:rPr lang="tr-TR" dirty="0" err="1"/>
              <a:t>print</a:t>
            </a:r>
            <a:r>
              <a:rPr lang="tr-TR" dirty="0"/>
              <a:t>(</a:t>
            </a:r>
            <a:r>
              <a:rPr lang="tr-TR" dirty="0" err="1"/>
              <a:t>bool</a:t>
            </a:r>
            <a:r>
              <a:rPr lang="tr-TR" dirty="0"/>
              <a:t>(</a:t>
            </a:r>
            <a:r>
              <a:rPr lang="tr-TR" dirty="0" err="1"/>
              <a:t>sayi</a:t>
            </a:r>
            <a:r>
              <a:rPr lang="tr-TR" dirty="0"/>
              <a:t>))  # Çıktı: </a:t>
            </a:r>
            <a:r>
              <a:rPr lang="tr-TR" dirty="0" err="1"/>
              <a:t>False</a:t>
            </a:r>
            <a:endParaRPr lang="tr-TR" dirty="0"/>
          </a:p>
          <a:p>
            <a:endParaRPr lang="tr-TR" dirty="0"/>
          </a:p>
          <a:p>
            <a:r>
              <a:rPr lang="tr-TR" dirty="0"/>
              <a:t>metin = "Merhaba"</a:t>
            </a:r>
          </a:p>
          <a:p>
            <a:r>
              <a:rPr lang="tr-TR" dirty="0" err="1"/>
              <a:t>print</a:t>
            </a:r>
            <a:r>
              <a:rPr lang="tr-TR" dirty="0"/>
              <a:t>(</a:t>
            </a:r>
            <a:r>
              <a:rPr lang="tr-TR" dirty="0" err="1"/>
              <a:t>bool</a:t>
            </a:r>
            <a:r>
              <a:rPr lang="tr-TR" dirty="0"/>
              <a:t>(metin))  # Çıktı: True</a:t>
            </a:r>
          </a:p>
        </p:txBody>
      </p:sp>
    </p:spTree>
    <p:extLst>
      <p:ext uri="{BB962C8B-B14F-4D97-AF65-F5344CB8AC3E}">
        <p14:creationId xmlns:p14="http://schemas.microsoft.com/office/powerpoint/2010/main" val="27215302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fontScale="90000"/>
          </a:bodyPr>
          <a:lstStyle/>
          <a:p>
            <a:r>
              <a:rPr lang="en-US" sz="2700" b="1" kern="1200" dirty="0">
                <a:solidFill>
                  <a:schemeClr val="tx1"/>
                </a:solidFill>
                <a:highlight>
                  <a:srgbClr val="FFFF00"/>
                </a:highlight>
                <a:latin typeface="+mj-lt"/>
                <a:ea typeface="+mj-ea"/>
                <a:cs typeface="+mj-cs"/>
              </a:rPr>
              <a:t>Veri Türü </a:t>
            </a:r>
            <a:r>
              <a:rPr lang="en-US" sz="2700" b="1" kern="1200" dirty="0" err="1">
                <a:solidFill>
                  <a:schemeClr val="tx1"/>
                </a:solidFill>
                <a:highlight>
                  <a:srgbClr val="FFFF00"/>
                </a:highlight>
                <a:latin typeface="+mj-lt"/>
                <a:ea typeface="+mj-ea"/>
                <a:cs typeface="+mj-cs"/>
              </a:rPr>
              <a:t>Dönüşümleri</a:t>
            </a:r>
            <a:br>
              <a:rPr lang="en-US" sz="2000" kern="1200" dirty="0">
                <a:solidFill>
                  <a:schemeClr val="tx1"/>
                </a:solidFill>
                <a:latin typeface="+mj-lt"/>
                <a:ea typeface="+mj-ea"/>
                <a:cs typeface="+mj-cs"/>
              </a:rPr>
            </a:br>
            <a:br>
              <a:rPr lang="en-US" sz="1800" kern="1200" dirty="0">
                <a:solidFill>
                  <a:schemeClr val="tx1"/>
                </a:solidFill>
                <a:latin typeface="+mj-lt"/>
                <a:ea typeface="+mj-ea"/>
                <a:cs typeface="+mj-cs"/>
              </a:rPr>
            </a:br>
            <a:br>
              <a:rPr lang="tr-TR" sz="1800" b="1" dirty="0"/>
            </a:br>
            <a:r>
              <a:rPr lang="tr-TR" sz="1800" dirty="0">
                <a:highlight>
                  <a:srgbClr val="00FF00"/>
                </a:highlight>
              </a:rPr>
              <a:t>Manuel Dönüşüm Örnekleri:</a:t>
            </a:r>
            <a:br>
              <a:rPr lang="tr-TR" sz="1800" dirty="0">
                <a:highlight>
                  <a:srgbClr val="00FF00"/>
                </a:highlight>
              </a:rPr>
            </a:br>
            <a:br>
              <a:rPr lang="tr-TR" sz="1800" b="1" dirty="0">
                <a:highlight>
                  <a:srgbClr val="00FF00"/>
                </a:highlight>
              </a:rPr>
            </a:br>
            <a:r>
              <a:rPr lang="tr-TR" sz="1800" b="1" dirty="0">
                <a:highlight>
                  <a:srgbClr val="00FFFF"/>
                </a:highlight>
              </a:rPr>
              <a:t>Liste ve </a:t>
            </a:r>
            <a:r>
              <a:rPr lang="tr-TR" sz="1800" b="1" dirty="0" err="1">
                <a:highlight>
                  <a:srgbClr val="00FFFF"/>
                </a:highlight>
              </a:rPr>
              <a:t>Tuple</a:t>
            </a:r>
            <a:r>
              <a:rPr lang="tr-TR" sz="1800" b="1" dirty="0">
                <a:highlight>
                  <a:srgbClr val="00FFFF"/>
                </a:highlight>
              </a:rPr>
              <a:t> Dönüşümü: </a:t>
            </a:r>
            <a:r>
              <a:rPr lang="tr-TR" sz="1800" dirty="0"/>
              <a:t>Bir veri yapısını (örneğin listeyi) başka bir veri yapısına (örneğin demet) dönüştürebilirsiniz.</a:t>
            </a:r>
            <a:br>
              <a:rPr lang="tr-TR" sz="1800" dirty="0"/>
            </a:br>
            <a:br>
              <a:rPr lang="tr-TR" sz="1800" dirty="0"/>
            </a:br>
            <a:br>
              <a:rPr lang="tr-TR" sz="1800" dirty="0"/>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FEBCE100-C473-B1E7-BA4E-927CC7B13CBF}"/>
              </a:ext>
            </a:extLst>
          </p:cNvPr>
          <p:cNvSpPr txBox="1"/>
          <p:nvPr/>
        </p:nvSpPr>
        <p:spPr>
          <a:xfrm>
            <a:off x="867196" y="2861236"/>
            <a:ext cx="8303828" cy="2031325"/>
          </a:xfrm>
          <a:prstGeom prst="rect">
            <a:avLst/>
          </a:prstGeom>
          <a:solidFill>
            <a:schemeClr val="bg1">
              <a:lumMod val="95000"/>
            </a:schemeClr>
          </a:solidFill>
        </p:spPr>
        <p:txBody>
          <a:bodyPr wrap="square" rtlCol="0">
            <a:spAutoFit/>
          </a:bodyPr>
          <a:lstStyle/>
          <a:p>
            <a:r>
              <a:rPr lang="tr-TR" dirty="0"/>
              <a:t>liste = [1, 2, 3]</a:t>
            </a:r>
          </a:p>
          <a:p>
            <a:r>
              <a:rPr lang="tr-TR" dirty="0"/>
              <a:t>demet = </a:t>
            </a:r>
            <a:r>
              <a:rPr lang="tr-TR" dirty="0" err="1"/>
              <a:t>tuple</a:t>
            </a:r>
            <a:r>
              <a:rPr lang="tr-TR" dirty="0"/>
              <a:t>(liste)  # Listeyi </a:t>
            </a:r>
            <a:r>
              <a:rPr lang="tr-TR" dirty="0" err="1"/>
              <a:t>tuple'a</a:t>
            </a:r>
            <a:r>
              <a:rPr lang="tr-TR" dirty="0"/>
              <a:t> dönüştürme</a:t>
            </a:r>
          </a:p>
          <a:p>
            <a:r>
              <a:rPr lang="tr-TR" dirty="0" err="1"/>
              <a:t>print</a:t>
            </a:r>
            <a:r>
              <a:rPr lang="tr-TR" dirty="0"/>
              <a:t>(demet)  # Çıktı: (1, 2, 3)</a:t>
            </a:r>
          </a:p>
          <a:p>
            <a:endParaRPr lang="tr-TR" dirty="0"/>
          </a:p>
          <a:p>
            <a:r>
              <a:rPr lang="tr-TR" dirty="0"/>
              <a:t># Tersi de mümkündür:</a:t>
            </a:r>
          </a:p>
          <a:p>
            <a:r>
              <a:rPr lang="tr-TR" dirty="0" err="1"/>
              <a:t>yeniden_liste</a:t>
            </a:r>
            <a:r>
              <a:rPr lang="tr-TR" dirty="0"/>
              <a:t> = </a:t>
            </a:r>
            <a:r>
              <a:rPr lang="tr-TR" dirty="0" err="1"/>
              <a:t>list</a:t>
            </a:r>
            <a:r>
              <a:rPr lang="tr-TR" dirty="0"/>
              <a:t>(demet)</a:t>
            </a:r>
          </a:p>
          <a:p>
            <a:r>
              <a:rPr lang="tr-TR" dirty="0" err="1"/>
              <a:t>print</a:t>
            </a:r>
            <a:r>
              <a:rPr lang="tr-TR" dirty="0"/>
              <a:t>(</a:t>
            </a:r>
            <a:r>
              <a:rPr lang="tr-TR" dirty="0" err="1"/>
              <a:t>yeniden_liste</a:t>
            </a:r>
            <a:r>
              <a:rPr lang="tr-TR" dirty="0"/>
              <a:t>)  # Çıktı: [1, 2, 3]</a:t>
            </a:r>
          </a:p>
        </p:txBody>
      </p:sp>
    </p:spTree>
    <p:extLst>
      <p:ext uri="{BB962C8B-B14F-4D97-AF65-F5344CB8AC3E}">
        <p14:creationId xmlns:p14="http://schemas.microsoft.com/office/powerpoint/2010/main" val="27192118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093520" y="2744662"/>
            <a:ext cx="6589707" cy="2387600"/>
          </a:xfrm>
        </p:spPr>
        <p:txBody>
          <a:bodyPr vert="horz" lIns="91440" tIns="45720" rIns="91440" bIns="45720" rtlCol="0" anchor="b">
            <a:normAutofit/>
          </a:bodyPr>
          <a:lstStyle/>
          <a:p>
            <a:pPr algn="r"/>
            <a:r>
              <a:rPr lang="en-US" sz="2400" kern="1200">
                <a:solidFill>
                  <a:srgbClr val="FFFFFF"/>
                </a:solidFill>
                <a:effectLst/>
                <a:latin typeface="+mj-lt"/>
                <a:ea typeface="+mj-ea"/>
                <a:cs typeface="+mj-cs"/>
              </a:rPr>
              <a:t>1.5. Tanımlanan değişkenlerde işlem önceliği</a:t>
            </a:r>
            <a:br>
              <a:rPr lang="en-US" sz="2400" kern="1200">
                <a:solidFill>
                  <a:srgbClr val="FFFFFF"/>
                </a:solidFill>
                <a:effectLst/>
                <a:latin typeface="+mj-lt"/>
                <a:ea typeface="+mj-ea"/>
                <a:cs typeface="+mj-cs"/>
              </a:rPr>
            </a:br>
            <a:br>
              <a:rPr lang="en-US" sz="2400" kern="1200">
                <a:solidFill>
                  <a:srgbClr val="FFFFFF"/>
                </a:solidFill>
                <a:effectLst/>
                <a:latin typeface="+mj-lt"/>
                <a:ea typeface="+mj-ea"/>
                <a:cs typeface="+mj-cs"/>
              </a:rPr>
            </a:br>
            <a:br>
              <a:rPr lang="en-US" sz="2400" kern="1200">
                <a:solidFill>
                  <a:srgbClr val="FFFFFF"/>
                </a:solidFill>
                <a:effectLst/>
                <a:latin typeface="+mj-lt"/>
                <a:ea typeface="+mj-ea"/>
                <a:cs typeface="+mj-cs"/>
              </a:rPr>
            </a:br>
            <a:br>
              <a:rPr lang="en-US" sz="2400" kern="1200">
                <a:solidFill>
                  <a:srgbClr val="FFFFFF"/>
                </a:solidFill>
                <a:effectLst/>
                <a:latin typeface="+mj-lt"/>
                <a:ea typeface="+mj-ea"/>
                <a:cs typeface="+mj-cs"/>
              </a:rPr>
            </a:br>
            <a:endParaRPr lang="en-US" sz="2400" kern="1200">
              <a:solidFill>
                <a:srgbClr val="FFFFFF"/>
              </a:solidFill>
              <a:latin typeface="+mj-lt"/>
              <a:ea typeface="+mj-ea"/>
              <a:cs typeface="+mj-cs"/>
            </a:endParaRPr>
          </a:p>
        </p:txBody>
      </p:sp>
      <p:cxnSp>
        <p:nvCxnSpPr>
          <p:cNvPr id="23" name="Straight Connector 17">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Oval 23">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093519" y="6356350"/>
            <a:ext cx="4606401" cy="365125"/>
          </a:xfrm>
        </p:spPr>
        <p:txBody>
          <a:bodyPr vert="horz" lIns="91440" tIns="45720" rIns="91440" bIns="45720" rtlCol="0" anchor="ctr">
            <a:normAutofit/>
          </a:bodyPr>
          <a:lstStyle/>
          <a:p>
            <a:pPr defTabSz="914400">
              <a:spcAft>
                <a:spcPts val="600"/>
              </a:spcAft>
            </a:pPr>
            <a:r>
              <a:rPr lang="en-US" kern="1200">
                <a:solidFill>
                  <a:srgbClr val="FFFFFF"/>
                </a:solidFill>
                <a:latin typeface="+mn-lt"/>
                <a:ea typeface="+mn-ea"/>
                <a:cs typeface="+mn-cs"/>
              </a:rPr>
              <a:t>Kaynak: onuraltuntas.net </a:t>
            </a:r>
          </a:p>
        </p:txBody>
      </p:sp>
      <p:sp>
        <p:nvSpPr>
          <p:cNvPr id="28" name="Arc 27">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0755680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704360" y="2066981"/>
            <a:ext cx="6098796" cy="2308324"/>
          </a:xfrm>
          <a:prstGeom prst="rect">
            <a:avLst/>
          </a:prstGeom>
          <a:noFill/>
        </p:spPr>
        <p:txBody>
          <a:bodyPr wrap="square">
            <a:spAutoFit/>
          </a:bodyPr>
          <a:lstStyle/>
          <a:p>
            <a:r>
              <a:rPr lang="tr-TR" dirty="0" err="1"/>
              <a:t>Python'da</a:t>
            </a:r>
            <a:r>
              <a:rPr lang="tr-TR" dirty="0"/>
              <a:t> operatörler, programlarda çeşitli işlemleri gerçekleştirmek için kullanılır. </a:t>
            </a:r>
          </a:p>
          <a:p>
            <a:endParaRPr lang="tr-TR" dirty="0"/>
          </a:p>
          <a:p>
            <a:r>
              <a:rPr lang="tr-TR" dirty="0"/>
              <a:t>Operatörler, genellikle iki veya daha fazla değeri alarak işlem yapar ve sonuç üretir. </a:t>
            </a:r>
          </a:p>
          <a:p>
            <a:endParaRPr lang="tr-TR" dirty="0"/>
          </a:p>
          <a:p>
            <a:r>
              <a:rPr lang="tr-TR" dirty="0"/>
              <a:t>Operatörler kategorilere ayrılır ve en yaygın olarak kullanılanları </a:t>
            </a:r>
            <a:r>
              <a:rPr lang="tr-TR" b="1" dirty="0"/>
              <a:t>aritmetiksel</a:t>
            </a:r>
            <a:r>
              <a:rPr lang="tr-TR" dirty="0"/>
              <a:t>, </a:t>
            </a:r>
            <a:r>
              <a:rPr lang="tr-TR" b="1" dirty="0"/>
              <a:t>mantıksal</a:t>
            </a:r>
            <a:r>
              <a:rPr lang="tr-TR" dirty="0"/>
              <a:t> ve </a:t>
            </a:r>
            <a:r>
              <a:rPr lang="tr-TR" b="1" dirty="0"/>
              <a:t>atama</a:t>
            </a:r>
            <a:r>
              <a:rPr lang="tr-TR" dirty="0"/>
              <a:t> operatörleridir.</a:t>
            </a:r>
          </a:p>
        </p:txBody>
      </p:sp>
      <p:sp>
        <p:nvSpPr>
          <p:cNvPr id="6" name="Metin kutusu 5">
            <a:extLst>
              <a:ext uri="{FF2B5EF4-FFF2-40B4-BE49-F238E27FC236}">
                <a16:creationId xmlns:a16="http://schemas.microsoft.com/office/drawing/2014/main" id="{CD24E166-0C33-379E-0836-36EB1FD0080D}"/>
              </a:ext>
            </a:extLst>
          </p:cNvPr>
          <p:cNvSpPr txBox="1"/>
          <p:nvPr/>
        </p:nvSpPr>
        <p:spPr>
          <a:xfrm>
            <a:off x="1704360" y="1195365"/>
            <a:ext cx="1525867" cy="369332"/>
          </a:xfrm>
          <a:prstGeom prst="rect">
            <a:avLst/>
          </a:prstGeom>
          <a:noFill/>
        </p:spPr>
        <p:txBody>
          <a:bodyPr wrap="none" rtlCol="0">
            <a:spAutoFit/>
          </a:bodyPr>
          <a:lstStyle/>
          <a:p>
            <a:r>
              <a:rPr lang="tr-TR" dirty="0">
                <a:highlight>
                  <a:srgbClr val="FFFF00"/>
                </a:highlight>
              </a:rPr>
              <a:t>OPERATÖRLER</a:t>
            </a:r>
          </a:p>
        </p:txBody>
      </p:sp>
      <p:pic>
        <p:nvPicPr>
          <p:cNvPr id="13" name="Resim 12" descr="Hesap makinesi tuş takımının yakından görünümü">
            <a:extLst>
              <a:ext uri="{FF2B5EF4-FFF2-40B4-BE49-F238E27FC236}">
                <a16:creationId xmlns:a16="http://schemas.microsoft.com/office/drawing/2014/main" id="{6C041DBA-113D-6310-C856-4E7AD83A9601}"/>
              </a:ext>
            </a:extLst>
          </p:cNvPr>
          <p:cNvPicPr>
            <a:picLocks noChangeAspect="1"/>
          </p:cNvPicPr>
          <p:nvPr/>
        </p:nvPicPr>
        <p:blipFill>
          <a:blip r:embed="rId2"/>
          <a:stretch>
            <a:fillRect/>
          </a:stretch>
        </p:blipFill>
        <p:spPr>
          <a:xfrm>
            <a:off x="8724208" y="2206293"/>
            <a:ext cx="2311861" cy="1530705"/>
          </a:xfrm>
          <a:prstGeom prst="rect">
            <a:avLst/>
          </a:prstGeom>
        </p:spPr>
      </p:pic>
    </p:spTree>
    <p:extLst>
      <p:ext uri="{BB962C8B-B14F-4D97-AF65-F5344CB8AC3E}">
        <p14:creationId xmlns:p14="http://schemas.microsoft.com/office/powerpoint/2010/main" val="1768790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91962" y="761732"/>
            <a:ext cx="6098796" cy="646331"/>
          </a:xfrm>
          <a:prstGeom prst="rect">
            <a:avLst/>
          </a:prstGeom>
          <a:noFill/>
        </p:spPr>
        <p:txBody>
          <a:bodyPr wrap="square">
            <a:spAutoFit/>
          </a:bodyPr>
          <a:lstStyle/>
          <a:p>
            <a:r>
              <a:rPr lang="tr-TR" dirty="0">
                <a:highlight>
                  <a:srgbClr val="FFFF00"/>
                </a:highlight>
              </a:rPr>
              <a:t>Aritmetiksel operatörler, </a:t>
            </a:r>
            <a:r>
              <a:rPr lang="tr-TR" dirty="0"/>
              <a:t>sayılar üzerinde matematiksel işlemler yapmak için kullanılır.</a:t>
            </a:r>
          </a:p>
        </p:txBody>
      </p:sp>
      <p:pic>
        <p:nvPicPr>
          <p:cNvPr id="16" name="Resim 15">
            <a:extLst>
              <a:ext uri="{FF2B5EF4-FFF2-40B4-BE49-F238E27FC236}">
                <a16:creationId xmlns:a16="http://schemas.microsoft.com/office/drawing/2014/main" id="{9BB8BD35-A667-3BF4-E8FB-199E03C5C25F}"/>
              </a:ext>
            </a:extLst>
          </p:cNvPr>
          <p:cNvPicPr>
            <a:picLocks noChangeAspect="1"/>
          </p:cNvPicPr>
          <p:nvPr/>
        </p:nvPicPr>
        <p:blipFill>
          <a:blip r:embed="rId2"/>
          <a:stretch>
            <a:fillRect/>
          </a:stretch>
        </p:blipFill>
        <p:spPr>
          <a:xfrm>
            <a:off x="1169565" y="1761493"/>
            <a:ext cx="7772400" cy="2902420"/>
          </a:xfrm>
          <a:prstGeom prst="rect">
            <a:avLst/>
          </a:prstGeom>
        </p:spPr>
      </p:pic>
    </p:spTree>
    <p:extLst>
      <p:ext uri="{BB962C8B-B14F-4D97-AF65-F5344CB8AC3E}">
        <p14:creationId xmlns:p14="http://schemas.microsoft.com/office/powerpoint/2010/main" val="1282310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91962" y="761732"/>
            <a:ext cx="6567188" cy="1200329"/>
          </a:xfrm>
          <a:prstGeom prst="rect">
            <a:avLst/>
          </a:prstGeom>
          <a:noFill/>
        </p:spPr>
        <p:txBody>
          <a:bodyPr wrap="square">
            <a:spAutoFit/>
          </a:bodyPr>
          <a:lstStyle/>
          <a:p>
            <a:r>
              <a:rPr lang="tr-TR" dirty="0">
                <a:highlight>
                  <a:srgbClr val="FFFF00"/>
                </a:highlight>
              </a:rPr>
              <a:t>Mantıksal operatörler, </a:t>
            </a:r>
            <a:r>
              <a:rPr lang="tr-TR" dirty="0"/>
              <a:t>iki veya daha fazla koşulu karşılaştırmak veya bir koşulun doğruluğunu kontrol etmek için kullanılır.</a:t>
            </a:r>
          </a:p>
          <a:p>
            <a:r>
              <a:rPr lang="tr-TR" dirty="0"/>
              <a:t> </a:t>
            </a:r>
          </a:p>
          <a:p>
            <a:r>
              <a:rPr lang="tr-TR" dirty="0"/>
              <a:t>Genellikle koşul ifadelerinde ve karşılaştırmalarda kullanılır.</a:t>
            </a:r>
          </a:p>
        </p:txBody>
      </p:sp>
      <p:pic>
        <p:nvPicPr>
          <p:cNvPr id="3" name="Resim 2">
            <a:extLst>
              <a:ext uri="{FF2B5EF4-FFF2-40B4-BE49-F238E27FC236}">
                <a16:creationId xmlns:a16="http://schemas.microsoft.com/office/drawing/2014/main" id="{E4850654-BD31-FDFA-A0C1-740826C50339}"/>
              </a:ext>
            </a:extLst>
          </p:cNvPr>
          <p:cNvPicPr>
            <a:picLocks noChangeAspect="1"/>
          </p:cNvPicPr>
          <p:nvPr/>
        </p:nvPicPr>
        <p:blipFill>
          <a:blip r:embed="rId2"/>
          <a:stretch>
            <a:fillRect/>
          </a:stretch>
        </p:blipFill>
        <p:spPr>
          <a:xfrm>
            <a:off x="1177954" y="2515024"/>
            <a:ext cx="7772400" cy="1524000"/>
          </a:xfrm>
          <a:prstGeom prst="rect">
            <a:avLst/>
          </a:prstGeom>
        </p:spPr>
      </p:pic>
    </p:spTree>
    <p:extLst>
      <p:ext uri="{BB962C8B-B14F-4D97-AF65-F5344CB8AC3E}">
        <p14:creationId xmlns:p14="http://schemas.microsoft.com/office/powerpoint/2010/main" val="25969484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cxnSp>
        <p:nvCxnSpPr>
          <p:cNvPr id="52" name="Straight Connector 5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108740" y="1468382"/>
            <a:ext cx="6567188" cy="2585323"/>
          </a:xfrm>
          <a:prstGeom prst="rect">
            <a:avLst/>
          </a:prstGeom>
          <a:noFill/>
        </p:spPr>
        <p:txBody>
          <a:bodyPr wrap="square">
            <a:spAutoFit/>
          </a:bodyPr>
          <a:lstStyle/>
          <a:p>
            <a:r>
              <a:rPr lang="tr-TR" dirty="0">
                <a:highlight>
                  <a:srgbClr val="FFFF00"/>
                </a:highlight>
              </a:rPr>
              <a:t>Mantıksal operatörler Örnek:</a:t>
            </a:r>
          </a:p>
          <a:p>
            <a:endParaRPr lang="tr-TR" dirty="0">
              <a:highlight>
                <a:srgbClr val="FFFF00"/>
              </a:highlight>
            </a:endParaRPr>
          </a:p>
          <a:p>
            <a:r>
              <a:rPr lang="tr-TR" dirty="0"/>
              <a:t>x = True</a:t>
            </a:r>
          </a:p>
          <a:p>
            <a:r>
              <a:rPr lang="tr-TR" dirty="0"/>
              <a:t>y = </a:t>
            </a:r>
            <a:r>
              <a:rPr lang="tr-TR" dirty="0" err="1"/>
              <a:t>False</a:t>
            </a:r>
            <a:endParaRPr lang="tr-TR" dirty="0"/>
          </a:p>
          <a:p>
            <a:endParaRPr lang="tr-TR" dirty="0"/>
          </a:p>
          <a:p>
            <a:r>
              <a:rPr lang="tr-TR" dirty="0" err="1"/>
              <a:t>Sonuc</a:t>
            </a:r>
            <a:r>
              <a:rPr lang="tr-TR" dirty="0"/>
              <a:t> = x and y       # </a:t>
            </a:r>
            <a:r>
              <a:rPr lang="tr-TR" dirty="0" err="1"/>
              <a:t>False</a:t>
            </a:r>
            <a:r>
              <a:rPr lang="tr-TR" dirty="0"/>
              <a:t> (İkisi de doğru değil)</a:t>
            </a:r>
          </a:p>
          <a:p>
            <a:r>
              <a:rPr lang="tr-TR" dirty="0" err="1"/>
              <a:t>Sonuc</a:t>
            </a:r>
            <a:r>
              <a:rPr lang="tr-TR" dirty="0"/>
              <a:t> = x </a:t>
            </a:r>
            <a:r>
              <a:rPr lang="tr-TR" dirty="0" err="1"/>
              <a:t>or</a:t>
            </a:r>
            <a:r>
              <a:rPr lang="tr-TR" dirty="0"/>
              <a:t> y          # True (Biri doğru)</a:t>
            </a:r>
          </a:p>
          <a:p>
            <a:r>
              <a:rPr lang="tr-TR" dirty="0" err="1"/>
              <a:t>Sonuc</a:t>
            </a:r>
            <a:r>
              <a:rPr lang="tr-TR" dirty="0"/>
              <a:t> = not x           # </a:t>
            </a:r>
            <a:r>
              <a:rPr lang="tr-TR" dirty="0" err="1"/>
              <a:t>False</a:t>
            </a:r>
            <a:r>
              <a:rPr lang="tr-TR" dirty="0"/>
              <a:t> (</a:t>
            </a:r>
            <a:r>
              <a:rPr lang="tr-TR" dirty="0" err="1"/>
              <a:t>True'nun</a:t>
            </a:r>
            <a:r>
              <a:rPr lang="tr-TR" dirty="0"/>
              <a:t> tersi)</a:t>
            </a:r>
          </a:p>
          <a:p>
            <a:endParaRPr lang="tr-TR" dirty="0"/>
          </a:p>
        </p:txBody>
      </p:sp>
    </p:spTree>
    <p:extLst>
      <p:ext uri="{BB962C8B-B14F-4D97-AF65-F5344CB8AC3E}">
        <p14:creationId xmlns:p14="http://schemas.microsoft.com/office/powerpoint/2010/main" val="6798434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91962" y="761732"/>
            <a:ext cx="6098796" cy="646331"/>
          </a:xfrm>
          <a:prstGeom prst="rect">
            <a:avLst/>
          </a:prstGeom>
          <a:noFill/>
        </p:spPr>
        <p:txBody>
          <a:bodyPr wrap="square">
            <a:spAutoFit/>
          </a:bodyPr>
          <a:lstStyle/>
          <a:p>
            <a:r>
              <a:rPr lang="tr-TR" dirty="0">
                <a:highlight>
                  <a:srgbClr val="FFFF00"/>
                </a:highlight>
              </a:rPr>
              <a:t>Atama Operatörleri, </a:t>
            </a:r>
            <a:r>
              <a:rPr lang="tr-TR" dirty="0"/>
              <a:t>bir değeri bir değişkene atamak veya mevcut bir değeri güncellemek için kullanılır.</a:t>
            </a:r>
          </a:p>
        </p:txBody>
      </p:sp>
      <p:pic>
        <p:nvPicPr>
          <p:cNvPr id="3" name="Resim 2">
            <a:extLst>
              <a:ext uri="{FF2B5EF4-FFF2-40B4-BE49-F238E27FC236}">
                <a16:creationId xmlns:a16="http://schemas.microsoft.com/office/drawing/2014/main" id="{7DE78DF2-43CC-234E-1701-84581024F7F8}"/>
              </a:ext>
            </a:extLst>
          </p:cNvPr>
          <p:cNvPicPr>
            <a:picLocks noChangeAspect="1"/>
          </p:cNvPicPr>
          <p:nvPr/>
        </p:nvPicPr>
        <p:blipFill>
          <a:blip r:embed="rId3"/>
          <a:stretch>
            <a:fillRect/>
          </a:stretch>
        </p:blipFill>
        <p:spPr>
          <a:xfrm>
            <a:off x="1152787" y="2029379"/>
            <a:ext cx="7772400" cy="3285803"/>
          </a:xfrm>
          <a:prstGeom prst="rect">
            <a:avLst/>
          </a:prstGeom>
        </p:spPr>
      </p:pic>
    </p:spTree>
    <p:extLst>
      <p:ext uri="{BB962C8B-B14F-4D97-AF65-F5344CB8AC3E}">
        <p14:creationId xmlns:p14="http://schemas.microsoft.com/office/powerpoint/2010/main" val="41870297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91962" y="761732"/>
            <a:ext cx="7061438" cy="923330"/>
          </a:xfrm>
          <a:prstGeom prst="rect">
            <a:avLst/>
          </a:prstGeom>
          <a:noFill/>
        </p:spPr>
        <p:txBody>
          <a:bodyPr wrap="square">
            <a:spAutoFit/>
          </a:bodyPr>
          <a:lstStyle/>
          <a:p>
            <a:r>
              <a:rPr lang="tr-TR" dirty="0">
                <a:highlight>
                  <a:srgbClr val="FFFF00"/>
                </a:highlight>
              </a:rPr>
              <a:t>Karşılaştırma Operatörleri, </a:t>
            </a:r>
            <a:r>
              <a:rPr lang="tr-TR" dirty="0"/>
              <a:t>iki değeri karşılaştırmak ve bu karşılaştırmanın sonucunda True veya </a:t>
            </a:r>
            <a:r>
              <a:rPr lang="tr-TR" dirty="0" err="1"/>
              <a:t>False</a:t>
            </a:r>
            <a:r>
              <a:rPr lang="tr-TR" dirty="0"/>
              <a:t> döndürmek için kullanılır. Bu operatörler genellikle koşul ifadelerinde ve döngülerde kullanılır.</a:t>
            </a:r>
          </a:p>
        </p:txBody>
      </p:sp>
      <p:pic>
        <p:nvPicPr>
          <p:cNvPr id="4" name="Resim 3">
            <a:extLst>
              <a:ext uri="{FF2B5EF4-FFF2-40B4-BE49-F238E27FC236}">
                <a16:creationId xmlns:a16="http://schemas.microsoft.com/office/drawing/2014/main" id="{AFD1EF79-5C3F-1DA2-5FFC-59A3CE231A94}"/>
              </a:ext>
            </a:extLst>
          </p:cNvPr>
          <p:cNvPicPr>
            <a:picLocks noChangeAspect="1"/>
          </p:cNvPicPr>
          <p:nvPr/>
        </p:nvPicPr>
        <p:blipFill>
          <a:blip r:embed="rId3"/>
          <a:stretch>
            <a:fillRect/>
          </a:stretch>
        </p:blipFill>
        <p:spPr>
          <a:xfrm>
            <a:off x="1169565" y="2292742"/>
            <a:ext cx="7772400" cy="2576244"/>
          </a:xfrm>
          <a:prstGeom prst="rect">
            <a:avLst/>
          </a:prstGeom>
        </p:spPr>
      </p:pic>
    </p:spTree>
    <p:extLst>
      <p:ext uri="{BB962C8B-B14F-4D97-AF65-F5344CB8AC3E}">
        <p14:creationId xmlns:p14="http://schemas.microsoft.com/office/powerpoint/2010/main" val="35278586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165643" y="473472"/>
            <a:ext cx="7061438" cy="369332"/>
          </a:xfrm>
          <a:prstGeom prst="rect">
            <a:avLst/>
          </a:prstGeom>
          <a:noFill/>
        </p:spPr>
        <p:txBody>
          <a:bodyPr wrap="square">
            <a:spAutoFit/>
          </a:bodyPr>
          <a:lstStyle/>
          <a:p>
            <a:r>
              <a:rPr lang="tr-TR" dirty="0">
                <a:highlight>
                  <a:srgbClr val="FFFF00"/>
                </a:highlight>
              </a:rPr>
              <a:t>Örneklerle Karşılaştırma Operatörleri:</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165643" y="1290708"/>
            <a:ext cx="8303828" cy="923330"/>
          </a:xfrm>
          <a:prstGeom prst="rect">
            <a:avLst/>
          </a:prstGeom>
          <a:solidFill>
            <a:schemeClr val="bg1">
              <a:lumMod val="95000"/>
            </a:schemeClr>
          </a:solidFill>
        </p:spPr>
        <p:txBody>
          <a:bodyPr wrap="square" rtlCol="0">
            <a:spAutoFit/>
          </a:bodyPr>
          <a:lstStyle/>
          <a:p>
            <a:r>
              <a:rPr lang="tr-TR" dirty="0"/>
              <a:t>x = 10</a:t>
            </a:r>
          </a:p>
          <a:p>
            <a:r>
              <a:rPr lang="tr-TR" dirty="0"/>
              <a:t>y = 10</a:t>
            </a:r>
          </a:p>
          <a:p>
            <a:r>
              <a:rPr lang="tr-TR" dirty="0" err="1"/>
              <a:t>print</a:t>
            </a:r>
            <a:r>
              <a:rPr lang="tr-TR" dirty="0"/>
              <a:t>(x == y)  # True (x, y'ye eşit)</a:t>
            </a:r>
          </a:p>
        </p:txBody>
      </p:sp>
      <p:sp>
        <p:nvSpPr>
          <p:cNvPr id="6" name="Metin kutusu 5">
            <a:extLst>
              <a:ext uri="{FF2B5EF4-FFF2-40B4-BE49-F238E27FC236}">
                <a16:creationId xmlns:a16="http://schemas.microsoft.com/office/drawing/2014/main" id="{FB45EE12-969E-04E3-7267-7CEA89399D3A}"/>
              </a:ext>
            </a:extLst>
          </p:cNvPr>
          <p:cNvSpPr txBox="1"/>
          <p:nvPr/>
        </p:nvSpPr>
        <p:spPr>
          <a:xfrm>
            <a:off x="1165643" y="2661942"/>
            <a:ext cx="8303828" cy="923330"/>
          </a:xfrm>
          <a:prstGeom prst="rect">
            <a:avLst/>
          </a:prstGeom>
          <a:solidFill>
            <a:schemeClr val="bg1">
              <a:lumMod val="95000"/>
            </a:schemeClr>
          </a:solidFill>
        </p:spPr>
        <p:txBody>
          <a:bodyPr wrap="square" rtlCol="0">
            <a:spAutoFit/>
          </a:bodyPr>
          <a:lstStyle/>
          <a:p>
            <a:r>
              <a:rPr lang="tr-TR" dirty="0"/>
              <a:t>x = 10</a:t>
            </a:r>
          </a:p>
          <a:p>
            <a:r>
              <a:rPr lang="tr-TR" dirty="0"/>
              <a:t>y = 5</a:t>
            </a:r>
          </a:p>
          <a:p>
            <a:r>
              <a:rPr lang="tr-TR" dirty="0" err="1"/>
              <a:t>print</a:t>
            </a:r>
            <a:r>
              <a:rPr lang="tr-TR" dirty="0"/>
              <a:t>(x != y)  # True (x, y'ye eşit değil)</a:t>
            </a:r>
          </a:p>
        </p:txBody>
      </p:sp>
      <p:sp>
        <p:nvSpPr>
          <p:cNvPr id="7" name="Metin kutusu 6">
            <a:extLst>
              <a:ext uri="{FF2B5EF4-FFF2-40B4-BE49-F238E27FC236}">
                <a16:creationId xmlns:a16="http://schemas.microsoft.com/office/drawing/2014/main" id="{BC433AFD-BC80-6BBC-4765-3165D897721E}"/>
              </a:ext>
            </a:extLst>
          </p:cNvPr>
          <p:cNvSpPr txBox="1"/>
          <p:nvPr/>
        </p:nvSpPr>
        <p:spPr>
          <a:xfrm>
            <a:off x="1165643" y="4018652"/>
            <a:ext cx="8303828" cy="923330"/>
          </a:xfrm>
          <a:prstGeom prst="rect">
            <a:avLst/>
          </a:prstGeom>
          <a:solidFill>
            <a:schemeClr val="bg1">
              <a:lumMod val="95000"/>
            </a:schemeClr>
          </a:solidFill>
        </p:spPr>
        <p:txBody>
          <a:bodyPr wrap="square" rtlCol="0">
            <a:spAutoFit/>
          </a:bodyPr>
          <a:lstStyle/>
          <a:p>
            <a:r>
              <a:rPr lang="tr-TR" dirty="0"/>
              <a:t>x = 10</a:t>
            </a:r>
          </a:p>
          <a:p>
            <a:r>
              <a:rPr lang="tr-TR" dirty="0"/>
              <a:t>y = 5</a:t>
            </a:r>
          </a:p>
          <a:p>
            <a:r>
              <a:rPr lang="tr-TR" dirty="0" err="1"/>
              <a:t>print</a:t>
            </a:r>
            <a:r>
              <a:rPr lang="tr-TR" dirty="0"/>
              <a:t>(x &gt; y)  # True (x, y'den büyük)</a:t>
            </a:r>
          </a:p>
        </p:txBody>
      </p:sp>
      <p:sp>
        <p:nvSpPr>
          <p:cNvPr id="8" name="Metin kutusu 7">
            <a:extLst>
              <a:ext uri="{FF2B5EF4-FFF2-40B4-BE49-F238E27FC236}">
                <a16:creationId xmlns:a16="http://schemas.microsoft.com/office/drawing/2014/main" id="{7B264BE1-3689-5E79-01A8-4AD67D2C3C1C}"/>
              </a:ext>
            </a:extLst>
          </p:cNvPr>
          <p:cNvSpPr txBox="1"/>
          <p:nvPr/>
        </p:nvSpPr>
        <p:spPr>
          <a:xfrm>
            <a:off x="1165643" y="5265824"/>
            <a:ext cx="8303828" cy="923330"/>
          </a:xfrm>
          <a:prstGeom prst="rect">
            <a:avLst/>
          </a:prstGeom>
          <a:solidFill>
            <a:schemeClr val="bg1">
              <a:lumMod val="95000"/>
            </a:schemeClr>
          </a:solidFill>
        </p:spPr>
        <p:txBody>
          <a:bodyPr wrap="square" rtlCol="0">
            <a:spAutoFit/>
          </a:bodyPr>
          <a:lstStyle/>
          <a:p>
            <a:r>
              <a:rPr lang="tr-TR" dirty="0"/>
              <a:t>x = 3</a:t>
            </a:r>
          </a:p>
          <a:p>
            <a:r>
              <a:rPr lang="tr-TR" dirty="0"/>
              <a:t>y = 7</a:t>
            </a:r>
          </a:p>
          <a:p>
            <a:r>
              <a:rPr lang="tr-TR" dirty="0" err="1"/>
              <a:t>print</a:t>
            </a:r>
            <a:r>
              <a:rPr lang="tr-TR" dirty="0"/>
              <a:t>(x &lt; y)  # True (x, y'den küçük)</a:t>
            </a:r>
          </a:p>
        </p:txBody>
      </p:sp>
    </p:spTree>
    <p:extLst>
      <p:ext uri="{BB962C8B-B14F-4D97-AF65-F5344CB8AC3E}">
        <p14:creationId xmlns:p14="http://schemas.microsoft.com/office/powerpoint/2010/main" val="29363565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23030" y="834738"/>
            <a:ext cx="7061438" cy="369332"/>
          </a:xfrm>
          <a:prstGeom prst="rect">
            <a:avLst/>
          </a:prstGeom>
          <a:noFill/>
        </p:spPr>
        <p:txBody>
          <a:bodyPr wrap="square">
            <a:spAutoFit/>
          </a:bodyPr>
          <a:lstStyle/>
          <a:p>
            <a:r>
              <a:rPr lang="tr-TR" dirty="0">
                <a:highlight>
                  <a:srgbClr val="FFFF00"/>
                </a:highlight>
              </a:rPr>
              <a:t>Örneklerle Karşılaştırma Operatörleri:</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106920" y="1970486"/>
            <a:ext cx="8303828" cy="923330"/>
          </a:xfrm>
          <a:prstGeom prst="rect">
            <a:avLst/>
          </a:prstGeom>
          <a:solidFill>
            <a:schemeClr val="bg1">
              <a:lumMod val="95000"/>
            </a:schemeClr>
          </a:solidFill>
        </p:spPr>
        <p:txBody>
          <a:bodyPr wrap="square" rtlCol="0">
            <a:spAutoFit/>
          </a:bodyPr>
          <a:lstStyle/>
          <a:p>
            <a:r>
              <a:rPr lang="tr-TR" dirty="0"/>
              <a:t>x = 10</a:t>
            </a:r>
          </a:p>
          <a:p>
            <a:r>
              <a:rPr lang="tr-TR" dirty="0"/>
              <a:t>y = 10</a:t>
            </a:r>
          </a:p>
          <a:p>
            <a:r>
              <a:rPr lang="tr-TR" dirty="0" err="1"/>
              <a:t>print</a:t>
            </a:r>
            <a:r>
              <a:rPr lang="tr-TR" dirty="0"/>
              <a:t>(x &gt;= y)  # True (x, y'ye eşit veya büyük)</a:t>
            </a:r>
          </a:p>
        </p:txBody>
      </p:sp>
      <p:sp>
        <p:nvSpPr>
          <p:cNvPr id="6" name="Metin kutusu 5">
            <a:extLst>
              <a:ext uri="{FF2B5EF4-FFF2-40B4-BE49-F238E27FC236}">
                <a16:creationId xmlns:a16="http://schemas.microsoft.com/office/drawing/2014/main" id="{FB45EE12-969E-04E3-7267-7CEA89399D3A}"/>
              </a:ext>
            </a:extLst>
          </p:cNvPr>
          <p:cNvSpPr txBox="1"/>
          <p:nvPr/>
        </p:nvSpPr>
        <p:spPr>
          <a:xfrm>
            <a:off x="1106920" y="3660232"/>
            <a:ext cx="8303828" cy="923330"/>
          </a:xfrm>
          <a:prstGeom prst="rect">
            <a:avLst/>
          </a:prstGeom>
          <a:solidFill>
            <a:schemeClr val="bg1">
              <a:lumMod val="95000"/>
            </a:schemeClr>
          </a:solidFill>
        </p:spPr>
        <p:txBody>
          <a:bodyPr wrap="square" rtlCol="0">
            <a:spAutoFit/>
          </a:bodyPr>
          <a:lstStyle/>
          <a:p>
            <a:r>
              <a:rPr lang="tr-TR" dirty="0"/>
              <a:t>x = 7</a:t>
            </a:r>
          </a:p>
          <a:p>
            <a:r>
              <a:rPr lang="tr-TR" dirty="0"/>
              <a:t>y = 7</a:t>
            </a:r>
          </a:p>
          <a:p>
            <a:r>
              <a:rPr lang="tr-TR" dirty="0" err="1"/>
              <a:t>print</a:t>
            </a:r>
            <a:r>
              <a:rPr lang="tr-TR" dirty="0"/>
              <a:t>(x &lt;= y)  # True (x, y'ye eşit veya küçük)</a:t>
            </a:r>
          </a:p>
        </p:txBody>
      </p:sp>
    </p:spTree>
    <p:extLst>
      <p:ext uri="{BB962C8B-B14F-4D97-AF65-F5344CB8AC3E}">
        <p14:creationId xmlns:p14="http://schemas.microsoft.com/office/powerpoint/2010/main" val="33305015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1023030" y="834738"/>
            <a:ext cx="7061438" cy="369332"/>
          </a:xfrm>
          <a:prstGeom prst="rect">
            <a:avLst/>
          </a:prstGeom>
          <a:noFill/>
        </p:spPr>
        <p:txBody>
          <a:bodyPr wrap="square">
            <a:spAutoFit/>
          </a:bodyPr>
          <a:lstStyle/>
          <a:p>
            <a:r>
              <a:rPr lang="tr-TR" dirty="0">
                <a:highlight>
                  <a:srgbClr val="FFFF00"/>
                </a:highlight>
              </a:rPr>
              <a:t>Karşılaştırma Operatörleri Kullanım Örneği:</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106920" y="1517480"/>
            <a:ext cx="8303828" cy="2031325"/>
          </a:xfrm>
          <a:prstGeom prst="rect">
            <a:avLst/>
          </a:prstGeom>
          <a:solidFill>
            <a:schemeClr val="bg1">
              <a:lumMod val="95000"/>
            </a:schemeClr>
          </a:solidFill>
        </p:spPr>
        <p:txBody>
          <a:bodyPr wrap="square" rtlCol="0">
            <a:spAutoFit/>
          </a:bodyPr>
          <a:lstStyle/>
          <a:p>
            <a:r>
              <a:rPr lang="tr-TR" dirty="0"/>
              <a:t>x = 15</a:t>
            </a:r>
          </a:p>
          <a:p>
            <a:r>
              <a:rPr lang="tr-TR" dirty="0"/>
              <a:t>y = 20</a:t>
            </a:r>
          </a:p>
          <a:p>
            <a:endParaRPr lang="tr-TR" dirty="0"/>
          </a:p>
          <a:p>
            <a:r>
              <a:rPr lang="tr-TR" dirty="0" err="1"/>
              <a:t>if</a:t>
            </a:r>
            <a:r>
              <a:rPr lang="tr-TR" dirty="0"/>
              <a:t> x &lt; y:</a:t>
            </a:r>
          </a:p>
          <a:p>
            <a:r>
              <a:rPr lang="tr-TR" dirty="0"/>
              <a:t>    </a:t>
            </a:r>
            <a:r>
              <a:rPr lang="tr-TR" dirty="0" err="1"/>
              <a:t>print</a:t>
            </a:r>
            <a:r>
              <a:rPr lang="tr-TR" dirty="0"/>
              <a:t>("x, y'den küçüktür")  # Bu blok çalışır</a:t>
            </a:r>
          </a:p>
          <a:p>
            <a:r>
              <a:rPr lang="tr-TR" dirty="0"/>
              <a:t>else:</a:t>
            </a:r>
          </a:p>
          <a:p>
            <a:r>
              <a:rPr lang="tr-TR" dirty="0"/>
              <a:t>    </a:t>
            </a:r>
            <a:r>
              <a:rPr lang="tr-TR" dirty="0" err="1"/>
              <a:t>print</a:t>
            </a:r>
            <a:r>
              <a:rPr lang="tr-TR" dirty="0"/>
              <a:t>("x, y'den büyük veya eşittir")</a:t>
            </a:r>
          </a:p>
        </p:txBody>
      </p:sp>
      <p:sp>
        <p:nvSpPr>
          <p:cNvPr id="4" name="Metin kutusu 3">
            <a:extLst>
              <a:ext uri="{FF2B5EF4-FFF2-40B4-BE49-F238E27FC236}">
                <a16:creationId xmlns:a16="http://schemas.microsoft.com/office/drawing/2014/main" id="{8768EDE5-A352-2123-D273-DA6BD5F2C677}"/>
              </a:ext>
            </a:extLst>
          </p:cNvPr>
          <p:cNvSpPr txBox="1"/>
          <p:nvPr/>
        </p:nvSpPr>
        <p:spPr>
          <a:xfrm>
            <a:off x="1023030" y="3960941"/>
            <a:ext cx="1789721" cy="646331"/>
          </a:xfrm>
          <a:prstGeom prst="rect">
            <a:avLst/>
          </a:prstGeom>
          <a:noFill/>
        </p:spPr>
        <p:txBody>
          <a:bodyPr wrap="none" rtlCol="0">
            <a:spAutoFit/>
          </a:bodyPr>
          <a:lstStyle/>
          <a:p>
            <a:r>
              <a:rPr lang="tr-TR" dirty="0"/>
              <a:t>Çıktı:</a:t>
            </a:r>
          </a:p>
          <a:p>
            <a:r>
              <a:rPr lang="tr-TR" dirty="0">
                <a:solidFill>
                  <a:srgbClr val="00B0F0"/>
                </a:solidFill>
              </a:rPr>
              <a:t>x, y'den küçüktür</a:t>
            </a:r>
          </a:p>
        </p:txBody>
      </p:sp>
    </p:spTree>
    <p:extLst>
      <p:ext uri="{BB962C8B-B14F-4D97-AF65-F5344CB8AC3E}">
        <p14:creationId xmlns:p14="http://schemas.microsoft.com/office/powerpoint/2010/main" val="17120397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1743CE79-F8BE-3F60-93DE-BDE390827366}"/>
              </a:ext>
            </a:extLst>
          </p:cNvPr>
          <p:cNvSpPr txBox="1"/>
          <p:nvPr/>
        </p:nvSpPr>
        <p:spPr>
          <a:xfrm>
            <a:off x="913973" y="1708540"/>
            <a:ext cx="7061438" cy="923330"/>
          </a:xfrm>
          <a:prstGeom prst="rect">
            <a:avLst/>
          </a:prstGeom>
          <a:noFill/>
        </p:spPr>
        <p:txBody>
          <a:bodyPr wrap="square">
            <a:spAutoFit/>
          </a:bodyPr>
          <a:lstStyle/>
          <a:p>
            <a:r>
              <a:rPr lang="tr-TR" b="1" dirty="0">
                <a:highlight>
                  <a:srgbClr val="FFFF00"/>
                </a:highlight>
              </a:rPr>
              <a:t>Karşılaştırma Operatörlerinin Zincirlenmesi:</a:t>
            </a:r>
          </a:p>
          <a:p>
            <a:endParaRPr lang="tr-TR" b="1" dirty="0">
              <a:highlight>
                <a:srgbClr val="FFFF00"/>
              </a:highlight>
            </a:endParaRPr>
          </a:p>
          <a:p>
            <a:r>
              <a:rPr lang="tr-TR" dirty="0" err="1"/>
              <a:t>Python'da</a:t>
            </a:r>
            <a:r>
              <a:rPr lang="tr-TR" dirty="0"/>
              <a:t> birden fazla karşılaştırma operatörü aynı ifadede zincirlenebilir:</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023030" y="3228672"/>
            <a:ext cx="8303828" cy="646331"/>
          </a:xfrm>
          <a:prstGeom prst="rect">
            <a:avLst/>
          </a:prstGeom>
          <a:solidFill>
            <a:schemeClr val="bg1">
              <a:lumMod val="95000"/>
            </a:schemeClr>
          </a:solidFill>
        </p:spPr>
        <p:txBody>
          <a:bodyPr wrap="square" rtlCol="0">
            <a:spAutoFit/>
          </a:bodyPr>
          <a:lstStyle/>
          <a:p>
            <a:r>
              <a:rPr lang="tr-TR" dirty="0"/>
              <a:t>x = 10</a:t>
            </a:r>
          </a:p>
          <a:p>
            <a:r>
              <a:rPr lang="tr-TR" dirty="0" err="1"/>
              <a:t>print</a:t>
            </a:r>
            <a:r>
              <a:rPr lang="tr-TR" dirty="0"/>
              <a:t>(5 &lt; x &lt; 15)  # True (x hem 5'ten büyük hem de 15'ten küçük)</a:t>
            </a:r>
          </a:p>
        </p:txBody>
      </p:sp>
    </p:spTree>
    <p:extLst>
      <p:ext uri="{BB962C8B-B14F-4D97-AF65-F5344CB8AC3E}">
        <p14:creationId xmlns:p14="http://schemas.microsoft.com/office/powerpoint/2010/main" val="3046537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Resim 7" descr="Beyaz tahtada fizik denklemlerini çözen, kendine güvenli öğrenci">
            <a:extLst>
              <a:ext uri="{FF2B5EF4-FFF2-40B4-BE49-F238E27FC236}">
                <a16:creationId xmlns:a16="http://schemas.microsoft.com/office/drawing/2014/main" id="{B1C5DD63-261D-D89A-54C8-66327503CF88}"/>
              </a:ext>
            </a:extLst>
          </p:cNvPr>
          <p:cNvPicPr>
            <a:picLocks noChangeAspect="1"/>
          </p:cNvPicPr>
          <p:nvPr/>
        </p:nvPicPr>
        <p:blipFill>
          <a:blip r:embed="rId3"/>
          <a:srcRect r="5882" b="-1"/>
          <a:stretch/>
        </p:blipFill>
        <p:spPr>
          <a:xfrm>
            <a:off x="49497" y="561451"/>
            <a:ext cx="7978205" cy="5658374"/>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etin kutusu 4">
            <a:extLst>
              <a:ext uri="{FF2B5EF4-FFF2-40B4-BE49-F238E27FC236}">
                <a16:creationId xmlns:a16="http://schemas.microsoft.com/office/drawing/2014/main" id="{1743CE79-F8BE-3F60-93DE-BDE390827366}"/>
              </a:ext>
            </a:extLst>
          </p:cNvPr>
          <p:cNvSpPr txBox="1"/>
          <p:nvPr/>
        </p:nvSpPr>
        <p:spPr>
          <a:xfrm>
            <a:off x="8153400" y="1838583"/>
            <a:ext cx="3822189" cy="3742762"/>
          </a:xfrm>
          <a:prstGeom prst="rect">
            <a:avLst/>
          </a:prstGeom>
        </p:spPr>
        <p:txBody>
          <a:bodyPr vert="horz" lIns="91440" tIns="45720" rIns="91440" bIns="45720" rtlCol="0">
            <a:normAutofit/>
          </a:bodyPr>
          <a:lstStyle/>
          <a:p>
            <a:pPr defTabSz="914400">
              <a:lnSpc>
                <a:spcPct val="90000"/>
              </a:lnSpc>
              <a:spcAft>
                <a:spcPts val="600"/>
              </a:spcAft>
            </a:pPr>
            <a:r>
              <a:rPr lang="en-US" sz="2000" b="1" dirty="0" err="1">
                <a:highlight>
                  <a:srgbClr val="FFFF00"/>
                </a:highlight>
              </a:rPr>
              <a:t>İşlem</a:t>
            </a:r>
            <a:r>
              <a:rPr lang="en-US" sz="2000" b="1" dirty="0">
                <a:highlight>
                  <a:srgbClr val="FFFF00"/>
                </a:highlight>
              </a:rPr>
              <a:t> </a:t>
            </a:r>
            <a:r>
              <a:rPr lang="en-US" sz="2000" b="1" dirty="0" err="1">
                <a:highlight>
                  <a:srgbClr val="FFFF00"/>
                </a:highlight>
              </a:rPr>
              <a:t>Önceliği</a:t>
            </a:r>
            <a:r>
              <a:rPr lang="en-US" sz="2000" b="1" dirty="0">
                <a:highlight>
                  <a:srgbClr val="FFFF00"/>
                </a:highlight>
              </a:rPr>
              <a:t>:</a:t>
            </a:r>
          </a:p>
          <a:p>
            <a:pPr defTabSz="914400">
              <a:lnSpc>
                <a:spcPct val="90000"/>
              </a:lnSpc>
              <a:spcAft>
                <a:spcPts val="600"/>
              </a:spcAft>
            </a:pPr>
            <a:endParaRPr lang="en-US" sz="2000" b="1" dirty="0">
              <a:highlight>
                <a:srgbClr val="FFFF00"/>
              </a:highlight>
            </a:endParaRPr>
          </a:p>
          <a:p>
            <a:pPr defTabSz="914400">
              <a:lnSpc>
                <a:spcPct val="90000"/>
              </a:lnSpc>
              <a:spcAft>
                <a:spcPts val="600"/>
              </a:spcAft>
            </a:pPr>
            <a:r>
              <a:rPr lang="en-US" sz="2000" dirty="0" err="1"/>
              <a:t>İşlem</a:t>
            </a:r>
            <a:r>
              <a:rPr lang="en-US" sz="2000" dirty="0"/>
              <a:t> </a:t>
            </a:r>
            <a:r>
              <a:rPr lang="en-US" sz="2000" dirty="0" err="1"/>
              <a:t>önceliği</a:t>
            </a:r>
            <a:r>
              <a:rPr lang="en-US" sz="2000" dirty="0"/>
              <a:t>, </a:t>
            </a:r>
            <a:r>
              <a:rPr lang="en-US" sz="2000" dirty="0" err="1"/>
              <a:t>operatörlerin</a:t>
            </a:r>
            <a:r>
              <a:rPr lang="en-US" sz="2000" dirty="0"/>
              <a:t> </a:t>
            </a:r>
            <a:r>
              <a:rPr lang="en-US" sz="2000" dirty="0" err="1"/>
              <a:t>hangi</a:t>
            </a:r>
            <a:r>
              <a:rPr lang="en-US" sz="2000" dirty="0"/>
              <a:t> </a:t>
            </a:r>
            <a:r>
              <a:rPr lang="en-US" sz="2000" dirty="0" err="1"/>
              <a:t>sırayla</a:t>
            </a:r>
            <a:r>
              <a:rPr lang="en-US" sz="2000" dirty="0"/>
              <a:t> </a:t>
            </a:r>
            <a:r>
              <a:rPr lang="en-US" sz="2000" dirty="0" err="1"/>
              <a:t>değerlendirileceğini</a:t>
            </a:r>
            <a:r>
              <a:rPr lang="en-US" sz="2000" dirty="0"/>
              <a:t> </a:t>
            </a:r>
            <a:r>
              <a:rPr lang="en-US" sz="2000" dirty="0" err="1"/>
              <a:t>belirler</a:t>
            </a:r>
            <a:r>
              <a:rPr lang="en-US" sz="2000" dirty="0"/>
              <a:t>. </a:t>
            </a:r>
            <a:r>
              <a:rPr lang="en-US" sz="2000" dirty="0" err="1"/>
              <a:t>Örneğin</a:t>
            </a:r>
            <a:r>
              <a:rPr lang="en-US" sz="2000" dirty="0"/>
              <a:t>, </a:t>
            </a:r>
            <a:r>
              <a:rPr lang="en-US" sz="2000" dirty="0" err="1"/>
              <a:t>çarpma</a:t>
            </a:r>
            <a:r>
              <a:rPr lang="en-US" sz="2000" dirty="0"/>
              <a:t> </a:t>
            </a:r>
            <a:r>
              <a:rPr lang="en-US" sz="2000" dirty="0" err="1"/>
              <a:t>ve</a:t>
            </a:r>
            <a:r>
              <a:rPr lang="en-US" sz="2000" dirty="0"/>
              <a:t> </a:t>
            </a:r>
            <a:r>
              <a:rPr lang="en-US" sz="2000" dirty="0" err="1"/>
              <a:t>bölme</a:t>
            </a:r>
            <a:r>
              <a:rPr lang="en-US" sz="2000" dirty="0"/>
              <a:t> </a:t>
            </a:r>
            <a:r>
              <a:rPr lang="en-US" sz="2000" dirty="0" err="1"/>
              <a:t>işlemleri</a:t>
            </a:r>
            <a:r>
              <a:rPr lang="en-US" sz="2000" dirty="0"/>
              <a:t> </a:t>
            </a:r>
            <a:r>
              <a:rPr lang="en-US" sz="2000" dirty="0" err="1"/>
              <a:t>toplama</a:t>
            </a:r>
            <a:r>
              <a:rPr lang="en-US" sz="2000" dirty="0"/>
              <a:t> </a:t>
            </a:r>
            <a:r>
              <a:rPr lang="en-US" sz="2000" dirty="0" err="1"/>
              <a:t>ve</a:t>
            </a:r>
            <a:r>
              <a:rPr lang="en-US" sz="2000" dirty="0"/>
              <a:t> </a:t>
            </a:r>
            <a:r>
              <a:rPr lang="en-US" sz="2000" dirty="0" err="1"/>
              <a:t>çıkarma</a:t>
            </a:r>
            <a:r>
              <a:rPr lang="en-US" sz="2000" dirty="0"/>
              <a:t> </a:t>
            </a:r>
            <a:r>
              <a:rPr lang="en-US" sz="2000" dirty="0" err="1"/>
              <a:t>işlemlerinden</a:t>
            </a:r>
            <a:r>
              <a:rPr lang="en-US" sz="2000" dirty="0"/>
              <a:t> </a:t>
            </a:r>
            <a:r>
              <a:rPr lang="en-US" sz="2000" dirty="0" err="1"/>
              <a:t>önce</a:t>
            </a:r>
            <a:r>
              <a:rPr lang="en-US" sz="2000" dirty="0"/>
              <a:t> </a:t>
            </a:r>
            <a:r>
              <a:rPr lang="en-US" sz="2000" dirty="0" err="1"/>
              <a:t>yapılır</a:t>
            </a:r>
            <a:r>
              <a:rPr lang="en-US" sz="2000" dirty="0"/>
              <a:t>.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rgbClr val="FFFFFF"/>
                </a:solidFill>
                <a:latin typeface="Calibri" panose="020F0502020204030204"/>
                <a:ea typeface="+mn-ea"/>
                <a:cs typeface="+mn-cs"/>
              </a:rPr>
              <a:t>Kaynak: onuraltuntas.net </a:t>
            </a:r>
          </a:p>
        </p:txBody>
      </p:sp>
    </p:spTree>
    <p:extLst>
      <p:ext uri="{BB962C8B-B14F-4D97-AF65-F5344CB8AC3E}">
        <p14:creationId xmlns:p14="http://schemas.microsoft.com/office/powerpoint/2010/main" val="194688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783307" y="2178743"/>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2239433" y="1123036"/>
            <a:ext cx="8303828"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err="1"/>
              <a:t>Python'da</a:t>
            </a:r>
            <a:r>
              <a:rPr lang="tr-TR" sz="2400" b="1" dirty="0"/>
              <a:t> İşlem Önceliği Sırası:</a:t>
            </a:r>
          </a:p>
          <a:p>
            <a:pPr>
              <a:buFont typeface="+mj-lt"/>
              <a:buAutoNum type="arabicPeriod"/>
            </a:pPr>
            <a:r>
              <a:rPr lang="tr-TR" sz="2400" dirty="0"/>
              <a:t>Parantezler ()</a:t>
            </a:r>
          </a:p>
          <a:p>
            <a:pPr>
              <a:buFont typeface="+mj-lt"/>
              <a:buAutoNum type="arabicPeriod"/>
            </a:pPr>
            <a:r>
              <a:rPr lang="tr-TR" sz="2400" dirty="0"/>
              <a:t>Üs alma **</a:t>
            </a:r>
          </a:p>
          <a:p>
            <a:pPr>
              <a:buFont typeface="+mj-lt"/>
              <a:buAutoNum type="arabicPeriod"/>
            </a:pPr>
            <a:r>
              <a:rPr lang="tr-TR" sz="2400" dirty="0"/>
              <a:t>İşaret (artı/eksi)</a:t>
            </a:r>
          </a:p>
          <a:p>
            <a:pPr>
              <a:buFont typeface="+mj-lt"/>
              <a:buAutoNum type="arabicPeriod"/>
            </a:pPr>
            <a:r>
              <a:rPr lang="tr-TR" sz="2400" dirty="0"/>
              <a:t>Çarpma, bölme, </a:t>
            </a:r>
            <a:r>
              <a:rPr lang="tr-TR" sz="2400" dirty="0" err="1"/>
              <a:t>mod</a:t>
            </a:r>
            <a:r>
              <a:rPr lang="tr-TR" sz="2400" dirty="0"/>
              <a:t>, tamsayı bölmesi *, /, %, //</a:t>
            </a:r>
          </a:p>
          <a:p>
            <a:pPr>
              <a:buFont typeface="+mj-lt"/>
              <a:buAutoNum type="arabicPeriod"/>
            </a:pPr>
            <a:r>
              <a:rPr lang="tr-TR" sz="2400" dirty="0"/>
              <a:t>Toplama ve çıkarma +, -</a:t>
            </a:r>
          </a:p>
          <a:p>
            <a:pPr>
              <a:buFont typeface="+mj-lt"/>
              <a:buAutoNum type="arabicPeriod"/>
            </a:pPr>
            <a:r>
              <a:rPr lang="tr-TR" sz="2400" dirty="0"/>
              <a:t>Karşılaştırma &gt;, &lt;, &gt;=, &lt;=</a:t>
            </a:r>
          </a:p>
          <a:p>
            <a:pPr>
              <a:buFont typeface="+mj-lt"/>
              <a:buAutoNum type="arabicPeriod"/>
            </a:pPr>
            <a:r>
              <a:rPr lang="tr-TR" sz="2400" dirty="0"/>
              <a:t>Mantıksal NOT not</a:t>
            </a:r>
          </a:p>
          <a:p>
            <a:pPr>
              <a:buFont typeface="+mj-lt"/>
              <a:buAutoNum type="arabicPeriod"/>
            </a:pPr>
            <a:r>
              <a:rPr lang="tr-TR" sz="2400" dirty="0"/>
              <a:t>Mantıksal AND and</a:t>
            </a:r>
          </a:p>
          <a:p>
            <a:pPr>
              <a:buFont typeface="+mj-lt"/>
              <a:buAutoNum type="arabicPeriod"/>
            </a:pPr>
            <a:r>
              <a:rPr lang="tr-TR" sz="2400" dirty="0"/>
              <a:t>Mantıksal OR </a:t>
            </a:r>
            <a:r>
              <a:rPr lang="tr-TR" sz="2400" dirty="0" err="1"/>
              <a:t>or</a:t>
            </a:r>
            <a:endParaRPr lang="tr-TR" sz="2400" dirty="0"/>
          </a:p>
          <a:p>
            <a:pPr>
              <a:buFont typeface="+mj-lt"/>
              <a:buAutoNum type="arabicPeriod"/>
            </a:pPr>
            <a:r>
              <a:rPr lang="tr-TR" sz="2400" dirty="0"/>
              <a:t>Atama =, +=, -=, vb.</a:t>
            </a:r>
          </a:p>
        </p:txBody>
      </p:sp>
    </p:spTree>
    <p:extLst>
      <p:ext uri="{BB962C8B-B14F-4D97-AF65-F5344CB8AC3E}">
        <p14:creationId xmlns:p14="http://schemas.microsoft.com/office/powerpoint/2010/main" val="38245372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2239433" y="1123036"/>
            <a:ext cx="8303828"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Parantezlerin Kullanımı</a:t>
            </a:r>
          </a:p>
          <a:p>
            <a:r>
              <a:rPr lang="tr-TR" sz="2400" dirty="0"/>
              <a:t>Parantezler işlem önceliğini değiştirmek için kullanılır. İçerideki işlemler önce yapılır.</a:t>
            </a:r>
          </a:p>
        </p:txBody>
      </p:sp>
      <p:sp>
        <p:nvSpPr>
          <p:cNvPr id="4" name="Metin kutusu 3">
            <a:extLst>
              <a:ext uri="{FF2B5EF4-FFF2-40B4-BE49-F238E27FC236}">
                <a16:creationId xmlns:a16="http://schemas.microsoft.com/office/drawing/2014/main" id="{5FDABBBF-FB6B-607E-A052-7E2010C550B7}"/>
              </a:ext>
            </a:extLst>
          </p:cNvPr>
          <p:cNvSpPr txBox="1"/>
          <p:nvPr/>
        </p:nvSpPr>
        <p:spPr>
          <a:xfrm>
            <a:off x="2219316" y="3350465"/>
            <a:ext cx="8323945" cy="1477328"/>
          </a:xfrm>
          <a:prstGeom prst="rect">
            <a:avLst/>
          </a:prstGeom>
          <a:solidFill>
            <a:schemeClr val="bg1">
              <a:lumMod val="75000"/>
            </a:schemeClr>
          </a:solidFill>
        </p:spPr>
        <p:txBody>
          <a:bodyPr wrap="none" rtlCol="0">
            <a:spAutoFit/>
          </a:bodyPr>
          <a:lstStyle/>
          <a:p>
            <a:r>
              <a:rPr lang="tr-TR" dirty="0" err="1"/>
              <a:t>sonuc</a:t>
            </a:r>
            <a:r>
              <a:rPr lang="tr-TR" dirty="0"/>
              <a:t> = 5 + 3 * 2</a:t>
            </a:r>
          </a:p>
          <a:p>
            <a:r>
              <a:rPr lang="tr-TR" dirty="0" err="1"/>
              <a:t>print</a:t>
            </a:r>
            <a:r>
              <a:rPr lang="tr-TR" dirty="0"/>
              <a:t>(</a:t>
            </a:r>
            <a:r>
              <a:rPr lang="tr-TR" dirty="0" err="1"/>
              <a:t>sonuc</a:t>
            </a:r>
            <a:r>
              <a:rPr lang="tr-TR" dirty="0"/>
              <a:t>)  # Çıktı: 11 (Çarpma önce yapılır: 3 * 2 = 6, sonra 5 + 6 = 11)</a:t>
            </a:r>
          </a:p>
          <a:p>
            <a:endParaRPr lang="tr-TR" dirty="0"/>
          </a:p>
          <a:p>
            <a:r>
              <a:rPr lang="tr-TR" dirty="0" err="1"/>
              <a:t>sonuc</a:t>
            </a:r>
            <a:r>
              <a:rPr lang="tr-TR" dirty="0"/>
              <a:t> = (5 + 3) * 2</a:t>
            </a:r>
          </a:p>
          <a:p>
            <a:r>
              <a:rPr lang="tr-TR" dirty="0" err="1"/>
              <a:t>print</a:t>
            </a:r>
            <a:r>
              <a:rPr lang="tr-TR" dirty="0"/>
              <a:t>(</a:t>
            </a:r>
            <a:r>
              <a:rPr lang="tr-TR" dirty="0" err="1"/>
              <a:t>sonuc</a:t>
            </a:r>
            <a:r>
              <a:rPr lang="tr-TR" dirty="0"/>
              <a:t>)  # Çıktı: 16 (Parantez içindeki işlem önce yapılır: 5 + 3 = 8, sonra 8 * 2 = 16)</a:t>
            </a:r>
          </a:p>
        </p:txBody>
      </p:sp>
    </p:spTree>
    <p:extLst>
      <p:ext uri="{BB962C8B-B14F-4D97-AF65-F5344CB8AC3E}">
        <p14:creationId xmlns:p14="http://schemas.microsoft.com/office/powerpoint/2010/main" val="38942467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2239433" y="1123036"/>
            <a:ext cx="8303828"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Üs Alma (**) Önceliği</a:t>
            </a:r>
          </a:p>
          <a:p>
            <a:r>
              <a:rPr lang="tr-TR" sz="2400" b="1" dirty="0"/>
              <a:t>Üs alma işlemi çarpma ve bölmeden daha önce yapılır.</a:t>
            </a:r>
            <a:endParaRPr lang="tr-TR" sz="2400" dirty="0"/>
          </a:p>
        </p:txBody>
      </p:sp>
      <p:sp>
        <p:nvSpPr>
          <p:cNvPr id="4" name="Metin kutusu 3">
            <a:extLst>
              <a:ext uri="{FF2B5EF4-FFF2-40B4-BE49-F238E27FC236}">
                <a16:creationId xmlns:a16="http://schemas.microsoft.com/office/drawing/2014/main" id="{5FDABBBF-FB6B-607E-A052-7E2010C550B7}"/>
              </a:ext>
            </a:extLst>
          </p:cNvPr>
          <p:cNvSpPr txBox="1"/>
          <p:nvPr/>
        </p:nvSpPr>
        <p:spPr>
          <a:xfrm>
            <a:off x="2219316" y="3350465"/>
            <a:ext cx="8439362" cy="1477328"/>
          </a:xfrm>
          <a:prstGeom prst="rect">
            <a:avLst/>
          </a:prstGeom>
          <a:solidFill>
            <a:schemeClr val="bg1">
              <a:lumMod val="75000"/>
            </a:schemeClr>
          </a:solidFill>
        </p:spPr>
        <p:txBody>
          <a:bodyPr wrap="none" rtlCol="0">
            <a:spAutoFit/>
          </a:bodyPr>
          <a:lstStyle/>
          <a:p>
            <a:r>
              <a:rPr lang="tr-TR" dirty="0" err="1"/>
              <a:t>sonuc</a:t>
            </a:r>
            <a:r>
              <a:rPr lang="tr-TR" dirty="0"/>
              <a:t> = 2 + 3 ** 2</a:t>
            </a:r>
          </a:p>
          <a:p>
            <a:r>
              <a:rPr lang="tr-TR" dirty="0" err="1"/>
              <a:t>print</a:t>
            </a:r>
            <a:r>
              <a:rPr lang="tr-TR" dirty="0"/>
              <a:t>(</a:t>
            </a:r>
            <a:r>
              <a:rPr lang="tr-TR" dirty="0" err="1"/>
              <a:t>sonuc</a:t>
            </a:r>
            <a:r>
              <a:rPr lang="tr-TR" dirty="0"/>
              <a:t>)  # Çıktı: 11 (3 ** 2 = 9, sonra 2 + 9 = 11)</a:t>
            </a:r>
          </a:p>
          <a:p>
            <a:endParaRPr lang="tr-TR" dirty="0"/>
          </a:p>
          <a:p>
            <a:r>
              <a:rPr lang="tr-TR" dirty="0" err="1"/>
              <a:t>sonuc</a:t>
            </a:r>
            <a:r>
              <a:rPr lang="tr-TR" dirty="0"/>
              <a:t> = (2 + 3) ** 2</a:t>
            </a:r>
          </a:p>
          <a:p>
            <a:r>
              <a:rPr lang="tr-TR" dirty="0" err="1"/>
              <a:t>print</a:t>
            </a:r>
            <a:r>
              <a:rPr lang="tr-TR" dirty="0"/>
              <a:t>(</a:t>
            </a:r>
            <a:r>
              <a:rPr lang="tr-TR" dirty="0" err="1"/>
              <a:t>sonuc</a:t>
            </a:r>
            <a:r>
              <a:rPr lang="tr-TR" dirty="0"/>
              <a:t>)  # Çıktı: 25 (Parantez içindeki işlem önce yapılır: 2 + 3 = 5, sonra 5 ** 2 = 25)</a:t>
            </a:r>
          </a:p>
        </p:txBody>
      </p:sp>
    </p:spTree>
    <p:extLst>
      <p:ext uri="{BB962C8B-B14F-4D97-AF65-F5344CB8AC3E}">
        <p14:creationId xmlns:p14="http://schemas.microsoft.com/office/powerpoint/2010/main" val="32092030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870317" y="1128032"/>
            <a:ext cx="8303828"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Çarpma ve Bölme Önceliği</a:t>
            </a:r>
          </a:p>
          <a:p>
            <a:r>
              <a:rPr lang="tr-TR" sz="2400" b="1" dirty="0"/>
              <a:t>Çarpma, bölme, </a:t>
            </a:r>
            <a:r>
              <a:rPr lang="tr-TR" sz="2400" b="1" dirty="0" err="1"/>
              <a:t>mod</a:t>
            </a:r>
            <a:r>
              <a:rPr lang="tr-TR" sz="2400" b="1" dirty="0"/>
              <a:t> ve tamsayı bölmesi, toplama ve çıkarmadan önce yapılır.</a:t>
            </a:r>
            <a:endParaRPr lang="tr-TR" sz="2400" dirty="0"/>
          </a:p>
        </p:txBody>
      </p:sp>
      <p:sp>
        <p:nvSpPr>
          <p:cNvPr id="4" name="Metin kutusu 3">
            <a:extLst>
              <a:ext uri="{FF2B5EF4-FFF2-40B4-BE49-F238E27FC236}">
                <a16:creationId xmlns:a16="http://schemas.microsoft.com/office/drawing/2014/main" id="{5FDABBBF-FB6B-607E-A052-7E2010C550B7}"/>
              </a:ext>
            </a:extLst>
          </p:cNvPr>
          <p:cNvSpPr txBox="1"/>
          <p:nvPr/>
        </p:nvSpPr>
        <p:spPr>
          <a:xfrm>
            <a:off x="1107679" y="3640229"/>
            <a:ext cx="9976642" cy="1477328"/>
          </a:xfrm>
          <a:prstGeom prst="rect">
            <a:avLst/>
          </a:prstGeom>
          <a:solidFill>
            <a:schemeClr val="bg1">
              <a:lumMod val="75000"/>
            </a:schemeClr>
          </a:solidFill>
        </p:spPr>
        <p:txBody>
          <a:bodyPr wrap="none" rtlCol="0">
            <a:spAutoFit/>
          </a:bodyPr>
          <a:lstStyle/>
          <a:p>
            <a:r>
              <a:rPr lang="tr-TR" dirty="0" err="1"/>
              <a:t>sonuc</a:t>
            </a:r>
            <a:r>
              <a:rPr lang="tr-TR" dirty="0"/>
              <a:t> = 10 - 4 / 2 + 3 * 2</a:t>
            </a:r>
          </a:p>
          <a:p>
            <a:r>
              <a:rPr lang="tr-TR" dirty="0" err="1"/>
              <a:t>print</a:t>
            </a:r>
            <a:r>
              <a:rPr lang="tr-TR" dirty="0"/>
              <a:t>(</a:t>
            </a:r>
            <a:r>
              <a:rPr lang="tr-TR" dirty="0" err="1"/>
              <a:t>sonuc</a:t>
            </a:r>
            <a:r>
              <a:rPr lang="tr-TR" dirty="0"/>
              <a:t>)  # Çıktı: 13 (4 / 2 = 2, 3 * 2 = 6, sonra 10 - 2 + 6 = 13)</a:t>
            </a:r>
          </a:p>
          <a:p>
            <a:endParaRPr lang="tr-TR" dirty="0"/>
          </a:p>
          <a:p>
            <a:r>
              <a:rPr lang="tr-TR" dirty="0" err="1"/>
              <a:t>sonuc</a:t>
            </a:r>
            <a:r>
              <a:rPr lang="tr-TR" dirty="0"/>
              <a:t> = (10 - 4) / (2 + 3) * 2</a:t>
            </a:r>
          </a:p>
          <a:p>
            <a:r>
              <a:rPr lang="tr-TR" dirty="0" err="1"/>
              <a:t>print</a:t>
            </a:r>
            <a:r>
              <a:rPr lang="tr-TR" dirty="0"/>
              <a:t>(</a:t>
            </a:r>
            <a:r>
              <a:rPr lang="tr-TR" dirty="0" err="1"/>
              <a:t>sonuc</a:t>
            </a:r>
            <a:r>
              <a:rPr lang="tr-TR" dirty="0"/>
              <a:t>)  # Çıktı: 2.4 (Parantez içindeki işlemler önce yapılır: 10 - 4 = 6, 2 + 3 = 5, sonra 6 / 5 * 2 = 2.4)</a:t>
            </a:r>
          </a:p>
        </p:txBody>
      </p:sp>
    </p:spTree>
    <p:extLst>
      <p:ext uri="{BB962C8B-B14F-4D97-AF65-F5344CB8AC3E}">
        <p14:creationId xmlns:p14="http://schemas.microsoft.com/office/powerpoint/2010/main" val="301833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900679" y="1174198"/>
            <a:ext cx="8303828"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Mantıksal Operatörlerde Öncelik</a:t>
            </a:r>
          </a:p>
          <a:p>
            <a:r>
              <a:rPr lang="tr-TR" sz="2400" b="1" dirty="0"/>
              <a:t>Mantıksal NOT (not), AND (and) ve OR (</a:t>
            </a:r>
            <a:r>
              <a:rPr lang="tr-TR" sz="2400" b="1" dirty="0" err="1"/>
              <a:t>or</a:t>
            </a:r>
            <a:r>
              <a:rPr lang="tr-TR" sz="2400" b="1" dirty="0"/>
              <a:t>) operatörlerinin farklı öncelikleri vardır. not en yüksek, ardından and, en sonunda </a:t>
            </a:r>
            <a:r>
              <a:rPr lang="tr-TR" sz="2400" b="1" dirty="0" err="1"/>
              <a:t>or</a:t>
            </a:r>
            <a:r>
              <a:rPr lang="tr-TR" sz="2400" b="1" dirty="0"/>
              <a:t> gelir.</a:t>
            </a:r>
            <a:endParaRPr lang="tr-TR" sz="2400" dirty="0"/>
          </a:p>
        </p:txBody>
      </p:sp>
      <p:sp>
        <p:nvSpPr>
          <p:cNvPr id="4" name="Metin kutusu 3">
            <a:extLst>
              <a:ext uri="{FF2B5EF4-FFF2-40B4-BE49-F238E27FC236}">
                <a16:creationId xmlns:a16="http://schemas.microsoft.com/office/drawing/2014/main" id="{5FDABBBF-FB6B-607E-A052-7E2010C550B7}"/>
              </a:ext>
            </a:extLst>
          </p:cNvPr>
          <p:cNvSpPr txBox="1"/>
          <p:nvPr/>
        </p:nvSpPr>
        <p:spPr>
          <a:xfrm>
            <a:off x="814064" y="3898020"/>
            <a:ext cx="10715177" cy="1477328"/>
          </a:xfrm>
          <a:prstGeom prst="rect">
            <a:avLst/>
          </a:prstGeom>
          <a:solidFill>
            <a:schemeClr val="bg1">
              <a:lumMod val="75000"/>
            </a:schemeClr>
          </a:solidFill>
        </p:spPr>
        <p:txBody>
          <a:bodyPr wrap="none" rtlCol="0">
            <a:spAutoFit/>
          </a:bodyPr>
          <a:lstStyle/>
          <a:p>
            <a:r>
              <a:rPr lang="tr-TR" dirty="0" err="1"/>
              <a:t>sonuc</a:t>
            </a:r>
            <a:r>
              <a:rPr lang="tr-TR" dirty="0"/>
              <a:t> = True </a:t>
            </a:r>
            <a:r>
              <a:rPr lang="tr-TR" dirty="0" err="1"/>
              <a:t>or</a:t>
            </a:r>
            <a:r>
              <a:rPr lang="tr-TR" dirty="0"/>
              <a:t> </a:t>
            </a:r>
            <a:r>
              <a:rPr lang="tr-TR" dirty="0" err="1"/>
              <a:t>False</a:t>
            </a:r>
            <a:r>
              <a:rPr lang="tr-TR" dirty="0"/>
              <a:t> and </a:t>
            </a:r>
            <a:r>
              <a:rPr lang="tr-TR" dirty="0" err="1"/>
              <a:t>False</a:t>
            </a:r>
            <a:endParaRPr lang="tr-TR" dirty="0"/>
          </a:p>
          <a:p>
            <a:r>
              <a:rPr lang="tr-TR" dirty="0" err="1"/>
              <a:t>print</a:t>
            </a:r>
            <a:r>
              <a:rPr lang="tr-TR" dirty="0"/>
              <a:t>(</a:t>
            </a:r>
            <a:r>
              <a:rPr lang="tr-TR" dirty="0" err="1"/>
              <a:t>sonuc</a:t>
            </a:r>
            <a:r>
              <a:rPr lang="tr-TR" dirty="0"/>
              <a:t>)  # Çıktı: True (AND işlemi önce yapılır: </a:t>
            </a:r>
            <a:r>
              <a:rPr lang="tr-TR" dirty="0" err="1"/>
              <a:t>False</a:t>
            </a:r>
            <a:r>
              <a:rPr lang="tr-TR" dirty="0"/>
              <a:t> and </a:t>
            </a:r>
            <a:r>
              <a:rPr lang="tr-TR" dirty="0" err="1"/>
              <a:t>False</a:t>
            </a:r>
            <a:r>
              <a:rPr lang="tr-TR" dirty="0"/>
              <a:t> = </a:t>
            </a:r>
            <a:r>
              <a:rPr lang="tr-TR" dirty="0" err="1"/>
              <a:t>False</a:t>
            </a:r>
            <a:r>
              <a:rPr lang="tr-TR" dirty="0"/>
              <a:t>, sonra True </a:t>
            </a:r>
            <a:r>
              <a:rPr lang="tr-TR" dirty="0" err="1"/>
              <a:t>or</a:t>
            </a:r>
            <a:r>
              <a:rPr lang="tr-TR" dirty="0"/>
              <a:t> </a:t>
            </a:r>
            <a:r>
              <a:rPr lang="tr-TR" dirty="0" err="1"/>
              <a:t>False</a:t>
            </a:r>
            <a:r>
              <a:rPr lang="tr-TR" dirty="0"/>
              <a:t> = True)</a:t>
            </a:r>
          </a:p>
          <a:p>
            <a:endParaRPr lang="tr-TR" dirty="0"/>
          </a:p>
          <a:p>
            <a:r>
              <a:rPr lang="tr-TR" dirty="0" err="1"/>
              <a:t>sonuc</a:t>
            </a:r>
            <a:r>
              <a:rPr lang="tr-TR" dirty="0"/>
              <a:t> = (True </a:t>
            </a:r>
            <a:r>
              <a:rPr lang="tr-TR" dirty="0" err="1"/>
              <a:t>or</a:t>
            </a:r>
            <a:r>
              <a:rPr lang="tr-TR" dirty="0"/>
              <a:t> </a:t>
            </a:r>
            <a:r>
              <a:rPr lang="tr-TR" dirty="0" err="1"/>
              <a:t>False</a:t>
            </a:r>
            <a:r>
              <a:rPr lang="tr-TR" dirty="0"/>
              <a:t>) and </a:t>
            </a:r>
            <a:r>
              <a:rPr lang="tr-TR" dirty="0" err="1"/>
              <a:t>False</a:t>
            </a:r>
            <a:endParaRPr lang="tr-TR" dirty="0"/>
          </a:p>
          <a:p>
            <a:r>
              <a:rPr lang="tr-TR" dirty="0" err="1"/>
              <a:t>print</a:t>
            </a:r>
            <a:r>
              <a:rPr lang="tr-TR" dirty="0"/>
              <a:t>(</a:t>
            </a:r>
            <a:r>
              <a:rPr lang="tr-TR" dirty="0" err="1"/>
              <a:t>sonuc</a:t>
            </a:r>
            <a:r>
              <a:rPr lang="tr-TR" dirty="0"/>
              <a:t>)  # Çıktı: </a:t>
            </a:r>
            <a:r>
              <a:rPr lang="tr-TR" dirty="0" err="1"/>
              <a:t>False</a:t>
            </a:r>
            <a:r>
              <a:rPr lang="tr-TR" dirty="0"/>
              <a:t> (Parantez içindeki işlem önce yapılır: True </a:t>
            </a:r>
            <a:r>
              <a:rPr lang="tr-TR" dirty="0" err="1"/>
              <a:t>or</a:t>
            </a:r>
            <a:r>
              <a:rPr lang="tr-TR" dirty="0"/>
              <a:t> </a:t>
            </a:r>
            <a:r>
              <a:rPr lang="tr-TR" dirty="0" err="1"/>
              <a:t>False</a:t>
            </a:r>
            <a:r>
              <a:rPr lang="tr-TR" dirty="0"/>
              <a:t> = True, sonra True and </a:t>
            </a:r>
            <a:r>
              <a:rPr lang="tr-TR" dirty="0" err="1"/>
              <a:t>False</a:t>
            </a:r>
            <a:r>
              <a:rPr lang="tr-TR" dirty="0"/>
              <a:t> = </a:t>
            </a:r>
            <a:r>
              <a:rPr lang="tr-TR" dirty="0" err="1"/>
              <a:t>False</a:t>
            </a:r>
            <a:r>
              <a:rPr lang="tr-TR" dirty="0"/>
              <a:t>)</a:t>
            </a:r>
          </a:p>
        </p:txBody>
      </p:sp>
    </p:spTree>
    <p:extLst>
      <p:ext uri="{BB962C8B-B14F-4D97-AF65-F5344CB8AC3E}">
        <p14:creationId xmlns:p14="http://schemas.microsoft.com/office/powerpoint/2010/main" val="19621763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900679" y="1174198"/>
            <a:ext cx="8303828"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Üs Alma ile İşaretlerin Kullanımı</a:t>
            </a:r>
          </a:p>
          <a:p>
            <a:r>
              <a:rPr lang="tr-TR" sz="2400" b="1" dirty="0"/>
              <a:t>Üs alma işlemi sağdan sola bağlanır, işaret operatörleriyle birleştiğinde farklı sonuçlar verebilir.</a:t>
            </a:r>
            <a:endParaRPr lang="tr-TR" sz="2400" dirty="0"/>
          </a:p>
        </p:txBody>
      </p:sp>
      <p:sp>
        <p:nvSpPr>
          <p:cNvPr id="4" name="Metin kutusu 3">
            <a:extLst>
              <a:ext uri="{FF2B5EF4-FFF2-40B4-BE49-F238E27FC236}">
                <a16:creationId xmlns:a16="http://schemas.microsoft.com/office/drawing/2014/main" id="{5FDABBBF-FB6B-607E-A052-7E2010C550B7}"/>
              </a:ext>
            </a:extLst>
          </p:cNvPr>
          <p:cNvSpPr txBox="1"/>
          <p:nvPr/>
        </p:nvSpPr>
        <p:spPr>
          <a:xfrm>
            <a:off x="2508640" y="3661921"/>
            <a:ext cx="6889771" cy="1477328"/>
          </a:xfrm>
          <a:prstGeom prst="rect">
            <a:avLst/>
          </a:prstGeom>
          <a:solidFill>
            <a:schemeClr val="bg1">
              <a:lumMod val="75000"/>
            </a:schemeClr>
          </a:solidFill>
        </p:spPr>
        <p:txBody>
          <a:bodyPr wrap="none" rtlCol="0">
            <a:spAutoFit/>
          </a:bodyPr>
          <a:lstStyle/>
          <a:p>
            <a:r>
              <a:rPr lang="tr-TR" dirty="0" err="1"/>
              <a:t>sonuc</a:t>
            </a:r>
            <a:r>
              <a:rPr lang="tr-TR" dirty="0"/>
              <a:t> = -3 ** 2</a:t>
            </a:r>
          </a:p>
          <a:p>
            <a:r>
              <a:rPr lang="tr-TR" dirty="0" err="1"/>
              <a:t>print</a:t>
            </a:r>
            <a:r>
              <a:rPr lang="tr-TR" dirty="0"/>
              <a:t>(</a:t>
            </a:r>
            <a:r>
              <a:rPr lang="tr-TR" dirty="0" err="1"/>
              <a:t>sonuc</a:t>
            </a:r>
            <a:r>
              <a:rPr lang="tr-TR" dirty="0"/>
              <a:t>)  # Çıktı: -9 (Üs alma işlemi önce yapılır: 3 ** 2 = 9, sonra -9)</a:t>
            </a:r>
          </a:p>
          <a:p>
            <a:endParaRPr lang="tr-TR" dirty="0"/>
          </a:p>
          <a:p>
            <a:r>
              <a:rPr lang="tr-TR" dirty="0" err="1"/>
              <a:t>sonuc</a:t>
            </a:r>
            <a:r>
              <a:rPr lang="tr-TR" dirty="0"/>
              <a:t> = (-3) ** 2</a:t>
            </a:r>
          </a:p>
          <a:p>
            <a:r>
              <a:rPr lang="tr-TR" dirty="0" err="1"/>
              <a:t>print</a:t>
            </a:r>
            <a:r>
              <a:rPr lang="tr-TR" dirty="0"/>
              <a:t>(</a:t>
            </a:r>
            <a:r>
              <a:rPr lang="tr-TR" dirty="0" err="1"/>
              <a:t>sonuc</a:t>
            </a:r>
            <a:r>
              <a:rPr lang="tr-TR" dirty="0"/>
              <a:t>)  # Çıktı: 9 (Parantez içindeki işlem önce yapılır: -3 ** 2 = 9)</a:t>
            </a:r>
          </a:p>
        </p:txBody>
      </p:sp>
    </p:spTree>
    <p:extLst>
      <p:ext uri="{BB962C8B-B14F-4D97-AF65-F5344CB8AC3E}">
        <p14:creationId xmlns:p14="http://schemas.microsoft.com/office/powerpoint/2010/main" val="12861941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1900679" y="1174198"/>
            <a:ext cx="8303828"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2400" b="1" dirty="0"/>
              <a:t>Örneklerle İşlem Önceliği:</a:t>
            </a:r>
          </a:p>
          <a:p>
            <a:endParaRPr lang="tr-TR" sz="2400" b="1" dirty="0"/>
          </a:p>
          <a:p>
            <a:r>
              <a:rPr lang="tr-TR" sz="2400" b="1" dirty="0">
                <a:highlight>
                  <a:srgbClr val="FFFF00"/>
                </a:highlight>
              </a:rPr>
              <a:t>İşlem Önceliği ile Karşılaştırma Operatörleri</a:t>
            </a:r>
          </a:p>
          <a:p>
            <a:r>
              <a:rPr lang="tr-TR" sz="2400" b="1" dirty="0"/>
              <a:t>Karşılaştırma operatörleri, aritmetik operatörlerden sonra gelir.</a:t>
            </a:r>
            <a:endParaRPr lang="tr-TR" sz="2400" dirty="0"/>
          </a:p>
        </p:txBody>
      </p:sp>
      <p:sp>
        <p:nvSpPr>
          <p:cNvPr id="4" name="Metin kutusu 3">
            <a:extLst>
              <a:ext uri="{FF2B5EF4-FFF2-40B4-BE49-F238E27FC236}">
                <a16:creationId xmlns:a16="http://schemas.microsoft.com/office/drawing/2014/main" id="{5FDABBBF-FB6B-607E-A052-7E2010C550B7}"/>
              </a:ext>
            </a:extLst>
          </p:cNvPr>
          <p:cNvSpPr txBox="1"/>
          <p:nvPr/>
        </p:nvSpPr>
        <p:spPr>
          <a:xfrm>
            <a:off x="2358565" y="3429000"/>
            <a:ext cx="7594002" cy="1754326"/>
          </a:xfrm>
          <a:prstGeom prst="rect">
            <a:avLst/>
          </a:prstGeom>
          <a:solidFill>
            <a:schemeClr val="bg1">
              <a:lumMod val="75000"/>
            </a:schemeClr>
          </a:solidFill>
        </p:spPr>
        <p:txBody>
          <a:bodyPr wrap="none" rtlCol="0">
            <a:spAutoFit/>
          </a:bodyPr>
          <a:lstStyle/>
          <a:p>
            <a:r>
              <a:rPr lang="tr-TR" dirty="0" err="1"/>
              <a:t>sonuc</a:t>
            </a:r>
            <a:r>
              <a:rPr lang="tr-TR" dirty="0"/>
              <a:t> = 3 + 5 &gt; 7</a:t>
            </a:r>
          </a:p>
          <a:p>
            <a:r>
              <a:rPr lang="tr-TR" dirty="0" err="1"/>
              <a:t>print</a:t>
            </a:r>
            <a:r>
              <a:rPr lang="tr-TR" dirty="0"/>
              <a:t>(</a:t>
            </a:r>
            <a:r>
              <a:rPr lang="tr-TR" dirty="0" err="1"/>
              <a:t>sonuc</a:t>
            </a:r>
            <a:r>
              <a:rPr lang="tr-TR" dirty="0"/>
              <a:t>)  # Çıktı: True (Önce 3 + 5 = 8 yapılır, sonra 8 &gt; 7 kontrol edilir: True)</a:t>
            </a:r>
          </a:p>
          <a:p>
            <a:endParaRPr lang="tr-TR" dirty="0"/>
          </a:p>
          <a:p>
            <a:r>
              <a:rPr lang="tr-TR" dirty="0" err="1"/>
              <a:t>sonuc</a:t>
            </a:r>
            <a:r>
              <a:rPr lang="tr-TR" dirty="0"/>
              <a:t> = 3 + (5 &gt; 7)</a:t>
            </a:r>
          </a:p>
          <a:p>
            <a:r>
              <a:rPr lang="tr-TR" dirty="0" err="1"/>
              <a:t>print</a:t>
            </a:r>
            <a:r>
              <a:rPr lang="tr-TR" dirty="0"/>
              <a:t>(</a:t>
            </a:r>
            <a:r>
              <a:rPr lang="tr-TR" dirty="0" err="1"/>
              <a:t>sonuc</a:t>
            </a:r>
            <a:r>
              <a:rPr lang="tr-TR" dirty="0"/>
              <a:t>)  # Çıktı: 3 (5 &gt; 7 = </a:t>
            </a:r>
            <a:r>
              <a:rPr lang="tr-TR" dirty="0" err="1"/>
              <a:t>False</a:t>
            </a:r>
            <a:r>
              <a:rPr lang="tr-TR" dirty="0"/>
              <a:t> (0), sonra 3 + 0 = 3)</a:t>
            </a:r>
          </a:p>
          <a:p>
            <a:endParaRPr lang="tr-TR" dirty="0"/>
          </a:p>
        </p:txBody>
      </p:sp>
    </p:spTree>
    <p:extLst>
      <p:ext uri="{BB962C8B-B14F-4D97-AF65-F5344CB8AC3E}">
        <p14:creationId xmlns:p14="http://schemas.microsoft.com/office/powerpoint/2010/main" val="33880708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239433" y="3067024"/>
            <a:ext cx="8951054" cy="2196562"/>
          </a:xfrm>
        </p:spPr>
        <p:txBody>
          <a:bodyPr vert="horz" lIns="91440" tIns="45720" rIns="91440" bIns="45720" rtlCol="0" anchor="ctr">
            <a:normAutofit/>
          </a:bodyPr>
          <a:lstStyle/>
          <a:p>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br>
              <a:rPr lang="en-US" sz="1800" kern="1200" cap="all" dirty="0">
                <a:solidFill>
                  <a:schemeClr val="tx1"/>
                </a:solidFill>
                <a:effectLst/>
                <a:latin typeface="+mj-lt"/>
                <a:ea typeface="+mj-ea"/>
                <a:cs typeface="+mj-cs"/>
              </a:rPr>
            </a:br>
            <a:endParaRPr lang="en-US" sz="1800" kern="1200" cap="all" dirty="0">
              <a:solidFill>
                <a:schemeClr val="tx1"/>
              </a:solidFill>
              <a:latin typeface="+mj-lt"/>
              <a:ea typeface="+mj-ea"/>
              <a:cs typeface="+mj-cs"/>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D45436FB-31DB-4577-63BD-A57615DE3A05}"/>
              </a:ext>
            </a:extLst>
          </p:cNvPr>
          <p:cNvSpPr txBox="1"/>
          <p:nvPr/>
        </p:nvSpPr>
        <p:spPr>
          <a:xfrm>
            <a:off x="2122001" y="3194322"/>
            <a:ext cx="7947997"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9600" b="1" dirty="0"/>
              <a:t>1. ÜNİTE SONU </a:t>
            </a:r>
            <a:endParaRPr lang="tr-TR" sz="9600" dirty="0"/>
          </a:p>
        </p:txBody>
      </p:sp>
      <p:sp>
        <p:nvSpPr>
          <p:cNvPr id="5" name="Metin kutusu 4">
            <a:extLst>
              <a:ext uri="{FF2B5EF4-FFF2-40B4-BE49-F238E27FC236}">
                <a16:creationId xmlns:a16="http://schemas.microsoft.com/office/drawing/2014/main" id="{ECB77FB8-7666-3589-BB6E-42F6CD95758C}"/>
              </a:ext>
            </a:extLst>
          </p:cNvPr>
          <p:cNvSpPr txBox="1"/>
          <p:nvPr/>
        </p:nvSpPr>
        <p:spPr>
          <a:xfrm>
            <a:off x="4382414" y="883037"/>
            <a:ext cx="3209623" cy="1569660"/>
          </a:xfrm>
          <a:prstGeom prst="rect">
            <a:avLst/>
          </a:prstGeom>
          <a:solidFill>
            <a:srgbClr val="FF0000"/>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9600" b="1" dirty="0"/>
              <a:t>BİTTİ!</a:t>
            </a:r>
            <a:endParaRPr lang="tr-TR" sz="9600" dirty="0"/>
          </a:p>
        </p:txBody>
      </p:sp>
    </p:spTree>
    <p:extLst>
      <p:ext uri="{BB962C8B-B14F-4D97-AF65-F5344CB8AC3E}">
        <p14:creationId xmlns:p14="http://schemas.microsoft.com/office/powerpoint/2010/main" val="89073119"/>
      </p:ext>
    </p:extLst>
  </p:cSld>
  <p:clrMapOvr>
    <a:masterClrMapping/>
  </p:clrMapOvr>
</p:sld>
</file>

<file path=ppt/theme/theme1.xml><?xml version="1.0" encoding="utf-8"?>
<a:theme xmlns:a="http://schemas.openxmlformats.org/drawingml/2006/main" name="Office 2013 - 2022 Teması">
  <a:themeElements>
    <a:clrScheme name="Office 2013 - 2022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6515</TotalTime>
  <Words>6201</Words>
  <Application>Microsoft Macintosh PowerPoint</Application>
  <PresentationFormat>Geniş ekran</PresentationFormat>
  <Paragraphs>694</Paragraphs>
  <Slides>94</Slides>
  <Notes>32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94</vt:i4>
      </vt:variant>
    </vt:vector>
  </HeadingPairs>
  <TitlesOfParts>
    <vt:vector size="99" baseType="lpstr">
      <vt:lpstr>Aptos</vt:lpstr>
      <vt:lpstr>Arial</vt:lpstr>
      <vt:lpstr>Calibri</vt:lpstr>
      <vt:lpstr>Calibri Light</vt:lpstr>
      <vt:lpstr>Office 2013 - 2022 Teması</vt:lpstr>
      <vt:lpstr>2024-2025 EĞİTİM VE ÖĞRETİM YILI  PROGRAMLAMA DİLLERİ MODÜLÜ (PYTHON)  1. ÜNİTE  PYTHON PROGRAMLAMAYA GİRİŞ   </vt:lpstr>
      <vt:lpstr>1.1. Python programlama diliyle çalışılacak ortamlar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1.2. Farklı entegre geliştirme ortamlarını analiz ederek kendisine en uygun çalışma ortamını seçer.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1.3. Değişkenlerde tutulacak veriler    </vt:lpstr>
      <vt:lpstr>Veri türü ne demek?  Veri türü, bir değişkenin saklayabileceği verilerin biçimini ve bu verilerle hangi işlemlerin yapılabileceğini tanımlar.  Python, dinamik tür yapısına sahiptir, yani bir değişkenin türü tanımlandıktan sonra otomatik olarak belirlenir. Örneğin, sayısal işlemler için bir integer (tamsayı), metinsel işlemler için string (metin) kullanılır.   Hangi veri türünün kullanılacağını bilmek, programın performansını ve doğruluğunu doğrudan etkiler.     </vt:lpstr>
      <vt:lpstr>Veri Türlerinin Çeşitli Olmasının Nedenleri:  Farklı Veri Tiplerini Temsil Etme İhtiyacı: Farklı türdeki bilgilerin (sayılar, metinler, mantıksal değerler, listeler) programlarda temsil edilmesi gerekir.  Bellek Yönetimi: Her veri tipi bellekte farklı miktarda yer kaplar ve farklı işlemler gerektirir. Örneğin, bir tamsayı daha az yer kaplarken, bir liste daha fazla yer kaplar.  Doğru İşlemler İçin: Her veri türü kendine özgü işlemlerle çalışır. Örneğin, sayılarla toplama yapabilirken, metinlerle birleştirme işlemi yapabiliriz.      </vt:lpstr>
      <vt:lpstr>Python Veri Türlerinin İsimleri:  Sayısal Veri Türleri (Numeric Types):  int: Tamsayıları temsil eder.  Örnek: x = 10  float: Ondalıklı sayıları temsil eder.  Örnek: y = 10.5              z  = 2.0  complex: Karmaşık sayıları temsil eder. Örnek: z = 3 + 5j       </vt:lpstr>
      <vt:lpstr>Python Veri Türlerinin İsimleri:  Metinsel Veri Türü (Text Type): str: Metinleri temsil eder (string).  Örnek: isim = "Python "  Mantıksal Veri Türü (Boolean Type): bool: Doğru veya yanlış değerleri saklar (True ya da False).  Örnek: aktif = True  Dizi (Sequence) Türleri: list: Sıralı, değiştirilebilir veri koleksiyonu.  Örnek: liste = [1, 2, 3, "elma"]  tuple: Sıralı, değiştirilemez veri koleksiyonu.  Örnek: demet = (1, 2, 3)  range: Belirli bir aralıktaki sayıları temsil eder.  Örnek: aralik = range(5)        </vt:lpstr>
      <vt:lpstr>Python Veri Türlerinin İsimleri:  Küme (Set) Türleri: set: Sırasız, benzersiz veri koleksiyonu.  Örnek: kume = {1, 2, 3}   Sözlük (Dictionary) Türü: dict: Anahtar-değer çiftlerinden oluşan koleksiyon.  Örnek: sozluk = {"isim": "Ali", "yas": 25}         </vt:lpstr>
      <vt:lpstr>Değişken Tanımlama Kuralları:  İsimlendirme:  Bir değişken adı, harf (a-z, A-Z) veya alt çizgi (_) ile başlamalıdır.  Doğru: isim, _degisken, yas_23  Yanlış: 23yas, -ad           </vt:lpstr>
      <vt:lpstr>Değişken Tanımlama Kuralları:  İçeriği:  Değişken adı, harfler, sayılar (0-9), ve alt çizgi (_) içerebilir.  Doğru: degisken1, yas_23  Yanlış: isim!, ad soyad (boşluk ve özel karakterler içeremez)           </vt:lpstr>
      <vt:lpstr>Değişken Tanımlama Kuralları:  Boşluklar Yok:  Değişken adlarında boşluk kullanılamaz. Eğer birden fazla kelimeden oluşan bir değişken ismi gerekiyorsa, alt çizgi (_) kullanılabilir veya kelimelerin her biri büyük harfle yazılabilir (CamelCase).  Doğru: ogrenci_adi, OgrenciAdi  Yanlış: ogrenci adi           </vt:lpstr>
      <vt:lpstr>Değişken Tanımlama Kuralları:  Python Anahtar Kelimeleri Kullanılamaz:  Python'un kendi komutları olan anahtar kelimeler değişken adı olarak kullanılamaz. (örneğin: if, for, while, True, None).  Yanlış: if = 10, True = 5            </vt:lpstr>
      <vt:lpstr>Değişken Tanımlama Kuralları:  Büyük-Küçük Harf Duyarlılığı:  Python'da değişkenler büyük/küçük harf duyarlıdır. Yani, degisken ve Degisken farklı değişkenler olarak kabul edilir.            </vt:lpstr>
      <vt:lpstr>Değişken Tanımlama Kuralları:  Açıklayıcı İsimler Kullanma:  Değişken adları, sakladıkları veriyi açıklayıcı olmalıdır. Bu, kodun okunabilirliğini artırır.  Doğru: ogrenci_sayisi, ortalama_not  Yanlış: x, abc           </vt:lpstr>
      <vt:lpstr>Değişkenlere Veri Atama  Python'da değişkenlere değer atamak için = (eşittir) operatörü kullanılır. Bu, değişkenin sol tarafında değişken adını, sağ tarafında ise atanacak değeri belirtir.  Örnekler:  Sayısal Veri Atama (int, float):  yas = 25  # tamsayı ataması  sicaklik = 36.6  # ondalıklı sayı ataması          </vt:lpstr>
      <vt:lpstr>Değişkenlere Veri Atama  Python'da değişkenlere değer atamak için = (eşittir) operatörü kullanılır. Bu, değişkenin sol tarafında değişken adını, sağ tarafında ise atanacak değeri belirtir.  Örnekler:  Metinsel Veri Atama (string):  isim = "Ali”  sehir = 'Istanbul'           </vt:lpstr>
      <vt:lpstr>Değişkenlere Veri Atama  Python'da değişkenlere değer atamak için = (eşittir) operatörü kullanılır. Bu, değişkenin sol tarafında değişken adını, sağ tarafında ise atanacak değeri belirtir.  Örnekler:  Mantıksal Veri Atama (boolean):  aktif = True  mezun = False           </vt:lpstr>
      <vt:lpstr>Değişkenlere Veri Atama  Python'da değişkenlere değer atamak için = (eşittir) operatörü kullanılır. Bu, değişkenin sol tarafında değişken adını, sağ tarafında ise atanacak değeri belirtir.  Örnekler:  Liste Veri Atama (list):  sehirler = ["Ankara", "Izmir", "Bursa"]  sayilar = [1, 2, 3, 4, 5]            </vt:lpstr>
      <vt:lpstr>Değişkenlere Veri Atama  Python'da değişkenlere değer atamak için = (eşittir) operatörü kullanılır. Bu, değişkenin sol tarafında değişken adını, sağ tarafında ise atanacak değeri belirtir.  Örnekler:  Sözlük Veri Atama (dict):  ogrenci = {"isim": "Ahmet", "yas": 18, "sinif": 12}            </vt:lpstr>
      <vt:lpstr>Değişken ve Sabit Kavramları  Değişken ve sabit, matematik ve programlamada sıkça kullanılan kavramlardır. İkisi arasındaki temel fark, birinin zamanla değişebilmesi, diğerinin ise sabit kalmasıdır.  Değişken: Tanım: Matematikte ve programlamada bir değişken, belirli bir değeri tutmak üzere tanımlanır, ancak bu değer, zamanla farklı bir değere değişebilir.  Özellikler: Farklı zamanlarda farklı değerler alabilir. Örneğin, bir değişken olan x, bir noktada 5, başka bir noktada 10 olabilir.             </vt:lpstr>
      <vt:lpstr>Değişken ve Sabit Kavramları  Sabit: Tanım: Sabit ise programın çalışması sırasında ya da matematiksel bir problemde değeri değişmeyen bir semboldür.   Özellikler:Sabit bir değere sahiptir ve bu değer programın akışı boyunca değişmez.  Genellikle programlama dillerinde özel bir anahtar kelime ile tanımlanır ya da isimlendirilirken büyük harfler kullanılır.  PI = 3.14159  # PI sabiti değişmez          </vt:lpstr>
      <vt:lpstr>1.4 Bir değişkeni tanımlarken hangi tür veriyi tutacağının belirlenmesi   </vt:lpstr>
      <vt:lpstr>Veri Türü Dönüşümleri  Python'da, bazı durumlarda bir veri türünü başka bir veri türüne dönüştürmek gerekebilir.   Bu işleme veri türü dönüşümü denir.    Python'da veri türü dönüşümleri genellikle iki şekilde yapılır:          1- Otomatik dönüşüm (implicit conversion)         2- Manuel dönüşüm (explicit conversion)          </vt:lpstr>
      <vt:lpstr>Veri Türü Dönüşümleri  Python'da, bazı durumlarda bir veri türünü başka bir veri türüne dönüştürmek gerekebilir.   Veri türü dönüşümü, programın doğru ve verimli çalışmasını sağlamak için önemlidir, özellikle kullanıcı girdilerinde veya matematiksel işlemler gibi durumlarda dönüşüm kaçınılmazdır.    Python'da veri türü dönüşümleri genellikle iki şekilde yapılır:          1- Otomatik dönüşüm (implicit conversion)         2- Manuel dönüşüm (explicit conversion)          </vt:lpstr>
      <vt:lpstr>Veri Türü Dönüşümleri  Otomatik Dönüşüm (Implicit Conversion)  Python, belirli durumlarda veri türlerini otomatik olarak dönüştürür. Bu, daha düşük veri türlerini daha yüksek veri türlerine dönüştürerek yapılır. Örneğin, tamsayıları ondalık sayılara otomatik olarak dönüştürebilir. Bu işlem genellikle veri kaybını önlemek için yapılır.          </vt:lpstr>
      <vt:lpstr>Veri Türü Dönüşümleri  Manuel Dönüşüm (Explicit Conversion)   Bazı durumlarda, Python otomatik olarak veri türünü dönüştürmez ve bu dönüşümü manuel olarak yapmanız gerekir. Bu işleme explicit conversion ya da type casting denir. Python’da bazı yerleşik fonksiyonlar kullanılarak veri türü dönüşümü yapılabilir:   int(): Veriyi tamsayıya dönüştürür. float(): Veriyi ondalıklı sayıya dönüştürür. str(): Veriyi metin (string) türüne dönüştürür. bool(): Veriyi mantıksal değere (True/False) dönüştürür. list(): Veriyi listeye dönüştürür. tuple(): Veriyi demet (tuple) türüne dönüştürür.           </vt:lpstr>
      <vt:lpstr>Veri Türü Dönüşümleri   Manuel Dönüşüm Örnekleri:  String'den Sayıya Dönüşüm: Kullanıcıdan alınan değerler her zaman string (metin) olarak gelir, ancak sayısal işlemler yapabilmek için bu girdileri int veya float türüne dönüştürmek gerekir.             </vt:lpstr>
      <vt:lpstr>Veri Türü Dönüşümleri   Manuel Dönüşüm Örnekleri:  Sayısal Değerleri String’e Dönüştürme:  Sayısal verilerle metin birleştirilmek istendiğinde, sayıları metne dönüştürmek gerekir. Python sayısal veri ile string veri türlerini doğrudan birleştiremez.             </vt:lpstr>
      <vt:lpstr>Veri Türü Dönüşümleri   Manuel Dönüşüm Örnekleri:  Ondalıklı Sayıyı Tamsayıya Dönüştürme: Ondalıklı bir sayıyı tamsayıya dönüştürürken ondalık kısmı kaybedersiniz.             </vt:lpstr>
      <vt:lpstr>Veri Türü Dönüşümleri   Manuel Dönüşüm Örnekleri:  Boolean Değer Dönüşümü:  Python'da herhangi bir veri türünü mantıksal (boolean) bir değere dönüştürebilirsiniz. 0, boş string "", None veya boş koleksiyonlar (list, tuple, dict) False olarak değerlendirilir. Diğer tüm değerler True olarak değerlendirilir.             </vt:lpstr>
      <vt:lpstr>Veri Türü Dönüşümleri   Manuel Dönüşüm Örnekleri:  Liste ve Tuple Dönüşümü: Bir veri yapısını (örneğin listeyi) başka bir veri yapısına (örneğin demet) dönüştürebilirsiniz.             </vt:lpstr>
      <vt:lpstr>1.5. Tanımlanan değişkenlerde işlem önceliği    </vt:lpstr>
      <vt:lpstr>       </vt:lpstr>
      <vt:lpstr>       </vt:lpstr>
      <vt:lpstr>       </vt:lpstr>
      <vt:lpstr>       </vt:lpstr>
      <vt:lpstr>       </vt:lpstr>
      <vt:lpstr>       </vt:lpstr>
      <vt:lpstr>       </vt:lpstr>
      <vt:lpstr>       </vt:lpstr>
      <vt:lpstr>       </vt:lpstr>
      <vt:lpstr>       </vt:lpstr>
      <vt:lpstr>PowerPoint Sunusu</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PROGRAMLAMAYA GİRİŞ VE ALGORİTMA DERSİ  1. ÜNİTE  BİLİŞİM TEKNOLOJİLERİNİN PROGRAMLAMADAKİ YERİ  </dc:title>
  <dc:creator>Onur Altuntaş</dc:creator>
  <cp:lastModifiedBy>Onur Altuntaş</cp:lastModifiedBy>
  <cp:revision>7</cp:revision>
  <dcterms:created xsi:type="dcterms:W3CDTF">2024-09-02T20:03:31Z</dcterms:created>
  <dcterms:modified xsi:type="dcterms:W3CDTF">2024-09-18T21:40:01Z</dcterms:modified>
</cp:coreProperties>
</file>