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2"/>
  </p:notesMasterIdLst>
  <p:sldIdLst>
    <p:sldId id="256" r:id="rId2"/>
    <p:sldId id="257" r:id="rId3"/>
    <p:sldId id="344" r:id="rId4"/>
    <p:sldId id="345" r:id="rId5"/>
    <p:sldId id="346" r:id="rId6"/>
    <p:sldId id="348" r:id="rId7"/>
    <p:sldId id="349" r:id="rId8"/>
    <p:sldId id="351" r:id="rId9"/>
    <p:sldId id="350" r:id="rId10"/>
    <p:sldId id="352" r:id="rId11"/>
    <p:sldId id="353" r:id="rId12"/>
    <p:sldId id="354" r:id="rId13"/>
    <p:sldId id="355" r:id="rId14"/>
    <p:sldId id="356" r:id="rId15"/>
    <p:sldId id="357" r:id="rId16"/>
    <p:sldId id="358" r:id="rId17"/>
    <p:sldId id="359" r:id="rId18"/>
    <p:sldId id="360" r:id="rId19"/>
    <p:sldId id="361" r:id="rId20"/>
    <p:sldId id="362" r:id="rId21"/>
    <p:sldId id="363" r:id="rId22"/>
    <p:sldId id="364" r:id="rId23"/>
    <p:sldId id="365" r:id="rId24"/>
    <p:sldId id="366" r:id="rId25"/>
    <p:sldId id="367" r:id="rId26"/>
    <p:sldId id="368" r:id="rId27"/>
    <p:sldId id="370" r:id="rId28"/>
    <p:sldId id="369" r:id="rId29"/>
    <p:sldId id="371" r:id="rId30"/>
    <p:sldId id="372" r:id="rId31"/>
    <p:sldId id="373" r:id="rId32"/>
    <p:sldId id="374" r:id="rId33"/>
    <p:sldId id="375" r:id="rId34"/>
    <p:sldId id="376" r:id="rId35"/>
    <p:sldId id="379" r:id="rId36"/>
    <p:sldId id="377" r:id="rId37"/>
    <p:sldId id="378" r:id="rId38"/>
    <p:sldId id="340" r:id="rId39"/>
    <p:sldId id="380" r:id="rId40"/>
    <p:sldId id="381" r:id="rId41"/>
    <p:sldId id="382" r:id="rId42"/>
    <p:sldId id="383" r:id="rId43"/>
    <p:sldId id="384" r:id="rId44"/>
    <p:sldId id="385" r:id="rId45"/>
    <p:sldId id="386" r:id="rId46"/>
    <p:sldId id="387" r:id="rId47"/>
    <p:sldId id="388" r:id="rId48"/>
    <p:sldId id="389" r:id="rId49"/>
    <p:sldId id="390" r:id="rId50"/>
    <p:sldId id="391" r:id="rId51"/>
    <p:sldId id="392" r:id="rId52"/>
    <p:sldId id="337" r:id="rId53"/>
    <p:sldId id="393" r:id="rId54"/>
    <p:sldId id="406" r:id="rId55"/>
    <p:sldId id="394" r:id="rId56"/>
    <p:sldId id="395" r:id="rId57"/>
    <p:sldId id="396" r:id="rId58"/>
    <p:sldId id="397" r:id="rId59"/>
    <p:sldId id="398" r:id="rId60"/>
    <p:sldId id="400" r:id="rId61"/>
    <p:sldId id="401" r:id="rId62"/>
    <p:sldId id="402" r:id="rId63"/>
    <p:sldId id="403" r:id="rId64"/>
    <p:sldId id="404" r:id="rId65"/>
    <p:sldId id="407" r:id="rId66"/>
    <p:sldId id="405" r:id="rId67"/>
    <p:sldId id="410" r:id="rId68"/>
    <p:sldId id="422" r:id="rId69"/>
    <p:sldId id="411" r:id="rId70"/>
    <p:sldId id="412" r:id="rId71"/>
    <p:sldId id="413" r:id="rId72"/>
    <p:sldId id="414" r:id="rId73"/>
    <p:sldId id="415" r:id="rId74"/>
    <p:sldId id="416" r:id="rId75"/>
    <p:sldId id="417" r:id="rId76"/>
    <p:sldId id="418" r:id="rId77"/>
    <p:sldId id="419" r:id="rId78"/>
    <p:sldId id="420" r:id="rId79"/>
    <p:sldId id="421" r:id="rId80"/>
    <p:sldId id="423" r:id="rId8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996E5524-6590-FC45-8762-82CDF890698F}">
          <p14:sldIdLst>
            <p14:sldId id="256"/>
            <p14:sldId id="257"/>
            <p14:sldId id="344"/>
            <p14:sldId id="345"/>
            <p14:sldId id="346"/>
            <p14:sldId id="348"/>
            <p14:sldId id="349"/>
            <p14:sldId id="351"/>
            <p14:sldId id="350"/>
            <p14:sldId id="352"/>
            <p14:sldId id="353"/>
            <p14:sldId id="354"/>
            <p14:sldId id="355"/>
            <p14:sldId id="356"/>
            <p14:sldId id="357"/>
            <p14:sldId id="358"/>
            <p14:sldId id="359"/>
            <p14:sldId id="360"/>
            <p14:sldId id="361"/>
            <p14:sldId id="362"/>
            <p14:sldId id="363"/>
            <p14:sldId id="364"/>
            <p14:sldId id="365"/>
            <p14:sldId id="366"/>
            <p14:sldId id="367"/>
            <p14:sldId id="368"/>
            <p14:sldId id="370"/>
            <p14:sldId id="369"/>
            <p14:sldId id="371"/>
            <p14:sldId id="372"/>
            <p14:sldId id="373"/>
            <p14:sldId id="374"/>
            <p14:sldId id="375"/>
            <p14:sldId id="376"/>
            <p14:sldId id="379"/>
            <p14:sldId id="377"/>
            <p14:sldId id="378"/>
            <p14:sldId id="340"/>
            <p14:sldId id="380"/>
            <p14:sldId id="381"/>
            <p14:sldId id="382"/>
            <p14:sldId id="383"/>
            <p14:sldId id="384"/>
            <p14:sldId id="385"/>
            <p14:sldId id="386"/>
            <p14:sldId id="387"/>
            <p14:sldId id="388"/>
            <p14:sldId id="389"/>
            <p14:sldId id="390"/>
            <p14:sldId id="391"/>
            <p14:sldId id="392"/>
            <p14:sldId id="337"/>
            <p14:sldId id="393"/>
            <p14:sldId id="406"/>
            <p14:sldId id="394"/>
            <p14:sldId id="395"/>
            <p14:sldId id="396"/>
            <p14:sldId id="397"/>
            <p14:sldId id="398"/>
            <p14:sldId id="400"/>
            <p14:sldId id="401"/>
            <p14:sldId id="402"/>
            <p14:sldId id="403"/>
            <p14:sldId id="404"/>
            <p14:sldId id="407"/>
            <p14:sldId id="405"/>
            <p14:sldId id="410"/>
            <p14:sldId id="422"/>
            <p14:sldId id="411"/>
            <p14:sldId id="412"/>
            <p14:sldId id="413"/>
            <p14:sldId id="414"/>
            <p14:sldId id="415"/>
            <p14:sldId id="416"/>
            <p14:sldId id="417"/>
            <p14:sldId id="418"/>
            <p14:sldId id="419"/>
            <p14:sldId id="420"/>
            <p14:sldId id="421"/>
            <p14:sldId id="42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0"/>
    <p:restoredTop sz="94694"/>
  </p:normalViewPr>
  <p:slideViewPr>
    <p:cSldViewPr snapToGrid="0">
      <p:cViewPr varScale="1">
        <p:scale>
          <a:sx n="105" d="100"/>
          <a:sy n="105" d="100"/>
        </p:scale>
        <p:origin x="224"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image" Target="../media/image56.png"/></Relationships>
</file>

<file path=ppt/diagrams/_rels/drawing2.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image" Target="../media/image5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B67244-8B0D-49B6-BD5E-4CE178CAAACC}"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6757E37E-B4CD-462C-B49B-8FB75C980A6C}">
      <dgm:prSet/>
      <dgm:spPr/>
      <dgm:t>
        <a:bodyPr/>
        <a:lstStyle/>
        <a:p>
          <a:r>
            <a:rPr lang="tr-TR" dirty="0">
              <a:highlight>
                <a:srgbClr val="008000"/>
              </a:highlight>
            </a:rPr>
            <a:t>3. </a:t>
          </a:r>
          <a:r>
            <a:rPr lang="tr-TR" b="1" dirty="0">
              <a:highlight>
                <a:srgbClr val="008000"/>
              </a:highlight>
            </a:rPr>
            <a:t>Çözüm Önerileri Geliştir:</a:t>
          </a:r>
          <a:r>
            <a:rPr lang="tr-TR" dirty="0">
              <a:highlight>
                <a:srgbClr val="008000"/>
              </a:highlight>
            </a:rPr>
            <a:t> </a:t>
          </a:r>
          <a:r>
            <a:rPr lang="tr-TR" dirty="0"/>
            <a:t>Şimdi sorunu çözmek için farklı yollar bulalım. Örneğin, alarmı daha yüksek sesle kurabilir, akşamdan hazırlık yaparak sabah hazırlanma süresini kısaltabilirsin.</a:t>
          </a:r>
          <a:endParaRPr lang="en-US" dirty="0"/>
        </a:p>
      </dgm:t>
    </dgm:pt>
    <dgm:pt modelId="{68085AF1-9775-43C2-AB30-9DD7A61D4763}" type="parTrans" cxnId="{C3052B2A-7642-444A-8122-DA3733C10BC7}">
      <dgm:prSet/>
      <dgm:spPr/>
      <dgm:t>
        <a:bodyPr/>
        <a:lstStyle/>
        <a:p>
          <a:endParaRPr lang="en-US"/>
        </a:p>
      </dgm:t>
    </dgm:pt>
    <dgm:pt modelId="{7F005213-DDDB-4554-9D53-5BDD66924A4F}" type="sibTrans" cxnId="{C3052B2A-7642-444A-8122-DA3733C10BC7}">
      <dgm:prSet/>
      <dgm:spPr/>
      <dgm:t>
        <a:bodyPr/>
        <a:lstStyle/>
        <a:p>
          <a:endParaRPr lang="en-US"/>
        </a:p>
      </dgm:t>
    </dgm:pt>
    <dgm:pt modelId="{49AD9E5E-02B4-466E-A772-9BC78D899708}">
      <dgm:prSet/>
      <dgm:spPr/>
      <dgm:t>
        <a:bodyPr/>
        <a:lstStyle/>
        <a:p>
          <a:r>
            <a:rPr lang="tr-TR" b="1" dirty="0">
              <a:highlight>
                <a:srgbClr val="008000"/>
              </a:highlight>
            </a:rPr>
            <a:t>4. Uygun Çözümü Seç:</a:t>
          </a:r>
          <a:r>
            <a:rPr lang="tr-TR" dirty="0">
              <a:highlight>
                <a:srgbClr val="008000"/>
              </a:highlight>
            </a:rPr>
            <a:t> </a:t>
          </a:r>
          <a:r>
            <a:rPr lang="tr-TR" dirty="0"/>
            <a:t>Bulduğun çözüm yollarından hangisinin işe yarayacağını düşün. Alarmı daha erken bir saate kurmak sana daha uygun olabilir.</a:t>
          </a:r>
          <a:endParaRPr lang="en-US" dirty="0"/>
        </a:p>
      </dgm:t>
    </dgm:pt>
    <dgm:pt modelId="{79B2EABF-78E6-4EC2-9939-C5D07A43D3B3}" type="parTrans" cxnId="{0281B577-A497-44CA-8734-309BB7E74D2F}">
      <dgm:prSet/>
      <dgm:spPr/>
      <dgm:t>
        <a:bodyPr/>
        <a:lstStyle/>
        <a:p>
          <a:endParaRPr lang="en-US"/>
        </a:p>
      </dgm:t>
    </dgm:pt>
    <dgm:pt modelId="{17C48658-B3AC-42CC-83D7-F2D8B2710159}" type="sibTrans" cxnId="{0281B577-A497-44CA-8734-309BB7E74D2F}">
      <dgm:prSet/>
      <dgm:spPr/>
      <dgm:t>
        <a:bodyPr/>
        <a:lstStyle/>
        <a:p>
          <a:endParaRPr lang="en-US"/>
        </a:p>
      </dgm:t>
    </dgm:pt>
    <dgm:pt modelId="{90276F96-AA90-1B44-9626-71F19F1A8699}" type="pres">
      <dgm:prSet presAssocID="{5CB67244-8B0D-49B6-BD5E-4CE178CAAACC}" presName="outerComposite" presStyleCnt="0">
        <dgm:presLayoutVars>
          <dgm:chMax val="5"/>
          <dgm:dir/>
          <dgm:resizeHandles val="exact"/>
        </dgm:presLayoutVars>
      </dgm:prSet>
      <dgm:spPr/>
    </dgm:pt>
    <dgm:pt modelId="{56D717C7-5334-214B-95F8-BCA11711575D}" type="pres">
      <dgm:prSet presAssocID="{5CB67244-8B0D-49B6-BD5E-4CE178CAAACC}" presName="dummyMaxCanvas" presStyleCnt="0">
        <dgm:presLayoutVars/>
      </dgm:prSet>
      <dgm:spPr/>
    </dgm:pt>
    <dgm:pt modelId="{9170F660-94FC-DF48-8312-78FB5EB7955C}" type="pres">
      <dgm:prSet presAssocID="{5CB67244-8B0D-49B6-BD5E-4CE178CAAACC}" presName="TwoNodes_1" presStyleLbl="node1" presStyleIdx="0" presStyleCnt="2">
        <dgm:presLayoutVars>
          <dgm:bulletEnabled val="1"/>
        </dgm:presLayoutVars>
      </dgm:prSet>
      <dgm:spPr/>
    </dgm:pt>
    <dgm:pt modelId="{58AB006B-E302-4E40-B858-FC856A439B74}" type="pres">
      <dgm:prSet presAssocID="{5CB67244-8B0D-49B6-BD5E-4CE178CAAACC}" presName="TwoNodes_2" presStyleLbl="node1" presStyleIdx="1" presStyleCnt="2">
        <dgm:presLayoutVars>
          <dgm:bulletEnabled val="1"/>
        </dgm:presLayoutVars>
      </dgm:prSet>
      <dgm:spPr/>
    </dgm:pt>
    <dgm:pt modelId="{41842DDE-80CF-834C-AFD8-346806D69AC0}" type="pres">
      <dgm:prSet presAssocID="{5CB67244-8B0D-49B6-BD5E-4CE178CAAACC}" presName="TwoConn_1-2" presStyleLbl="fgAccFollowNode1" presStyleIdx="0" presStyleCnt="1">
        <dgm:presLayoutVars>
          <dgm:bulletEnabled val="1"/>
        </dgm:presLayoutVars>
      </dgm:prSet>
      <dgm:spPr/>
    </dgm:pt>
    <dgm:pt modelId="{3CBDFE92-0E3E-9945-BDFE-F2E11991BDC8}" type="pres">
      <dgm:prSet presAssocID="{5CB67244-8B0D-49B6-BD5E-4CE178CAAACC}" presName="TwoNodes_1_text" presStyleLbl="node1" presStyleIdx="1" presStyleCnt="2">
        <dgm:presLayoutVars>
          <dgm:bulletEnabled val="1"/>
        </dgm:presLayoutVars>
      </dgm:prSet>
      <dgm:spPr/>
    </dgm:pt>
    <dgm:pt modelId="{197F499A-1430-7347-B726-FC55C484E9B1}" type="pres">
      <dgm:prSet presAssocID="{5CB67244-8B0D-49B6-BD5E-4CE178CAAACC}" presName="TwoNodes_2_text" presStyleLbl="node1" presStyleIdx="1" presStyleCnt="2">
        <dgm:presLayoutVars>
          <dgm:bulletEnabled val="1"/>
        </dgm:presLayoutVars>
      </dgm:prSet>
      <dgm:spPr/>
    </dgm:pt>
  </dgm:ptLst>
  <dgm:cxnLst>
    <dgm:cxn modelId="{C3052B2A-7642-444A-8122-DA3733C10BC7}" srcId="{5CB67244-8B0D-49B6-BD5E-4CE178CAAACC}" destId="{6757E37E-B4CD-462C-B49B-8FB75C980A6C}" srcOrd="0" destOrd="0" parTransId="{68085AF1-9775-43C2-AB30-9DD7A61D4763}" sibTransId="{7F005213-DDDB-4554-9D53-5BDD66924A4F}"/>
    <dgm:cxn modelId="{0281B577-A497-44CA-8734-309BB7E74D2F}" srcId="{5CB67244-8B0D-49B6-BD5E-4CE178CAAACC}" destId="{49AD9E5E-02B4-466E-A772-9BC78D899708}" srcOrd="1" destOrd="0" parTransId="{79B2EABF-78E6-4EC2-9939-C5D07A43D3B3}" sibTransId="{17C48658-B3AC-42CC-83D7-F2D8B2710159}"/>
    <dgm:cxn modelId="{07757E95-3C61-C443-83CF-882E61E94C91}" type="presOf" srcId="{49AD9E5E-02B4-466E-A772-9BC78D899708}" destId="{58AB006B-E302-4E40-B858-FC856A439B74}" srcOrd="0" destOrd="0" presId="urn:microsoft.com/office/officeart/2005/8/layout/vProcess5"/>
    <dgm:cxn modelId="{5B902B9A-C736-C546-B364-6C603AA0D834}" type="presOf" srcId="{5CB67244-8B0D-49B6-BD5E-4CE178CAAACC}" destId="{90276F96-AA90-1B44-9626-71F19F1A8699}" srcOrd="0" destOrd="0" presId="urn:microsoft.com/office/officeart/2005/8/layout/vProcess5"/>
    <dgm:cxn modelId="{AB1327A1-934A-F541-9801-8A1D3376D62B}" type="presOf" srcId="{7F005213-DDDB-4554-9D53-5BDD66924A4F}" destId="{41842DDE-80CF-834C-AFD8-346806D69AC0}" srcOrd="0" destOrd="0" presId="urn:microsoft.com/office/officeart/2005/8/layout/vProcess5"/>
    <dgm:cxn modelId="{DCD693A3-2215-7B40-A6B9-139716296952}" type="presOf" srcId="{6757E37E-B4CD-462C-B49B-8FB75C980A6C}" destId="{3CBDFE92-0E3E-9945-BDFE-F2E11991BDC8}" srcOrd="1" destOrd="0" presId="urn:microsoft.com/office/officeart/2005/8/layout/vProcess5"/>
    <dgm:cxn modelId="{5F4EBFC3-8088-4343-8C02-1CE9E979A314}" type="presOf" srcId="{6757E37E-B4CD-462C-B49B-8FB75C980A6C}" destId="{9170F660-94FC-DF48-8312-78FB5EB7955C}" srcOrd="0" destOrd="0" presId="urn:microsoft.com/office/officeart/2005/8/layout/vProcess5"/>
    <dgm:cxn modelId="{7A0493E1-CA42-354F-AC47-BF9F3C9B6278}" type="presOf" srcId="{49AD9E5E-02B4-466E-A772-9BC78D899708}" destId="{197F499A-1430-7347-B726-FC55C484E9B1}" srcOrd="1" destOrd="0" presId="urn:microsoft.com/office/officeart/2005/8/layout/vProcess5"/>
    <dgm:cxn modelId="{4D269196-2AD1-5D41-B2AA-137401B6A020}" type="presParOf" srcId="{90276F96-AA90-1B44-9626-71F19F1A8699}" destId="{56D717C7-5334-214B-95F8-BCA11711575D}" srcOrd="0" destOrd="0" presId="urn:microsoft.com/office/officeart/2005/8/layout/vProcess5"/>
    <dgm:cxn modelId="{4F06E809-DE3E-FF4D-A5DA-973767C9140A}" type="presParOf" srcId="{90276F96-AA90-1B44-9626-71F19F1A8699}" destId="{9170F660-94FC-DF48-8312-78FB5EB7955C}" srcOrd="1" destOrd="0" presId="urn:microsoft.com/office/officeart/2005/8/layout/vProcess5"/>
    <dgm:cxn modelId="{AB2B8F0F-5682-EE47-B920-B7BF1F953180}" type="presParOf" srcId="{90276F96-AA90-1B44-9626-71F19F1A8699}" destId="{58AB006B-E302-4E40-B858-FC856A439B74}" srcOrd="2" destOrd="0" presId="urn:microsoft.com/office/officeart/2005/8/layout/vProcess5"/>
    <dgm:cxn modelId="{0FEC2E98-4867-FE41-8E8E-45B8854DF4F9}" type="presParOf" srcId="{90276F96-AA90-1B44-9626-71F19F1A8699}" destId="{41842DDE-80CF-834C-AFD8-346806D69AC0}" srcOrd="3" destOrd="0" presId="urn:microsoft.com/office/officeart/2005/8/layout/vProcess5"/>
    <dgm:cxn modelId="{D15EB8F2-A63F-EB44-B093-9DC59D2C9346}" type="presParOf" srcId="{90276F96-AA90-1B44-9626-71F19F1A8699}" destId="{3CBDFE92-0E3E-9945-BDFE-F2E11991BDC8}" srcOrd="4" destOrd="0" presId="urn:microsoft.com/office/officeart/2005/8/layout/vProcess5"/>
    <dgm:cxn modelId="{A18F02E6-968A-024D-AA97-C416FD3578FD}" type="presParOf" srcId="{90276F96-AA90-1B44-9626-71F19F1A8699}" destId="{197F499A-1430-7347-B726-FC55C484E9B1}" srcOrd="5"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48F5C9-5274-48E6-BA04-B0C2BF39836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2C08AA6-15AF-4BF3-B079-FB932F5F7358}">
      <dgm:prSet/>
      <dgm:spPr/>
      <dgm:t>
        <a:bodyPr/>
        <a:lstStyle/>
        <a:p>
          <a:pPr>
            <a:lnSpc>
              <a:spcPct val="100000"/>
            </a:lnSpc>
          </a:pPr>
          <a:r>
            <a:rPr lang="tr-TR" dirty="0"/>
            <a:t>Belirli amaçlar için kullanılan programlama dillerine farklı örnekler veriniz. </a:t>
          </a:r>
          <a:endParaRPr lang="en-US" dirty="0"/>
        </a:p>
      </dgm:t>
    </dgm:pt>
    <dgm:pt modelId="{280F3444-8CD6-4321-8E68-D8775FC5DAEA}" type="parTrans" cxnId="{C187B572-A446-4327-A5EC-A2FE8A5839AF}">
      <dgm:prSet/>
      <dgm:spPr/>
      <dgm:t>
        <a:bodyPr/>
        <a:lstStyle/>
        <a:p>
          <a:endParaRPr lang="en-US"/>
        </a:p>
      </dgm:t>
    </dgm:pt>
    <dgm:pt modelId="{C74FB222-1793-416E-BF68-1C3350E64103}" type="sibTrans" cxnId="{C187B572-A446-4327-A5EC-A2FE8A5839AF}">
      <dgm:prSet/>
      <dgm:spPr/>
      <dgm:t>
        <a:bodyPr/>
        <a:lstStyle/>
        <a:p>
          <a:endParaRPr lang="en-US"/>
        </a:p>
      </dgm:t>
    </dgm:pt>
    <dgm:pt modelId="{E84B93B1-60A6-4FB7-B849-093EDA8DA412}" type="pres">
      <dgm:prSet presAssocID="{1548F5C9-5274-48E6-BA04-B0C2BF39836F}" presName="root" presStyleCnt="0">
        <dgm:presLayoutVars>
          <dgm:dir/>
          <dgm:resizeHandles val="exact"/>
        </dgm:presLayoutVars>
      </dgm:prSet>
      <dgm:spPr/>
    </dgm:pt>
    <dgm:pt modelId="{0A6B2C6A-57B0-4175-8339-F75BE9DB4F61}" type="pres">
      <dgm:prSet presAssocID="{62C08AA6-15AF-4BF3-B079-FB932F5F7358}" presName="compNode" presStyleCnt="0"/>
      <dgm:spPr/>
    </dgm:pt>
    <dgm:pt modelId="{EE511089-F878-4C39-A6C4-B9F97C015136}" type="pres">
      <dgm:prSet presAssocID="{62C08AA6-15AF-4BF3-B079-FB932F5F7358}"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88725023-3A96-47CD-A90F-24756AE584CE}" type="pres">
      <dgm:prSet presAssocID="{62C08AA6-15AF-4BF3-B079-FB932F5F7358}" presName="spaceRect" presStyleCnt="0"/>
      <dgm:spPr/>
    </dgm:pt>
    <dgm:pt modelId="{A99A86BF-24B7-4721-8BBB-E80E6F0484A0}" type="pres">
      <dgm:prSet presAssocID="{62C08AA6-15AF-4BF3-B079-FB932F5F7358}" presName="textRect" presStyleLbl="revTx" presStyleIdx="0" presStyleCnt="1" custScaleY="334814">
        <dgm:presLayoutVars>
          <dgm:chMax val="1"/>
          <dgm:chPref val="1"/>
        </dgm:presLayoutVars>
      </dgm:prSet>
      <dgm:spPr/>
    </dgm:pt>
  </dgm:ptLst>
  <dgm:cxnLst>
    <dgm:cxn modelId="{B61DB659-8640-4092-91E7-32550EA0046D}" type="presOf" srcId="{1548F5C9-5274-48E6-BA04-B0C2BF39836F}" destId="{E84B93B1-60A6-4FB7-B849-093EDA8DA412}" srcOrd="0" destOrd="0" presId="urn:microsoft.com/office/officeart/2018/2/layout/IconLabelList"/>
    <dgm:cxn modelId="{C187B572-A446-4327-A5EC-A2FE8A5839AF}" srcId="{1548F5C9-5274-48E6-BA04-B0C2BF39836F}" destId="{62C08AA6-15AF-4BF3-B079-FB932F5F7358}" srcOrd="0" destOrd="0" parTransId="{280F3444-8CD6-4321-8E68-D8775FC5DAEA}" sibTransId="{C74FB222-1793-416E-BF68-1C3350E64103}"/>
    <dgm:cxn modelId="{40E4B588-B949-4660-A3F3-8EA352965292}" type="presOf" srcId="{62C08AA6-15AF-4BF3-B079-FB932F5F7358}" destId="{A99A86BF-24B7-4721-8BBB-E80E6F0484A0}" srcOrd="0" destOrd="0" presId="urn:microsoft.com/office/officeart/2018/2/layout/IconLabelList"/>
    <dgm:cxn modelId="{42C2891D-6F07-4A17-94E9-006F635B7D90}" type="presParOf" srcId="{E84B93B1-60A6-4FB7-B849-093EDA8DA412}" destId="{0A6B2C6A-57B0-4175-8339-F75BE9DB4F61}" srcOrd="0" destOrd="0" presId="urn:microsoft.com/office/officeart/2018/2/layout/IconLabelList"/>
    <dgm:cxn modelId="{1A18FADB-831C-451D-87E1-E99153BAFEF4}" type="presParOf" srcId="{0A6B2C6A-57B0-4175-8339-F75BE9DB4F61}" destId="{EE511089-F878-4C39-A6C4-B9F97C015136}" srcOrd="0" destOrd="0" presId="urn:microsoft.com/office/officeart/2018/2/layout/IconLabelList"/>
    <dgm:cxn modelId="{A10764DF-D50A-41ED-8F9C-493DB4F689C1}" type="presParOf" srcId="{0A6B2C6A-57B0-4175-8339-F75BE9DB4F61}" destId="{88725023-3A96-47CD-A90F-24756AE584CE}" srcOrd="1" destOrd="0" presId="urn:microsoft.com/office/officeart/2018/2/layout/IconLabelList"/>
    <dgm:cxn modelId="{8DF0998A-9DD3-4D1B-9FB8-EB920D58D51C}" type="presParOf" srcId="{0A6B2C6A-57B0-4175-8339-F75BE9DB4F61}" destId="{A99A86BF-24B7-4721-8BBB-E80E6F0484A0}"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70F660-94FC-DF48-8312-78FB5EB7955C}">
      <dsp:nvSpPr>
        <dsp:cNvPr id="0" name=""/>
        <dsp:cNvSpPr/>
      </dsp:nvSpPr>
      <dsp:spPr>
        <a:xfrm>
          <a:off x="0" y="0"/>
          <a:ext cx="8374784" cy="1371144"/>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kern="1200" dirty="0">
              <a:highlight>
                <a:srgbClr val="008000"/>
              </a:highlight>
            </a:rPr>
            <a:t>3. </a:t>
          </a:r>
          <a:r>
            <a:rPr lang="tr-TR" sz="2100" b="1" kern="1200" dirty="0">
              <a:highlight>
                <a:srgbClr val="008000"/>
              </a:highlight>
            </a:rPr>
            <a:t>Çözüm Önerileri Geliştir:</a:t>
          </a:r>
          <a:r>
            <a:rPr lang="tr-TR" sz="2100" kern="1200" dirty="0">
              <a:highlight>
                <a:srgbClr val="008000"/>
              </a:highlight>
            </a:rPr>
            <a:t> </a:t>
          </a:r>
          <a:r>
            <a:rPr lang="tr-TR" sz="2100" kern="1200" dirty="0"/>
            <a:t>Şimdi sorunu çözmek için farklı yollar bulalım. Örneğin, alarmı daha yüksek sesle kurabilir, akşamdan hazırlık yaparak sabah hazırlanma süresini kısaltabilirsin.</a:t>
          </a:r>
          <a:endParaRPr lang="en-US" sz="2100" kern="1200" dirty="0"/>
        </a:p>
      </dsp:txBody>
      <dsp:txXfrm>
        <a:off x="40159" y="40159"/>
        <a:ext cx="6957600" cy="1290826"/>
      </dsp:txXfrm>
    </dsp:sp>
    <dsp:sp modelId="{58AB006B-E302-4E40-B858-FC856A439B74}">
      <dsp:nvSpPr>
        <dsp:cNvPr id="0" name=""/>
        <dsp:cNvSpPr/>
      </dsp:nvSpPr>
      <dsp:spPr>
        <a:xfrm>
          <a:off x="1477903" y="1675843"/>
          <a:ext cx="8374784" cy="1371144"/>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tr-TR" sz="2100" b="1" kern="1200" dirty="0">
              <a:highlight>
                <a:srgbClr val="008000"/>
              </a:highlight>
            </a:rPr>
            <a:t>4. Uygun Çözümü Seç:</a:t>
          </a:r>
          <a:r>
            <a:rPr lang="tr-TR" sz="2100" kern="1200" dirty="0">
              <a:highlight>
                <a:srgbClr val="008000"/>
              </a:highlight>
            </a:rPr>
            <a:t> </a:t>
          </a:r>
          <a:r>
            <a:rPr lang="tr-TR" sz="2100" kern="1200" dirty="0"/>
            <a:t>Bulduğun çözüm yollarından hangisinin işe yarayacağını düşün. Alarmı daha erken bir saate kurmak sana daha uygun olabilir.</a:t>
          </a:r>
          <a:endParaRPr lang="en-US" sz="2100" kern="1200" dirty="0"/>
        </a:p>
      </dsp:txBody>
      <dsp:txXfrm>
        <a:off x="1518062" y="1716002"/>
        <a:ext cx="5925319" cy="1290826"/>
      </dsp:txXfrm>
    </dsp:sp>
    <dsp:sp modelId="{41842DDE-80CF-834C-AFD8-346806D69AC0}">
      <dsp:nvSpPr>
        <dsp:cNvPr id="0" name=""/>
        <dsp:cNvSpPr/>
      </dsp:nvSpPr>
      <dsp:spPr>
        <a:xfrm>
          <a:off x="7483540" y="1077872"/>
          <a:ext cx="891243" cy="891243"/>
        </a:xfrm>
        <a:prstGeom prst="downArrow">
          <a:avLst>
            <a:gd name="adj1" fmla="val 55000"/>
            <a:gd name="adj2" fmla="val 45000"/>
          </a:avLst>
        </a:prstGeom>
        <a:solidFill>
          <a:schemeClr val="accent1">
            <a:alpha val="90000"/>
            <a:tint val="40000"/>
            <a:hueOff val="0"/>
            <a:satOff val="0"/>
            <a:lumOff val="0"/>
            <a:alphaOff val="0"/>
          </a:schemeClr>
        </a:solidFill>
        <a:ln w="34925"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84070" y="1077872"/>
        <a:ext cx="490183" cy="670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511089-F878-4C39-A6C4-B9F97C015136}">
      <dsp:nvSpPr>
        <dsp:cNvPr id="0" name=""/>
        <dsp:cNvSpPr/>
      </dsp:nvSpPr>
      <dsp:spPr>
        <a:xfrm>
          <a:off x="2281152" y="799103"/>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A99A86BF-24B7-4721-8BBB-E80E6F0484A0}">
      <dsp:nvSpPr>
        <dsp:cNvPr id="0" name=""/>
        <dsp:cNvSpPr/>
      </dsp:nvSpPr>
      <dsp:spPr>
        <a:xfrm>
          <a:off x="1093152" y="2368076"/>
          <a:ext cx="4320000" cy="24106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511300">
            <a:lnSpc>
              <a:spcPct val="100000"/>
            </a:lnSpc>
            <a:spcBef>
              <a:spcPct val="0"/>
            </a:spcBef>
            <a:spcAft>
              <a:spcPct val="35000"/>
            </a:spcAft>
            <a:buNone/>
          </a:pPr>
          <a:r>
            <a:rPr lang="tr-TR" sz="3400" kern="1200" dirty="0"/>
            <a:t>Belirli amaçlar için kullanılan programlama dillerine farklı örnekler veriniz. </a:t>
          </a:r>
          <a:endParaRPr lang="en-US" sz="3400" kern="1200" dirty="0"/>
        </a:p>
      </dsp:txBody>
      <dsp:txXfrm>
        <a:off x="1093152" y="2368076"/>
        <a:ext cx="4320000" cy="241066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CD66FA-8BA1-BB47-A848-79766E4EC6A9}" type="datetimeFigureOut">
              <a:rPr lang="tr-TR" smtClean="0"/>
              <a:t>4.10.2024</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DD877-4F8E-E649-A802-8FB7C0589568}" type="slidenum">
              <a:rPr lang="tr-TR" smtClean="0"/>
              <a:t>‹#›</a:t>
            </a:fld>
            <a:endParaRPr lang="tr-TR"/>
          </a:p>
        </p:txBody>
      </p:sp>
    </p:spTree>
    <p:extLst>
      <p:ext uri="{BB962C8B-B14F-4D97-AF65-F5344CB8AC3E}">
        <p14:creationId xmlns:p14="http://schemas.microsoft.com/office/powerpoint/2010/main" val="3971819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Shape 50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09" name="Shape 509"/>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257578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2" name="Shape 39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895201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53</a:t>
            </a:fld>
            <a:endParaRPr lang="tr-TR"/>
          </a:p>
        </p:txBody>
      </p:sp>
    </p:spTree>
    <p:extLst>
      <p:ext uri="{BB962C8B-B14F-4D97-AF65-F5344CB8AC3E}">
        <p14:creationId xmlns:p14="http://schemas.microsoft.com/office/powerpoint/2010/main" val="2466160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55</a:t>
            </a:fld>
            <a:endParaRPr lang="tr-TR"/>
          </a:p>
        </p:txBody>
      </p:sp>
    </p:spTree>
    <p:extLst>
      <p:ext uri="{BB962C8B-B14F-4D97-AF65-F5344CB8AC3E}">
        <p14:creationId xmlns:p14="http://schemas.microsoft.com/office/powerpoint/2010/main" val="2146658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56</a:t>
            </a:fld>
            <a:endParaRPr lang="tr-TR"/>
          </a:p>
        </p:txBody>
      </p:sp>
    </p:spTree>
    <p:extLst>
      <p:ext uri="{BB962C8B-B14F-4D97-AF65-F5344CB8AC3E}">
        <p14:creationId xmlns:p14="http://schemas.microsoft.com/office/powerpoint/2010/main" val="3010506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57</a:t>
            </a:fld>
            <a:endParaRPr lang="tr-TR"/>
          </a:p>
        </p:txBody>
      </p:sp>
    </p:spTree>
    <p:extLst>
      <p:ext uri="{BB962C8B-B14F-4D97-AF65-F5344CB8AC3E}">
        <p14:creationId xmlns:p14="http://schemas.microsoft.com/office/powerpoint/2010/main" val="4061180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58</a:t>
            </a:fld>
            <a:endParaRPr lang="tr-TR"/>
          </a:p>
        </p:txBody>
      </p:sp>
    </p:spTree>
    <p:extLst>
      <p:ext uri="{BB962C8B-B14F-4D97-AF65-F5344CB8AC3E}">
        <p14:creationId xmlns:p14="http://schemas.microsoft.com/office/powerpoint/2010/main" val="1943019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59</a:t>
            </a:fld>
            <a:endParaRPr lang="tr-TR"/>
          </a:p>
        </p:txBody>
      </p:sp>
    </p:spTree>
    <p:extLst>
      <p:ext uri="{BB962C8B-B14F-4D97-AF65-F5344CB8AC3E}">
        <p14:creationId xmlns:p14="http://schemas.microsoft.com/office/powerpoint/2010/main" val="2737923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60</a:t>
            </a:fld>
            <a:endParaRPr lang="tr-TR"/>
          </a:p>
        </p:txBody>
      </p:sp>
    </p:spTree>
    <p:extLst>
      <p:ext uri="{BB962C8B-B14F-4D97-AF65-F5344CB8AC3E}">
        <p14:creationId xmlns:p14="http://schemas.microsoft.com/office/powerpoint/2010/main" val="1780415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61</a:t>
            </a:fld>
            <a:endParaRPr lang="tr-TR"/>
          </a:p>
        </p:txBody>
      </p:sp>
    </p:spTree>
    <p:extLst>
      <p:ext uri="{BB962C8B-B14F-4D97-AF65-F5344CB8AC3E}">
        <p14:creationId xmlns:p14="http://schemas.microsoft.com/office/powerpoint/2010/main" val="3039891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62</a:t>
            </a:fld>
            <a:endParaRPr lang="tr-TR"/>
          </a:p>
        </p:txBody>
      </p:sp>
    </p:spTree>
    <p:extLst>
      <p:ext uri="{BB962C8B-B14F-4D97-AF65-F5344CB8AC3E}">
        <p14:creationId xmlns:p14="http://schemas.microsoft.com/office/powerpoint/2010/main" val="2165940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63</a:t>
            </a:fld>
            <a:endParaRPr lang="tr-TR"/>
          </a:p>
        </p:txBody>
      </p:sp>
    </p:spTree>
    <p:extLst>
      <p:ext uri="{BB962C8B-B14F-4D97-AF65-F5344CB8AC3E}">
        <p14:creationId xmlns:p14="http://schemas.microsoft.com/office/powerpoint/2010/main" val="2566195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73DD877-4F8E-E649-A802-8FB7C0589568}" type="slidenum">
              <a:rPr lang="tr-TR" smtClean="0"/>
              <a:t>64</a:t>
            </a:fld>
            <a:endParaRPr lang="tr-TR"/>
          </a:p>
        </p:txBody>
      </p:sp>
    </p:spTree>
    <p:extLst>
      <p:ext uri="{BB962C8B-B14F-4D97-AF65-F5344CB8AC3E}">
        <p14:creationId xmlns:p14="http://schemas.microsoft.com/office/powerpoint/2010/main" val="8792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7CE23632-BEF6-2D49-9EA8-D9C76C064FFC}" type="datetime1">
              <a:rPr lang="tr-TR" smtClean="0"/>
              <a:t>4.10.2024</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r>
              <a:rPr lang="en-US"/>
              <a:t>Kaynak: onuraltuntas.net </a:t>
            </a: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235F11A-ADAC-034A-BD92-8FBE9EB5E951}" type="datetime1">
              <a:rPr lang="tr-TR" smtClean="0"/>
              <a:t>4.10.2024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1EAC0520-5644-BB4D-AD8C-3DC4748B30B3}" type="datetime1">
              <a:rPr lang="tr-TR" smtClean="0"/>
              <a:t>4.10.2024</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r>
              <a:rPr lang="en-US"/>
              <a:t>Kaynak: onuraltuntas.net </a:t>
            </a: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06795F27-1C50-B94D-826C-715934D51A96}" type="datetime1">
              <a:rPr lang="tr-TR" smtClean="0"/>
              <a:t>4.10.2024</a:t>
            </a:fld>
            <a:endParaRPr lang="en-US" dirty="0"/>
          </a:p>
        </p:txBody>
      </p:sp>
      <p:sp>
        <p:nvSpPr>
          <p:cNvPr id="6" name="Footer Placeholder 5"/>
          <p:cNvSpPr>
            <a:spLocks noGrp="1"/>
          </p:cNvSpPr>
          <p:nvPr>
            <p:ph type="ftr" sz="quarter" idx="11"/>
          </p:nvPr>
        </p:nvSpPr>
        <p:spPr/>
        <p:txBody>
          <a:bodyPr/>
          <a:lstStyle/>
          <a:p>
            <a:r>
              <a:rPr lang="en-US"/>
              <a:t>Kaynak: onuraltuntas.net </a:t>
            </a:r>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956065CA-ABC0-EC4A-9208-F12BC80FF25F}" type="datetime1">
              <a:rPr lang="tr-TR" smtClean="0"/>
              <a:t>4.10.2024</a:t>
            </a:fld>
            <a:endParaRPr lang="en-US" dirty="0"/>
          </a:p>
        </p:txBody>
      </p:sp>
      <p:sp>
        <p:nvSpPr>
          <p:cNvPr id="8" name="Footer Placeholder 7"/>
          <p:cNvSpPr>
            <a:spLocks noGrp="1"/>
          </p:cNvSpPr>
          <p:nvPr>
            <p:ph type="ftr" sz="quarter" idx="11"/>
          </p:nvPr>
        </p:nvSpPr>
        <p:spPr/>
        <p:txBody>
          <a:bodyPr/>
          <a:lstStyle/>
          <a:p>
            <a:r>
              <a:rPr lang="en-US"/>
              <a:t>Kaynak: onuraltuntas.net </a:t>
            </a:r>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330523D-1027-5048-91B6-FF52D1F4BFF8}" type="datetime1">
              <a:rPr lang="tr-TR" smtClean="0"/>
              <a:t>4.10.2024</a:t>
            </a:fld>
            <a:endParaRPr lang="en-US" dirty="0"/>
          </a:p>
        </p:txBody>
      </p:sp>
      <p:sp>
        <p:nvSpPr>
          <p:cNvPr id="4" name="Footer Placeholder 3"/>
          <p:cNvSpPr>
            <a:spLocks noGrp="1"/>
          </p:cNvSpPr>
          <p:nvPr>
            <p:ph type="ftr" sz="quarter" idx="11"/>
          </p:nvPr>
        </p:nvSpPr>
        <p:spPr/>
        <p:txBody>
          <a:bodyPr/>
          <a:lstStyle/>
          <a:p>
            <a:r>
              <a:rPr lang="en-US"/>
              <a:t>Kaynak: onuraltuntas.net </a:t>
            </a:r>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4D871-33B4-5146-BF7C-1D7DEFFC493B}" type="datetime1">
              <a:rPr lang="tr-TR" smtClean="0"/>
              <a:t>4.10.2024</a:t>
            </a:fld>
            <a:endParaRPr lang="en-US" dirty="0"/>
          </a:p>
        </p:txBody>
      </p:sp>
      <p:sp>
        <p:nvSpPr>
          <p:cNvPr id="3" name="Footer Placeholder 2"/>
          <p:cNvSpPr>
            <a:spLocks noGrp="1"/>
          </p:cNvSpPr>
          <p:nvPr>
            <p:ph type="ftr" sz="quarter" idx="11"/>
          </p:nvPr>
        </p:nvSpPr>
        <p:spPr/>
        <p:txBody>
          <a:bodyPr/>
          <a:lstStyle/>
          <a:p>
            <a:r>
              <a:rPr lang="en-US"/>
              <a:t>Kaynak: onuraltuntas.net </a:t>
            </a:r>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90E2D986-0ADE-CF41-980D-0DE7F9FC77E8}" type="datetime1">
              <a:rPr lang="tr-TR" smtClean="0"/>
              <a:t>4.10.2024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r>
              <a:rPr lang="en-US"/>
              <a:t>Kaynak: onuraltuntas.net </a:t>
            </a: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3E041E4-FD2C-D542-A5FF-61ADEFF7F01C}" type="datetime1">
              <a:rPr lang="tr-TR" smtClean="0"/>
              <a:t>4.10.2024</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r>
              <a:rPr lang="en-US"/>
              <a:t>Kaynak: onuraltuntas.net </a:t>
            </a: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4CECE7C-0930-D74F-921E-277136906BA6}" type="datetime1">
              <a:rPr lang="tr-TR" smtClean="0"/>
              <a:t>4.10.2024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947F97E-0E65-914A-BA25-BBF30E47C6FD}" type="datetime1">
              <a:rPr lang="tr-TR" smtClean="0"/>
              <a:t>4.10.2024</a:t>
            </a:fld>
            <a:endParaRPr lang="en-US" dirty="0"/>
          </a:p>
        </p:txBody>
      </p:sp>
      <p:sp>
        <p:nvSpPr>
          <p:cNvPr id="5" name="Footer Placeholder 4"/>
          <p:cNvSpPr>
            <a:spLocks noGrp="1"/>
          </p:cNvSpPr>
          <p:nvPr>
            <p:ph type="ftr" sz="quarter" idx="11"/>
          </p:nvPr>
        </p:nvSpPr>
        <p:spPr/>
        <p:txBody>
          <a:bodyPr/>
          <a:lstStyle/>
          <a:p>
            <a:r>
              <a:rPr lang="en-US"/>
              <a:t>Kaynak: onuraltuntas.net </a:t>
            </a:r>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p:cSld name="Title + 2 columns">
    <p:spTree>
      <p:nvGrpSpPr>
        <p:cNvPr id="1" name="Shape 127"/>
        <p:cNvGrpSpPr/>
        <p:nvPr/>
      </p:nvGrpSpPr>
      <p:grpSpPr>
        <a:xfrm>
          <a:off x="0" y="0"/>
          <a:ext cx="0" cy="0"/>
          <a:chOff x="0" y="0"/>
          <a:chExt cx="0" cy="0"/>
        </a:xfrm>
      </p:grpSpPr>
      <p:sp>
        <p:nvSpPr>
          <p:cNvPr id="128" name="Shape 128"/>
          <p:cNvSpPr/>
          <p:nvPr/>
        </p:nvSpPr>
        <p:spPr>
          <a:xfrm>
            <a:off x="542867" y="542767"/>
            <a:ext cx="11106400" cy="5772400"/>
          </a:xfrm>
          <a:prstGeom prst="rect">
            <a:avLst/>
          </a:prstGeom>
          <a:solidFill>
            <a:srgbClr val="DEE9F2"/>
          </a:solidFill>
          <a:ln>
            <a:noFill/>
          </a:ln>
        </p:spPr>
        <p:txBody>
          <a:bodyPr wrap="square" lIns="121900" tIns="121900" rIns="121900" bIns="121900" anchor="ctr" anchorCtr="0">
            <a:noAutofit/>
          </a:bodyPr>
          <a:lstStyle/>
          <a:p>
            <a:pPr lvl="0">
              <a:spcBef>
                <a:spcPts val="0"/>
              </a:spcBef>
              <a:buNone/>
            </a:pPr>
            <a:endParaRPr sz="2400"/>
          </a:p>
        </p:txBody>
      </p:sp>
      <p:sp>
        <p:nvSpPr>
          <p:cNvPr id="129" name="Shape 129"/>
          <p:cNvSpPr/>
          <p:nvPr/>
        </p:nvSpPr>
        <p:spPr>
          <a:xfrm>
            <a:off x="-222700" y="745967"/>
            <a:ext cx="3507200" cy="3507200"/>
          </a:xfrm>
          <a:prstGeom prst="ellipse">
            <a:avLst/>
          </a:prstGeom>
          <a:solidFill>
            <a:srgbClr val="02BDC7"/>
          </a:solidFill>
          <a:ln>
            <a:noFill/>
          </a:ln>
        </p:spPr>
        <p:txBody>
          <a:bodyPr wrap="square" lIns="121900" tIns="121900" rIns="121900" bIns="121900" anchor="ctr" anchorCtr="0">
            <a:noAutofit/>
          </a:bodyPr>
          <a:lstStyle/>
          <a:p>
            <a:pPr lvl="0">
              <a:spcBef>
                <a:spcPts val="0"/>
              </a:spcBef>
              <a:buNone/>
            </a:pPr>
            <a:endParaRPr sz="2400"/>
          </a:p>
        </p:txBody>
      </p:sp>
      <p:sp>
        <p:nvSpPr>
          <p:cNvPr id="130" name="Shape 130"/>
          <p:cNvSpPr/>
          <p:nvPr/>
        </p:nvSpPr>
        <p:spPr>
          <a:xfrm>
            <a:off x="2416133" y="361867"/>
            <a:ext cx="1405600" cy="1405600"/>
          </a:xfrm>
          <a:prstGeom prst="ellipse">
            <a:avLst/>
          </a:prstGeom>
          <a:solidFill>
            <a:srgbClr val="FFB600">
              <a:alpha val="79620"/>
            </a:srgbClr>
          </a:solidFill>
          <a:ln>
            <a:noFill/>
          </a:ln>
        </p:spPr>
        <p:txBody>
          <a:bodyPr wrap="square" lIns="121900" tIns="121900" rIns="121900" bIns="121900" anchor="ctr" anchorCtr="0">
            <a:noAutofit/>
          </a:bodyPr>
          <a:lstStyle/>
          <a:p>
            <a:pPr lvl="0">
              <a:spcBef>
                <a:spcPts val="0"/>
              </a:spcBef>
              <a:buNone/>
            </a:pPr>
            <a:endParaRPr sz="2400"/>
          </a:p>
        </p:txBody>
      </p:sp>
      <p:sp>
        <p:nvSpPr>
          <p:cNvPr id="131" name="Shape 131"/>
          <p:cNvSpPr/>
          <p:nvPr/>
        </p:nvSpPr>
        <p:spPr>
          <a:xfrm>
            <a:off x="2272796" y="-172873"/>
            <a:ext cx="401200" cy="401200"/>
          </a:xfrm>
          <a:prstGeom prst="ellipse">
            <a:avLst/>
          </a:prstGeom>
          <a:solidFill>
            <a:srgbClr val="FF9755"/>
          </a:solidFill>
          <a:ln>
            <a:noFill/>
          </a:ln>
        </p:spPr>
        <p:txBody>
          <a:bodyPr wrap="square" lIns="121900" tIns="121900" rIns="121900" bIns="121900" anchor="ctr" anchorCtr="0">
            <a:noAutofit/>
          </a:bodyPr>
          <a:lstStyle/>
          <a:p>
            <a:pPr lvl="0">
              <a:spcBef>
                <a:spcPts val="0"/>
              </a:spcBef>
              <a:buNone/>
            </a:pPr>
            <a:endParaRPr sz="2400"/>
          </a:p>
        </p:txBody>
      </p:sp>
      <p:sp>
        <p:nvSpPr>
          <p:cNvPr id="132" name="Shape 132"/>
          <p:cNvSpPr/>
          <p:nvPr/>
        </p:nvSpPr>
        <p:spPr>
          <a:xfrm>
            <a:off x="304800" y="3849667"/>
            <a:ext cx="807200" cy="807200"/>
          </a:xfrm>
          <a:prstGeom prst="ellipse">
            <a:avLst/>
          </a:prstGeom>
          <a:solidFill>
            <a:srgbClr val="FC4540">
              <a:alpha val="78850"/>
            </a:srgbClr>
          </a:solidFill>
          <a:ln>
            <a:noFill/>
          </a:ln>
        </p:spPr>
        <p:txBody>
          <a:bodyPr wrap="square" lIns="121900" tIns="121900" rIns="121900" bIns="121900" anchor="ctr" anchorCtr="0">
            <a:noAutofit/>
          </a:bodyPr>
          <a:lstStyle/>
          <a:p>
            <a:pPr lvl="0">
              <a:spcBef>
                <a:spcPts val="0"/>
              </a:spcBef>
              <a:buNone/>
            </a:pPr>
            <a:endParaRPr sz="2400"/>
          </a:p>
        </p:txBody>
      </p:sp>
      <p:sp>
        <p:nvSpPr>
          <p:cNvPr id="133" name="Shape 133"/>
          <p:cNvSpPr/>
          <p:nvPr/>
        </p:nvSpPr>
        <p:spPr>
          <a:xfrm>
            <a:off x="2030537" y="421713"/>
            <a:ext cx="284000" cy="284000"/>
          </a:xfrm>
          <a:prstGeom prst="ellipse">
            <a:avLst/>
          </a:prstGeom>
          <a:solidFill>
            <a:srgbClr val="FC4067"/>
          </a:solidFill>
          <a:ln>
            <a:noFill/>
          </a:ln>
        </p:spPr>
        <p:txBody>
          <a:bodyPr wrap="square" lIns="121900" tIns="121900" rIns="121900" bIns="121900" anchor="ctr" anchorCtr="0">
            <a:noAutofit/>
          </a:bodyPr>
          <a:lstStyle/>
          <a:p>
            <a:pPr lvl="0">
              <a:spcBef>
                <a:spcPts val="0"/>
              </a:spcBef>
              <a:buNone/>
            </a:pPr>
            <a:endParaRPr sz="2400"/>
          </a:p>
        </p:txBody>
      </p:sp>
      <p:sp>
        <p:nvSpPr>
          <p:cNvPr id="134" name="Shape 134"/>
          <p:cNvSpPr/>
          <p:nvPr/>
        </p:nvSpPr>
        <p:spPr>
          <a:xfrm>
            <a:off x="10463933" y="5557439"/>
            <a:ext cx="1463600" cy="1463600"/>
          </a:xfrm>
          <a:prstGeom prst="ellipse">
            <a:avLst/>
          </a:prstGeom>
          <a:solidFill>
            <a:srgbClr val="02BDC7"/>
          </a:solidFill>
          <a:ln>
            <a:noFill/>
          </a:ln>
        </p:spPr>
        <p:txBody>
          <a:bodyPr wrap="square" lIns="121900" tIns="121900" rIns="121900" bIns="121900" anchor="ctr" anchorCtr="0">
            <a:noAutofit/>
          </a:bodyPr>
          <a:lstStyle/>
          <a:p>
            <a:pPr lvl="0">
              <a:spcBef>
                <a:spcPts val="0"/>
              </a:spcBef>
              <a:buNone/>
            </a:pPr>
            <a:endParaRPr sz="2400"/>
          </a:p>
        </p:txBody>
      </p:sp>
      <p:sp>
        <p:nvSpPr>
          <p:cNvPr id="135" name="Shape 135"/>
          <p:cNvSpPr/>
          <p:nvPr/>
        </p:nvSpPr>
        <p:spPr>
          <a:xfrm>
            <a:off x="11343325" y="3974861"/>
            <a:ext cx="1032800" cy="1032800"/>
          </a:xfrm>
          <a:prstGeom prst="ellipse">
            <a:avLst/>
          </a:prstGeom>
          <a:solidFill>
            <a:srgbClr val="FFB600"/>
          </a:solidFill>
          <a:ln>
            <a:noFill/>
          </a:ln>
        </p:spPr>
        <p:txBody>
          <a:bodyPr wrap="square" lIns="121900" tIns="121900" rIns="121900" bIns="121900" anchor="ctr" anchorCtr="0">
            <a:noAutofit/>
          </a:bodyPr>
          <a:lstStyle/>
          <a:p>
            <a:pPr lvl="0">
              <a:spcBef>
                <a:spcPts val="0"/>
              </a:spcBef>
              <a:buNone/>
            </a:pPr>
            <a:endParaRPr sz="2400"/>
          </a:p>
        </p:txBody>
      </p:sp>
      <p:sp>
        <p:nvSpPr>
          <p:cNvPr id="136" name="Shape 136"/>
          <p:cNvSpPr/>
          <p:nvPr/>
        </p:nvSpPr>
        <p:spPr>
          <a:xfrm>
            <a:off x="10792135" y="5298587"/>
            <a:ext cx="551200" cy="551200"/>
          </a:xfrm>
          <a:prstGeom prst="ellipse">
            <a:avLst/>
          </a:prstGeom>
          <a:solidFill>
            <a:srgbClr val="FC4540">
              <a:alpha val="78850"/>
            </a:srgbClr>
          </a:solidFill>
          <a:ln>
            <a:noFill/>
          </a:ln>
        </p:spPr>
        <p:txBody>
          <a:bodyPr wrap="square" lIns="121900" tIns="121900" rIns="121900" bIns="121900" anchor="ctr" anchorCtr="0">
            <a:noAutofit/>
          </a:bodyPr>
          <a:lstStyle/>
          <a:p>
            <a:pPr lvl="0">
              <a:spcBef>
                <a:spcPts val="0"/>
              </a:spcBef>
              <a:buNone/>
            </a:pPr>
            <a:endParaRPr sz="2400"/>
          </a:p>
        </p:txBody>
      </p:sp>
      <p:sp>
        <p:nvSpPr>
          <p:cNvPr id="137" name="Shape 137"/>
          <p:cNvSpPr/>
          <p:nvPr/>
        </p:nvSpPr>
        <p:spPr>
          <a:xfrm>
            <a:off x="11496065" y="5163513"/>
            <a:ext cx="284000" cy="284000"/>
          </a:xfrm>
          <a:prstGeom prst="ellipse">
            <a:avLst/>
          </a:prstGeom>
          <a:solidFill>
            <a:srgbClr val="FF9755"/>
          </a:solidFill>
          <a:ln>
            <a:noFill/>
          </a:ln>
        </p:spPr>
        <p:txBody>
          <a:bodyPr wrap="square" lIns="121900" tIns="121900" rIns="121900" bIns="121900" anchor="ctr" anchorCtr="0">
            <a:noAutofit/>
          </a:bodyPr>
          <a:lstStyle/>
          <a:p>
            <a:pPr lvl="0">
              <a:spcBef>
                <a:spcPts val="0"/>
              </a:spcBef>
              <a:buNone/>
            </a:pPr>
            <a:endParaRPr sz="2400"/>
          </a:p>
        </p:txBody>
      </p:sp>
      <p:sp>
        <p:nvSpPr>
          <p:cNvPr id="138" name="Shape 138"/>
          <p:cNvSpPr/>
          <p:nvPr/>
        </p:nvSpPr>
        <p:spPr>
          <a:xfrm>
            <a:off x="10066696" y="6402211"/>
            <a:ext cx="284000" cy="284000"/>
          </a:xfrm>
          <a:prstGeom prst="ellipse">
            <a:avLst/>
          </a:prstGeom>
          <a:solidFill>
            <a:srgbClr val="FFB600"/>
          </a:solidFill>
          <a:ln>
            <a:noFill/>
          </a:ln>
        </p:spPr>
        <p:txBody>
          <a:bodyPr wrap="square" lIns="121900" tIns="121900" rIns="121900" bIns="121900" anchor="ctr" anchorCtr="0">
            <a:noAutofit/>
          </a:bodyPr>
          <a:lstStyle/>
          <a:p>
            <a:pPr lvl="0">
              <a:spcBef>
                <a:spcPts val="0"/>
              </a:spcBef>
              <a:buNone/>
            </a:pPr>
            <a:endParaRPr sz="2400"/>
          </a:p>
        </p:txBody>
      </p:sp>
      <p:sp>
        <p:nvSpPr>
          <p:cNvPr id="139" name="Shape 139"/>
          <p:cNvSpPr/>
          <p:nvPr/>
        </p:nvSpPr>
        <p:spPr>
          <a:xfrm>
            <a:off x="9767548" y="6232889"/>
            <a:ext cx="125200" cy="125200"/>
          </a:xfrm>
          <a:prstGeom prst="ellipse">
            <a:avLst/>
          </a:prstGeom>
          <a:solidFill>
            <a:srgbClr val="02BDC7"/>
          </a:solidFill>
          <a:ln>
            <a:noFill/>
          </a:ln>
        </p:spPr>
        <p:txBody>
          <a:bodyPr wrap="square" lIns="121900" tIns="121900" rIns="121900" bIns="121900" anchor="ctr" anchorCtr="0">
            <a:noAutofit/>
          </a:bodyPr>
          <a:lstStyle/>
          <a:p>
            <a:pPr lvl="0">
              <a:spcBef>
                <a:spcPts val="0"/>
              </a:spcBef>
              <a:buNone/>
            </a:pPr>
            <a:endParaRPr sz="2400"/>
          </a:p>
        </p:txBody>
      </p:sp>
      <p:sp>
        <p:nvSpPr>
          <p:cNvPr id="140" name="Shape 140"/>
          <p:cNvSpPr/>
          <p:nvPr/>
        </p:nvSpPr>
        <p:spPr>
          <a:xfrm>
            <a:off x="122585" y="3849667"/>
            <a:ext cx="125200" cy="125200"/>
          </a:xfrm>
          <a:prstGeom prst="ellipse">
            <a:avLst/>
          </a:prstGeom>
          <a:solidFill>
            <a:srgbClr val="FFB600"/>
          </a:solidFill>
          <a:ln>
            <a:noFill/>
          </a:ln>
        </p:spPr>
        <p:txBody>
          <a:bodyPr wrap="square" lIns="121900" tIns="121900" rIns="121900" bIns="121900" anchor="ctr" anchorCtr="0">
            <a:noAutofit/>
          </a:bodyPr>
          <a:lstStyle/>
          <a:p>
            <a:pPr lvl="0">
              <a:spcBef>
                <a:spcPts val="0"/>
              </a:spcBef>
              <a:buNone/>
            </a:pPr>
            <a:endParaRPr sz="2400"/>
          </a:p>
        </p:txBody>
      </p:sp>
      <p:sp>
        <p:nvSpPr>
          <p:cNvPr id="141" name="Shape 141"/>
          <p:cNvSpPr/>
          <p:nvPr/>
        </p:nvSpPr>
        <p:spPr>
          <a:xfrm>
            <a:off x="11635215" y="4266754"/>
            <a:ext cx="449023" cy="449023"/>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02BDC7"/>
            </a:solidFill>
            <a:prstDash val="solid"/>
            <a:round/>
            <a:headEnd type="none" w="med" len="med"/>
            <a:tailEnd type="none" w="med" len="med"/>
          </a:ln>
        </p:spPr>
        <p:txBody>
          <a:bodyPr wrap="square" lIns="121900" tIns="121900" rIns="121900" bIns="121900" anchor="ctr" anchorCtr="0">
            <a:noAutofit/>
          </a:bodyPr>
          <a:lstStyle/>
          <a:p>
            <a:pPr lvl="0">
              <a:spcBef>
                <a:spcPts val="0"/>
              </a:spcBef>
              <a:buNone/>
            </a:pPr>
            <a:endParaRPr sz="2400"/>
          </a:p>
        </p:txBody>
      </p:sp>
      <p:grpSp>
        <p:nvGrpSpPr>
          <p:cNvPr id="142" name="Shape 142"/>
          <p:cNvGrpSpPr/>
          <p:nvPr/>
        </p:nvGrpSpPr>
        <p:grpSpPr>
          <a:xfrm>
            <a:off x="10856501" y="5970098"/>
            <a:ext cx="678468" cy="638281"/>
            <a:chOff x="5972700" y="2330200"/>
            <a:chExt cx="411625" cy="387275"/>
          </a:xfrm>
        </p:grpSpPr>
        <p:sp>
          <p:nvSpPr>
            <p:cNvPr id="143" name="Shape 143"/>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44" name="Shape 144"/>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grpSp>
      <p:grpSp>
        <p:nvGrpSpPr>
          <p:cNvPr id="145" name="Shape 145"/>
          <p:cNvGrpSpPr/>
          <p:nvPr/>
        </p:nvGrpSpPr>
        <p:grpSpPr>
          <a:xfrm>
            <a:off x="2853161" y="643387"/>
            <a:ext cx="531544" cy="842560"/>
            <a:chOff x="6718575" y="2318625"/>
            <a:chExt cx="256950" cy="407375"/>
          </a:xfrm>
        </p:grpSpPr>
        <p:sp>
          <p:nvSpPr>
            <p:cNvPr id="146" name="Shape 146"/>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47" name="Shape 147"/>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48" name="Shape 148"/>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49" name="Shape 149"/>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50" name="Shape 150"/>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51" name="Shape 151"/>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52" name="Shape 152"/>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153" name="Shape 153"/>
            <p:cNvSpPr/>
            <p:nvPr/>
          </p:nvSpPr>
          <p:spPr>
            <a:xfrm>
              <a:off x="6795900" y="2628550"/>
              <a:ext cx="102300" cy="25"/>
            </a:xfrm>
            <a:custGeom>
              <a:avLst/>
              <a:gdLst/>
              <a:ahLst/>
              <a:cxnLst/>
              <a:rect l="0" t="0" r="0" b="0"/>
              <a:pathLst>
                <a:path w="4092" h="1" fill="none" extrusionOk="0">
                  <a:moveTo>
                    <a:pt x="0" y="1"/>
                  </a:moveTo>
                  <a:lnTo>
                    <a:pt x="4092" y="1"/>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grpSp>
      <p:sp>
        <p:nvSpPr>
          <p:cNvPr id="154" name="Shape 154"/>
          <p:cNvSpPr txBox="1">
            <a:spLocks noGrp="1"/>
          </p:cNvSpPr>
          <p:nvPr>
            <p:ph type="title"/>
          </p:nvPr>
        </p:nvSpPr>
        <p:spPr>
          <a:xfrm>
            <a:off x="192100" y="745967"/>
            <a:ext cx="2856000" cy="3507200"/>
          </a:xfrm>
          <a:prstGeom prst="rect">
            <a:avLst/>
          </a:prstGeom>
        </p:spPr>
        <p:txBody>
          <a:bodyPr wrap="square"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55" name="Shape 155"/>
          <p:cNvSpPr txBox="1">
            <a:spLocks noGrp="1"/>
          </p:cNvSpPr>
          <p:nvPr>
            <p:ph type="body" idx="1"/>
          </p:nvPr>
        </p:nvSpPr>
        <p:spPr>
          <a:xfrm>
            <a:off x="3774567" y="1600200"/>
            <a:ext cx="3355200" cy="4160400"/>
          </a:xfrm>
          <a:prstGeom prst="rect">
            <a:avLst/>
          </a:prstGeom>
        </p:spPr>
        <p:txBody>
          <a:bodyPr wrap="square" lIns="91425" tIns="91425" rIns="91425" bIns="91425" anchor="t"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156" name="Shape 156"/>
          <p:cNvSpPr txBox="1">
            <a:spLocks noGrp="1"/>
          </p:cNvSpPr>
          <p:nvPr>
            <p:ph type="body" idx="2"/>
          </p:nvPr>
        </p:nvSpPr>
        <p:spPr>
          <a:xfrm>
            <a:off x="7534725" y="1600200"/>
            <a:ext cx="3562000" cy="4160400"/>
          </a:xfrm>
          <a:prstGeom prst="rect">
            <a:avLst/>
          </a:prstGeom>
        </p:spPr>
        <p:txBody>
          <a:bodyPr wrap="square" lIns="91425" tIns="91425" rIns="91425" bIns="91425" anchor="t"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157" name="Shape 157"/>
          <p:cNvSpPr txBox="1">
            <a:spLocks noGrp="1"/>
          </p:cNvSpPr>
          <p:nvPr>
            <p:ph type="sldNum" idx="12"/>
          </p:nvPr>
        </p:nvSpPr>
        <p:spPr>
          <a:xfrm>
            <a:off x="10823979" y="557417"/>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351730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Image background">
    <p:spTree>
      <p:nvGrpSpPr>
        <p:cNvPr id="1" name="Shape 273"/>
        <p:cNvGrpSpPr/>
        <p:nvPr/>
      </p:nvGrpSpPr>
      <p:grpSpPr>
        <a:xfrm>
          <a:off x="0" y="0"/>
          <a:ext cx="0" cy="0"/>
          <a:chOff x="0" y="0"/>
          <a:chExt cx="0" cy="0"/>
        </a:xfrm>
      </p:grpSpPr>
      <p:sp>
        <p:nvSpPr>
          <p:cNvPr id="274" name="Shape 274"/>
          <p:cNvSpPr/>
          <p:nvPr/>
        </p:nvSpPr>
        <p:spPr>
          <a:xfrm>
            <a:off x="0" y="0"/>
            <a:ext cx="12192000" cy="6876400"/>
          </a:xfrm>
          <a:prstGeom prst="frame">
            <a:avLst>
              <a:gd name="adj1" fmla="val 7929"/>
            </a:avLst>
          </a:prstGeom>
          <a:solidFill>
            <a:srgbClr val="FFFFFF"/>
          </a:solidFill>
          <a:ln>
            <a:noFill/>
          </a:ln>
        </p:spPr>
        <p:txBody>
          <a:bodyPr wrap="square" lIns="121900" tIns="121900" rIns="121900" bIns="121900" anchor="ctr" anchorCtr="0">
            <a:noAutofit/>
          </a:bodyPr>
          <a:lstStyle/>
          <a:p>
            <a:pPr lvl="0">
              <a:spcBef>
                <a:spcPts val="0"/>
              </a:spcBef>
              <a:buNone/>
            </a:pPr>
            <a:endParaRPr sz="2400"/>
          </a:p>
        </p:txBody>
      </p:sp>
      <p:sp>
        <p:nvSpPr>
          <p:cNvPr id="275" name="Shape 275"/>
          <p:cNvSpPr/>
          <p:nvPr/>
        </p:nvSpPr>
        <p:spPr>
          <a:xfrm>
            <a:off x="-156367" y="1129676"/>
            <a:ext cx="807200" cy="807200"/>
          </a:xfrm>
          <a:prstGeom prst="ellipse">
            <a:avLst/>
          </a:prstGeom>
          <a:solidFill>
            <a:srgbClr val="02BDC7"/>
          </a:solidFill>
          <a:ln>
            <a:noFill/>
          </a:ln>
        </p:spPr>
        <p:txBody>
          <a:bodyPr wrap="square" lIns="121900" tIns="121900" rIns="121900" bIns="121900" anchor="ctr" anchorCtr="0">
            <a:noAutofit/>
          </a:bodyPr>
          <a:lstStyle/>
          <a:p>
            <a:pPr lvl="0">
              <a:spcBef>
                <a:spcPts val="0"/>
              </a:spcBef>
              <a:buNone/>
            </a:pPr>
            <a:endParaRPr sz="2400"/>
          </a:p>
        </p:txBody>
      </p:sp>
      <p:sp>
        <p:nvSpPr>
          <p:cNvPr id="276" name="Shape 276"/>
          <p:cNvSpPr/>
          <p:nvPr/>
        </p:nvSpPr>
        <p:spPr>
          <a:xfrm>
            <a:off x="290467" y="228333"/>
            <a:ext cx="1405600" cy="1405600"/>
          </a:xfrm>
          <a:prstGeom prst="ellipse">
            <a:avLst/>
          </a:prstGeom>
          <a:solidFill>
            <a:srgbClr val="FFB600">
              <a:alpha val="79620"/>
            </a:srgbClr>
          </a:solidFill>
          <a:ln>
            <a:noFill/>
          </a:ln>
        </p:spPr>
        <p:txBody>
          <a:bodyPr wrap="square" lIns="121900" tIns="121900" rIns="121900" bIns="121900" anchor="ctr" anchorCtr="0">
            <a:noAutofit/>
          </a:bodyPr>
          <a:lstStyle/>
          <a:p>
            <a:pPr lvl="0">
              <a:spcBef>
                <a:spcPts val="0"/>
              </a:spcBef>
              <a:buNone/>
            </a:pPr>
            <a:endParaRPr sz="2400"/>
          </a:p>
        </p:txBody>
      </p:sp>
      <p:sp>
        <p:nvSpPr>
          <p:cNvPr id="277" name="Shape 277"/>
          <p:cNvSpPr/>
          <p:nvPr/>
        </p:nvSpPr>
        <p:spPr>
          <a:xfrm>
            <a:off x="1542635" y="-183032"/>
            <a:ext cx="531600" cy="531600"/>
          </a:xfrm>
          <a:prstGeom prst="ellipse">
            <a:avLst/>
          </a:prstGeom>
          <a:solidFill>
            <a:srgbClr val="FF9755"/>
          </a:solidFill>
          <a:ln>
            <a:noFill/>
          </a:ln>
        </p:spPr>
        <p:txBody>
          <a:bodyPr wrap="square" lIns="121900" tIns="121900" rIns="121900" bIns="121900" anchor="ctr" anchorCtr="0">
            <a:noAutofit/>
          </a:bodyPr>
          <a:lstStyle/>
          <a:p>
            <a:pPr lvl="0">
              <a:spcBef>
                <a:spcPts val="0"/>
              </a:spcBef>
              <a:buNone/>
            </a:pPr>
            <a:endParaRPr sz="2400"/>
          </a:p>
        </p:txBody>
      </p:sp>
      <p:sp>
        <p:nvSpPr>
          <p:cNvPr id="278" name="Shape 278"/>
          <p:cNvSpPr/>
          <p:nvPr/>
        </p:nvSpPr>
        <p:spPr>
          <a:xfrm>
            <a:off x="1862967" y="450019"/>
            <a:ext cx="182400" cy="182400"/>
          </a:xfrm>
          <a:prstGeom prst="ellipse">
            <a:avLst/>
          </a:prstGeom>
          <a:solidFill>
            <a:srgbClr val="02BDC7"/>
          </a:solidFill>
          <a:ln>
            <a:noFill/>
          </a:ln>
        </p:spPr>
        <p:txBody>
          <a:bodyPr wrap="square" lIns="121900" tIns="121900" rIns="121900" bIns="121900" anchor="ctr" anchorCtr="0">
            <a:noAutofit/>
          </a:bodyPr>
          <a:lstStyle/>
          <a:p>
            <a:pPr lvl="0">
              <a:spcBef>
                <a:spcPts val="0"/>
              </a:spcBef>
              <a:buNone/>
            </a:pPr>
            <a:endParaRPr sz="2400"/>
          </a:p>
        </p:txBody>
      </p:sp>
      <p:sp>
        <p:nvSpPr>
          <p:cNvPr id="279" name="Shape 279"/>
          <p:cNvSpPr/>
          <p:nvPr/>
        </p:nvSpPr>
        <p:spPr>
          <a:xfrm>
            <a:off x="650837" y="1779313"/>
            <a:ext cx="284000" cy="284000"/>
          </a:xfrm>
          <a:prstGeom prst="ellipse">
            <a:avLst/>
          </a:prstGeom>
          <a:solidFill>
            <a:srgbClr val="FC4067"/>
          </a:solidFill>
          <a:ln>
            <a:noFill/>
          </a:ln>
        </p:spPr>
        <p:txBody>
          <a:bodyPr wrap="square" lIns="121900" tIns="121900" rIns="121900" bIns="121900" anchor="ctr" anchorCtr="0">
            <a:noAutofit/>
          </a:bodyPr>
          <a:lstStyle/>
          <a:p>
            <a:pPr lvl="0">
              <a:spcBef>
                <a:spcPts val="0"/>
              </a:spcBef>
              <a:buNone/>
            </a:pPr>
            <a:endParaRPr sz="2400"/>
          </a:p>
        </p:txBody>
      </p:sp>
      <p:sp>
        <p:nvSpPr>
          <p:cNvPr id="280" name="Shape 280"/>
          <p:cNvSpPr/>
          <p:nvPr/>
        </p:nvSpPr>
        <p:spPr>
          <a:xfrm>
            <a:off x="10463933" y="5557439"/>
            <a:ext cx="1463600" cy="1463600"/>
          </a:xfrm>
          <a:prstGeom prst="ellipse">
            <a:avLst/>
          </a:prstGeom>
          <a:solidFill>
            <a:srgbClr val="02BDC7"/>
          </a:solidFill>
          <a:ln>
            <a:noFill/>
          </a:ln>
        </p:spPr>
        <p:txBody>
          <a:bodyPr wrap="square" lIns="121900" tIns="121900" rIns="121900" bIns="121900" anchor="ctr" anchorCtr="0">
            <a:noAutofit/>
          </a:bodyPr>
          <a:lstStyle/>
          <a:p>
            <a:pPr lvl="0">
              <a:spcBef>
                <a:spcPts val="0"/>
              </a:spcBef>
              <a:buNone/>
            </a:pPr>
            <a:endParaRPr sz="2400"/>
          </a:p>
        </p:txBody>
      </p:sp>
      <p:sp>
        <p:nvSpPr>
          <p:cNvPr id="281" name="Shape 281"/>
          <p:cNvSpPr/>
          <p:nvPr/>
        </p:nvSpPr>
        <p:spPr>
          <a:xfrm>
            <a:off x="11343325" y="3974861"/>
            <a:ext cx="1032800" cy="1032800"/>
          </a:xfrm>
          <a:prstGeom prst="ellipse">
            <a:avLst/>
          </a:prstGeom>
          <a:solidFill>
            <a:srgbClr val="FC4067"/>
          </a:solidFill>
          <a:ln>
            <a:noFill/>
          </a:ln>
        </p:spPr>
        <p:txBody>
          <a:bodyPr wrap="square" lIns="121900" tIns="121900" rIns="121900" bIns="121900" anchor="ctr" anchorCtr="0">
            <a:noAutofit/>
          </a:bodyPr>
          <a:lstStyle/>
          <a:p>
            <a:pPr lvl="0">
              <a:spcBef>
                <a:spcPts val="0"/>
              </a:spcBef>
              <a:buNone/>
            </a:pPr>
            <a:endParaRPr sz="2400"/>
          </a:p>
        </p:txBody>
      </p:sp>
      <p:sp>
        <p:nvSpPr>
          <p:cNvPr id="282" name="Shape 282"/>
          <p:cNvSpPr/>
          <p:nvPr/>
        </p:nvSpPr>
        <p:spPr>
          <a:xfrm>
            <a:off x="10792135" y="5298587"/>
            <a:ext cx="551200" cy="551200"/>
          </a:xfrm>
          <a:prstGeom prst="ellipse">
            <a:avLst/>
          </a:prstGeom>
          <a:solidFill>
            <a:srgbClr val="FC4540">
              <a:alpha val="78850"/>
            </a:srgbClr>
          </a:solidFill>
          <a:ln>
            <a:noFill/>
          </a:ln>
        </p:spPr>
        <p:txBody>
          <a:bodyPr wrap="square" lIns="121900" tIns="121900" rIns="121900" bIns="121900" anchor="ctr" anchorCtr="0">
            <a:noAutofit/>
          </a:bodyPr>
          <a:lstStyle/>
          <a:p>
            <a:pPr lvl="0">
              <a:spcBef>
                <a:spcPts val="0"/>
              </a:spcBef>
              <a:buNone/>
            </a:pPr>
            <a:endParaRPr sz="2400"/>
          </a:p>
        </p:txBody>
      </p:sp>
      <p:sp>
        <p:nvSpPr>
          <p:cNvPr id="283" name="Shape 283"/>
          <p:cNvSpPr/>
          <p:nvPr/>
        </p:nvSpPr>
        <p:spPr>
          <a:xfrm>
            <a:off x="11496065" y="5163513"/>
            <a:ext cx="284000" cy="284000"/>
          </a:xfrm>
          <a:prstGeom prst="ellipse">
            <a:avLst/>
          </a:prstGeom>
          <a:solidFill>
            <a:srgbClr val="FF9755"/>
          </a:solidFill>
          <a:ln>
            <a:noFill/>
          </a:ln>
        </p:spPr>
        <p:txBody>
          <a:bodyPr wrap="square" lIns="121900" tIns="121900" rIns="121900" bIns="121900" anchor="ctr" anchorCtr="0">
            <a:noAutofit/>
          </a:bodyPr>
          <a:lstStyle/>
          <a:p>
            <a:pPr lvl="0">
              <a:spcBef>
                <a:spcPts val="0"/>
              </a:spcBef>
              <a:buNone/>
            </a:pPr>
            <a:endParaRPr sz="2400"/>
          </a:p>
        </p:txBody>
      </p:sp>
      <p:sp>
        <p:nvSpPr>
          <p:cNvPr id="284" name="Shape 284"/>
          <p:cNvSpPr/>
          <p:nvPr/>
        </p:nvSpPr>
        <p:spPr>
          <a:xfrm>
            <a:off x="10066696" y="6402211"/>
            <a:ext cx="284000" cy="284000"/>
          </a:xfrm>
          <a:prstGeom prst="ellipse">
            <a:avLst/>
          </a:prstGeom>
          <a:solidFill>
            <a:srgbClr val="FFB600"/>
          </a:solidFill>
          <a:ln>
            <a:noFill/>
          </a:ln>
        </p:spPr>
        <p:txBody>
          <a:bodyPr wrap="square" lIns="121900" tIns="121900" rIns="121900" bIns="121900" anchor="ctr" anchorCtr="0">
            <a:noAutofit/>
          </a:bodyPr>
          <a:lstStyle/>
          <a:p>
            <a:pPr lvl="0">
              <a:spcBef>
                <a:spcPts val="0"/>
              </a:spcBef>
              <a:buNone/>
            </a:pPr>
            <a:endParaRPr sz="2400"/>
          </a:p>
        </p:txBody>
      </p:sp>
      <p:sp>
        <p:nvSpPr>
          <p:cNvPr id="285" name="Shape 285"/>
          <p:cNvSpPr/>
          <p:nvPr/>
        </p:nvSpPr>
        <p:spPr>
          <a:xfrm>
            <a:off x="9767548" y="6232889"/>
            <a:ext cx="125200" cy="125200"/>
          </a:xfrm>
          <a:prstGeom prst="ellipse">
            <a:avLst/>
          </a:prstGeom>
          <a:solidFill>
            <a:srgbClr val="02BDC7"/>
          </a:solidFill>
          <a:ln>
            <a:noFill/>
          </a:ln>
        </p:spPr>
        <p:txBody>
          <a:bodyPr wrap="square" lIns="121900" tIns="121900" rIns="121900" bIns="121900" anchor="ctr" anchorCtr="0">
            <a:noAutofit/>
          </a:bodyPr>
          <a:lstStyle/>
          <a:p>
            <a:pPr lvl="0">
              <a:spcBef>
                <a:spcPts val="0"/>
              </a:spcBef>
              <a:buNone/>
            </a:pPr>
            <a:endParaRPr sz="2400"/>
          </a:p>
        </p:txBody>
      </p:sp>
      <p:sp>
        <p:nvSpPr>
          <p:cNvPr id="286" name="Shape 286"/>
          <p:cNvSpPr/>
          <p:nvPr/>
        </p:nvSpPr>
        <p:spPr>
          <a:xfrm>
            <a:off x="344385" y="2102800"/>
            <a:ext cx="125200" cy="125200"/>
          </a:xfrm>
          <a:prstGeom prst="ellipse">
            <a:avLst/>
          </a:prstGeom>
          <a:solidFill>
            <a:srgbClr val="FFB600"/>
          </a:solidFill>
          <a:ln>
            <a:noFill/>
          </a:ln>
        </p:spPr>
        <p:txBody>
          <a:bodyPr wrap="square" lIns="121900" tIns="121900" rIns="121900" bIns="121900" anchor="ctr" anchorCtr="0">
            <a:noAutofit/>
          </a:bodyPr>
          <a:lstStyle/>
          <a:p>
            <a:pPr lvl="0">
              <a:spcBef>
                <a:spcPts val="0"/>
              </a:spcBef>
              <a:buNone/>
            </a:pPr>
            <a:endParaRPr sz="2400"/>
          </a:p>
        </p:txBody>
      </p:sp>
      <p:sp>
        <p:nvSpPr>
          <p:cNvPr id="287" name="Shape 287"/>
          <p:cNvSpPr/>
          <p:nvPr/>
        </p:nvSpPr>
        <p:spPr>
          <a:xfrm>
            <a:off x="11635215" y="4266754"/>
            <a:ext cx="449023" cy="449023"/>
          </a:xfrm>
          <a:custGeom>
            <a:avLst/>
            <a:gdLst/>
            <a:ahLst/>
            <a:cxnLst/>
            <a:rect l="0" t="0" r="0" b="0"/>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FFB600"/>
            </a:solidFill>
            <a:prstDash val="solid"/>
            <a:round/>
            <a:headEnd type="none" w="med" len="med"/>
            <a:tailEnd type="none" w="med" len="med"/>
          </a:ln>
        </p:spPr>
        <p:txBody>
          <a:bodyPr wrap="square" lIns="121900" tIns="121900" rIns="121900" bIns="121900" anchor="ctr" anchorCtr="0">
            <a:noAutofit/>
          </a:bodyPr>
          <a:lstStyle/>
          <a:p>
            <a:pPr lvl="0">
              <a:spcBef>
                <a:spcPts val="0"/>
              </a:spcBef>
              <a:buNone/>
            </a:pPr>
            <a:endParaRPr sz="2400"/>
          </a:p>
        </p:txBody>
      </p:sp>
      <p:grpSp>
        <p:nvGrpSpPr>
          <p:cNvPr id="288" name="Shape 288"/>
          <p:cNvGrpSpPr/>
          <p:nvPr/>
        </p:nvGrpSpPr>
        <p:grpSpPr>
          <a:xfrm>
            <a:off x="10856501" y="5970098"/>
            <a:ext cx="678468" cy="638281"/>
            <a:chOff x="5972700" y="2330200"/>
            <a:chExt cx="411625" cy="387275"/>
          </a:xfrm>
        </p:grpSpPr>
        <p:sp>
          <p:nvSpPr>
            <p:cNvPr id="289" name="Shape 289"/>
            <p:cNvSpPr/>
            <p:nvPr/>
          </p:nvSpPr>
          <p:spPr>
            <a:xfrm>
              <a:off x="5972700" y="2476950"/>
              <a:ext cx="98050" cy="219825"/>
            </a:xfrm>
            <a:custGeom>
              <a:avLst/>
              <a:gdLst/>
              <a:ahLst/>
              <a:cxnLst/>
              <a:rect l="0" t="0" r="0" b="0"/>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rgbClr val="FFFFFF"/>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0" name="Shape 290"/>
            <p:cNvSpPr/>
            <p:nvPr/>
          </p:nvSpPr>
          <p:spPr>
            <a:xfrm>
              <a:off x="6078025" y="2330200"/>
              <a:ext cx="306300" cy="387275"/>
            </a:xfrm>
            <a:custGeom>
              <a:avLst/>
              <a:gdLst/>
              <a:ahLst/>
              <a:cxnLst/>
              <a:rect l="0" t="0" r="0" b="0"/>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rgbClr val="FFFFFF"/>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grpSp>
      <p:grpSp>
        <p:nvGrpSpPr>
          <p:cNvPr id="291" name="Shape 291"/>
          <p:cNvGrpSpPr/>
          <p:nvPr/>
        </p:nvGrpSpPr>
        <p:grpSpPr>
          <a:xfrm>
            <a:off x="727495" y="509853"/>
            <a:ext cx="531544" cy="842560"/>
            <a:chOff x="6718575" y="2318625"/>
            <a:chExt cx="256950" cy="407375"/>
          </a:xfrm>
        </p:grpSpPr>
        <p:sp>
          <p:nvSpPr>
            <p:cNvPr id="292" name="Shape 292"/>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3" name="Shape 293"/>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4" name="Shape 294"/>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5" name="Shape 295"/>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6" name="Shape 296"/>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7" name="Shape 297"/>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8" name="Shape 298"/>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sp>
          <p:nvSpPr>
            <p:cNvPr id="299" name="Shape 299"/>
            <p:cNvSpPr/>
            <p:nvPr/>
          </p:nvSpPr>
          <p:spPr>
            <a:xfrm>
              <a:off x="6795900" y="2628550"/>
              <a:ext cx="102300" cy="25"/>
            </a:xfrm>
            <a:custGeom>
              <a:avLst/>
              <a:gdLst/>
              <a:ahLst/>
              <a:cxnLst/>
              <a:rect l="0" t="0" r="0" b="0"/>
              <a:pathLst>
                <a:path w="4092" h="1" fill="none" extrusionOk="0">
                  <a:moveTo>
                    <a:pt x="0" y="1"/>
                  </a:moveTo>
                  <a:lnTo>
                    <a:pt x="4092" y="1"/>
                  </a:lnTo>
                </a:path>
              </a:pathLst>
            </a:custGeom>
            <a:noFill/>
            <a:ln w="12175" cap="rnd" cmpd="sng">
              <a:solidFill>
                <a:srgbClr val="02BDC7"/>
              </a:solidFill>
              <a:prstDash val="solid"/>
              <a:round/>
              <a:headEnd type="none" w="med" len="med"/>
              <a:tailEnd type="none" w="med" len="med"/>
            </a:ln>
          </p:spPr>
          <p:txBody>
            <a:bodyPr wrap="square" lIns="91425" tIns="91425" rIns="91425" bIns="91425" anchor="ctr" anchorCtr="0">
              <a:noAutofit/>
            </a:bodyPr>
            <a:lstStyle/>
            <a:p>
              <a:pPr lvl="0">
                <a:spcBef>
                  <a:spcPts val="0"/>
                </a:spcBef>
                <a:buNone/>
              </a:pPr>
              <a:endParaRPr sz="2400"/>
            </a:p>
          </p:txBody>
        </p:sp>
      </p:grpSp>
      <p:sp>
        <p:nvSpPr>
          <p:cNvPr id="300" name="Shape 300"/>
          <p:cNvSpPr txBox="1">
            <a:spLocks noGrp="1"/>
          </p:cNvSpPr>
          <p:nvPr>
            <p:ph type="sldNum" idx="12"/>
          </p:nvPr>
        </p:nvSpPr>
        <p:spPr>
          <a:xfrm>
            <a:off x="10823979" y="557417"/>
            <a:ext cx="731600" cy="524800"/>
          </a:xfrm>
          <a:prstGeom prst="rect">
            <a:avLst/>
          </a:prstGeom>
        </p:spPr>
        <p:txBody>
          <a:bodyPr wrap="square"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1104952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7D9039B-4594-7D4F-BFD2-1BA2F5ED14DD}" type="datetime1">
              <a:rPr lang="tr-TR" smtClean="0"/>
              <a:t>4.10.2024</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r>
              <a:rPr lang="en-US"/>
              <a:t>Kaynak: onuraltuntas.net </a:t>
            </a:r>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en/work-place-pc-screen-computer-305110/"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work-place-pc-screen-computer-305110/"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sv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8.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diq.wikipedia.org/wiki/Algoritma"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pixabay.com/tr/di%C5%9F-f%C4%B1r%C3%A7as%C4%B1-di%C5%9F-macunu-hijyen-di%C5%9F-309145/"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ommons.wikimedia.org/wiki/File:Cherry_madeira_cake.jpg" TargetMode="External"/><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n.vikidia.org/wiki/Mu%E1%B8%A5ammad_ibn_M%C5%ABs%C4%81_al-Khw%C4%81rizm%C4%AB" TargetMode="Externa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en.vikidia.org/wiki/Mu%E1%B8%A5ammad_ibn_M%C5%ABs%C4%81_al-Khw%C4%81rizm%C4%AB" TargetMode="Externa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en.vikidia.org/wiki/Mu%E1%B8%A5ammad_ibn_M%C5%ABs%C4%81_al-Khw%C4%81rizm%C4%AB" TargetMode="Externa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en.vikidia.org/wiki/Mu%E1%B8%A5ammad_ibn_M%C5%ABs%C4%81_al-Khw%C4%81rizm%C4%AB" TargetMode="External"/><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hyperlink" Target="https://creativecommons.org/licenses/by-sa/3.0/"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6.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pngall.com/java-png/"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www.elsaber21.com/top-javascript-tutoriales-de-global-web-desarrolladores"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mascandobits.es/programacion/medir-tiempo-de-ejecucion-en-c/"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lamiradadelreplicante.com/2015/06/09/apple-swift-sera-open-source-y-con-soporte-para-linux/"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n.wikipedia.org/wiki/PHP"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davidzeleny.net/juice-r/"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w3resource.com/sql-exercises/sql-aggregate-function-exercise-sample.php" TargetMode="Externa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273D63-31A9-FD37-5E55-F49626E8B363}"/>
              </a:ext>
            </a:extLst>
          </p:cNvPr>
          <p:cNvSpPr>
            <a:spLocks noGrp="1"/>
          </p:cNvSpPr>
          <p:nvPr>
            <p:ph type="ctrTitle"/>
          </p:nvPr>
        </p:nvSpPr>
        <p:spPr>
          <a:xfrm>
            <a:off x="992799" y="2824973"/>
            <a:ext cx="9775316" cy="2098226"/>
          </a:xfrm>
        </p:spPr>
        <p:txBody>
          <a:bodyPr/>
          <a:lstStyle/>
          <a:p>
            <a:r>
              <a:rPr lang="tr-TR" sz="2800" b="1" dirty="0">
                <a:solidFill>
                  <a:srgbClr val="992F62"/>
                </a:solidFill>
                <a:effectLst/>
                <a:latin typeface="Calibri" panose="020F0502020204030204" pitchFamily="34" charset="0"/>
              </a:rPr>
              <a:t>2024-2025 EĞİTİM VE ÖĞRETİM YILI</a:t>
            </a:r>
            <a:br>
              <a:rPr lang="tr-TR" sz="2800" b="1" dirty="0">
                <a:solidFill>
                  <a:srgbClr val="992F62"/>
                </a:solidFill>
                <a:effectLst/>
                <a:latin typeface="Calibri" panose="020F0502020204030204" pitchFamily="34" charset="0"/>
              </a:rPr>
            </a:br>
            <a:br>
              <a:rPr lang="tr-TR" sz="2800" b="1" dirty="0">
                <a:solidFill>
                  <a:srgbClr val="992F62"/>
                </a:solidFill>
                <a:effectLst/>
                <a:latin typeface="Calibri" panose="020F0502020204030204" pitchFamily="34" charset="0"/>
              </a:rPr>
            </a:br>
            <a:r>
              <a:rPr lang="tr-TR" sz="2800" b="1" dirty="0">
                <a:solidFill>
                  <a:srgbClr val="992F62"/>
                </a:solidFill>
                <a:effectLst/>
                <a:latin typeface="Calibri" panose="020F0502020204030204" pitchFamily="34" charset="0"/>
              </a:rPr>
              <a:t>PROGRAMLAMAYA GİRİŞ VE ALGORİTMA DERSİ</a:t>
            </a:r>
            <a:br>
              <a:rPr lang="tr-TR" sz="2800" b="1" dirty="0">
                <a:solidFill>
                  <a:srgbClr val="992F62"/>
                </a:solidFill>
                <a:effectLst/>
                <a:latin typeface="Calibri" panose="020F0502020204030204" pitchFamily="34" charset="0"/>
              </a:rPr>
            </a:br>
            <a:br>
              <a:rPr lang="tr-TR" sz="2800" b="1" dirty="0">
                <a:solidFill>
                  <a:srgbClr val="992F62"/>
                </a:solidFill>
                <a:effectLst/>
                <a:latin typeface="Calibri" panose="020F0502020204030204" pitchFamily="34" charset="0"/>
              </a:rPr>
            </a:br>
            <a:r>
              <a:rPr lang="tr-TR" sz="4800" b="1" dirty="0">
                <a:solidFill>
                  <a:srgbClr val="992F62"/>
                </a:solidFill>
                <a:latin typeface="Calibri" panose="020F0502020204030204" pitchFamily="34" charset="0"/>
              </a:rPr>
              <a:t>2</a:t>
            </a:r>
            <a:r>
              <a:rPr lang="tr-TR" sz="4800" b="1" dirty="0">
                <a:solidFill>
                  <a:srgbClr val="992F62"/>
                </a:solidFill>
                <a:effectLst/>
                <a:latin typeface="Calibri" panose="020F0502020204030204" pitchFamily="34" charset="0"/>
              </a:rPr>
              <a:t>. ÜNİTE</a:t>
            </a:r>
            <a:br>
              <a:rPr lang="tr-TR" sz="4800" b="1" dirty="0">
                <a:solidFill>
                  <a:srgbClr val="992F62"/>
                </a:solidFill>
                <a:effectLst/>
                <a:latin typeface="Calibri" panose="020F0502020204030204" pitchFamily="34" charset="0"/>
              </a:rPr>
            </a:br>
            <a:br>
              <a:rPr lang="tr-TR" sz="2800" b="1" dirty="0">
                <a:solidFill>
                  <a:srgbClr val="992F62"/>
                </a:solidFill>
                <a:effectLst/>
                <a:latin typeface="Calibri" panose="020F0502020204030204" pitchFamily="34" charset="0"/>
              </a:rPr>
            </a:br>
            <a:r>
              <a:rPr lang="tr-TR" sz="2800" b="1" dirty="0">
                <a:solidFill>
                  <a:srgbClr val="992F62"/>
                </a:solidFill>
                <a:effectLst/>
                <a:latin typeface="Calibri" panose="020F0502020204030204" pitchFamily="34" charset="0"/>
              </a:rPr>
              <a:t>ALGORİTMA İLE PROBLEM ÇÖZME VE AKIŞ DİYAGRAMI</a:t>
            </a:r>
            <a:br>
              <a:rPr lang="tr-TR" sz="2800" b="1" dirty="0">
                <a:solidFill>
                  <a:srgbClr val="992F62"/>
                </a:solidFill>
                <a:effectLst/>
                <a:latin typeface="Calibri" panose="020F0502020204030204" pitchFamily="34" charset="0"/>
              </a:rPr>
            </a:br>
            <a:endParaRPr lang="tr-TR" sz="2800" b="1" dirty="0"/>
          </a:p>
        </p:txBody>
      </p:sp>
      <p:sp>
        <p:nvSpPr>
          <p:cNvPr id="8" name="Alt Bilgi Yer Tutucusu 7">
            <a:extLst>
              <a:ext uri="{FF2B5EF4-FFF2-40B4-BE49-F238E27FC236}">
                <a16:creationId xmlns:a16="http://schemas.microsoft.com/office/drawing/2014/main" id="{BE8AD68C-B8EB-D9F9-7EDD-8D425464F72B}"/>
              </a:ext>
            </a:extLst>
          </p:cNvPr>
          <p:cNvSpPr>
            <a:spLocks noGrp="1"/>
          </p:cNvSpPr>
          <p:nvPr>
            <p:ph type="ftr" sz="quarter" idx="11"/>
          </p:nvPr>
        </p:nvSpPr>
        <p:spPr/>
        <p:txBody>
          <a:bodyPr/>
          <a:lstStyle/>
          <a:p>
            <a:r>
              <a:rPr lang="en-US"/>
              <a:t>Kaynak: onuraltuntas.net </a:t>
            </a:r>
            <a:endParaRPr lang="en-US" dirty="0"/>
          </a:p>
        </p:txBody>
      </p:sp>
    </p:spTree>
    <p:extLst>
      <p:ext uri="{BB962C8B-B14F-4D97-AF65-F5344CB8AC3E}">
        <p14:creationId xmlns:p14="http://schemas.microsoft.com/office/powerpoint/2010/main" val="182206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789106"/>
          </a:xfrm>
          <a:solidFill>
            <a:schemeClr val="accent2"/>
          </a:solidFill>
        </p:spPr>
        <p:txBody>
          <a:bodyPr>
            <a:normAutofit fontScale="90000"/>
          </a:bodyPr>
          <a:lstStyle/>
          <a:p>
            <a:r>
              <a:rPr lang="tr-TR" b="1" dirty="0">
                <a:latin typeface="Calibri" panose="020F0502020204030204" pitchFamily="34" charset="0"/>
              </a:rPr>
              <a:t>2.1. </a:t>
            </a:r>
            <a:r>
              <a:rPr lang="tr-TR" b="1" dirty="0" err="1">
                <a:effectLst/>
                <a:latin typeface="Calibri" panose="020F0502020204030204" pitchFamily="34" charset="0"/>
              </a:rPr>
              <a:t>Çözümu</a:t>
            </a:r>
            <a:r>
              <a:rPr lang="tr-TR" b="1" dirty="0">
                <a:effectLst/>
                <a:latin typeface="Calibri" panose="020F0502020204030204" pitchFamily="34" charset="0"/>
              </a:rPr>
              <a:t>̈ istenen problem</a:t>
            </a:r>
            <a:br>
              <a:rPr lang="tr-TR" dirty="0">
                <a:effectLst/>
                <a:latin typeface="Calibri" panose="020F0502020204030204" pitchFamily="34" charset="0"/>
              </a:rPr>
            </a:br>
            <a:endParaRPr lang="tr-TR" dirty="0"/>
          </a:p>
        </p:txBody>
      </p:sp>
      <p:pic>
        <p:nvPicPr>
          <p:cNvPr id="1026" name="Picture 2" descr="Puzzle - Yapboz Modellerimiz">
            <a:extLst>
              <a:ext uri="{FF2B5EF4-FFF2-40B4-BE49-F238E27FC236}">
                <a16:creationId xmlns:a16="http://schemas.microsoft.com/office/drawing/2014/main" id="{F0E563BE-5B43-6A6C-B98C-D0099795BA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857" r="3782"/>
          <a:stretch/>
        </p:blipFill>
        <p:spPr bwMode="auto">
          <a:xfrm>
            <a:off x="1306567" y="1810891"/>
            <a:ext cx="3211495" cy="3466681"/>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32658" y="1696172"/>
            <a:ext cx="6176776" cy="3581400"/>
          </a:xfrm>
        </p:spPr>
        <p:txBody>
          <a:bodyPr>
            <a:noAutofit/>
          </a:bodyPr>
          <a:lstStyle/>
          <a:p>
            <a:r>
              <a:rPr lang="tr-TR" sz="2400" dirty="0"/>
              <a:t>Bir problemi çözmeye başlamadan önce, onu gerçekten anlamak çok önemlidir. Tıpkı bir yapbozu çözmeden önce, parçaların nasıl yerleştirileceğini düşünmek gibi. </a:t>
            </a:r>
          </a:p>
          <a:p>
            <a:endParaRPr lang="tr-TR" sz="2400" dirty="0"/>
          </a:p>
          <a:p>
            <a:r>
              <a:rPr lang="tr-TR" sz="2400" dirty="0"/>
              <a:t>Bu yüzden önce problemi dikkatlice incelemeli ve çözüm için hangi adımları takip etmemiz gerektiğini tahmin etmeliyiz.</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602092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783917" y="2127504"/>
            <a:ext cx="5793475" cy="3581400"/>
          </a:xfrm>
        </p:spPr>
        <p:txBody>
          <a:bodyPr>
            <a:normAutofit/>
          </a:bodyPr>
          <a:lstStyle/>
          <a:p>
            <a:pPr marL="0" indent="0">
              <a:buNone/>
            </a:pPr>
            <a:endParaRPr lang="tr-TR" dirty="0"/>
          </a:p>
          <a:p>
            <a:pPr marL="0" indent="0">
              <a:buNone/>
            </a:pPr>
            <a:r>
              <a:rPr lang="tr-TR" dirty="0"/>
              <a:t>Örnek olarak, bir arkadaşına nasıl adres tarif edeceğini düşün. Önce nereye gitmek istediğini anlamalısın, sonra da adım adım nasıl gidileceğini planlamalısın. Bu, bir algoritma yazarken de aynı şekilde işler.</a:t>
            </a:r>
          </a:p>
          <a:p>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16" name="Rectangle 15">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6" name="Resim 5" descr="Raptiyede kesişen çizgiler">
            <a:extLst>
              <a:ext uri="{FF2B5EF4-FFF2-40B4-BE49-F238E27FC236}">
                <a16:creationId xmlns:a16="http://schemas.microsoft.com/office/drawing/2014/main" id="{7B120DE3-D696-0E10-49FD-1A1C8EEF01DE}"/>
              </a:ext>
            </a:extLst>
          </p:cNvPr>
          <p:cNvPicPr>
            <a:picLocks noChangeAspect="1"/>
          </p:cNvPicPr>
          <p:nvPr/>
        </p:nvPicPr>
        <p:blipFill>
          <a:blip r:embed="rId2"/>
          <a:srcRect l="43997" r="11427" b="-1"/>
          <a:stretch/>
        </p:blipFill>
        <p:spPr>
          <a:xfrm>
            <a:off x="7612260" y="10"/>
            <a:ext cx="4579739" cy="6857990"/>
          </a:xfrm>
          <a:prstGeom prst="rect">
            <a:avLst/>
          </a:prstGeom>
        </p:spPr>
      </p:pic>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4069053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Resim 6" descr="Farklı renkli soru işaretleri">
            <a:extLst>
              <a:ext uri="{FF2B5EF4-FFF2-40B4-BE49-F238E27FC236}">
                <a16:creationId xmlns:a16="http://schemas.microsoft.com/office/drawing/2014/main" id="{A0C5E4A1-3E59-69C7-D2E1-5EB32E2E5D6E}"/>
              </a:ext>
            </a:extLst>
          </p:cNvPr>
          <p:cNvPicPr>
            <a:picLocks noChangeAspect="1"/>
          </p:cNvPicPr>
          <p:nvPr/>
        </p:nvPicPr>
        <p:blipFill>
          <a:blip r:embed="rId2"/>
          <a:srcRect/>
          <a:stretch/>
        </p:blipFill>
        <p:spPr>
          <a:xfrm>
            <a:off x="20" y="-1"/>
            <a:ext cx="12191980" cy="6858000"/>
          </a:xfrm>
          <a:prstGeom prst="rect">
            <a:avLst/>
          </a:prstGeom>
        </p:spPr>
      </p:pic>
      <p:sp>
        <p:nvSpPr>
          <p:cNvPr id="22" name="Rectangle 18">
            <a:extLst>
              <a:ext uri="{FF2B5EF4-FFF2-40B4-BE49-F238E27FC236}">
                <a16:creationId xmlns:a16="http://schemas.microsoft.com/office/drawing/2014/main" id="{3CBA2BA5-DF4D-437C-9273-F945CF857D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7948" y="1838152"/>
            <a:ext cx="5607908" cy="372444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7754EA86-2D7A-4D51-B5F6-DA6349D5F4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1087261" y="1405049"/>
            <a:ext cx="2131466" cy="1830903"/>
          </a:xfrm>
          <a:custGeom>
            <a:avLst/>
            <a:gdLst>
              <a:gd name="connsiteX0" fmla="*/ 2308583 w 2308583"/>
              <a:gd name="connsiteY0" fmla="*/ 1983044 h 1983044"/>
              <a:gd name="connsiteX1" fmla="*/ 462 w 2308583"/>
              <a:gd name="connsiteY1" fmla="*/ 1983044 h 1983044"/>
              <a:gd name="connsiteX2" fmla="*/ 0 w 2308583"/>
              <a:gd name="connsiteY2" fmla="*/ 1711185 h 1983044"/>
              <a:gd name="connsiteX3" fmla="*/ 2022607 w 2308583"/>
              <a:gd name="connsiteY3" fmla="*/ 1712117 h 1983044"/>
              <a:gd name="connsiteX4" fmla="*/ 2022607 w 2308583"/>
              <a:gd name="connsiteY4" fmla="*/ 0 h 1983044"/>
              <a:gd name="connsiteX5" fmla="*/ 2308583 w 2308583"/>
              <a:gd name="connsiteY5" fmla="*/ 0 h 198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1983044">
                <a:moveTo>
                  <a:pt x="2308583" y="1983044"/>
                </a:moveTo>
                <a:lnTo>
                  <a:pt x="462" y="1983044"/>
                </a:lnTo>
                <a:cubicBezTo>
                  <a:pt x="-462" y="1889214"/>
                  <a:pt x="923" y="1805015"/>
                  <a:pt x="0" y="1711185"/>
                </a:cubicBezTo>
                <a:lnTo>
                  <a:pt x="2022607" y="1712117"/>
                </a:lnTo>
                <a:lnTo>
                  <a:pt x="2022607" y="0"/>
                </a:lnTo>
                <a:lnTo>
                  <a:pt x="2308583" y="0"/>
                </a:lnTo>
                <a:close/>
              </a:path>
            </a:pathLst>
          </a:custGeom>
          <a:solidFill>
            <a:schemeClr val="tx1">
              <a:alpha val="70000"/>
            </a:schemeClr>
          </a:solidFill>
          <a:ln w="0">
            <a:noFill/>
            <a:prstDash val="solid"/>
            <a:round/>
            <a:headEnd/>
            <a:tailEnd/>
          </a:ln>
        </p:spPr>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885959" y="2109216"/>
            <a:ext cx="4891887" cy="3170355"/>
          </a:xfrm>
        </p:spPr>
        <p:txBody>
          <a:bodyPr>
            <a:noAutofit/>
          </a:bodyPr>
          <a:lstStyle/>
          <a:p>
            <a:r>
              <a:rPr lang="tr-TR" dirty="0"/>
              <a:t>Bir problemi çözmeden önce, bu problemin neden ortaya çıktığını bilmemiz gerekiyor. Eğer problemin nedenlerini bulursak, çözüm yolunu da daha kolay bulabiliriz. </a:t>
            </a:r>
          </a:p>
          <a:p>
            <a:endParaRPr lang="tr-TR" dirty="0"/>
          </a:p>
          <a:p>
            <a:r>
              <a:rPr lang="tr-TR" dirty="0"/>
              <a:t>Bu yaklaşım, algoritma yazarken de aynıdır: Problemi tam anlamıyla çözmek için sorunun kökenine inmek, yani nedenini bulmak çok önemli.</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964626" y="6453386"/>
            <a:ext cx="6176775" cy="404614"/>
          </a:xfrm>
        </p:spPr>
        <p:txBody>
          <a:bodyPr>
            <a:normAutofit/>
          </a:bodyPr>
          <a:lstStyle/>
          <a:p>
            <a:pPr>
              <a:spcAft>
                <a:spcPts val="600"/>
              </a:spcAft>
            </a:pPr>
            <a:r>
              <a:rPr lang="en-US">
                <a:solidFill>
                  <a:srgbClr val="FFFFFF"/>
                </a:solidFill>
              </a:rPr>
              <a:t>Kaynak: onuraltuntas.net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258760686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005839" y="862076"/>
            <a:ext cx="4025627" cy="4660900"/>
          </a:xfrm>
        </p:spPr>
        <p:txBody>
          <a:bodyPr>
            <a:normAutofit fontScale="92500" lnSpcReduction="10000"/>
          </a:bodyPr>
          <a:lstStyle/>
          <a:p>
            <a:pPr marL="0" indent="0">
              <a:buNone/>
            </a:pPr>
            <a:r>
              <a:rPr lang="tr-TR" sz="2400" b="1" dirty="0">
                <a:highlight>
                  <a:srgbClr val="FFFF00"/>
                </a:highlight>
              </a:rPr>
              <a:t>Örnek problem: </a:t>
            </a:r>
            <a:r>
              <a:rPr lang="tr-TR" sz="2400" dirty="0"/>
              <a:t>Bir bilgisayar yavaş çalışmaktadır.</a:t>
            </a:r>
          </a:p>
          <a:p>
            <a:pPr marL="0" indent="0">
              <a:buNone/>
            </a:pPr>
            <a:r>
              <a:rPr lang="tr-TR" sz="2400" b="1" dirty="0"/>
              <a:t> ?</a:t>
            </a:r>
          </a:p>
          <a:p>
            <a:pPr marL="0" indent="0">
              <a:buNone/>
            </a:pPr>
            <a:r>
              <a:rPr lang="tr-TR" sz="2400" dirty="0"/>
              <a:t>Problem çözmek için bazı sorular soralım:</a:t>
            </a:r>
          </a:p>
          <a:p>
            <a:pPr marL="0" indent="0">
              <a:buNone/>
            </a:pPr>
            <a:endParaRPr lang="tr-TR" sz="2400" dirty="0"/>
          </a:p>
          <a:p>
            <a:r>
              <a:rPr lang="tr-TR" sz="2400" dirty="0">
                <a:latin typeface="Arial" panose="020B0604020202020204" pitchFamily="34" charset="0"/>
                <a:cs typeface="Arial" panose="020B0604020202020204" pitchFamily="34" charset="0"/>
              </a:rPr>
              <a:t>Bilgisayar ne zamandan beri yavaş?</a:t>
            </a:r>
          </a:p>
          <a:p>
            <a:r>
              <a:rPr lang="tr-TR" sz="2400" dirty="0">
                <a:latin typeface="Arial" panose="020B0604020202020204" pitchFamily="34" charset="0"/>
                <a:cs typeface="Arial" panose="020B0604020202020204" pitchFamily="34" charset="0"/>
              </a:rPr>
              <a:t>Hangi uygulamaları kullanıyorsun?</a:t>
            </a:r>
          </a:p>
          <a:p>
            <a:r>
              <a:rPr lang="tr-TR" sz="2400" dirty="0">
                <a:latin typeface="Arial" panose="020B0604020202020204" pitchFamily="34" charset="0"/>
                <a:cs typeface="Arial" panose="020B0604020202020204" pitchFamily="34" charset="0"/>
              </a:rPr>
              <a:t>Bilgisayarın donanımında bir sorun var mı?</a:t>
            </a:r>
          </a:p>
          <a:p>
            <a:pPr marL="0" indent="0">
              <a:buNone/>
            </a:pPr>
            <a:endParaRPr lang="tr-TR" sz="1400" dirty="0"/>
          </a:p>
        </p:txBody>
      </p:sp>
      <p:pic>
        <p:nvPicPr>
          <p:cNvPr id="10" name="Resim 9" descr="elektronik donanım, çıkış cihazı, metin, ekran, görüntüleme içeren bir resim&#10;&#10;Açıklama otomatik olarak oluşturuldu">
            <a:extLst>
              <a:ext uri="{FF2B5EF4-FFF2-40B4-BE49-F238E27FC236}">
                <a16:creationId xmlns:a16="http://schemas.microsoft.com/office/drawing/2014/main" id="{A9348F64-821B-4F4F-EA80-67994F62C92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031467" y="825080"/>
            <a:ext cx="6517065" cy="4887798"/>
          </a:xfrm>
          <a:prstGeom prst="rect">
            <a:avLst/>
          </a:pr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3802701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252217" y="1638300"/>
            <a:ext cx="3282694" cy="3581400"/>
          </a:xfrm>
        </p:spPr>
        <p:txBody>
          <a:bodyPr>
            <a:normAutofit/>
          </a:bodyPr>
          <a:lstStyle/>
          <a:p>
            <a:pPr marL="0" indent="0">
              <a:buNone/>
            </a:pPr>
            <a:r>
              <a:rPr lang="tr-TR" b="1" dirty="0">
                <a:highlight>
                  <a:srgbClr val="FFFF00"/>
                </a:highlight>
              </a:rPr>
              <a:t>Problemi sorularla çözme</a:t>
            </a:r>
          </a:p>
          <a:p>
            <a:pPr marL="0" indent="0">
              <a:buNone/>
            </a:pPr>
            <a:endParaRPr lang="tr-TR" b="1" dirty="0">
              <a:highlight>
                <a:srgbClr val="FFFF00"/>
              </a:highlight>
            </a:endParaRPr>
          </a:p>
          <a:p>
            <a:pPr marL="0" indent="0">
              <a:buNone/>
            </a:pPr>
            <a:r>
              <a:rPr lang="tr-TR" b="1" dirty="0"/>
              <a:t>Örnek problem: </a:t>
            </a:r>
            <a:r>
              <a:rPr lang="tr-TR" dirty="0"/>
              <a:t>Bir bilgisayar yavaş çalışmaktadır.</a:t>
            </a:r>
          </a:p>
          <a:p>
            <a:pPr marL="0" indent="0">
              <a:buNone/>
            </a:pPr>
            <a:endParaRPr lang="tr-TR" dirty="0"/>
          </a:p>
          <a:p>
            <a:pPr marL="0" indent="0">
              <a:buNone/>
            </a:pPr>
            <a:r>
              <a:rPr lang="tr-TR" dirty="0"/>
              <a:t>Sizce bu problemi çözmek için başka hangi sorular sorulabilir?</a:t>
            </a:r>
          </a:p>
        </p:txBody>
      </p:sp>
      <p:pic>
        <p:nvPicPr>
          <p:cNvPr id="5" name="Resim 4" descr="elektronik donanım, çıkış cihazı, metin, ekran, görüntüleme içeren bir resim&#10;&#10;Açıklama otomatik olarak oluşturuldu">
            <a:extLst>
              <a:ext uri="{FF2B5EF4-FFF2-40B4-BE49-F238E27FC236}">
                <a16:creationId xmlns:a16="http://schemas.microsoft.com/office/drawing/2014/main" id="{88FBCF77-8CDA-BF0F-D2CA-3A401B28165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031467" y="825080"/>
            <a:ext cx="6517065" cy="4887798"/>
          </a:xfrm>
          <a:prstGeom prst="rect">
            <a:avLst/>
          </a:pr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769933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40077" y="1638300"/>
            <a:ext cx="5793475" cy="3581400"/>
          </a:xfrm>
        </p:spPr>
        <p:txBody>
          <a:bodyPr>
            <a:normAutofit/>
          </a:bodyPr>
          <a:lstStyle/>
          <a:p>
            <a:pPr marL="0" indent="0">
              <a:buNone/>
            </a:pPr>
            <a:r>
              <a:rPr lang="tr-TR" sz="2400" b="1" dirty="0">
                <a:highlight>
                  <a:srgbClr val="FFFF00"/>
                </a:highlight>
              </a:rPr>
              <a:t>Problemin Etki Alanı:</a:t>
            </a:r>
            <a:r>
              <a:rPr lang="tr-TR" sz="2400" dirty="0">
                <a:highlight>
                  <a:srgbClr val="FFFF00"/>
                </a:highlight>
              </a:rPr>
              <a:t> </a:t>
            </a:r>
          </a:p>
          <a:p>
            <a:pPr marL="0" indent="0">
              <a:buNone/>
            </a:pPr>
            <a:endParaRPr lang="tr-TR" sz="2400" dirty="0">
              <a:highlight>
                <a:srgbClr val="FFFF00"/>
              </a:highlight>
            </a:endParaRPr>
          </a:p>
          <a:p>
            <a:pPr marL="0" indent="0">
              <a:buNone/>
            </a:pPr>
            <a:r>
              <a:rPr lang="tr-TR" sz="2400" b="1" dirty="0"/>
              <a:t>Örnek problem: </a:t>
            </a:r>
            <a:r>
              <a:rPr lang="tr-TR" sz="2400" dirty="0"/>
              <a:t>Bir bilgisayar yavaş çalışmaktadır.</a:t>
            </a:r>
          </a:p>
          <a:p>
            <a:pPr marL="0" indent="0">
              <a:buNone/>
            </a:pPr>
            <a:endParaRPr lang="tr-TR" sz="2400" dirty="0"/>
          </a:p>
          <a:p>
            <a:pPr marL="0" indent="0">
              <a:buNone/>
            </a:pPr>
            <a:r>
              <a:rPr lang="tr-TR" sz="2400" b="1" dirty="0"/>
              <a:t>Soru: </a:t>
            </a:r>
            <a:r>
              <a:rPr lang="tr-TR" sz="2400" dirty="0"/>
              <a:t>Bu problem başka neleri etkiliyor olabilir? (Örnek: Bilgisayarda yapılan işlerin gecikmesi)</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16" name="Rectangle 15">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rcRect l="31197" r="31240"/>
          <a:stretch/>
        </p:blipFill>
        <p:spPr>
          <a:xfrm>
            <a:off x="7612260" y="10"/>
            <a:ext cx="4579739" cy="6857990"/>
          </a:xfrm>
          <a:prstGeom prst="rect">
            <a:avLst/>
          </a:prstGeom>
        </p:spPr>
      </p:pic>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3487068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rcRect r="27"/>
          <a:stretch/>
        </p:blipFill>
        <p:spPr>
          <a:xfrm>
            <a:off x="-1" y="10"/>
            <a:ext cx="12188652" cy="6857990"/>
          </a:xfrm>
          <a:prstGeom prst="rect">
            <a:avLst/>
          </a:prstGeom>
        </p:spPr>
      </p:pic>
      <p:sp>
        <p:nvSpPr>
          <p:cNvPr id="14" name="Rectangle 13">
            <a:extLst>
              <a:ext uri="{FF2B5EF4-FFF2-40B4-BE49-F238E27FC236}">
                <a16:creationId xmlns:a16="http://schemas.microsoft.com/office/drawing/2014/main" id="{BC46CD03-D076-40A3-9AA4-2B7BB288B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8D28697-83F7-4C09-A9B2-6CAA58855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647073" y="731520"/>
            <a:ext cx="9601200" cy="5132832"/>
          </a:xfrm>
        </p:spPr>
        <p:txBody>
          <a:bodyPr>
            <a:normAutofit/>
          </a:bodyPr>
          <a:lstStyle/>
          <a:p>
            <a:pPr marL="0" indent="0">
              <a:buNone/>
            </a:pPr>
            <a:r>
              <a:rPr lang="tr-TR" b="1" dirty="0">
                <a:highlight>
                  <a:srgbClr val="FFFF00"/>
                </a:highlight>
              </a:rPr>
              <a:t>Problem: </a:t>
            </a:r>
            <a:r>
              <a:rPr lang="tr-TR" dirty="0"/>
              <a:t>Bir konferans salonunda farklı büyüklükte oturma alanları var. Aşağıdaki üç farklı oturma alanı mevcut:</a:t>
            </a:r>
          </a:p>
          <a:p>
            <a:pPr>
              <a:buFont typeface="Arial" panose="020B0604020202020204" pitchFamily="34" charset="0"/>
              <a:buChar char="•"/>
            </a:pPr>
            <a:r>
              <a:rPr lang="tr-TR" dirty="0"/>
              <a:t>Küçük alan: 15 kişi</a:t>
            </a:r>
          </a:p>
          <a:p>
            <a:pPr>
              <a:buFont typeface="Arial" panose="020B0604020202020204" pitchFamily="34" charset="0"/>
              <a:buChar char="•"/>
            </a:pPr>
            <a:r>
              <a:rPr lang="tr-TR" dirty="0"/>
              <a:t>Orta alan: 25 kişi</a:t>
            </a:r>
          </a:p>
          <a:p>
            <a:pPr>
              <a:buFont typeface="Arial" panose="020B0604020202020204" pitchFamily="34" charset="0"/>
              <a:buChar char="•"/>
            </a:pPr>
            <a:r>
              <a:rPr lang="tr-TR" dirty="0"/>
              <a:t>Büyük alan: 40 kişi</a:t>
            </a:r>
          </a:p>
          <a:p>
            <a:pPr marL="0" indent="0">
              <a:buNone/>
            </a:pPr>
            <a:r>
              <a:rPr lang="tr-TR" dirty="0"/>
              <a:t>Toplamda 270 kişilik bir grup bu salona yerleştirilecek. Amacımız, oturma alanlarını en verimli şekilde kullanarak herkesin salona sığmasını sağlamak. Hangi oturma alanlarından kaç tane kullanılmalıdır?</a:t>
            </a:r>
          </a:p>
          <a:p>
            <a:r>
              <a:rPr lang="tr-TR" b="1" dirty="0"/>
              <a:t>Kısıtlar:</a:t>
            </a:r>
            <a:endParaRPr lang="tr-TR" dirty="0"/>
          </a:p>
          <a:p>
            <a:pPr>
              <a:buFont typeface="Arial" panose="020B0604020202020204" pitchFamily="34" charset="0"/>
              <a:buChar char="•"/>
            </a:pPr>
            <a:r>
              <a:rPr lang="tr-TR" dirty="0"/>
              <a:t>Her oturma alanı sadece bir kez kullanılabilir.</a:t>
            </a:r>
          </a:p>
          <a:p>
            <a:pPr>
              <a:buFont typeface="Arial" panose="020B0604020202020204" pitchFamily="34" charset="0"/>
              <a:buChar char="•"/>
            </a:pPr>
            <a:r>
              <a:rPr lang="tr-TR" dirty="0"/>
              <a:t>Amaç, en az oturma alanı kullanılarak tüm insanları yerleştirmektir.</a:t>
            </a:r>
          </a:p>
          <a:p>
            <a:endParaRPr lang="tr-TR" sz="1600" dirty="0"/>
          </a:p>
          <a:p>
            <a:pPr marL="0" indent="0">
              <a:buNone/>
            </a:pPr>
            <a:endParaRPr lang="tr-TR" sz="16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1878770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rcRect l="32042" r="32086"/>
          <a:stretch/>
        </p:blipFill>
        <p:spPr>
          <a:xfrm>
            <a:off x="-1" y="10"/>
            <a:ext cx="4373546" cy="6857990"/>
          </a:xfrm>
          <a:prstGeom prst="rect">
            <a:avLst/>
          </a:prstGeom>
        </p:spPr>
      </p:pic>
      <p:sp>
        <p:nvSpPr>
          <p:cNvPr id="16" name="Rectangle 15">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70356" y="1486088"/>
            <a:ext cx="6176776" cy="3581400"/>
          </a:xfrm>
        </p:spPr>
        <p:txBody>
          <a:bodyPr>
            <a:normAutofit/>
          </a:bodyPr>
          <a:lstStyle/>
          <a:p>
            <a:pPr marL="0" indent="0">
              <a:buNone/>
            </a:pPr>
            <a:r>
              <a:rPr lang="tr-TR" sz="1900" b="1" dirty="0">
                <a:highlight>
                  <a:srgbClr val="FFFF00"/>
                </a:highlight>
              </a:rPr>
              <a:t>Algoritma Adımları:</a:t>
            </a:r>
          </a:p>
          <a:p>
            <a:pPr marL="0" indent="0">
              <a:buNone/>
            </a:pPr>
            <a:endParaRPr lang="tr-TR" sz="1900" b="1" dirty="0">
              <a:highlight>
                <a:srgbClr val="FFFF00"/>
              </a:highlight>
            </a:endParaRPr>
          </a:p>
          <a:p>
            <a:pPr marL="0" indent="0">
              <a:buNone/>
            </a:pPr>
            <a:r>
              <a:rPr lang="tr-TR" sz="1900" b="1" dirty="0">
                <a:highlight>
                  <a:srgbClr val="00FF00"/>
                </a:highlight>
              </a:rPr>
              <a:t> 1.adım; Problemi Anlamak:</a:t>
            </a:r>
            <a:endParaRPr lang="tr-TR" sz="1900" dirty="0">
              <a:highlight>
                <a:srgbClr val="00FF00"/>
              </a:highlight>
            </a:endParaRPr>
          </a:p>
          <a:p>
            <a:pPr marL="742950" lvl="1" indent="-285750">
              <a:buFont typeface="+mj-lt"/>
              <a:buAutoNum type="arabicPeriod"/>
            </a:pPr>
            <a:r>
              <a:rPr lang="tr-TR" sz="1900" dirty="0"/>
              <a:t>Toplam 270 kişi var ve 3 farklı boyutta oturma alanı kullanabiliriz: 15 kişilik, 25 kişilik, 40 kişilik.</a:t>
            </a:r>
          </a:p>
          <a:p>
            <a:pPr marL="742950" lvl="1" indent="-285750">
              <a:buFont typeface="+mj-lt"/>
              <a:buAutoNum type="arabicPeriod"/>
            </a:pPr>
            <a:r>
              <a:rPr lang="tr-TR" sz="1900" dirty="0"/>
              <a:t>Her oturma alanı bir kere kullanılabileceğinden, bu oturma alanlarını birleştirerek toplamda 270 kişiyi salona sığdırmalıyız.</a:t>
            </a:r>
          </a:p>
          <a:p>
            <a:pPr marL="742950" lvl="1" indent="-285750">
              <a:buFont typeface="+mj-lt"/>
              <a:buAutoNum type="arabicPeriod"/>
            </a:pPr>
            <a:r>
              <a:rPr lang="tr-TR" sz="1900" dirty="0"/>
              <a:t>Amacımız, en az sayıda oturma alanı kullanarak tüm kişileri yerleştirmek.</a:t>
            </a:r>
          </a:p>
          <a:p>
            <a:pPr marL="0" indent="0">
              <a:buNone/>
            </a:pPr>
            <a:endParaRPr lang="tr-TR" sz="19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274554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rcRect l="32042" r="32086"/>
          <a:stretch/>
        </p:blipFill>
        <p:spPr>
          <a:xfrm>
            <a:off x="-1" y="10"/>
            <a:ext cx="4373546" cy="6857990"/>
          </a:xfrm>
          <a:prstGeom prst="rect">
            <a:avLst/>
          </a:prstGeom>
        </p:spPr>
      </p:pic>
      <p:sp>
        <p:nvSpPr>
          <p:cNvPr id="16" name="Rectangle 15">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80084" y="1011936"/>
            <a:ext cx="6176776" cy="4632960"/>
          </a:xfrm>
        </p:spPr>
        <p:txBody>
          <a:bodyPr>
            <a:normAutofit/>
          </a:bodyPr>
          <a:lstStyle/>
          <a:p>
            <a:pPr marL="0" indent="0">
              <a:buNone/>
            </a:pPr>
            <a:r>
              <a:rPr lang="tr-TR" b="1" dirty="0">
                <a:highlight>
                  <a:srgbClr val="FFFF00"/>
                </a:highlight>
              </a:rPr>
              <a:t>Algoritma Adımları:</a:t>
            </a:r>
          </a:p>
          <a:p>
            <a:pPr marL="0" indent="0">
              <a:buNone/>
            </a:pPr>
            <a:endParaRPr lang="tr-TR" b="1" dirty="0"/>
          </a:p>
          <a:p>
            <a:pPr marL="0" indent="0">
              <a:buNone/>
            </a:pPr>
            <a:r>
              <a:rPr lang="tr-TR" b="1" dirty="0">
                <a:highlight>
                  <a:srgbClr val="00FF00"/>
                </a:highlight>
              </a:rPr>
              <a:t>2.adım; Çözüm Stratejisi:</a:t>
            </a:r>
            <a:endParaRPr lang="tr-TR" dirty="0">
              <a:highlight>
                <a:srgbClr val="00FF00"/>
              </a:highlight>
            </a:endParaRPr>
          </a:p>
          <a:p>
            <a:pPr>
              <a:buFont typeface="Arial" panose="020B0604020202020204" pitchFamily="34" charset="0"/>
              <a:buChar char="•"/>
            </a:pPr>
            <a:r>
              <a:rPr lang="tr-TR" dirty="0"/>
              <a:t>Öncelikle büyük oturma alanlarını (40 kişilik) mümkün olduğunca kullanarak başlayacağız, çünkü büyük alanlar daha fazla kişiyi tek seferde alır.</a:t>
            </a:r>
          </a:p>
          <a:p>
            <a:pPr>
              <a:buFont typeface="Arial" panose="020B0604020202020204" pitchFamily="34" charset="0"/>
              <a:buChar char="•"/>
            </a:pPr>
            <a:r>
              <a:rPr lang="tr-TR" dirty="0"/>
              <a:t>Daha sonra kalan kişileri orta büyüklükteki alanlarla (25 kişilik) ve en son küçük alanlarla (15 kişilik) dolduracağız.</a:t>
            </a:r>
          </a:p>
          <a:p>
            <a:pPr>
              <a:buFont typeface="Arial" panose="020B0604020202020204" pitchFamily="34" charset="0"/>
              <a:buChar char="•"/>
            </a:pPr>
            <a:r>
              <a:rPr lang="tr-TR" dirty="0"/>
              <a:t>Problem, "toplamda 270 kişi" olduğu için, bu insanları küçük, orta ve büyük alanlara optimal şekilde yerleştirmemiz gerekiyor.</a:t>
            </a:r>
          </a:p>
          <a:p>
            <a:pPr marL="0" indent="0">
              <a:buNone/>
            </a:pPr>
            <a:endParaRPr lang="tr-TR" sz="17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509471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rcRect l="32042" r="32086"/>
          <a:stretch/>
        </p:blipFill>
        <p:spPr>
          <a:xfrm>
            <a:off x="-1" y="10"/>
            <a:ext cx="4373546" cy="6857990"/>
          </a:xfrm>
          <a:prstGeom prst="rect">
            <a:avLst/>
          </a:prstGeom>
        </p:spPr>
      </p:pic>
      <p:sp>
        <p:nvSpPr>
          <p:cNvPr id="16" name="Rectangle 15">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80084" y="877824"/>
            <a:ext cx="6176776" cy="4632960"/>
          </a:xfrm>
        </p:spPr>
        <p:txBody>
          <a:bodyPr>
            <a:normAutofit lnSpcReduction="10000"/>
          </a:bodyPr>
          <a:lstStyle/>
          <a:p>
            <a:pPr marL="0" indent="0">
              <a:buNone/>
            </a:pPr>
            <a:r>
              <a:rPr lang="tr-TR" b="1" dirty="0">
                <a:highlight>
                  <a:srgbClr val="FFFF00"/>
                </a:highlight>
              </a:rPr>
              <a:t>Algoritma Adımları:   </a:t>
            </a:r>
          </a:p>
          <a:p>
            <a:pPr marL="0" indent="0">
              <a:buNone/>
            </a:pPr>
            <a:r>
              <a:rPr lang="tr-TR" b="1" dirty="0">
                <a:highlight>
                  <a:srgbClr val="00FF00"/>
                </a:highlight>
              </a:rPr>
              <a:t>3.adım; Çözüm:</a:t>
            </a:r>
          </a:p>
          <a:p>
            <a:pPr>
              <a:buFont typeface="Arial" panose="020B0604020202020204" pitchFamily="34" charset="0"/>
              <a:buChar char="•"/>
            </a:pPr>
            <a:r>
              <a:rPr lang="tr-TR" b="1" dirty="0"/>
              <a:t>6 büyük oturma alanı (40 kişilik)</a:t>
            </a:r>
            <a:r>
              <a:rPr lang="tr-TR" dirty="0"/>
              <a:t> kullanılır: 6 * 40 = 240 kişi</a:t>
            </a:r>
          </a:p>
          <a:p>
            <a:pPr>
              <a:buFont typeface="Arial" panose="020B0604020202020204" pitchFamily="34" charset="0"/>
              <a:buChar char="•"/>
            </a:pPr>
            <a:r>
              <a:rPr lang="tr-TR" dirty="0"/>
              <a:t>Kalan </a:t>
            </a:r>
            <a:r>
              <a:rPr lang="tr-TR" b="1" dirty="0"/>
              <a:t>30 kişi</a:t>
            </a:r>
            <a:r>
              <a:rPr lang="tr-TR" dirty="0"/>
              <a:t> orta veya küçük oturma alanlarına yerleştirilir:</a:t>
            </a:r>
          </a:p>
          <a:p>
            <a:pPr marL="742950" lvl="1" indent="-285750">
              <a:buFont typeface="Arial" panose="020B0604020202020204" pitchFamily="34" charset="0"/>
              <a:buChar char="•"/>
            </a:pPr>
            <a:r>
              <a:rPr lang="tr-TR" b="1" dirty="0"/>
              <a:t>1 orta oturma alanı (25 kişilik)</a:t>
            </a:r>
            <a:r>
              <a:rPr lang="tr-TR" dirty="0"/>
              <a:t> kullanılır: 25 kişi daha yerleşir.</a:t>
            </a:r>
          </a:p>
          <a:p>
            <a:pPr marL="742950" lvl="1" indent="-285750">
              <a:buFont typeface="Arial" panose="020B0604020202020204" pitchFamily="34" charset="0"/>
              <a:buChar char="•"/>
            </a:pPr>
            <a:r>
              <a:rPr lang="tr-TR" dirty="0"/>
              <a:t>Geriye kalan </a:t>
            </a:r>
            <a:r>
              <a:rPr lang="tr-TR" b="1" dirty="0"/>
              <a:t>5 kişi</a:t>
            </a:r>
            <a:r>
              <a:rPr lang="tr-TR" dirty="0"/>
              <a:t> küçük oturma alanına yerleştirilir: 1 küçük alan kullanılır.</a:t>
            </a:r>
          </a:p>
          <a:p>
            <a:r>
              <a:rPr lang="tr-TR" dirty="0"/>
              <a:t>Sonuç olarak:</a:t>
            </a:r>
          </a:p>
          <a:p>
            <a:pPr>
              <a:buFont typeface="Arial" panose="020B0604020202020204" pitchFamily="34" charset="0"/>
              <a:buChar char="•"/>
            </a:pPr>
            <a:r>
              <a:rPr lang="tr-TR" b="1" dirty="0"/>
              <a:t>6 büyük alan</a:t>
            </a:r>
            <a:r>
              <a:rPr lang="tr-TR" dirty="0"/>
              <a:t>, </a:t>
            </a:r>
            <a:r>
              <a:rPr lang="tr-TR" b="1" dirty="0"/>
              <a:t>1 orta alan</a:t>
            </a:r>
            <a:r>
              <a:rPr lang="tr-TR" dirty="0"/>
              <a:t>, </a:t>
            </a:r>
            <a:r>
              <a:rPr lang="tr-TR" b="1" dirty="0"/>
              <a:t>1 küçük alan</a:t>
            </a:r>
            <a:r>
              <a:rPr lang="tr-TR" dirty="0"/>
              <a:t> kullanılarak 270 kişiyi yerleştirdik.</a:t>
            </a:r>
          </a:p>
          <a:p>
            <a:pPr marL="0" indent="0">
              <a:buNone/>
            </a:pPr>
            <a:endParaRPr lang="tr-TR" sz="16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Tree>
    <p:extLst>
      <p:ext uri="{BB962C8B-B14F-4D97-AF65-F5344CB8AC3E}">
        <p14:creationId xmlns:p14="http://schemas.microsoft.com/office/powerpoint/2010/main" val="926951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992356" y="1782238"/>
            <a:ext cx="6870460" cy="4014318"/>
          </a:xfrm>
        </p:spPr>
        <p:txBody>
          <a:bodyPr>
            <a:noAutofit/>
          </a:bodyPr>
          <a:lstStyle/>
          <a:p>
            <a:pPr marL="0" indent="0">
              <a:buNone/>
            </a:pPr>
            <a:r>
              <a:rPr lang="tr-TR" sz="2400" dirty="0">
                <a:highlight>
                  <a:srgbClr val="FFFF00"/>
                </a:highlight>
              </a:rPr>
              <a:t>PROBLEMİ LİSTELEMEK</a:t>
            </a:r>
            <a:endParaRPr lang="tr-TR" sz="2400" dirty="0"/>
          </a:p>
          <a:p>
            <a:pPr marL="0" indent="0">
              <a:buNone/>
            </a:pPr>
            <a:r>
              <a:rPr lang="tr-TR" sz="2400" dirty="0"/>
              <a:t>Problemde verilen ve istenen bilgiler listelenirse problem daha iyi anlaşılır</a:t>
            </a:r>
          </a:p>
          <a:p>
            <a:pPr marL="0" indent="0">
              <a:buNone/>
            </a:pPr>
            <a:endParaRPr lang="tr-TR" sz="2400" dirty="0"/>
          </a:p>
          <a:p>
            <a:pPr marL="0" indent="0">
              <a:buNone/>
            </a:pPr>
            <a:r>
              <a:rPr lang="tr-TR" sz="2400" dirty="0">
                <a:highlight>
                  <a:srgbClr val="FFFF00"/>
                </a:highlight>
              </a:rPr>
              <a:t>PROBLEMLERİ ALT BASAMAKLARA AYIRMAK</a:t>
            </a:r>
          </a:p>
          <a:p>
            <a:pPr marL="0" indent="0">
              <a:buNone/>
            </a:pPr>
            <a:r>
              <a:rPr lang="tr-TR" sz="2400" dirty="0"/>
              <a:t>Eğer verilen problem karmaşıksa problem alt basamaklara ayrılarak kolaylaştırılır.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tretch>
            <a:fillRect/>
          </a:stretch>
        </p:blipFill>
        <p:spPr>
          <a:xfrm>
            <a:off x="1160189" y="2066923"/>
            <a:ext cx="3466750" cy="1946713"/>
          </a:xfrm>
          <a:prstGeom prst="rect">
            <a:avLst/>
          </a:prstGeom>
        </p:spPr>
      </p:pic>
    </p:spTree>
    <p:extLst>
      <p:ext uri="{BB962C8B-B14F-4D97-AF65-F5344CB8AC3E}">
        <p14:creationId xmlns:p14="http://schemas.microsoft.com/office/powerpoint/2010/main" val="292614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894820" y="1219193"/>
            <a:ext cx="6870460" cy="4014318"/>
          </a:xfrm>
        </p:spPr>
        <p:txBody>
          <a:bodyPr>
            <a:noAutofit/>
          </a:bodyPr>
          <a:lstStyle/>
          <a:p>
            <a:pPr marL="0" indent="0">
              <a:buNone/>
            </a:pPr>
            <a:r>
              <a:rPr lang="tr-TR" sz="2000" b="1" dirty="0">
                <a:highlight>
                  <a:srgbClr val="FFFF00"/>
                </a:highlight>
              </a:rPr>
              <a:t>Problem: Arkadaş Toplantısı Düzenleme</a:t>
            </a:r>
          </a:p>
          <a:p>
            <a:r>
              <a:rPr lang="tr-TR" sz="2000" dirty="0"/>
              <a:t>Bir grup insan bir araya gelmek istiyor. Toplam 30 kişi, belirli bir etkinlikte buluşacak. Fakat bu 30 kişi, sosyal medya üzerinden iki farklı grup oluşturmuş durumda:</a:t>
            </a:r>
          </a:p>
          <a:p>
            <a:pPr>
              <a:buFont typeface="Arial" panose="020B0604020202020204" pitchFamily="34" charset="0"/>
              <a:buChar char="•"/>
            </a:pPr>
            <a:r>
              <a:rPr lang="tr-TR" sz="2000" b="1" dirty="0"/>
              <a:t>Grup A:</a:t>
            </a:r>
            <a:r>
              <a:rPr lang="tr-TR" sz="2000" dirty="0"/>
              <a:t> 15 kişi (daha çok dış mekan etkinliklerini seviyor)</a:t>
            </a:r>
          </a:p>
          <a:p>
            <a:pPr>
              <a:buFont typeface="Arial" panose="020B0604020202020204" pitchFamily="34" charset="0"/>
              <a:buChar char="•"/>
            </a:pPr>
            <a:r>
              <a:rPr lang="tr-TR" sz="2000" b="1" dirty="0"/>
              <a:t>Grup B:</a:t>
            </a:r>
            <a:r>
              <a:rPr lang="tr-TR" sz="2000" dirty="0"/>
              <a:t> 15 kişi (kapalı alan etkinliklerini tercih ediyor)</a:t>
            </a:r>
          </a:p>
          <a:p>
            <a:r>
              <a:rPr lang="tr-TR" sz="2000" b="1" dirty="0">
                <a:highlight>
                  <a:srgbClr val="00FF00"/>
                </a:highlight>
              </a:rPr>
              <a:t>Amaç:</a:t>
            </a:r>
            <a:r>
              <a:rPr lang="tr-TR" sz="2000" dirty="0">
                <a:highlight>
                  <a:srgbClr val="00FF00"/>
                </a:highlight>
              </a:rPr>
              <a:t> </a:t>
            </a:r>
            <a:r>
              <a:rPr lang="tr-TR" sz="2000" dirty="0"/>
              <a:t>Bu iki grubu bir araya getirip herkesin katılabileceği bir etkinlik düzenlemek. Ancak, herkesin aynı etkinliğe katılmasını sağlamak için aşağıdaki kısıtlamaları dikkate almak gerekiyor:</a:t>
            </a:r>
          </a:p>
          <a:p>
            <a:pPr>
              <a:buFont typeface="Arial" panose="020B0604020202020204" pitchFamily="34" charset="0"/>
              <a:buChar char="•"/>
            </a:pPr>
            <a:r>
              <a:rPr lang="tr-TR" sz="2000" dirty="0"/>
              <a:t>Grup A, açık havada bir etkinlik olmasını istiyor.</a:t>
            </a:r>
          </a:p>
          <a:p>
            <a:pPr>
              <a:buFont typeface="Arial" panose="020B0604020202020204" pitchFamily="34" charset="0"/>
              <a:buChar char="•"/>
            </a:pPr>
            <a:r>
              <a:rPr lang="tr-TR" sz="2000" dirty="0"/>
              <a:t>Grup B, etkinliğin kapalı alanda olmasını tercih ediyor.</a:t>
            </a:r>
          </a:p>
          <a:p>
            <a:pPr>
              <a:buFont typeface="Arial" panose="020B0604020202020204" pitchFamily="34" charset="0"/>
              <a:buChar char="•"/>
            </a:pPr>
            <a:r>
              <a:rPr lang="tr-TR" sz="2000" dirty="0"/>
              <a:t>Herkesin katılabileceği bir orta yol bulmak gerekiyor.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tretch>
            <a:fillRect/>
          </a:stretch>
        </p:blipFill>
        <p:spPr>
          <a:xfrm>
            <a:off x="1160189" y="2066923"/>
            <a:ext cx="3466750" cy="1946713"/>
          </a:xfrm>
          <a:prstGeom prst="rect">
            <a:avLst/>
          </a:prstGeom>
        </p:spPr>
      </p:pic>
    </p:spTree>
    <p:extLst>
      <p:ext uri="{BB962C8B-B14F-4D97-AF65-F5344CB8AC3E}">
        <p14:creationId xmlns:p14="http://schemas.microsoft.com/office/powerpoint/2010/main" val="2026430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882628" y="667032"/>
            <a:ext cx="6870460" cy="4014318"/>
          </a:xfrm>
        </p:spPr>
        <p:txBody>
          <a:bodyPr>
            <a:noAutofit/>
          </a:bodyPr>
          <a:lstStyle/>
          <a:p>
            <a:pPr marL="0" indent="0">
              <a:buNone/>
            </a:pPr>
            <a:r>
              <a:rPr lang="tr-TR" sz="2000" b="1" dirty="0">
                <a:highlight>
                  <a:srgbClr val="FFFF00"/>
                </a:highlight>
              </a:rPr>
              <a:t>Problemi listeleyelim</a:t>
            </a:r>
          </a:p>
          <a:p>
            <a:pPr marL="0" indent="0">
              <a:buNone/>
            </a:pPr>
            <a:endParaRPr lang="tr-TR" sz="2000" b="1" dirty="0">
              <a:highlight>
                <a:srgbClr val="FFFF00"/>
              </a:highlight>
            </a:endParaRPr>
          </a:p>
          <a:p>
            <a:r>
              <a:rPr lang="tr-TR" b="1" dirty="0">
                <a:highlight>
                  <a:srgbClr val="00FF00"/>
                </a:highlight>
              </a:rPr>
              <a:t>Verilen Bilgiler:</a:t>
            </a:r>
          </a:p>
          <a:p>
            <a:pPr>
              <a:buFont typeface="Arial" panose="020B0604020202020204" pitchFamily="34" charset="0"/>
              <a:buChar char="•"/>
            </a:pPr>
            <a:r>
              <a:rPr lang="tr-TR" dirty="0"/>
              <a:t>Toplam 30 kişi.</a:t>
            </a:r>
          </a:p>
          <a:p>
            <a:pPr>
              <a:buFont typeface="Arial" panose="020B0604020202020204" pitchFamily="34" charset="0"/>
              <a:buChar char="•"/>
            </a:pPr>
            <a:r>
              <a:rPr lang="tr-TR" dirty="0"/>
              <a:t>İki grup: Grup A (15 kişi), Grup B (15 kişi).</a:t>
            </a:r>
          </a:p>
          <a:p>
            <a:pPr>
              <a:buFont typeface="Arial" panose="020B0604020202020204" pitchFamily="34" charset="0"/>
              <a:buChar char="•"/>
            </a:pPr>
            <a:r>
              <a:rPr lang="tr-TR" dirty="0"/>
              <a:t>Grup A açık hava etkinliklerini seviyor.</a:t>
            </a:r>
          </a:p>
          <a:p>
            <a:pPr>
              <a:buFont typeface="Arial" panose="020B0604020202020204" pitchFamily="34" charset="0"/>
              <a:buChar char="•"/>
            </a:pPr>
            <a:r>
              <a:rPr lang="tr-TR" dirty="0"/>
              <a:t>Grup B kapalı alan etkinliklerini seviyor.</a:t>
            </a:r>
          </a:p>
          <a:p>
            <a:pPr>
              <a:buFont typeface="Arial" panose="020B0604020202020204" pitchFamily="34" charset="0"/>
              <a:buChar char="•"/>
            </a:pPr>
            <a:endParaRPr lang="tr-TR" dirty="0"/>
          </a:p>
          <a:p>
            <a:r>
              <a:rPr lang="tr-TR" b="1" dirty="0">
                <a:highlight>
                  <a:srgbClr val="00FF00"/>
                </a:highlight>
              </a:rPr>
              <a:t>İstenen Bilgiler:</a:t>
            </a:r>
          </a:p>
          <a:p>
            <a:pPr>
              <a:buFont typeface="Arial" panose="020B0604020202020204" pitchFamily="34" charset="0"/>
              <a:buChar char="•"/>
            </a:pPr>
            <a:r>
              <a:rPr lang="tr-TR" dirty="0"/>
              <a:t>Hangi tür etkinlik düzenlenecek (açık hava, kapalı alan, ya da her ikisi)?</a:t>
            </a:r>
          </a:p>
          <a:p>
            <a:pPr>
              <a:buFont typeface="Arial" panose="020B0604020202020204" pitchFamily="34" charset="0"/>
              <a:buChar char="•"/>
            </a:pPr>
            <a:r>
              <a:rPr lang="tr-TR" dirty="0"/>
              <a:t>Her iki grubun da katılabileceği bir etkinlik düzenlemek için nasıl bir plan yapılabilir?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tretch>
            <a:fillRect/>
          </a:stretch>
        </p:blipFill>
        <p:spPr>
          <a:xfrm>
            <a:off x="1001693" y="2066594"/>
            <a:ext cx="3466750" cy="1946713"/>
          </a:xfrm>
          <a:prstGeom prst="rect">
            <a:avLst/>
          </a:prstGeom>
        </p:spPr>
      </p:pic>
    </p:spTree>
    <p:extLst>
      <p:ext uri="{BB962C8B-B14F-4D97-AF65-F5344CB8AC3E}">
        <p14:creationId xmlns:p14="http://schemas.microsoft.com/office/powerpoint/2010/main" val="1740205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882628" y="727992"/>
            <a:ext cx="6870460" cy="4014318"/>
          </a:xfrm>
        </p:spPr>
        <p:txBody>
          <a:bodyPr>
            <a:noAutofit/>
          </a:bodyPr>
          <a:lstStyle/>
          <a:p>
            <a:pPr marL="0" indent="0">
              <a:buNone/>
            </a:pPr>
            <a:r>
              <a:rPr lang="tr-TR" sz="2000" b="1" dirty="0">
                <a:highlight>
                  <a:srgbClr val="FFFF00"/>
                </a:highlight>
              </a:rPr>
              <a:t>Problemi listeleyelim</a:t>
            </a:r>
          </a:p>
          <a:p>
            <a:pPr marL="0" indent="0">
              <a:buNone/>
            </a:pPr>
            <a:endParaRPr lang="tr-TR" sz="2000" b="1" dirty="0">
              <a:highlight>
                <a:srgbClr val="FFFF00"/>
              </a:highlight>
            </a:endParaRPr>
          </a:p>
          <a:p>
            <a:r>
              <a:rPr lang="tr-TR" b="1" dirty="0">
                <a:highlight>
                  <a:srgbClr val="00FF00"/>
                </a:highlight>
              </a:rPr>
              <a:t>Verilen Bilgiler:</a:t>
            </a:r>
          </a:p>
          <a:p>
            <a:pPr>
              <a:buFont typeface="Arial" panose="020B0604020202020204" pitchFamily="34" charset="0"/>
              <a:buChar char="•"/>
            </a:pPr>
            <a:r>
              <a:rPr lang="tr-TR" dirty="0"/>
              <a:t>Toplam 30 kişi.</a:t>
            </a:r>
          </a:p>
          <a:p>
            <a:pPr>
              <a:buFont typeface="Arial" panose="020B0604020202020204" pitchFamily="34" charset="0"/>
              <a:buChar char="•"/>
            </a:pPr>
            <a:r>
              <a:rPr lang="tr-TR" dirty="0"/>
              <a:t>İki grup: Grup A (15 kişi), Grup B (15 kişi).</a:t>
            </a:r>
          </a:p>
          <a:p>
            <a:pPr>
              <a:buFont typeface="Arial" panose="020B0604020202020204" pitchFamily="34" charset="0"/>
              <a:buChar char="•"/>
            </a:pPr>
            <a:r>
              <a:rPr lang="tr-TR" dirty="0"/>
              <a:t>Grup A açık hava etkinliklerini seviyor.</a:t>
            </a:r>
          </a:p>
          <a:p>
            <a:pPr>
              <a:buFont typeface="Arial" panose="020B0604020202020204" pitchFamily="34" charset="0"/>
              <a:buChar char="•"/>
            </a:pPr>
            <a:r>
              <a:rPr lang="tr-TR" dirty="0"/>
              <a:t>Grup B kapalı alan etkinliklerini seviyor.</a:t>
            </a:r>
          </a:p>
          <a:p>
            <a:pPr>
              <a:buFont typeface="Arial" panose="020B0604020202020204" pitchFamily="34" charset="0"/>
              <a:buChar char="•"/>
            </a:pPr>
            <a:endParaRPr lang="tr-TR" dirty="0"/>
          </a:p>
          <a:p>
            <a:r>
              <a:rPr lang="tr-TR" b="1" dirty="0">
                <a:highlight>
                  <a:srgbClr val="00FF00"/>
                </a:highlight>
              </a:rPr>
              <a:t>İstenen Bilgiler:</a:t>
            </a:r>
          </a:p>
          <a:p>
            <a:pPr>
              <a:buFont typeface="Arial" panose="020B0604020202020204" pitchFamily="34" charset="0"/>
              <a:buChar char="•"/>
            </a:pPr>
            <a:r>
              <a:rPr lang="tr-TR" dirty="0"/>
              <a:t>Hangi tür etkinlik düzenlenecek (açık hava, kapalı alan, ya da her ikisi)?</a:t>
            </a:r>
          </a:p>
          <a:p>
            <a:pPr>
              <a:buFont typeface="Arial" panose="020B0604020202020204" pitchFamily="34" charset="0"/>
              <a:buChar char="•"/>
            </a:pPr>
            <a:r>
              <a:rPr lang="tr-TR" dirty="0"/>
              <a:t>Her iki grubun da katılabileceği bir etkinlik düzenlemek için nasıl bir plan yapılabilir?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tretch>
            <a:fillRect/>
          </a:stretch>
        </p:blipFill>
        <p:spPr>
          <a:xfrm>
            <a:off x="1001693" y="2201035"/>
            <a:ext cx="3466750" cy="1946713"/>
          </a:xfrm>
          <a:prstGeom prst="rect">
            <a:avLst/>
          </a:prstGeom>
        </p:spPr>
      </p:pic>
    </p:spTree>
    <p:extLst>
      <p:ext uri="{BB962C8B-B14F-4D97-AF65-F5344CB8AC3E}">
        <p14:creationId xmlns:p14="http://schemas.microsoft.com/office/powerpoint/2010/main" val="1734069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894820" y="776760"/>
            <a:ext cx="6870460" cy="4014318"/>
          </a:xfrm>
        </p:spPr>
        <p:txBody>
          <a:bodyPr>
            <a:noAutofit/>
          </a:bodyPr>
          <a:lstStyle/>
          <a:p>
            <a:pPr marL="0" indent="0">
              <a:buNone/>
            </a:pPr>
            <a:r>
              <a:rPr lang="tr-TR" sz="2000" b="1" dirty="0">
                <a:highlight>
                  <a:srgbClr val="FFFF00"/>
                </a:highlight>
              </a:rPr>
              <a:t>Problemi alt basamaklara ayıralım</a:t>
            </a:r>
          </a:p>
          <a:p>
            <a:pPr marL="0" indent="0">
              <a:buNone/>
            </a:pPr>
            <a:endParaRPr lang="tr-TR" sz="2000" b="1" dirty="0">
              <a:highlight>
                <a:srgbClr val="FFFF00"/>
              </a:highlight>
            </a:endParaRPr>
          </a:p>
          <a:p>
            <a:pPr>
              <a:buFont typeface="+mj-lt"/>
              <a:buAutoNum type="arabicPeriod"/>
            </a:pPr>
            <a:r>
              <a:rPr lang="tr-TR" b="1" dirty="0">
                <a:highlight>
                  <a:srgbClr val="00FF00"/>
                </a:highlight>
              </a:rPr>
              <a:t>Grupların Tercihlerini Belirle:</a:t>
            </a:r>
            <a:endParaRPr lang="tr-TR" dirty="0">
              <a:highlight>
                <a:srgbClr val="00FF00"/>
              </a:highlight>
            </a:endParaRPr>
          </a:p>
          <a:p>
            <a:pPr marL="742950" lvl="1" indent="-285750">
              <a:buFont typeface="+mj-lt"/>
              <a:buAutoNum type="arabicPeriod"/>
            </a:pPr>
            <a:r>
              <a:rPr lang="tr-TR" dirty="0"/>
              <a:t>Hangi grupların katılmak istediği, hangi tür etkinlikleri sevdikleri ve beklentilerini anlamak.</a:t>
            </a:r>
          </a:p>
          <a:p>
            <a:pPr>
              <a:buFont typeface="+mj-lt"/>
              <a:buAutoNum type="arabicPeriod"/>
            </a:pPr>
            <a:r>
              <a:rPr lang="tr-TR" b="1" dirty="0">
                <a:highlight>
                  <a:srgbClr val="00FF00"/>
                </a:highlight>
              </a:rPr>
              <a:t>Ortak Nokta Bulma:</a:t>
            </a:r>
            <a:endParaRPr lang="tr-TR" dirty="0">
              <a:highlight>
                <a:srgbClr val="00FF00"/>
              </a:highlight>
            </a:endParaRPr>
          </a:p>
          <a:p>
            <a:pPr marL="742950" lvl="1" indent="-285750">
              <a:buFont typeface="+mj-lt"/>
              <a:buAutoNum type="arabicPeriod"/>
            </a:pPr>
            <a:r>
              <a:rPr lang="tr-TR" dirty="0"/>
              <a:t>Açık hava ve kapalı alan etkinliklerini birleştiren bir çözüm bulmak.</a:t>
            </a:r>
          </a:p>
          <a:p>
            <a:pPr marL="742950" lvl="1" indent="-285750">
              <a:buFont typeface="+mj-lt"/>
              <a:buAutoNum type="arabicPeriod"/>
            </a:pPr>
            <a:r>
              <a:rPr lang="tr-TR" dirty="0"/>
              <a:t>Örneğin, yarı açık bir alan seçebiliriz (örneğin, bir bahçe).</a:t>
            </a:r>
          </a:p>
          <a:p>
            <a:pPr>
              <a:buFont typeface="+mj-lt"/>
              <a:buAutoNum type="arabicPeriod"/>
            </a:pPr>
            <a:r>
              <a:rPr lang="tr-TR" b="1" dirty="0">
                <a:highlight>
                  <a:srgbClr val="00FF00"/>
                </a:highlight>
              </a:rPr>
              <a:t>Etkinlik Planlaması:</a:t>
            </a:r>
            <a:endParaRPr lang="tr-TR" dirty="0">
              <a:highlight>
                <a:srgbClr val="00FF00"/>
              </a:highlight>
            </a:endParaRPr>
          </a:p>
          <a:p>
            <a:pPr marL="742950" lvl="1" indent="-285750">
              <a:buFont typeface="+mj-lt"/>
              <a:buAutoNum type="arabicPeriod"/>
            </a:pPr>
            <a:r>
              <a:rPr lang="tr-TR" dirty="0"/>
              <a:t>Ortak bir etkinlik tasarlamak için bir tarih ve yer belirlemek.</a:t>
            </a:r>
          </a:p>
          <a:p>
            <a:pPr marL="742950" lvl="1" indent="-285750">
              <a:buFont typeface="+mj-lt"/>
              <a:buAutoNum type="arabicPeriod"/>
            </a:pPr>
            <a:r>
              <a:rPr lang="tr-TR" dirty="0"/>
              <a:t>Her iki grubun da etkinlikten keyif almasını sağlamak.</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tretch>
            <a:fillRect/>
          </a:stretch>
        </p:blipFill>
        <p:spPr>
          <a:xfrm>
            <a:off x="1160189" y="2066923"/>
            <a:ext cx="3466750" cy="1946713"/>
          </a:xfrm>
          <a:prstGeom prst="rect">
            <a:avLst/>
          </a:prstGeom>
        </p:spPr>
      </p:pic>
    </p:spTree>
    <p:extLst>
      <p:ext uri="{BB962C8B-B14F-4D97-AF65-F5344CB8AC3E}">
        <p14:creationId xmlns:p14="http://schemas.microsoft.com/office/powerpoint/2010/main" val="1238062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4760708" y="420328"/>
            <a:ext cx="6870460" cy="4014318"/>
          </a:xfrm>
        </p:spPr>
        <p:txBody>
          <a:bodyPr>
            <a:noAutofit/>
          </a:bodyPr>
          <a:lstStyle/>
          <a:p>
            <a:pPr marL="0" indent="0">
              <a:buNone/>
            </a:pPr>
            <a:r>
              <a:rPr lang="tr-TR" b="1" dirty="0">
                <a:highlight>
                  <a:srgbClr val="FFFF00"/>
                </a:highlight>
              </a:rPr>
              <a:t>Çözüm Stratejisi:</a:t>
            </a:r>
          </a:p>
          <a:p>
            <a:pPr>
              <a:buFont typeface="+mj-lt"/>
              <a:buAutoNum type="arabicPeriod"/>
            </a:pPr>
            <a:r>
              <a:rPr lang="tr-TR" b="1" dirty="0">
                <a:highlight>
                  <a:srgbClr val="00FF00"/>
                </a:highlight>
              </a:rPr>
              <a:t>Grupların Tercihlerini Listele:</a:t>
            </a:r>
            <a:endParaRPr lang="tr-TR" dirty="0">
              <a:highlight>
                <a:srgbClr val="00FF00"/>
              </a:highlight>
            </a:endParaRPr>
          </a:p>
          <a:p>
            <a:pPr marL="742950" lvl="1" indent="-285750">
              <a:buFont typeface="+mj-lt"/>
              <a:buAutoNum type="arabicPeriod"/>
            </a:pPr>
            <a:r>
              <a:rPr lang="tr-TR" b="1" dirty="0"/>
              <a:t>Grup A'nın Tercihleri:</a:t>
            </a:r>
            <a:r>
              <a:rPr lang="tr-TR" dirty="0"/>
              <a:t> Dış mekan etkinlikleri, doğa yürüyüşleri, piknik.</a:t>
            </a:r>
          </a:p>
          <a:p>
            <a:pPr marL="742950" lvl="1" indent="-285750">
              <a:buFont typeface="+mj-lt"/>
              <a:buAutoNum type="arabicPeriod"/>
            </a:pPr>
            <a:r>
              <a:rPr lang="tr-TR" b="1" dirty="0"/>
              <a:t>Grup B'nin Tercihleri:</a:t>
            </a:r>
            <a:r>
              <a:rPr lang="tr-TR" dirty="0"/>
              <a:t> Kapalı alan etkinlikleri, sinema, oyun gecesi.</a:t>
            </a:r>
          </a:p>
          <a:p>
            <a:pPr>
              <a:buFont typeface="+mj-lt"/>
              <a:buAutoNum type="arabicPeriod"/>
            </a:pPr>
            <a:r>
              <a:rPr lang="tr-TR" b="1" dirty="0">
                <a:highlight>
                  <a:srgbClr val="00FF00"/>
                </a:highlight>
              </a:rPr>
              <a:t>Ortak Nokta Bulma:</a:t>
            </a:r>
            <a:endParaRPr lang="tr-TR" dirty="0">
              <a:highlight>
                <a:srgbClr val="00FF00"/>
              </a:highlight>
            </a:endParaRPr>
          </a:p>
          <a:p>
            <a:pPr marL="742950" lvl="1" indent="-285750">
              <a:buFont typeface="+mj-lt"/>
              <a:buAutoNum type="arabicPeriod"/>
            </a:pPr>
            <a:r>
              <a:rPr lang="tr-TR" dirty="0"/>
              <a:t>Açık hava ve kapalı alan etkinliklerini bir araya getirecek bir çözüm bulmak.</a:t>
            </a:r>
          </a:p>
          <a:p>
            <a:pPr marL="742950" lvl="1" indent="-285750">
              <a:buFont typeface="+mj-lt"/>
              <a:buAutoNum type="arabicPeriod"/>
            </a:pPr>
            <a:r>
              <a:rPr lang="tr-TR" dirty="0"/>
              <a:t>Önerilen etkinlik: </a:t>
            </a:r>
            <a:r>
              <a:rPr lang="tr-TR" b="1" dirty="0"/>
              <a:t>Bir bahçede piknik organizasyonu</a:t>
            </a:r>
            <a:r>
              <a:rPr lang="tr-TR" dirty="0"/>
              <a:t> veya </a:t>
            </a:r>
            <a:r>
              <a:rPr lang="tr-TR" b="1" dirty="0"/>
              <a:t>yazlık bir yerde barbekü</a:t>
            </a:r>
            <a:r>
              <a:rPr lang="tr-TR" dirty="0"/>
              <a:t>.</a:t>
            </a:r>
          </a:p>
          <a:p>
            <a:pPr>
              <a:buFont typeface="+mj-lt"/>
              <a:buAutoNum type="arabicPeriod"/>
            </a:pPr>
            <a:r>
              <a:rPr lang="tr-TR" b="1" dirty="0">
                <a:highlight>
                  <a:srgbClr val="00FF00"/>
                </a:highlight>
              </a:rPr>
              <a:t>Planlama:</a:t>
            </a:r>
            <a:endParaRPr lang="tr-TR" dirty="0">
              <a:highlight>
                <a:srgbClr val="00FF00"/>
              </a:highlight>
            </a:endParaRPr>
          </a:p>
          <a:p>
            <a:pPr marL="742950" lvl="1" indent="-285750">
              <a:buFont typeface="+mj-lt"/>
              <a:buAutoNum type="arabicPeriod"/>
            </a:pPr>
            <a:r>
              <a:rPr lang="tr-TR" dirty="0"/>
              <a:t>Belirlenen tarih ve yer ile birlikte her iki grubun da katılımını sağlayacak bir davetiye oluşturulabilir.</a:t>
            </a:r>
          </a:p>
          <a:p>
            <a:pPr marL="742950" lvl="1" indent="-285750">
              <a:buFont typeface="+mj-lt"/>
              <a:buAutoNum type="arabicPeriod"/>
            </a:pPr>
            <a:r>
              <a:rPr lang="tr-TR" dirty="0"/>
              <a:t>Herkesin etkinlikte ne tür aktivitelerde yer alabileceği hakkında bilgilendirme yapılmalıdır (örneğin, oyunlar, yemekler, aktiviteler).</a:t>
            </a:r>
          </a:p>
          <a:p>
            <a:pPr marL="0" indent="0">
              <a:buNone/>
            </a:pP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7" name="Resim 6" descr="Soru işareti simgesi">
            <a:extLst>
              <a:ext uri="{FF2B5EF4-FFF2-40B4-BE49-F238E27FC236}">
                <a16:creationId xmlns:a16="http://schemas.microsoft.com/office/drawing/2014/main" id="{1E914158-C303-65FE-7E0E-EE1E191FA21E}"/>
              </a:ext>
            </a:extLst>
          </p:cNvPr>
          <p:cNvPicPr>
            <a:picLocks noChangeAspect="1"/>
          </p:cNvPicPr>
          <p:nvPr/>
        </p:nvPicPr>
        <p:blipFill>
          <a:blip r:embed="rId2"/>
          <a:stretch>
            <a:fillRect/>
          </a:stretch>
        </p:blipFill>
        <p:spPr>
          <a:xfrm>
            <a:off x="1001693" y="2127883"/>
            <a:ext cx="3466750" cy="1946713"/>
          </a:xfrm>
          <a:prstGeom prst="rect">
            <a:avLst/>
          </a:prstGeom>
        </p:spPr>
      </p:pic>
    </p:spTree>
    <p:extLst>
      <p:ext uri="{BB962C8B-B14F-4D97-AF65-F5344CB8AC3E}">
        <p14:creationId xmlns:p14="http://schemas.microsoft.com/office/powerpoint/2010/main" val="620685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6870460" cy="578155"/>
          </a:xfrm>
          <a:solidFill>
            <a:schemeClr val="accent2"/>
          </a:solidFill>
        </p:spPr>
        <p:txBody>
          <a:bodyPr>
            <a:noAutofit/>
          </a:bodyPr>
          <a:lstStyle/>
          <a:p>
            <a:pPr marL="0" indent="0">
              <a:buNone/>
            </a:pPr>
            <a:r>
              <a:rPr lang="tr-TR" sz="4000" b="1" dirty="0">
                <a:latin typeface="Calibri" panose="020F0502020204030204" pitchFamily="34" charset="0"/>
              </a:rPr>
              <a:t>2.2. </a:t>
            </a:r>
            <a:r>
              <a:rPr lang="tr-TR" sz="4000" b="1" dirty="0">
                <a:effectLst/>
                <a:latin typeface="Calibri" panose="020F0502020204030204" pitchFamily="34" charset="0"/>
              </a:rPr>
              <a:t>Çözüm için Gereksinimler</a:t>
            </a:r>
            <a:br>
              <a:rPr lang="tr-TR" b="1" dirty="0">
                <a:effectLst/>
                <a:latin typeface="Calibri" panose="020F0502020204030204" pitchFamily="34" charset="0"/>
              </a:rPr>
            </a:br>
            <a:endParaRPr lang="tr-TR" b="1"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
        <p:nvSpPr>
          <p:cNvPr id="2" name="Metin kutusu 1">
            <a:extLst>
              <a:ext uri="{FF2B5EF4-FFF2-40B4-BE49-F238E27FC236}">
                <a16:creationId xmlns:a16="http://schemas.microsoft.com/office/drawing/2014/main" id="{B4A61E8E-088C-2969-86DC-FEFAF2810387}"/>
              </a:ext>
            </a:extLst>
          </p:cNvPr>
          <p:cNvSpPr txBox="1"/>
          <p:nvPr/>
        </p:nvSpPr>
        <p:spPr>
          <a:xfrm>
            <a:off x="1277768" y="1123137"/>
            <a:ext cx="9852688" cy="4893647"/>
          </a:xfrm>
          <a:prstGeom prst="rect">
            <a:avLst/>
          </a:prstGeom>
          <a:noFill/>
        </p:spPr>
        <p:txBody>
          <a:bodyPr wrap="square" rtlCol="0">
            <a:spAutoFit/>
          </a:bodyPr>
          <a:lstStyle/>
          <a:p>
            <a:endParaRPr lang="tr-TR" sz="2400" dirty="0"/>
          </a:p>
          <a:p>
            <a:pPr>
              <a:buFont typeface="+mj-lt"/>
              <a:buAutoNum type="arabicPeriod"/>
            </a:pPr>
            <a:r>
              <a:rPr lang="tr-TR" sz="2400" b="1" dirty="0">
                <a:highlight>
                  <a:srgbClr val="FFFF00"/>
                </a:highlight>
              </a:rPr>
              <a:t>Problemi Anlamak:</a:t>
            </a:r>
            <a:r>
              <a:rPr lang="tr-TR" sz="2400" dirty="0">
                <a:highlight>
                  <a:srgbClr val="FFFF00"/>
                </a:highlight>
              </a:rPr>
              <a:t> </a:t>
            </a:r>
            <a:r>
              <a:rPr lang="tr-TR" sz="2400" dirty="0"/>
              <a:t>İlk olarak, karşımıza çıkan problemi tam anlamıyla anlamamız gerekiyor. Eğer problem karmaşıksa, onu daha küçük ve anlaşılır parçalara ayırabiliriz.</a:t>
            </a:r>
          </a:p>
          <a:p>
            <a:pPr>
              <a:buFont typeface="+mj-lt"/>
              <a:buAutoNum type="arabicPeriod"/>
            </a:pPr>
            <a:endParaRPr lang="tr-TR" sz="2400" dirty="0"/>
          </a:p>
          <a:p>
            <a:pPr>
              <a:buFont typeface="+mj-lt"/>
              <a:buAutoNum type="arabicPeriod"/>
            </a:pPr>
            <a:r>
              <a:rPr lang="tr-TR" sz="2400" b="1" dirty="0">
                <a:highlight>
                  <a:srgbClr val="FFFF00"/>
                </a:highlight>
              </a:rPr>
              <a:t>Problemi Açıklamak:</a:t>
            </a:r>
            <a:r>
              <a:rPr lang="tr-TR" sz="2400" dirty="0">
                <a:highlight>
                  <a:srgbClr val="FFFF00"/>
                </a:highlight>
              </a:rPr>
              <a:t> </a:t>
            </a:r>
            <a:r>
              <a:rPr lang="tr-TR" sz="2400" dirty="0"/>
              <a:t>Problemi basit ve net bir şekilde ifade etmek önemlidir. Ne olduğunu ve neyin çözülmesi gerektiğini açıkça yazmak, çözüm yolunda ilk adımdır.</a:t>
            </a:r>
          </a:p>
          <a:p>
            <a:pPr>
              <a:buFont typeface="+mj-lt"/>
              <a:buAutoNum type="arabicPeriod"/>
            </a:pPr>
            <a:endParaRPr lang="tr-TR" sz="2400" dirty="0"/>
          </a:p>
          <a:p>
            <a:pPr>
              <a:buFont typeface="+mj-lt"/>
              <a:buAutoNum type="arabicPeriod"/>
            </a:pPr>
            <a:r>
              <a:rPr lang="tr-TR" sz="2400" b="1" dirty="0">
                <a:highlight>
                  <a:srgbClr val="FFFF00"/>
                </a:highlight>
              </a:rPr>
              <a:t>Önemli Noktaları Belirlemek:</a:t>
            </a:r>
            <a:r>
              <a:rPr lang="tr-TR" sz="2400" dirty="0">
                <a:highlight>
                  <a:srgbClr val="FFFF00"/>
                </a:highlight>
              </a:rPr>
              <a:t> </a:t>
            </a:r>
            <a:r>
              <a:rPr lang="tr-TR" sz="2400" dirty="0"/>
              <a:t>Problemi çözerken hangi bilgilerin veya adımların önemli olduğunu düşünmeliyiz. Böylece zaman kaybetmeden doğru yoldan ilerleriz.</a:t>
            </a:r>
          </a:p>
          <a:p>
            <a:endParaRPr lang="tr-TR" sz="2400" dirty="0"/>
          </a:p>
        </p:txBody>
      </p:sp>
      <p:pic>
        <p:nvPicPr>
          <p:cNvPr id="6" name="Grafik 5" descr="Soru İşareti düz dolguyla">
            <a:extLst>
              <a:ext uri="{FF2B5EF4-FFF2-40B4-BE49-F238E27FC236}">
                <a16:creationId xmlns:a16="http://schemas.microsoft.com/office/drawing/2014/main" id="{6D0F157D-70BC-755E-164D-66E1F9F511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73582" y="283693"/>
            <a:ext cx="914400" cy="914400"/>
          </a:xfrm>
          <a:prstGeom prst="rect">
            <a:avLst/>
          </a:prstGeom>
        </p:spPr>
      </p:pic>
    </p:spTree>
    <p:extLst>
      <p:ext uri="{BB962C8B-B14F-4D97-AF65-F5344CB8AC3E}">
        <p14:creationId xmlns:p14="http://schemas.microsoft.com/office/powerpoint/2010/main" val="3646985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8883822" cy="578155"/>
          </a:xfrm>
          <a:solidFill>
            <a:schemeClr val="accent2"/>
          </a:solidFill>
        </p:spPr>
        <p:txBody>
          <a:bodyPr>
            <a:noAutofit/>
          </a:bodyPr>
          <a:lstStyle/>
          <a:p>
            <a:pPr marL="0" indent="0">
              <a:buNone/>
            </a:pPr>
            <a:r>
              <a:rPr lang="tr-TR" sz="2800" dirty="0"/>
              <a:t>Günlük hayatta karşılaştığımız problemleri çözmek</a:t>
            </a:r>
            <a:br>
              <a:rPr lang="tr-TR" b="1" dirty="0">
                <a:effectLst/>
                <a:latin typeface="Calibri" panose="020F0502020204030204" pitchFamily="34" charset="0"/>
              </a:rPr>
            </a:br>
            <a:endParaRPr lang="tr-TR" b="1"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
        <p:nvSpPr>
          <p:cNvPr id="2" name="Metin kutusu 1">
            <a:extLst>
              <a:ext uri="{FF2B5EF4-FFF2-40B4-BE49-F238E27FC236}">
                <a16:creationId xmlns:a16="http://schemas.microsoft.com/office/drawing/2014/main" id="{B4A61E8E-088C-2969-86DC-FEFAF2810387}"/>
              </a:ext>
            </a:extLst>
          </p:cNvPr>
          <p:cNvSpPr txBox="1"/>
          <p:nvPr/>
        </p:nvSpPr>
        <p:spPr>
          <a:xfrm>
            <a:off x="1378094" y="1782238"/>
            <a:ext cx="9852688" cy="3416320"/>
          </a:xfrm>
          <a:prstGeom prst="rect">
            <a:avLst/>
          </a:prstGeom>
          <a:noFill/>
        </p:spPr>
        <p:txBody>
          <a:bodyPr wrap="square" rtlCol="0">
            <a:spAutoFit/>
          </a:bodyPr>
          <a:lstStyle/>
          <a:p>
            <a:pPr>
              <a:buFont typeface="+mj-lt"/>
              <a:buAutoNum type="arabicPeriod"/>
            </a:pPr>
            <a:r>
              <a:rPr lang="tr-TR" sz="2400" b="1" dirty="0">
                <a:highlight>
                  <a:srgbClr val="008000"/>
                </a:highlight>
              </a:rPr>
              <a:t>Problemi Tanımla:</a:t>
            </a:r>
            <a:r>
              <a:rPr lang="tr-TR" sz="2400" dirty="0">
                <a:highlight>
                  <a:srgbClr val="008000"/>
                </a:highlight>
              </a:rPr>
              <a:t> </a:t>
            </a:r>
            <a:r>
              <a:rPr lang="tr-TR" sz="2400" dirty="0"/>
              <a:t>İlk olarak, karşımıza çıkan sorunun ne olduğunu açıkça anlamamız gerekiyor. Örneğin, sabah okula geç kalıyorsan, sorun "geç kalmak" olabilir.</a:t>
            </a:r>
          </a:p>
          <a:p>
            <a:pPr>
              <a:buFont typeface="+mj-lt"/>
              <a:buAutoNum type="arabicPeriod"/>
            </a:pPr>
            <a:endParaRPr lang="tr-TR" sz="2400" dirty="0"/>
          </a:p>
          <a:p>
            <a:pPr>
              <a:buFont typeface="+mj-lt"/>
              <a:buAutoNum type="arabicPeriod"/>
            </a:pPr>
            <a:r>
              <a:rPr lang="tr-TR" sz="2400" b="1" dirty="0">
                <a:highlight>
                  <a:srgbClr val="008000"/>
                </a:highlight>
              </a:rPr>
              <a:t>Nedenlerini Düşün:</a:t>
            </a:r>
            <a:r>
              <a:rPr lang="tr-TR" sz="2400" dirty="0">
                <a:highlight>
                  <a:srgbClr val="008000"/>
                </a:highlight>
              </a:rPr>
              <a:t> </a:t>
            </a:r>
            <a:r>
              <a:rPr lang="tr-TR" sz="2400" dirty="0"/>
              <a:t>Sorunun neden kaynaklandığını düşünmelisin. Okula geç kalmanın sebebi sabah alarmını duymamak mı, yoksa hazırlanırken fazla zaman harcamak mı?</a:t>
            </a:r>
          </a:p>
          <a:p>
            <a:pPr>
              <a:buFont typeface="+mj-lt"/>
              <a:buAutoNum type="arabicPeriod"/>
            </a:pPr>
            <a:endParaRPr lang="tr-TR" sz="2400" dirty="0"/>
          </a:p>
          <a:p>
            <a:endParaRPr lang="tr-TR" sz="2400" dirty="0"/>
          </a:p>
        </p:txBody>
      </p:sp>
      <p:pic>
        <p:nvPicPr>
          <p:cNvPr id="6" name="Grafik 5" descr="Soru İşareti düz dolguyla">
            <a:extLst>
              <a:ext uri="{FF2B5EF4-FFF2-40B4-BE49-F238E27FC236}">
                <a16:creationId xmlns:a16="http://schemas.microsoft.com/office/drawing/2014/main" id="{6D0F157D-70BC-755E-164D-66E1F9F511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73582" y="283693"/>
            <a:ext cx="914400" cy="914400"/>
          </a:xfrm>
          <a:prstGeom prst="rect">
            <a:avLst/>
          </a:prstGeom>
        </p:spPr>
      </p:pic>
    </p:spTree>
    <p:extLst>
      <p:ext uri="{BB962C8B-B14F-4D97-AF65-F5344CB8AC3E}">
        <p14:creationId xmlns:p14="http://schemas.microsoft.com/office/powerpoint/2010/main" val="745137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8883822" cy="578155"/>
          </a:xfrm>
          <a:solidFill>
            <a:schemeClr val="accent2"/>
          </a:solidFill>
        </p:spPr>
        <p:txBody>
          <a:bodyPr>
            <a:noAutofit/>
          </a:bodyPr>
          <a:lstStyle/>
          <a:p>
            <a:pPr marL="0" indent="0">
              <a:buNone/>
            </a:pPr>
            <a:r>
              <a:rPr lang="tr-TR" sz="2800" dirty="0"/>
              <a:t>Günlük hayatta karşılaştığımız problemleri çözmek</a:t>
            </a:r>
            <a:br>
              <a:rPr lang="tr-TR" b="1" dirty="0">
                <a:effectLst/>
                <a:latin typeface="Calibri" panose="020F0502020204030204" pitchFamily="34" charset="0"/>
              </a:rPr>
            </a:br>
            <a:endParaRPr lang="tr-TR" b="1"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6" name="Grafik 5" descr="Soru İşareti düz dolguyla">
            <a:extLst>
              <a:ext uri="{FF2B5EF4-FFF2-40B4-BE49-F238E27FC236}">
                <a16:creationId xmlns:a16="http://schemas.microsoft.com/office/drawing/2014/main" id="{6D0F157D-70BC-755E-164D-66E1F9F511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73582" y="283693"/>
            <a:ext cx="914400" cy="914400"/>
          </a:xfrm>
          <a:prstGeom prst="rect">
            <a:avLst/>
          </a:prstGeom>
        </p:spPr>
      </p:pic>
      <p:graphicFrame>
        <p:nvGraphicFramePr>
          <p:cNvPr id="11" name="Metin kutusu 1">
            <a:extLst>
              <a:ext uri="{FF2B5EF4-FFF2-40B4-BE49-F238E27FC236}">
                <a16:creationId xmlns:a16="http://schemas.microsoft.com/office/drawing/2014/main" id="{1B069869-3C25-03B4-F16D-C0BF9AC7A828}"/>
              </a:ext>
            </a:extLst>
          </p:cNvPr>
          <p:cNvGraphicFramePr/>
          <p:nvPr>
            <p:extLst>
              <p:ext uri="{D42A27DB-BD31-4B8C-83A1-F6EECF244321}">
                <p14:modId xmlns:p14="http://schemas.microsoft.com/office/powerpoint/2010/main" val="948641135"/>
              </p:ext>
            </p:extLst>
          </p:nvPr>
        </p:nvGraphicFramePr>
        <p:xfrm>
          <a:off x="1289960" y="1782238"/>
          <a:ext cx="9852688" cy="30469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20864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8883822" cy="578155"/>
          </a:xfrm>
          <a:solidFill>
            <a:schemeClr val="accent2"/>
          </a:solidFill>
        </p:spPr>
        <p:txBody>
          <a:bodyPr>
            <a:noAutofit/>
          </a:bodyPr>
          <a:lstStyle/>
          <a:p>
            <a:pPr marL="0" indent="0">
              <a:buNone/>
            </a:pPr>
            <a:r>
              <a:rPr lang="tr-TR" sz="2800" dirty="0"/>
              <a:t>FARKLI ÇÖZÜM YOLLARI</a:t>
            </a:r>
            <a:endParaRPr lang="tr-TR" b="1"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pic>
        <p:nvPicPr>
          <p:cNvPr id="6" name="Grafik 5" descr="Soru İşareti düz dolguyla">
            <a:extLst>
              <a:ext uri="{FF2B5EF4-FFF2-40B4-BE49-F238E27FC236}">
                <a16:creationId xmlns:a16="http://schemas.microsoft.com/office/drawing/2014/main" id="{6D0F157D-70BC-755E-164D-66E1F9F511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73582" y="283693"/>
            <a:ext cx="914400" cy="914400"/>
          </a:xfrm>
          <a:prstGeom prst="rect">
            <a:avLst/>
          </a:prstGeom>
        </p:spPr>
      </p:pic>
      <p:sp>
        <p:nvSpPr>
          <p:cNvPr id="5" name="Metin kutusu 4">
            <a:extLst>
              <a:ext uri="{FF2B5EF4-FFF2-40B4-BE49-F238E27FC236}">
                <a16:creationId xmlns:a16="http://schemas.microsoft.com/office/drawing/2014/main" id="{0B740252-D99D-EA3B-54B2-3DA472329808}"/>
              </a:ext>
            </a:extLst>
          </p:cNvPr>
          <p:cNvSpPr txBox="1"/>
          <p:nvPr/>
        </p:nvSpPr>
        <p:spPr>
          <a:xfrm>
            <a:off x="1657051" y="1360687"/>
            <a:ext cx="8753856" cy="3477875"/>
          </a:xfrm>
          <a:prstGeom prst="rect">
            <a:avLst/>
          </a:prstGeom>
          <a:noFill/>
        </p:spPr>
        <p:txBody>
          <a:bodyPr wrap="square">
            <a:spAutoFit/>
          </a:bodyPr>
          <a:lstStyle/>
          <a:p>
            <a:r>
              <a:rPr lang="tr-TR" sz="2000" dirty="0"/>
              <a:t>Bir problemi çözerken her zaman </a:t>
            </a:r>
            <a:r>
              <a:rPr lang="tr-TR" sz="2000" b="1" dirty="0"/>
              <a:t>tek bir doğru yol</a:t>
            </a:r>
            <a:r>
              <a:rPr lang="tr-TR" sz="2000" dirty="0"/>
              <a:t> olmadığını bilmeliyiz. </a:t>
            </a:r>
          </a:p>
          <a:p>
            <a:endParaRPr lang="tr-TR" sz="2000" dirty="0"/>
          </a:p>
          <a:p>
            <a:r>
              <a:rPr lang="tr-TR" sz="2000" dirty="0"/>
              <a:t>Bazen aynı sorunu çözmek için birden fazla farklı yöntem olabilir.</a:t>
            </a:r>
          </a:p>
          <a:p>
            <a:endParaRPr lang="tr-TR" sz="2000" dirty="0"/>
          </a:p>
          <a:p>
            <a:r>
              <a:rPr lang="tr-TR" sz="2000" dirty="0"/>
              <a:t>Önemli olan, duruma ve ihtiyaca göre </a:t>
            </a:r>
            <a:r>
              <a:rPr lang="tr-TR" sz="2000" b="1" dirty="0"/>
              <a:t>en uygun</a:t>
            </a:r>
            <a:r>
              <a:rPr lang="tr-TR" sz="2000" dirty="0"/>
              <a:t> olan çözüm yolunu seçmektir.</a:t>
            </a:r>
          </a:p>
          <a:p>
            <a:endParaRPr lang="tr-TR" sz="2000" dirty="0"/>
          </a:p>
          <a:p>
            <a:r>
              <a:rPr lang="tr-TR" sz="2000" dirty="0"/>
              <a:t>Örneğin, </a:t>
            </a:r>
            <a:r>
              <a:rPr lang="tr-TR" sz="2000" b="1" dirty="0"/>
              <a:t>bir sınav için çalışmak</a:t>
            </a:r>
            <a:r>
              <a:rPr lang="tr-TR" sz="2000" dirty="0"/>
              <a:t> bir problem olabilir:</a:t>
            </a:r>
          </a:p>
          <a:p>
            <a:endParaRPr lang="tr-TR" sz="2000" dirty="0"/>
          </a:p>
          <a:p>
            <a:pPr>
              <a:buFont typeface="Arial" panose="020B0604020202020204" pitchFamily="34" charset="0"/>
              <a:buChar char="•"/>
            </a:pPr>
            <a:r>
              <a:rPr lang="tr-TR" sz="2000" dirty="0"/>
              <a:t>Birisi, sınav için çalışırken </a:t>
            </a:r>
            <a:r>
              <a:rPr lang="tr-TR" sz="2000" b="1" dirty="0"/>
              <a:t>kitap okuyarak</a:t>
            </a:r>
            <a:r>
              <a:rPr lang="tr-TR" sz="2000" dirty="0"/>
              <a:t> öğrenmeyi tercih edebilir.</a:t>
            </a:r>
          </a:p>
          <a:p>
            <a:pPr>
              <a:buFont typeface="Arial" panose="020B0604020202020204" pitchFamily="34" charset="0"/>
              <a:buChar char="•"/>
            </a:pPr>
            <a:r>
              <a:rPr lang="tr-TR" sz="2000" dirty="0"/>
              <a:t>Başka biri, </a:t>
            </a:r>
            <a:r>
              <a:rPr lang="tr-TR" sz="2000" b="1" dirty="0"/>
              <a:t>özet çıkararak</a:t>
            </a:r>
            <a:r>
              <a:rPr lang="tr-TR" sz="2000" dirty="0"/>
              <a:t> çalışmayı daha faydalı bulabilir.</a:t>
            </a:r>
          </a:p>
          <a:p>
            <a:pPr>
              <a:buFont typeface="Arial" panose="020B0604020202020204" pitchFamily="34" charset="0"/>
              <a:buChar char="•"/>
            </a:pPr>
            <a:r>
              <a:rPr lang="tr-TR" sz="2000" dirty="0"/>
              <a:t>Bir başkası ise </a:t>
            </a:r>
            <a:r>
              <a:rPr lang="tr-TR" sz="2000" b="1" dirty="0"/>
              <a:t>video dersler</a:t>
            </a:r>
            <a:r>
              <a:rPr lang="tr-TR" sz="2000" dirty="0"/>
              <a:t> izleyerek daha iyi anladığını fark edebilir.</a:t>
            </a:r>
          </a:p>
        </p:txBody>
      </p:sp>
      <p:pic>
        <p:nvPicPr>
          <p:cNvPr id="8" name="Grafik 7" descr="Kız öğrenci düz dolguyla">
            <a:extLst>
              <a:ext uri="{FF2B5EF4-FFF2-40B4-BE49-F238E27FC236}">
                <a16:creationId xmlns:a16="http://schemas.microsoft.com/office/drawing/2014/main" id="{AF19FD4D-225A-4E89-D70A-5A03418F8C0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27984" y="5337402"/>
            <a:ext cx="914400" cy="914400"/>
          </a:xfrm>
          <a:prstGeom prst="rect">
            <a:avLst/>
          </a:prstGeom>
        </p:spPr>
      </p:pic>
      <p:pic>
        <p:nvPicPr>
          <p:cNvPr id="12" name="Grafik 11" descr="Erkek öğrenci düz dolguyla">
            <a:extLst>
              <a:ext uri="{FF2B5EF4-FFF2-40B4-BE49-F238E27FC236}">
                <a16:creationId xmlns:a16="http://schemas.microsoft.com/office/drawing/2014/main" id="{A0FFB566-99D8-85ED-A3D4-3D750FC939E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06816" y="5329605"/>
            <a:ext cx="914400" cy="914400"/>
          </a:xfrm>
          <a:prstGeom prst="rect">
            <a:avLst/>
          </a:prstGeom>
        </p:spPr>
      </p:pic>
    </p:spTree>
    <p:extLst>
      <p:ext uri="{BB962C8B-B14F-4D97-AF65-F5344CB8AC3E}">
        <p14:creationId xmlns:p14="http://schemas.microsoft.com/office/powerpoint/2010/main" val="546477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9123966" cy="578155"/>
          </a:xfrm>
          <a:solidFill>
            <a:schemeClr val="accent2"/>
          </a:solidFill>
        </p:spPr>
        <p:txBody>
          <a:bodyPr>
            <a:noAutofit/>
          </a:bodyPr>
          <a:lstStyle/>
          <a:p>
            <a:pPr marL="0" indent="0">
              <a:buNone/>
            </a:pPr>
            <a:r>
              <a:rPr lang="tr-TR" sz="2400" b="1" dirty="0"/>
              <a:t>Problem çözme süreci üzerine geliştirilmiş kuramlar ve yaklaşımlar</a:t>
            </a:r>
            <a:endParaRPr lang="tr-TR" b="1"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
        <p:nvSpPr>
          <p:cNvPr id="5" name="Metin kutusu 4">
            <a:extLst>
              <a:ext uri="{FF2B5EF4-FFF2-40B4-BE49-F238E27FC236}">
                <a16:creationId xmlns:a16="http://schemas.microsoft.com/office/drawing/2014/main" id="{0B740252-D99D-EA3B-54B2-3DA472329808}"/>
              </a:ext>
            </a:extLst>
          </p:cNvPr>
          <p:cNvSpPr txBox="1"/>
          <p:nvPr/>
        </p:nvSpPr>
        <p:spPr>
          <a:xfrm>
            <a:off x="1203203" y="1690062"/>
            <a:ext cx="7517343" cy="3785652"/>
          </a:xfrm>
          <a:prstGeom prst="rect">
            <a:avLst/>
          </a:prstGeom>
          <a:noFill/>
        </p:spPr>
        <p:txBody>
          <a:bodyPr wrap="square">
            <a:spAutoFit/>
          </a:bodyPr>
          <a:lstStyle/>
          <a:p>
            <a:pPr marL="457200" indent="-457200">
              <a:buAutoNum type="arabicPeriod"/>
            </a:pPr>
            <a:r>
              <a:rPr lang="tr-TR" sz="2000" b="1" dirty="0" err="1">
                <a:highlight>
                  <a:srgbClr val="FFFF00"/>
                </a:highlight>
              </a:rPr>
              <a:t>Polya’nın</a:t>
            </a:r>
            <a:r>
              <a:rPr lang="tr-TR" sz="2000" b="1" dirty="0">
                <a:highlight>
                  <a:srgbClr val="FFFF00"/>
                </a:highlight>
              </a:rPr>
              <a:t> Dört Adımlı Problem Çözme Yöntemi:</a:t>
            </a:r>
          </a:p>
          <a:p>
            <a:pPr marL="457200" indent="-457200">
              <a:buAutoNum type="arabicPeriod"/>
            </a:pPr>
            <a:endParaRPr lang="tr-TR" sz="2000" b="1" dirty="0">
              <a:highlight>
                <a:srgbClr val="FFFF00"/>
              </a:highlight>
            </a:endParaRPr>
          </a:p>
          <a:p>
            <a:r>
              <a:rPr lang="tr-TR" sz="2000" dirty="0"/>
              <a:t>Matematikçi George </a:t>
            </a:r>
            <a:r>
              <a:rPr lang="tr-TR" sz="2000" dirty="0" err="1"/>
              <a:t>Polya</a:t>
            </a:r>
            <a:r>
              <a:rPr lang="tr-TR" sz="2000" dirty="0"/>
              <a:t>, problem çözme sürecini basitleştirmek için dört adım önermiştir:</a:t>
            </a:r>
          </a:p>
          <a:p>
            <a:endParaRPr lang="tr-TR" sz="2000" dirty="0"/>
          </a:p>
          <a:p>
            <a:r>
              <a:rPr lang="tr-TR" sz="2000" b="1" dirty="0"/>
              <a:t>1. Problemi Anlamak</a:t>
            </a:r>
          </a:p>
          <a:p>
            <a:pPr marL="457200" indent="-457200">
              <a:buAutoNum type="arabicPeriod"/>
            </a:pPr>
            <a:endParaRPr lang="tr-TR" sz="2000" dirty="0"/>
          </a:p>
          <a:p>
            <a:r>
              <a:rPr lang="tr-TR" sz="2000" b="1" dirty="0"/>
              <a:t>2. Bir Plan Geliştirmek</a:t>
            </a:r>
          </a:p>
          <a:p>
            <a:endParaRPr lang="tr-TR" sz="2000" dirty="0"/>
          </a:p>
          <a:p>
            <a:r>
              <a:rPr lang="tr-TR" sz="2000" b="1" dirty="0"/>
              <a:t>3. Planı Uygulamak</a:t>
            </a:r>
            <a:endParaRPr lang="tr-TR" sz="2000" dirty="0"/>
          </a:p>
          <a:p>
            <a:endParaRPr lang="tr-TR" sz="2000" b="1" dirty="0"/>
          </a:p>
          <a:p>
            <a:r>
              <a:rPr lang="tr-TR" sz="2000" b="1" dirty="0"/>
              <a:t>4. Sonucu Gözden Geçirmek</a:t>
            </a:r>
            <a:endParaRPr lang="tr-TR" sz="2000" dirty="0"/>
          </a:p>
        </p:txBody>
      </p:sp>
      <p:pic>
        <p:nvPicPr>
          <p:cNvPr id="1028" name="Picture 4" descr="10 Astounding Facts About George Pólya - Facts.net">
            <a:extLst>
              <a:ext uri="{FF2B5EF4-FFF2-40B4-BE49-F238E27FC236}">
                <a16:creationId xmlns:a16="http://schemas.microsoft.com/office/drawing/2014/main" id="{414C9FE5-57FF-1DAC-C74A-1287DA962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0546" y="2182368"/>
            <a:ext cx="2991917" cy="2493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5366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9123966" cy="578155"/>
          </a:xfrm>
          <a:solidFill>
            <a:schemeClr val="accent2"/>
          </a:solidFill>
        </p:spPr>
        <p:txBody>
          <a:bodyPr>
            <a:noAutofit/>
          </a:bodyPr>
          <a:lstStyle/>
          <a:p>
            <a:pPr marL="0" indent="0">
              <a:buNone/>
            </a:pPr>
            <a:r>
              <a:rPr lang="tr-TR" sz="2400" b="1" dirty="0"/>
              <a:t>Problem çözme süreci üzerine geliştirilmiş kuramlar ve yaklaşımlar</a:t>
            </a:r>
            <a:endParaRPr lang="tr-TR" b="1"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
        <p:nvSpPr>
          <p:cNvPr id="5" name="Metin kutusu 4">
            <a:extLst>
              <a:ext uri="{FF2B5EF4-FFF2-40B4-BE49-F238E27FC236}">
                <a16:creationId xmlns:a16="http://schemas.microsoft.com/office/drawing/2014/main" id="{0B740252-D99D-EA3B-54B2-3DA472329808}"/>
              </a:ext>
            </a:extLst>
          </p:cNvPr>
          <p:cNvSpPr txBox="1"/>
          <p:nvPr/>
        </p:nvSpPr>
        <p:spPr>
          <a:xfrm>
            <a:off x="3227075" y="1382286"/>
            <a:ext cx="8082955" cy="4093428"/>
          </a:xfrm>
          <a:prstGeom prst="rect">
            <a:avLst/>
          </a:prstGeom>
          <a:noFill/>
        </p:spPr>
        <p:txBody>
          <a:bodyPr wrap="square">
            <a:spAutoFit/>
          </a:bodyPr>
          <a:lstStyle/>
          <a:p>
            <a:r>
              <a:rPr lang="tr-TR" sz="2000" b="1" dirty="0">
                <a:highlight>
                  <a:srgbClr val="FFFF00"/>
                </a:highlight>
              </a:rPr>
              <a:t>2. </a:t>
            </a:r>
            <a:r>
              <a:rPr lang="tr-TR" sz="2000" b="1" dirty="0" err="1">
                <a:highlight>
                  <a:srgbClr val="FFFF00"/>
                </a:highlight>
              </a:rPr>
              <a:t>Algoritmik</a:t>
            </a:r>
            <a:r>
              <a:rPr lang="tr-TR" sz="2000" b="1" dirty="0">
                <a:highlight>
                  <a:srgbClr val="FFFF00"/>
                </a:highlight>
              </a:rPr>
              <a:t> Yaklaşım:</a:t>
            </a:r>
          </a:p>
          <a:p>
            <a:endParaRPr lang="tr-TR" sz="2000" b="1" dirty="0">
              <a:highlight>
                <a:srgbClr val="FFFF00"/>
              </a:highlight>
            </a:endParaRPr>
          </a:p>
          <a:p>
            <a:r>
              <a:rPr lang="tr-TR" sz="2000" dirty="0"/>
              <a:t>Algoritmalar, bir problemi çözmek için takip edilmesi gereken adım adım talimatlardır. Bu yaklaşım özellikle bilgisayar bilimlerinde yaygındır. </a:t>
            </a:r>
          </a:p>
          <a:p>
            <a:endParaRPr lang="tr-TR" sz="2000" b="1" dirty="0"/>
          </a:p>
          <a:p>
            <a:r>
              <a:rPr lang="tr-TR" sz="2000" b="1" dirty="0" err="1"/>
              <a:t>Algoritmik</a:t>
            </a:r>
            <a:r>
              <a:rPr lang="tr-TR" sz="2000" b="1" dirty="0"/>
              <a:t> problem çözme</a:t>
            </a:r>
            <a:r>
              <a:rPr lang="tr-TR" sz="2000" dirty="0"/>
              <a:t> şu adımları içerir:</a:t>
            </a:r>
          </a:p>
          <a:p>
            <a:endParaRPr lang="tr-TR" sz="2000" dirty="0"/>
          </a:p>
          <a:p>
            <a:pPr>
              <a:buFont typeface="Arial" panose="020B0604020202020204" pitchFamily="34" charset="0"/>
              <a:buChar char="•"/>
            </a:pPr>
            <a:r>
              <a:rPr lang="tr-TR" sz="2000" b="1" dirty="0"/>
              <a:t>Girdileri tanımlama:</a:t>
            </a:r>
            <a:r>
              <a:rPr lang="tr-TR" sz="2000" dirty="0"/>
              <a:t> Problemi çözmek için gerekli tüm bilgileri toplamak.</a:t>
            </a:r>
          </a:p>
          <a:p>
            <a:pPr>
              <a:buFont typeface="Arial" panose="020B0604020202020204" pitchFamily="34" charset="0"/>
              <a:buChar char="•"/>
            </a:pPr>
            <a:endParaRPr lang="tr-TR" sz="2000" dirty="0"/>
          </a:p>
          <a:p>
            <a:pPr>
              <a:buFont typeface="Arial" panose="020B0604020202020204" pitchFamily="34" charset="0"/>
              <a:buChar char="•"/>
            </a:pPr>
            <a:r>
              <a:rPr lang="tr-TR" sz="2000" b="1" dirty="0"/>
              <a:t>Adımları belirleme:</a:t>
            </a:r>
            <a:r>
              <a:rPr lang="tr-TR" sz="2000" dirty="0"/>
              <a:t> Adım adım izlenecek çözüm yolunu belirleme.</a:t>
            </a:r>
          </a:p>
          <a:p>
            <a:pPr>
              <a:buFont typeface="Arial" panose="020B0604020202020204" pitchFamily="34" charset="0"/>
              <a:buChar char="•"/>
            </a:pPr>
            <a:endParaRPr lang="tr-TR" sz="2000" dirty="0"/>
          </a:p>
          <a:p>
            <a:pPr>
              <a:buFont typeface="Arial" panose="020B0604020202020204" pitchFamily="34" charset="0"/>
              <a:buChar char="•"/>
            </a:pPr>
            <a:r>
              <a:rPr lang="tr-TR" sz="2000" b="1" dirty="0"/>
              <a:t>Sonuç alma:</a:t>
            </a:r>
            <a:r>
              <a:rPr lang="tr-TR" sz="2000" dirty="0"/>
              <a:t> Algoritmayı uygulayarak sonuca ulaşma.</a:t>
            </a:r>
          </a:p>
          <a:p>
            <a:endParaRPr lang="tr-TR" sz="2000" dirty="0"/>
          </a:p>
        </p:txBody>
      </p:sp>
      <p:pic>
        <p:nvPicPr>
          <p:cNvPr id="6" name="Grafik 5" descr="Dans adımları düz dolguyla">
            <a:extLst>
              <a:ext uri="{FF2B5EF4-FFF2-40B4-BE49-F238E27FC236}">
                <a16:creationId xmlns:a16="http://schemas.microsoft.com/office/drawing/2014/main" id="{61E5C21D-5557-5241-5144-7E643DA097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1970" y="2474976"/>
            <a:ext cx="1667256" cy="1667256"/>
          </a:xfrm>
          <a:prstGeom prst="rect">
            <a:avLst/>
          </a:prstGeom>
        </p:spPr>
      </p:pic>
    </p:spTree>
    <p:extLst>
      <p:ext uri="{BB962C8B-B14F-4D97-AF65-F5344CB8AC3E}">
        <p14:creationId xmlns:p14="http://schemas.microsoft.com/office/powerpoint/2010/main" val="426482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9123966" cy="578155"/>
          </a:xfrm>
          <a:solidFill>
            <a:schemeClr val="accent2"/>
          </a:solidFill>
        </p:spPr>
        <p:txBody>
          <a:bodyPr>
            <a:noAutofit/>
          </a:bodyPr>
          <a:lstStyle/>
          <a:p>
            <a:pPr marL="0" indent="0">
              <a:buNone/>
            </a:pPr>
            <a:r>
              <a:rPr lang="tr-TR" sz="2400" b="1" dirty="0"/>
              <a:t>Problem çözme süreci üzerine geliştirilmiş kuramlar ve yaklaşımlar</a:t>
            </a:r>
            <a:endParaRPr lang="tr-TR" b="1"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
        <p:nvSpPr>
          <p:cNvPr id="5" name="Metin kutusu 4">
            <a:extLst>
              <a:ext uri="{FF2B5EF4-FFF2-40B4-BE49-F238E27FC236}">
                <a16:creationId xmlns:a16="http://schemas.microsoft.com/office/drawing/2014/main" id="{0B740252-D99D-EA3B-54B2-3DA472329808}"/>
              </a:ext>
            </a:extLst>
          </p:cNvPr>
          <p:cNvSpPr txBox="1"/>
          <p:nvPr/>
        </p:nvSpPr>
        <p:spPr>
          <a:xfrm>
            <a:off x="1418418" y="1746012"/>
            <a:ext cx="7115982" cy="3170099"/>
          </a:xfrm>
          <a:prstGeom prst="rect">
            <a:avLst/>
          </a:prstGeom>
          <a:noFill/>
        </p:spPr>
        <p:txBody>
          <a:bodyPr wrap="square">
            <a:spAutoFit/>
          </a:bodyPr>
          <a:lstStyle/>
          <a:p>
            <a:r>
              <a:rPr lang="tr-TR" sz="2000" b="1" dirty="0">
                <a:highlight>
                  <a:srgbClr val="FFFF00"/>
                </a:highlight>
              </a:rPr>
              <a:t>3. </a:t>
            </a:r>
            <a:r>
              <a:rPr lang="tr-TR" sz="2000" b="1" dirty="0" err="1">
                <a:highlight>
                  <a:srgbClr val="FFFF00"/>
                </a:highlight>
              </a:rPr>
              <a:t>Heuristik</a:t>
            </a:r>
            <a:r>
              <a:rPr lang="tr-TR" sz="2000" b="1" dirty="0">
                <a:highlight>
                  <a:srgbClr val="FFFF00"/>
                </a:highlight>
              </a:rPr>
              <a:t> (Deneme-Yanılma) Yöntem:</a:t>
            </a:r>
          </a:p>
          <a:p>
            <a:endParaRPr lang="tr-TR" sz="2000" b="1" dirty="0"/>
          </a:p>
          <a:p>
            <a:r>
              <a:rPr lang="tr-TR" sz="2000" dirty="0"/>
              <a:t>Bu yöntemde insanlar, problemi çözmek için daha önce deneyip başarılı oldukları stratejileri kullanırlar. </a:t>
            </a:r>
          </a:p>
          <a:p>
            <a:endParaRPr lang="tr-TR" sz="2000" dirty="0"/>
          </a:p>
          <a:p>
            <a:r>
              <a:rPr lang="tr-TR" sz="2000" dirty="0"/>
              <a:t>Ancak bu yaklaşım her zaman kesin bir çözüm sunmaz. </a:t>
            </a:r>
          </a:p>
          <a:p>
            <a:endParaRPr lang="tr-TR" sz="2000" dirty="0"/>
          </a:p>
          <a:p>
            <a:r>
              <a:rPr lang="tr-TR" sz="2000" dirty="0" err="1"/>
              <a:t>Heuristik</a:t>
            </a:r>
            <a:r>
              <a:rPr lang="tr-TR" sz="2000" dirty="0"/>
              <a:t> yöntem, bazen çözüm için birkaç deneme ve yanılma süreci gerektirebilir.</a:t>
            </a:r>
          </a:p>
          <a:p>
            <a:endParaRPr lang="tr-TR" sz="2000" dirty="0"/>
          </a:p>
        </p:txBody>
      </p:sp>
      <p:pic>
        <p:nvPicPr>
          <p:cNvPr id="3074" name="Picture 2" descr="Fenomena Heuristik dalam Kehidupan Sehari-hari Halaman 1 - Kompasiana.com">
            <a:extLst>
              <a:ext uri="{FF2B5EF4-FFF2-40B4-BE49-F238E27FC236}">
                <a16:creationId xmlns:a16="http://schemas.microsoft.com/office/drawing/2014/main" id="{0CAFAD96-D153-9353-A006-94DBA81664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4394" y="2381069"/>
            <a:ext cx="2404655" cy="1603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1826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418418" y="283693"/>
            <a:ext cx="9123966" cy="578155"/>
          </a:xfrm>
          <a:solidFill>
            <a:schemeClr val="accent2"/>
          </a:solidFill>
        </p:spPr>
        <p:txBody>
          <a:bodyPr>
            <a:noAutofit/>
          </a:bodyPr>
          <a:lstStyle/>
          <a:p>
            <a:pPr algn="just"/>
            <a:r>
              <a:rPr lang="tr-TR" sz="2000" dirty="0">
                <a:effectLst/>
                <a:latin typeface="Calibri" panose="020F0502020204030204" pitchFamily="34" charset="0"/>
              </a:rPr>
              <a:t>Bir problemin çözümü için kullanılabilecek temel yöntem ve teknikler </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Metin kutusu 3">
            <a:extLst>
              <a:ext uri="{FF2B5EF4-FFF2-40B4-BE49-F238E27FC236}">
                <a16:creationId xmlns:a16="http://schemas.microsoft.com/office/drawing/2014/main" id="{223B2CE2-94AF-C523-8448-545003A360B0}"/>
              </a:ext>
            </a:extLst>
          </p:cNvPr>
          <p:cNvSpPr txBox="1"/>
          <p:nvPr/>
        </p:nvSpPr>
        <p:spPr>
          <a:xfrm>
            <a:off x="-1797269" y="1597572"/>
            <a:ext cx="184731" cy="369332"/>
          </a:xfrm>
          <a:prstGeom prst="rect">
            <a:avLst/>
          </a:prstGeom>
          <a:noFill/>
        </p:spPr>
        <p:txBody>
          <a:bodyPr wrap="none" rtlCol="0">
            <a:spAutoFit/>
          </a:bodyPr>
          <a:lstStyle/>
          <a:p>
            <a:endParaRPr lang="tr-TR" dirty="0"/>
          </a:p>
        </p:txBody>
      </p:sp>
      <p:sp>
        <p:nvSpPr>
          <p:cNvPr id="2" name="Metin kutusu 1">
            <a:extLst>
              <a:ext uri="{FF2B5EF4-FFF2-40B4-BE49-F238E27FC236}">
                <a16:creationId xmlns:a16="http://schemas.microsoft.com/office/drawing/2014/main" id="{34663F85-FB80-A20B-AC1A-DD6CC4B79E82}"/>
              </a:ext>
            </a:extLst>
          </p:cNvPr>
          <p:cNvSpPr txBox="1"/>
          <p:nvPr/>
        </p:nvSpPr>
        <p:spPr>
          <a:xfrm flipH="1">
            <a:off x="1418418" y="1533958"/>
            <a:ext cx="8688750" cy="4247317"/>
          </a:xfrm>
          <a:prstGeom prst="rect">
            <a:avLst/>
          </a:prstGeom>
          <a:noFill/>
        </p:spPr>
        <p:txBody>
          <a:bodyPr wrap="square" rtlCol="0">
            <a:spAutoFit/>
          </a:bodyPr>
          <a:lstStyle/>
          <a:p>
            <a:r>
              <a:rPr lang="tr-TR" b="1" dirty="0">
                <a:highlight>
                  <a:srgbClr val="FFFF00"/>
                </a:highlight>
              </a:rPr>
              <a:t>BÖL VE FETHET (DİVİDE AND CONQUER): </a:t>
            </a:r>
            <a:r>
              <a:rPr lang="tr-TR" dirty="0"/>
              <a:t>Büyük bir problemi daha küçük parçalara bölmek ve her parçayı ayrı ayrı çözmek.</a:t>
            </a:r>
            <a:endParaRPr lang="tr-TR" b="1" dirty="0"/>
          </a:p>
          <a:p>
            <a:endParaRPr lang="tr-TR" b="1" dirty="0"/>
          </a:p>
          <a:p>
            <a:r>
              <a:rPr lang="tr-TR" b="1" dirty="0">
                <a:highlight>
                  <a:srgbClr val="FFFF00"/>
                </a:highlight>
              </a:rPr>
              <a:t>BENZER PROBLEMLERİ KULLANMA (ANALOGİLERDEN FAYDALANMA): </a:t>
            </a:r>
            <a:r>
              <a:rPr lang="tr-TR" dirty="0"/>
              <a:t>Daha önce çözülmüş benzer bir problemi kullanarak yeni bir probleme yaklaşmak.</a:t>
            </a:r>
          </a:p>
          <a:p>
            <a:endParaRPr lang="tr-TR" b="1" dirty="0">
              <a:highlight>
                <a:srgbClr val="FFFF00"/>
              </a:highlight>
            </a:endParaRPr>
          </a:p>
          <a:p>
            <a:r>
              <a:rPr lang="tr-TR" b="1" dirty="0">
                <a:highlight>
                  <a:srgbClr val="FFFF00"/>
                </a:highlight>
              </a:rPr>
              <a:t>GÖRSEL DÜŞÜNME (DİYAGRAMLAR VE HARİTALAR KULLANMA): </a:t>
            </a:r>
            <a:r>
              <a:rPr lang="tr-TR" dirty="0"/>
              <a:t>Problemi görselleştirerek çözüm yollarını daha açık hale getirmek.</a:t>
            </a:r>
            <a:r>
              <a:rPr lang="tr-TR" b="1" dirty="0"/>
              <a:t> </a:t>
            </a:r>
            <a:r>
              <a:rPr lang="tr-TR" dirty="0"/>
              <a:t>Diyagramlar, akış şemaları, zihin haritaları gibi görsel araçlar kullanılarak problem ve çözüm yolları organize edilir.</a:t>
            </a:r>
            <a:endParaRPr lang="tr-TR" b="1" dirty="0"/>
          </a:p>
          <a:p>
            <a:endParaRPr lang="tr-TR" b="1" dirty="0"/>
          </a:p>
          <a:p>
            <a:r>
              <a:rPr lang="tr-TR" b="1" dirty="0">
                <a:highlight>
                  <a:srgbClr val="FFFF00"/>
                </a:highlight>
              </a:rPr>
              <a:t>GERİYE DOĞRU ÇALIŞMA (TERSİNE MÜHENDİSLİK): </a:t>
            </a:r>
            <a:r>
              <a:rPr lang="tr-TR" dirty="0"/>
              <a:t>Problemin çözümünü son aşamadan başlayarak geriye doğru gitmek.</a:t>
            </a:r>
            <a:endParaRPr lang="tr-TR" b="1" dirty="0"/>
          </a:p>
          <a:p>
            <a:endParaRPr lang="tr-TR" b="1" dirty="0"/>
          </a:p>
          <a:p>
            <a:r>
              <a:rPr lang="tr-TR" b="1" dirty="0">
                <a:highlight>
                  <a:srgbClr val="FFFF00"/>
                </a:highlight>
              </a:rPr>
              <a:t>BEYİN FIRTINASI: </a:t>
            </a:r>
            <a:r>
              <a:rPr lang="tr-TR" dirty="0"/>
              <a:t>Farklı kişiler farklı çözüm önerileri sunar ve en iyi çözüm yolu seçilir.</a:t>
            </a:r>
            <a:br>
              <a:rPr lang="tr-TR" b="1" dirty="0"/>
            </a:br>
            <a:endParaRPr lang="tr-TR" b="1" dirty="0"/>
          </a:p>
        </p:txBody>
      </p:sp>
      <p:pic>
        <p:nvPicPr>
          <p:cNvPr id="7" name="Grafik 6" descr="Beyin fırtınası ana hat">
            <a:extLst>
              <a:ext uri="{FF2B5EF4-FFF2-40B4-BE49-F238E27FC236}">
                <a16:creationId xmlns:a16="http://schemas.microsoft.com/office/drawing/2014/main" id="{1DF0BAE5-219B-88D6-148D-059E84313E6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316382" y="1325038"/>
            <a:ext cx="914400" cy="914400"/>
          </a:xfrm>
          <a:prstGeom prst="rect">
            <a:avLst/>
          </a:prstGeom>
        </p:spPr>
      </p:pic>
      <p:pic>
        <p:nvPicPr>
          <p:cNvPr id="10" name="Grafik 9" descr="Beyin fırtınası düz dolguyla">
            <a:extLst>
              <a:ext uri="{FF2B5EF4-FFF2-40B4-BE49-F238E27FC236}">
                <a16:creationId xmlns:a16="http://schemas.microsoft.com/office/drawing/2014/main" id="{43117A8C-AB3B-BBD5-B9BE-74662B5674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16382" y="4866875"/>
            <a:ext cx="914400" cy="914400"/>
          </a:xfrm>
          <a:prstGeom prst="rect">
            <a:avLst/>
          </a:prstGeom>
        </p:spPr>
      </p:pic>
    </p:spTree>
    <p:extLst>
      <p:ext uri="{BB962C8B-B14F-4D97-AF65-F5344CB8AC3E}">
        <p14:creationId xmlns:p14="http://schemas.microsoft.com/office/powerpoint/2010/main" val="2295655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E2B8A2D-F46F-4DA5-8AFF-BC57461C2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16519" y="400050"/>
            <a:ext cx="5793475" cy="1485900"/>
          </a:xfrm>
          <a:solidFill>
            <a:schemeClr val="accent2"/>
          </a:solidFill>
        </p:spPr>
        <p:txBody>
          <a:bodyPr>
            <a:normAutofit/>
          </a:bodyPr>
          <a:lstStyle/>
          <a:p>
            <a:r>
              <a:rPr lang="tr-TR" dirty="0">
                <a:effectLst/>
                <a:latin typeface="Calibri" panose="020F0502020204030204" pitchFamily="34" charset="0"/>
              </a:rPr>
              <a:t>2.3. Problemin girdi, çıktı ve işlem aşamaları</a:t>
            </a: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01863" y="2286000"/>
            <a:ext cx="5793475" cy="3581400"/>
          </a:xfrm>
        </p:spPr>
        <p:txBody>
          <a:bodyPr>
            <a:normAutofit/>
          </a:bodyPr>
          <a:lstStyle/>
          <a:p>
            <a:r>
              <a:rPr lang="tr-TR" b="1" dirty="0">
                <a:highlight>
                  <a:srgbClr val="FFFF00"/>
                </a:highlight>
              </a:rPr>
              <a:t>Girdi (</a:t>
            </a:r>
            <a:r>
              <a:rPr lang="tr-TR" b="1" dirty="0" err="1">
                <a:highlight>
                  <a:srgbClr val="FFFF00"/>
                </a:highlight>
              </a:rPr>
              <a:t>Input</a:t>
            </a:r>
            <a:r>
              <a:rPr lang="tr-TR" b="1" dirty="0">
                <a:highlight>
                  <a:srgbClr val="FFFF00"/>
                </a:highlight>
              </a:rPr>
              <a:t>):</a:t>
            </a:r>
          </a:p>
          <a:p>
            <a:pPr>
              <a:buFont typeface="Arial" panose="020B0604020202020204" pitchFamily="34" charset="0"/>
              <a:buChar char="•"/>
            </a:pPr>
            <a:r>
              <a:rPr lang="tr-TR" b="1" dirty="0"/>
              <a:t>Tanım:</a:t>
            </a:r>
            <a:r>
              <a:rPr lang="tr-TR" dirty="0"/>
              <a:t> Girdi, bir problemin başında sisteme girilen veriler ya da işlemin başlaması için gerekli olan malzemelerdir.</a:t>
            </a:r>
          </a:p>
          <a:p>
            <a:pPr>
              <a:buFont typeface="Arial" panose="020B0604020202020204" pitchFamily="34" charset="0"/>
              <a:buChar char="•"/>
            </a:pPr>
            <a:r>
              <a:rPr lang="tr-TR" b="1" dirty="0"/>
              <a:t>Örnekler:</a:t>
            </a:r>
            <a:endParaRPr lang="tr-TR" dirty="0"/>
          </a:p>
          <a:p>
            <a:pPr marL="742950" lvl="1" indent="-285750">
              <a:buFont typeface="Arial" panose="020B0604020202020204" pitchFamily="34" charset="0"/>
              <a:buChar char="•"/>
            </a:pPr>
            <a:r>
              <a:rPr lang="tr-TR" dirty="0"/>
              <a:t>Bir hesap makinesine </a:t>
            </a:r>
            <a:r>
              <a:rPr lang="tr-TR" b="1" dirty="0"/>
              <a:t>5 + 3</a:t>
            </a:r>
            <a:r>
              <a:rPr lang="tr-TR" dirty="0"/>
              <a:t> yazdığımızda, </a:t>
            </a:r>
            <a:r>
              <a:rPr lang="tr-TR" b="1" dirty="0"/>
              <a:t>5</a:t>
            </a:r>
            <a:r>
              <a:rPr lang="tr-TR" dirty="0"/>
              <a:t> ve </a:t>
            </a:r>
            <a:r>
              <a:rPr lang="tr-TR" b="1" dirty="0"/>
              <a:t>3</a:t>
            </a:r>
            <a:r>
              <a:rPr lang="tr-TR" dirty="0"/>
              <a:t> bizim girdimizdir.</a:t>
            </a:r>
          </a:p>
          <a:p>
            <a:pPr marL="742950" lvl="1" indent="-285750">
              <a:buFont typeface="Arial" panose="020B0604020202020204" pitchFamily="34" charset="0"/>
              <a:buChar char="•"/>
            </a:pPr>
            <a:r>
              <a:rPr lang="tr-TR" dirty="0"/>
              <a:t>Bir pizzacıya sipariş verirken seçtiğimiz pizza türü ve adresimiz de girdi olarak kabul edilebilir.</a:t>
            </a:r>
          </a:p>
          <a:p>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23" name="Rectangle 22">
            <a:extLst>
              <a:ext uri="{FF2B5EF4-FFF2-40B4-BE49-F238E27FC236}">
                <a16:creationId xmlns:a16="http://schemas.microsoft.com/office/drawing/2014/main" id="{292BAD85-00E4-4D0A-993C-8372E78E1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10" name="Grafik 9" descr="Bütün Pizza düz dolguyla">
            <a:extLst>
              <a:ext uri="{FF2B5EF4-FFF2-40B4-BE49-F238E27FC236}">
                <a16:creationId xmlns:a16="http://schemas.microsoft.com/office/drawing/2014/main" id="{18FBA96B-E1DC-C942-740A-97E4EE5ED42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44236" y="643467"/>
            <a:ext cx="1749777" cy="1749777"/>
          </a:xfrm>
          <a:prstGeom prst="rect">
            <a:avLst/>
          </a:prstGeom>
          <a:ln>
            <a:noFill/>
          </a:ln>
          <a:effectLst/>
        </p:spPr>
      </p:pic>
      <p:pic>
        <p:nvPicPr>
          <p:cNvPr id="5" name="Grafik 4" descr="Rozet 5 düz dolguyla">
            <a:extLst>
              <a:ext uri="{FF2B5EF4-FFF2-40B4-BE49-F238E27FC236}">
                <a16:creationId xmlns:a16="http://schemas.microsoft.com/office/drawing/2014/main" id="{C126EEB0-0C92-CC0A-8EF7-7258908138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68000" y="2554112"/>
            <a:ext cx="1749776" cy="1749776"/>
          </a:xfrm>
          <a:prstGeom prst="rect">
            <a:avLst/>
          </a:prstGeom>
          <a:ln>
            <a:noFill/>
          </a:ln>
          <a:effectLst/>
        </p:spPr>
      </p:pic>
      <p:pic>
        <p:nvPicPr>
          <p:cNvPr id="7" name="Grafik 6" descr="Rozet 3 ana hat">
            <a:extLst>
              <a:ext uri="{FF2B5EF4-FFF2-40B4-BE49-F238E27FC236}">
                <a16:creationId xmlns:a16="http://schemas.microsoft.com/office/drawing/2014/main" id="{FA5D2010-A9F9-1394-5417-E6602D66B1A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68001" y="4464756"/>
            <a:ext cx="1749776" cy="1749776"/>
          </a:xfrm>
          <a:prstGeom prst="rect">
            <a:avLst/>
          </a:prstGeom>
        </p:spPr>
      </p:pic>
    </p:spTree>
    <p:extLst>
      <p:ext uri="{BB962C8B-B14F-4D97-AF65-F5344CB8AC3E}">
        <p14:creationId xmlns:p14="http://schemas.microsoft.com/office/powerpoint/2010/main" val="1712530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E2B8A2D-F46F-4DA5-8AFF-BC57461C2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55425" y="396240"/>
            <a:ext cx="5793475" cy="3581400"/>
          </a:xfrm>
        </p:spPr>
        <p:txBody>
          <a:bodyPr>
            <a:normAutofit/>
          </a:bodyPr>
          <a:lstStyle/>
          <a:p>
            <a:r>
              <a:rPr lang="tr-TR" b="1" dirty="0">
                <a:highlight>
                  <a:srgbClr val="FFFF00"/>
                </a:highlight>
              </a:rPr>
              <a:t>Çıktı (</a:t>
            </a:r>
            <a:r>
              <a:rPr lang="tr-TR" b="1" dirty="0" err="1">
                <a:highlight>
                  <a:srgbClr val="FFFF00"/>
                </a:highlight>
              </a:rPr>
              <a:t>Output</a:t>
            </a:r>
            <a:r>
              <a:rPr lang="tr-TR" b="1" dirty="0">
                <a:highlight>
                  <a:srgbClr val="FFFF00"/>
                </a:highlight>
              </a:rPr>
              <a:t>):</a:t>
            </a:r>
          </a:p>
          <a:p>
            <a:pPr>
              <a:buFont typeface="Arial" panose="020B0604020202020204" pitchFamily="34" charset="0"/>
              <a:buChar char="•"/>
            </a:pPr>
            <a:r>
              <a:rPr lang="tr-TR" b="1" dirty="0"/>
              <a:t>Tanım:</a:t>
            </a:r>
            <a:r>
              <a:rPr lang="tr-TR" dirty="0"/>
              <a:t> Bir sistemin veya işlemin sonunda elde ettiğimiz sonuçtur. Yani, girdileri işledikten sonra aldığımız sonuç ya da bilgi çıktıdır.</a:t>
            </a:r>
          </a:p>
          <a:p>
            <a:pPr>
              <a:buFont typeface="Arial" panose="020B0604020202020204" pitchFamily="34" charset="0"/>
              <a:buChar char="•"/>
            </a:pPr>
            <a:r>
              <a:rPr lang="tr-TR" b="1" dirty="0"/>
              <a:t>Örnekler:</a:t>
            </a:r>
            <a:endParaRPr lang="tr-TR" dirty="0"/>
          </a:p>
          <a:p>
            <a:pPr marL="742950" lvl="1" indent="-285750">
              <a:buFont typeface="Arial" panose="020B0604020202020204" pitchFamily="34" charset="0"/>
              <a:buChar char="•"/>
            </a:pPr>
            <a:r>
              <a:rPr lang="tr-TR" dirty="0"/>
              <a:t>Hesap makinesi, </a:t>
            </a:r>
            <a:r>
              <a:rPr lang="tr-TR" b="1" dirty="0"/>
              <a:t>5 + 3</a:t>
            </a:r>
            <a:r>
              <a:rPr lang="tr-TR" dirty="0"/>
              <a:t> işlemi sonrası bize </a:t>
            </a:r>
            <a:r>
              <a:rPr lang="tr-TR" b="1" dirty="0"/>
              <a:t>8</a:t>
            </a:r>
            <a:r>
              <a:rPr lang="tr-TR" dirty="0"/>
              <a:t> sonucunu verir, bu </a:t>
            </a:r>
            <a:r>
              <a:rPr lang="tr-TR" b="1" dirty="0"/>
              <a:t>çıktıdır</a:t>
            </a:r>
            <a:r>
              <a:rPr lang="tr-TR" dirty="0"/>
              <a:t>.</a:t>
            </a:r>
          </a:p>
          <a:p>
            <a:pPr marL="742950" lvl="1" indent="-285750">
              <a:buFont typeface="Arial" panose="020B0604020202020204" pitchFamily="34" charset="0"/>
              <a:buChar char="•"/>
            </a:pPr>
            <a:r>
              <a:rPr lang="tr-TR" dirty="0"/>
              <a:t>Pizzacı siparişin sonunda pizzayı teslim eder, bu da işlemin </a:t>
            </a:r>
            <a:r>
              <a:rPr lang="tr-TR" b="1" dirty="0"/>
              <a:t>çıktısıdır</a:t>
            </a:r>
            <a:r>
              <a:rPr lang="tr-TR" dirty="0"/>
              <a:t>.</a:t>
            </a:r>
          </a:p>
          <a:p>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5129" name="Rectangle 5128">
            <a:extLst>
              <a:ext uri="{FF2B5EF4-FFF2-40B4-BE49-F238E27FC236}">
                <a16:creationId xmlns:a16="http://schemas.microsoft.com/office/drawing/2014/main" id="{292BAD85-00E4-4D0A-993C-8372E78E1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5122" name="Picture 2" descr="Pizza teslim kişi stok fotoğraflar | Pizza teslim kişi telifsiz resimler,  görseller | Depositphotos">
            <a:extLst>
              <a:ext uri="{FF2B5EF4-FFF2-40B4-BE49-F238E27FC236}">
                <a16:creationId xmlns:a16="http://schemas.microsoft.com/office/drawing/2014/main" id="{D22F0AB8-3E9B-7066-317A-054CF7CB390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81910" y="1021418"/>
            <a:ext cx="2972235" cy="4452789"/>
          </a:xfrm>
          <a:prstGeom prst="rect">
            <a:avLst/>
          </a:prstGeom>
          <a:noFill/>
          <a:ln>
            <a:noFill/>
          </a:ln>
          <a:effectLst/>
          <a:extLst>
            <a:ext uri="{909E8E84-426E-40DD-AFC4-6F175D3DCCD1}">
              <a14:hiddenFill xmlns:a14="http://schemas.microsoft.com/office/drawing/2010/main">
                <a:solidFill>
                  <a:srgbClr val="FFFFFF"/>
                </a:solidFill>
              </a14:hiddenFill>
            </a:ext>
          </a:extLst>
        </p:spPr>
      </p:pic>
      <p:pic>
        <p:nvPicPr>
          <p:cNvPr id="11" name="Grafik 10" descr="Rozet 8 düz dolguyla">
            <a:extLst>
              <a:ext uri="{FF2B5EF4-FFF2-40B4-BE49-F238E27FC236}">
                <a16:creationId xmlns:a16="http://schemas.microsoft.com/office/drawing/2014/main" id="{1FA399B8-945C-3BEB-2CB5-036544C174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588435" y="3977640"/>
            <a:ext cx="1727454" cy="1727454"/>
          </a:xfrm>
          <a:prstGeom prst="rect">
            <a:avLst/>
          </a:prstGeom>
          <a:ln>
            <a:noFill/>
          </a:ln>
          <a:effectLst/>
        </p:spPr>
      </p:pic>
    </p:spTree>
    <p:extLst>
      <p:ext uri="{BB962C8B-B14F-4D97-AF65-F5344CB8AC3E}">
        <p14:creationId xmlns:p14="http://schemas.microsoft.com/office/powerpoint/2010/main" val="783741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E2B8A2D-F46F-4DA5-8AFF-BC57461C2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6657" y="908304"/>
            <a:ext cx="5793475" cy="4187952"/>
          </a:xfrm>
        </p:spPr>
        <p:txBody>
          <a:bodyPr>
            <a:normAutofit fontScale="77500" lnSpcReduction="20000"/>
          </a:bodyPr>
          <a:lstStyle/>
          <a:p>
            <a:pPr marL="0" indent="0" algn="just">
              <a:buNone/>
            </a:pPr>
            <a:r>
              <a:rPr lang="tr-TR" sz="2600" dirty="0">
                <a:effectLst/>
                <a:highlight>
                  <a:srgbClr val="FFFF00"/>
                </a:highlight>
                <a:latin typeface="Calibri" panose="020F0502020204030204" pitchFamily="34" charset="0"/>
              </a:rPr>
              <a:t>Örnek problem durumlarının girdi ve çıktıları</a:t>
            </a:r>
          </a:p>
          <a:p>
            <a:pPr algn="just"/>
            <a:endParaRPr lang="tr-TR" sz="2600" b="1" dirty="0">
              <a:latin typeface="Calibri" panose="020F0502020204030204" pitchFamily="34" charset="0"/>
            </a:endParaRPr>
          </a:p>
          <a:p>
            <a:r>
              <a:rPr lang="tr-TR" sz="2600" b="1" dirty="0">
                <a:highlight>
                  <a:srgbClr val="00FF00"/>
                </a:highlight>
              </a:rPr>
              <a:t>Örnek 1: Çay Demlemek</a:t>
            </a:r>
          </a:p>
          <a:p>
            <a:endParaRPr lang="tr-TR" sz="2600" b="1" dirty="0">
              <a:highlight>
                <a:srgbClr val="00FF00"/>
              </a:highlight>
            </a:endParaRPr>
          </a:p>
          <a:p>
            <a:pPr>
              <a:buFont typeface="Arial" panose="020B0604020202020204" pitchFamily="34" charset="0"/>
              <a:buChar char="•"/>
            </a:pPr>
            <a:r>
              <a:rPr lang="tr-TR" sz="2600" b="1" dirty="0"/>
              <a:t>Problem:</a:t>
            </a:r>
            <a:r>
              <a:rPr lang="tr-TR" sz="2600" dirty="0"/>
              <a:t> Çay demlemek istiyoruz.</a:t>
            </a:r>
          </a:p>
          <a:p>
            <a:pPr>
              <a:buFont typeface="Arial" panose="020B0604020202020204" pitchFamily="34" charset="0"/>
              <a:buChar char="•"/>
            </a:pPr>
            <a:endParaRPr lang="tr-TR" sz="2600" dirty="0"/>
          </a:p>
          <a:p>
            <a:pPr marL="742950" lvl="1" indent="-285750">
              <a:buFont typeface="Arial" panose="020B0604020202020204" pitchFamily="34" charset="0"/>
              <a:buChar char="•"/>
            </a:pPr>
            <a:r>
              <a:rPr lang="tr-TR" sz="2600" b="1" dirty="0"/>
              <a:t>Girdiler:</a:t>
            </a:r>
            <a:r>
              <a:rPr lang="tr-TR" sz="2600" dirty="0"/>
              <a:t> Çay, su, çaydanlık, ocak.</a:t>
            </a:r>
          </a:p>
          <a:p>
            <a:pPr marL="742950" lvl="1" indent="-285750">
              <a:buFont typeface="Arial" panose="020B0604020202020204" pitchFamily="34" charset="0"/>
              <a:buChar char="•"/>
            </a:pPr>
            <a:endParaRPr lang="tr-TR" sz="2600" dirty="0"/>
          </a:p>
          <a:p>
            <a:pPr marL="742950" lvl="1" indent="-285750">
              <a:buFont typeface="Arial" panose="020B0604020202020204" pitchFamily="34" charset="0"/>
              <a:buChar char="•"/>
            </a:pPr>
            <a:r>
              <a:rPr lang="tr-TR" sz="2600" b="1" dirty="0"/>
              <a:t>İşlem:</a:t>
            </a:r>
            <a:r>
              <a:rPr lang="tr-TR" sz="2600" dirty="0"/>
              <a:t> Çayı demliğe koyup suyu kaynatmak ve çayı demlemek.</a:t>
            </a:r>
          </a:p>
          <a:p>
            <a:pPr marL="742950" lvl="1" indent="-285750">
              <a:buFont typeface="Arial" panose="020B0604020202020204" pitchFamily="34" charset="0"/>
              <a:buChar char="•"/>
            </a:pPr>
            <a:endParaRPr lang="tr-TR" sz="2600" dirty="0"/>
          </a:p>
          <a:p>
            <a:pPr marL="742950" lvl="1" indent="-285750">
              <a:buFont typeface="Arial" panose="020B0604020202020204" pitchFamily="34" charset="0"/>
              <a:buChar char="•"/>
            </a:pPr>
            <a:r>
              <a:rPr lang="tr-TR" sz="2600" b="1" dirty="0"/>
              <a:t>Çıktı:</a:t>
            </a:r>
            <a:r>
              <a:rPr lang="tr-TR" sz="2600" dirty="0"/>
              <a:t> Demlenmiş çay.</a:t>
            </a:r>
          </a:p>
          <a:p>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5129" name="Rectangle 5128">
            <a:extLst>
              <a:ext uri="{FF2B5EF4-FFF2-40B4-BE49-F238E27FC236}">
                <a16:creationId xmlns:a16="http://schemas.microsoft.com/office/drawing/2014/main" id="{292BAD85-00E4-4D0A-993C-8372E78E1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13" name="Grafik 12" descr="Çin Çaydanlığı ve Fincanı düz dolguyla">
            <a:extLst>
              <a:ext uri="{FF2B5EF4-FFF2-40B4-BE49-F238E27FC236}">
                <a16:creationId xmlns:a16="http://schemas.microsoft.com/office/drawing/2014/main" id="{65A314DA-0DE0-9AA7-C750-BD9AAB778F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67190" y="1511654"/>
            <a:ext cx="3301138" cy="3301138"/>
          </a:xfrm>
          <a:prstGeom prst="rect">
            <a:avLst/>
          </a:prstGeom>
        </p:spPr>
      </p:pic>
    </p:spTree>
    <p:extLst>
      <p:ext uri="{BB962C8B-B14F-4D97-AF65-F5344CB8AC3E}">
        <p14:creationId xmlns:p14="http://schemas.microsoft.com/office/powerpoint/2010/main" val="1035306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E2B8A2D-F46F-4DA5-8AFF-BC57461C2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6657" y="908304"/>
            <a:ext cx="5793475" cy="4687824"/>
          </a:xfrm>
        </p:spPr>
        <p:txBody>
          <a:bodyPr>
            <a:normAutofit fontScale="85000" lnSpcReduction="20000"/>
          </a:bodyPr>
          <a:lstStyle/>
          <a:p>
            <a:pPr marL="0" indent="0" algn="just">
              <a:buNone/>
            </a:pPr>
            <a:r>
              <a:rPr lang="tr-TR" sz="2400" dirty="0">
                <a:effectLst/>
                <a:highlight>
                  <a:srgbClr val="FFFF00"/>
                </a:highlight>
                <a:latin typeface="Calibri" panose="020F0502020204030204" pitchFamily="34" charset="0"/>
              </a:rPr>
              <a:t>Örnek problem durumlarının girdi ve çıktıları</a:t>
            </a:r>
          </a:p>
          <a:p>
            <a:pPr algn="just"/>
            <a:endParaRPr lang="tr-TR" sz="2400" b="1" dirty="0">
              <a:latin typeface="Calibri" panose="020F0502020204030204" pitchFamily="34" charset="0"/>
            </a:endParaRPr>
          </a:p>
          <a:p>
            <a:r>
              <a:rPr lang="tr-TR" sz="2400" b="1" dirty="0">
                <a:highlight>
                  <a:srgbClr val="00FF00"/>
                </a:highlight>
              </a:rPr>
              <a:t>Örnek 3: Bir Metin Belgesini Yazdırmak</a:t>
            </a:r>
          </a:p>
          <a:p>
            <a:endParaRPr lang="tr-TR" sz="2400" b="1" dirty="0">
              <a:highlight>
                <a:srgbClr val="00FF00"/>
              </a:highlight>
            </a:endParaRPr>
          </a:p>
          <a:p>
            <a:pPr>
              <a:buFont typeface="Arial" panose="020B0604020202020204" pitchFamily="34" charset="0"/>
              <a:buChar char="•"/>
            </a:pPr>
            <a:r>
              <a:rPr lang="tr-TR" sz="2400" b="1" dirty="0"/>
              <a:t>Problem:</a:t>
            </a:r>
            <a:r>
              <a:rPr lang="tr-TR" sz="2400" dirty="0"/>
              <a:t> Bilgisayarda yazdığımız bir metni yazıcıdan yazdırmak istiyoruz.</a:t>
            </a:r>
          </a:p>
          <a:p>
            <a:pPr>
              <a:buFont typeface="Arial" panose="020B0604020202020204" pitchFamily="34" charset="0"/>
              <a:buChar char="•"/>
            </a:pPr>
            <a:endParaRPr lang="tr-TR" sz="2400" dirty="0"/>
          </a:p>
          <a:p>
            <a:pPr marL="742950" lvl="1" indent="-285750">
              <a:buFont typeface="Arial" panose="020B0604020202020204" pitchFamily="34" charset="0"/>
              <a:buChar char="•"/>
            </a:pPr>
            <a:r>
              <a:rPr lang="tr-TR" sz="2400" b="1" dirty="0"/>
              <a:t>Girdiler:</a:t>
            </a:r>
            <a:r>
              <a:rPr lang="tr-TR" sz="2400" dirty="0"/>
              <a:t> Bilgisayardaki metin dosyası, yazıcı, kağıt.</a:t>
            </a:r>
          </a:p>
          <a:p>
            <a:pPr marL="742950" lvl="1" indent="-285750">
              <a:buFont typeface="Arial" panose="020B0604020202020204" pitchFamily="34" charset="0"/>
              <a:buChar char="•"/>
            </a:pPr>
            <a:endParaRPr lang="tr-TR" sz="2400" dirty="0"/>
          </a:p>
          <a:p>
            <a:pPr marL="742950" lvl="1" indent="-285750">
              <a:buFont typeface="Arial" panose="020B0604020202020204" pitchFamily="34" charset="0"/>
              <a:buChar char="•"/>
            </a:pPr>
            <a:r>
              <a:rPr lang="tr-TR" sz="2400" b="1" dirty="0"/>
              <a:t>İşlem:</a:t>
            </a:r>
            <a:r>
              <a:rPr lang="tr-TR" sz="2400" dirty="0"/>
              <a:t> Yazdırma komutu vermek ve yazıcının belgeyi yazdırması.</a:t>
            </a:r>
          </a:p>
          <a:p>
            <a:pPr marL="742950" lvl="1" indent="-285750">
              <a:buFont typeface="Arial" panose="020B0604020202020204" pitchFamily="34" charset="0"/>
              <a:buChar char="•"/>
            </a:pPr>
            <a:endParaRPr lang="tr-TR" sz="2400" dirty="0"/>
          </a:p>
          <a:p>
            <a:pPr marL="742950" lvl="1" indent="-285750">
              <a:buFont typeface="Arial" panose="020B0604020202020204" pitchFamily="34" charset="0"/>
              <a:buChar char="•"/>
            </a:pPr>
            <a:r>
              <a:rPr lang="tr-TR" sz="2400" b="1" dirty="0"/>
              <a:t>Çıktı:</a:t>
            </a:r>
            <a:r>
              <a:rPr lang="tr-TR" sz="2400" dirty="0"/>
              <a:t> Kağıda basılmış metin.</a:t>
            </a:r>
          </a:p>
          <a:p>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5129" name="Rectangle 5128">
            <a:extLst>
              <a:ext uri="{FF2B5EF4-FFF2-40B4-BE49-F238E27FC236}">
                <a16:creationId xmlns:a16="http://schemas.microsoft.com/office/drawing/2014/main" id="{292BAD85-00E4-4D0A-993C-8372E78E1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4" name="Grafik 3" descr="Yazıcı düz dolguyla">
            <a:extLst>
              <a:ext uri="{FF2B5EF4-FFF2-40B4-BE49-F238E27FC236}">
                <a16:creationId xmlns:a16="http://schemas.microsoft.com/office/drawing/2014/main" id="{2D28EF4B-879B-F037-8022-23239D9279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59130" y="2053530"/>
            <a:ext cx="2423982" cy="2423982"/>
          </a:xfrm>
          <a:prstGeom prst="rect">
            <a:avLst/>
          </a:prstGeom>
        </p:spPr>
      </p:pic>
    </p:spTree>
    <p:extLst>
      <p:ext uri="{BB962C8B-B14F-4D97-AF65-F5344CB8AC3E}">
        <p14:creationId xmlns:p14="http://schemas.microsoft.com/office/powerpoint/2010/main" val="1693921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E2B8A2D-F46F-4DA5-8AFF-BC57461C2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6657" y="908304"/>
            <a:ext cx="5793475" cy="5053584"/>
          </a:xfrm>
        </p:spPr>
        <p:txBody>
          <a:bodyPr>
            <a:normAutofit/>
          </a:bodyPr>
          <a:lstStyle/>
          <a:p>
            <a:pPr marL="0" indent="0" algn="just">
              <a:buNone/>
            </a:pPr>
            <a:r>
              <a:rPr lang="tr-TR" sz="2400" dirty="0">
                <a:effectLst/>
                <a:highlight>
                  <a:srgbClr val="FFFF00"/>
                </a:highlight>
                <a:latin typeface="Calibri" panose="020F0502020204030204" pitchFamily="34" charset="0"/>
              </a:rPr>
              <a:t>Örnek problem durumlarının girdi ve çıktıları</a:t>
            </a:r>
          </a:p>
          <a:p>
            <a:pPr algn="just"/>
            <a:endParaRPr lang="tr-TR" sz="2400" b="1" dirty="0">
              <a:latin typeface="Calibri" panose="020F0502020204030204" pitchFamily="34" charset="0"/>
            </a:endParaRPr>
          </a:p>
          <a:p>
            <a:r>
              <a:rPr lang="tr-TR" b="1" dirty="0">
                <a:highlight>
                  <a:srgbClr val="00FF00"/>
                </a:highlight>
              </a:rPr>
              <a:t>Örnek 7: Bir Resim Çizmek</a:t>
            </a:r>
          </a:p>
          <a:p>
            <a:endParaRPr lang="tr-TR" b="1" dirty="0"/>
          </a:p>
          <a:p>
            <a:pPr>
              <a:buFont typeface="Arial" panose="020B0604020202020204" pitchFamily="34" charset="0"/>
              <a:buChar char="•"/>
            </a:pPr>
            <a:r>
              <a:rPr lang="tr-TR" b="1" dirty="0"/>
              <a:t>Problem:</a:t>
            </a:r>
            <a:r>
              <a:rPr lang="tr-TR" dirty="0"/>
              <a:t> Bir resim çizmek istiyoruz.</a:t>
            </a:r>
          </a:p>
          <a:p>
            <a:pPr>
              <a:buFont typeface="Arial" panose="020B0604020202020204" pitchFamily="34" charset="0"/>
              <a:buChar char="•"/>
            </a:pPr>
            <a:endParaRPr lang="tr-TR" dirty="0"/>
          </a:p>
          <a:p>
            <a:pPr marL="742950" lvl="1" indent="-285750">
              <a:buFont typeface="Arial" panose="020B0604020202020204" pitchFamily="34" charset="0"/>
              <a:buChar char="•"/>
            </a:pPr>
            <a:r>
              <a:rPr lang="tr-TR" b="1" dirty="0"/>
              <a:t>Girdiler:</a:t>
            </a:r>
            <a:r>
              <a:rPr lang="tr-TR" dirty="0"/>
              <a:t> Kağıt, kalem, boya.</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b="1" dirty="0"/>
              <a:t>İşlem:</a:t>
            </a:r>
            <a:r>
              <a:rPr lang="tr-TR" dirty="0"/>
              <a:t> Kağıda şekil ve desen çizmek.</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b="1" dirty="0"/>
              <a:t>Çıktı:</a:t>
            </a:r>
            <a:r>
              <a:rPr lang="tr-TR" dirty="0"/>
              <a:t> Çizilmiş resim.</a:t>
            </a:r>
          </a:p>
          <a:p>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5129" name="Rectangle 5128">
            <a:extLst>
              <a:ext uri="{FF2B5EF4-FFF2-40B4-BE49-F238E27FC236}">
                <a16:creationId xmlns:a16="http://schemas.microsoft.com/office/drawing/2014/main" id="{292BAD85-00E4-4D0A-993C-8372E78E1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5" name="Grafik 4" descr="Mağara duvarı resmi ana hat">
            <a:extLst>
              <a:ext uri="{FF2B5EF4-FFF2-40B4-BE49-F238E27FC236}">
                <a16:creationId xmlns:a16="http://schemas.microsoft.com/office/drawing/2014/main" id="{6E21353D-E381-FC7D-A4E0-024933F31B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81178" y="1520952"/>
            <a:ext cx="3041904" cy="3041904"/>
          </a:xfrm>
          <a:prstGeom prst="rect">
            <a:avLst/>
          </a:prstGeom>
        </p:spPr>
      </p:pic>
    </p:spTree>
    <p:extLst>
      <p:ext uri="{BB962C8B-B14F-4D97-AF65-F5344CB8AC3E}">
        <p14:creationId xmlns:p14="http://schemas.microsoft.com/office/powerpoint/2010/main" val="1879445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8E2B8A2D-F46F-4DA5-8AFF-BC57461C2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06657" y="908304"/>
            <a:ext cx="5793475" cy="5053584"/>
          </a:xfrm>
        </p:spPr>
        <p:txBody>
          <a:bodyPr>
            <a:normAutofit/>
          </a:bodyPr>
          <a:lstStyle/>
          <a:p>
            <a:pPr marL="0" indent="0" algn="just">
              <a:buNone/>
            </a:pPr>
            <a:r>
              <a:rPr lang="tr-TR" sz="2400" dirty="0">
                <a:effectLst/>
                <a:highlight>
                  <a:srgbClr val="FFFF00"/>
                </a:highlight>
                <a:latin typeface="Calibri" panose="020F0502020204030204" pitchFamily="34" charset="0"/>
              </a:rPr>
              <a:t>Örnek problem durumlarının girdi ve çıktıları</a:t>
            </a:r>
          </a:p>
          <a:p>
            <a:pPr algn="just"/>
            <a:endParaRPr lang="tr-TR" sz="2400" b="1" dirty="0">
              <a:latin typeface="Calibri" panose="020F0502020204030204" pitchFamily="34" charset="0"/>
            </a:endParaRPr>
          </a:p>
          <a:p>
            <a:r>
              <a:rPr lang="tr-TR" b="1" dirty="0">
                <a:highlight>
                  <a:srgbClr val="00FF00"/>
                </a:highlight>
              </a:rPr>
              <a:t>SİZ DE BİR ÖRNEK VERİN</a:t>
            </a:r>
          </a:p>
          <a:p>
            <a:endParaRPr lang="tr-TR" b="1" dirty="0"/>
          </a:p>
          <a:p>
            <a:pPr>
              <a:buFont typeface="Arial" panose="020B0604020202020204" pitchFamily="34" charset="0"/>
              <a:buChar char="•"/>
            </a:pPr>
            <a:r>
              <a:rPr lang="tr-TR" b="1" dirty="0"/>
              <a:t>Problem:</a:t>
            </a:r>
            <a:r>
              <a:rPr lang="tr-TR" dirty="0"/>
              <a:t> ???</a:t>
            </a:r>
          </a:p>
          <a:p>
            <a:pPr>
              <a:buFont typeface="Arial" panose="020B0604020202020204" pitchFamily="34" charset="0"/>
              <a:buChar char="•"/>
            </a:pPr>
            <a:endParaRPr lang="tr-TR" dirty="0"/>
          </a:p>
          <a:p>
            <a:pPr marL="742950" lvl="1" indent="-285750">
              <a:buFont typeface="Arial" panose="020B0604020202020204" pitchFamily="34" charset="0"/>
              <a:buChar char="•"/>
            </a:pPr>
            <a:r>
              <a:rPr lang="tr-TR" b="1" dirty="0"/>
              <a:t>Girdiler:</a:t>
            </a:r>
            <a:r>
              <a:rPr lang="tr-TR" dirty="0"/>
              <a:t> ???</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b="1" dirty="0"/>
              <a:t>İşlem:</a:t>
            </a:r>
            <a:r>
              <a:rPr lang="tr-TR" dirty="0"/>
              <a:t> ???</a:t>
            </a:r>
          </a:p>
          <a:p>
            <a:pPr marL="742950" lvl="1" indent="-285750">
              <a:buFont typeface="Arial" panose="020B0604020202020204" pitchFamily="34" charset="0"/>
              <a:buChar char="•"/>
            </a:pPr>
            <a:endParaRPr lang="tr-TR" dirty="0"/>
          </a:p>
          <a:p>
            <a:pPr marL="742950" lvl="1" indent="-285750">
              <a:buFont typeface="Arial" panose="020B0604020202020204" pitchFamily="34" charset="0"/>
              <a:buChar char="•"/>
            </a:pPr>
            <a:r>
              <a:rPr lang="tr-TR" b="1" dirty="0"/>
              <a:t>Çıktı:</a:t>
            </a:r>
            <a:r>
              <a:rPr lang="tr-TR" dirty="0"/>
              <a:t> ???</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5129" name="Rectangle 5128">
            <a:extLst>
              <a:ext uri="{FF2B5EF4-FFF2-40B4-BE49-F238E27FC236}">
                <a16:creationId xmlns:a16="http://schemas.microsoft.com/office/drawing/2014/main" id="{292BAD85-00E4-4D0A-993C-8372E78E1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4" name="Grafik 3" descr="Sorular düz dolguyla">
            <a:extLst>
              <a:ext uri="{FF2B5EF4-FFF2-40B4-BE49-F238E27FC236}">
                <a16:creationId xmlns:a16="http://schemas.microsoft.com/office/drawing/2014/main" id="{5F14365A-EF33-B606-30E5-70ACADFD30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69808" y="1527048"/>
            <a:ext cx="2895600" cy="2895600"/>
          </a:xfrm>
          <a:prstGeom prst="rect">
            <a:avLst/>
          </a:prstGeom>
        </p:spPr>
      </p:pic>
    </p:spTree>
    <p:extLst>
      <p:ext uri="{BB962C8B-B14F-4D97-AF65-F5344CB8AC3E}">
        <p14:creationId xmlns:p14="http://schemas.microsoft.com/office/powerpoint/2010/main" val="2021620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5" name="Başlık 4">
            <a:extLst>
              <a:ext uri="{FF2B5EF4-FFF2-40B4-BE49-F238E27FC236}">
                <a16:creationId xmlns:a16="http://schemas.microsoft.com/office/drawing/2014/main" id="{FA61E6B0-9752-D1A5-4496-66B2546E128D}"/>
              </a:ext>
            </a:extLst>
          </p:cNvPr>
          <p:cNvSpPr>
            <a:spLocks noGrp="1"/>
          </p:cNvSpPr>
          <p:nvPr>
            <p:ph type="title"/>
          </p:nvPr>
        </p:nvSpPr>
        <p:spPr>
          <a:xfrm>
            <a:off x="640081" y="791570"/>
            <a:ext cx="4018839" cy="5262390"/>
          </a:xfrm>
        </p:spPr>
        <p:txBody>
          <a:bodyPr anchor="ctr">
            <a:normAutofit/>
          </a:bodyPr>
          <a:lstStyle/>
          <a:p>
            <a:pPr algn="r"/>
            <a:r>
              <a:rPr lang="tr-TR" sz="5000" b="1" dirty="0">
                <a:solidFill>
                  <a:schemeClr val="bg2"/>
                </a:solidFill>
              </a:rPr>
              <a:t>Problem Alt Basamaklara Ayırma Basamakları</a:t>
            </a:r>
          </a:p>
        </p:txBody>
      </p:sp>
      <p:sp>
        <p:nvSpPr>
          <p:cNvPr id="16" name="Rectangle 15">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095999" y="657458"/>
            <a:ext cx="5455919" cy="5262390"/>
          </a:xfrm>
        </p:spPr>
        <p:txBody>
          <a:bodyPr anchor="ctr">
            <a:normAutofit/>
          </a:bodyPr>
          <a:lstStyle/>
          <a:p>
            <a:r>
              <a:rPr lang="tr-TR" b="1" dirty="0">
                <a:highlight>
                  <a:srgbClr val="00FF00"/>
                </a:highlight>
              </a:rPr>
              <a:t>Örnek Problem: Bir Okul Projesini Tamamlama</a:t>
            </a:r>
          </a:p>
          <a:p>
            <a:endParaRPr lang="tr-TR" b="1" dirty="0">
              <a:highlight>
                <a:srgbClr val="00FF00"/>
              </a:highlight>
            </a:endParaRPr>
          </a:p>
          <a:p>
            <a:pPr>
              <a:buFont typeface="Arial" panose="020B0604020202020204" pitchFamily="34" charset="0"/>
              <a:buChar char="•"/>
            </a:pPr>
            <a:r>
              <a:rPr lang="tr-TR" b="1" dirty="0"/>
              <a:t>Ana Problem:</a:t>
            </a:r>
            <a:r>
              <a:rPr lang="tr-TR" dirty="0"/>
              <a:t> Okul projesini tamamlamak.</a:t>
            </a:r>
          </a:p>
          <a:p>
            <a:pPr>
              <a:buFont typeface="Arial" panose="020B0604020202020204" pitchFamily="34" charset="0"/>
              <a:buChar char="•"/>
            </a:pPr>
            <a:endParaRPr lang="tr-TR" dirty="0"/>
          </a:p>
          <a:p>
            <a:pPr marL="742950" lvl="1" indent="-285750">
              <a:buFont typeface="Arial" panose="020B0604020202020204" pitchFamily="34" charset="0"/>
              <a:buChar char="•"/>
            </a:pPr>
            <a:r>
              <a:rPr lang="tr-TR" b="1" dirty="0"/>
              <a:t>Alt Basamaklar:</a:t>
            </a:r>
            <a:endParaRPr lang="tr-TR" dirty="0"/>
          </a:p>
          <a:p>
            <a:pPr marL="1143000" lvl="2" indent="-228600">
              <a:buFont typeface="Arial" panose="020B0604020202020204" pitchFamily="34" charset="0"/>
              <a:buChar char="•"/>
            </a:pPr>
            <a:r>
              <a:rPr lang="tr-TR" sz="2000" dirty="0"/>
              <a:t>Proje konusunu araştır.</a:t>
            </a:r>
          </a:p>
          <a:p>
            <a:pPr marL="1143000" lvl="2" indent="-228600">
              <a:buFont typeface="Arial" panose="020B0604020202020204" pitchFamily="34" charset="0"/>
              <a:buChar char="•"/>
            </a:pPr>
            <a:r>
              <a:rPr lang="tr-TR" sz="2000" dirty="0"/>
              <a:t>Bilgileri topladıktan sonra yazı yaz.</a:t>
            </a:r>
          </a:p>
          <a:p>
            <a:pPr marL="1143000" lvl="2" indent="-228600">
              <a:buFont typeface="Arial" panose="020B0604020202020204" pitchFamily="34" charset="0"/>
              <a:buChar char="•"/>
            </a:pPr>
            <a:r>
              <a:rPr lang="tr-TR" sz="2000" dirty="0"/>
              <a:t>Sunum hazırlığı yap.</a:t>
            </a:r>
          </a:p>
          <a:p>
            <a:pPr marL="1143000" lvl="2" indent="-228600">
              <a:buFont typeface="Arial" panose="020B0604020202020204" pitchFamily="34" charset="0"/>
              <a:buChar char="•"/>
            </a:pPr>
            <a:r>
              <a:rPr lang="tr-TR" sz="2000" dirty="0"/>
              <a:t>Projeyi kontrol et ve öğretmene teslim et.</a:t>
            </a:r>
          </a:p>
          <a:p>
            <a:endParaRPr lang="tr-TR" sz="18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308987" y="6453386"/>
            <a:ext cx="4349933" cy="404614"/>
          </a:xfrm>
        </p:spPr>
        <p:txBody>
          <a:bodyPr>
            <a:normAutofit/>
          </a:bodyPr>
          <a:lstStyle/>
          <a:p>
            <a:pPr algn="r">
              <a:spcAft>
                <a:spcPts val="600"/>
              </a:spcAft>
            </a:pPr>
            <a:r>
              <a:rPr lang="en-US">
                <a:solidFill>
                  <a:schemeClr val="bg2"/>
                </a:solidFill>
              </a:rPr>
              <a:t>Kaynak: onuraltuntas.net </a:t>
            </a:r>
          </a:p>
        </p:txBody>
      </p:sp>
    </p:spTree>
    <p:extLst>
      <p:ext uri="{BB962C8B-B14F-4D97-AF65-F5344CB8AC3E}">
        <p14:creationId xmlns:p14="http://schemas.microsoft.com/office/powerpoint/2010/main" val="2203798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5" name="Başlık 4">
            <a:extLst>
              <a:ext uri="{FF2B5EF4-FFF2-40B4-BE49-F238E27FC236}">
                <a16:creationId xmlns:a16="http://schemas.microsoft.com/office/drawing/2014/main" id="{FA61E6B0-9752-D1A5-4496-66B2546E128D}"/>
              </a:ext>
            </a:extLst>
          </p:cNvPr>
          <p:cNvSpPr>
            <a:spLocks noGrp="1"/>
          </p:cNvSpPr>
          <p:nvPr>
            <p:ph type="title"/>
          </p:nvPr>
        </p:nvSpPr>
        <p:spPr>
          <a:xfrm>
            <a:off x="640081" y="791570"/>
            <a:ext cx="4018839" cy="5262390"/>
          </a:xfrm>
        </p:spPr>
        <p:txBody>
          <a:bodyPr anchor="ctr">
            <a:normAutofit/>
          </a:bodyPr>
          <a:lstStyle/>
          <a:p>
            <a:pPr algn="r"/>
            <a:r>
              <a:rPr lang="tr-TR" sz="2400" dirty="0">
                <a:solidFill>
                  <a:schemeClr val="bg1"/>
                </a:solidFill>
              </a:rPr>
              <a:t>İşlem Aşamaları Belirlenirken Bulunan Farklı Çözüm Yollarından Çözüme En Kısa Sürede Ulaştıracak Olanın Seçilmesi</a:t>
            </a:r>
            <a:endParaRPr lang="tr-TR" sz="5000" b="1" dirty="0">
              <a:solidFill>
                <a:schemeClr val="bg1"/>
              </a:solidFill>
            </a:endParaRPr>
          </a:p>
        </p:txBody>
      </p:sp>
      <p:sp>
        <p:nvSpPr>
          <p:cNvPr id="16" name="Rectangle 15">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095999" y="657458"/>
            <a:ext cx="5455919" cy="5262390"/>
          </a:xfrm>
        </p:spPr>
        <p:txBody>
          <a:bodyPr anchor="ctr">
            <a:normAutofit/>
          </a:bodyPr>
          <a:lstStyle/>
          <a:p>
            <a:r>
              <a:rPr lang="tr-TR" b="1" dirty="0">
                <a:highlight>
                  <a:srgbClr val="00FF00"/>
                </a:highlight>
              </a:rPr>
              <a:t>Örnek Problem: Bir Arkadaşınıza Ulaşmak</a:t>
            </a:r>
          </a:p>
          <a:p>
            <a:endParaRPr lang="tr-TR" b="1" dirty="0"/>
          </a:p>
          <a:p>
            <a:pPr>
              <a:buFont typeface="Arial" panose="020B0604020202020204" pitchFamily="34" charset="0"/>
              <a:buChar char="•"/>
            </a:pPr>
            <a:r>
              <a:rPr lang="tr-TR" b="1" dirty="0"/>
              <a:t>Problem:</a:t>
            </a:r>
            <a:r>
              <a:rPr lang="tr-TR" dirty="0"/>
              <a:t> Bir arkadaşına ulaşmak istiyorsun.</a:t>
            </a:r>
          </a:p>
          <a:p>
            <a:pPr marL="742950" lvl="1" indent="-285750">
              <a:buFont typeface="Arial" panose="020B0604020202020204" pitchFamily="34" charset="0"/>
              <a:buChar char="•"/>
            </a:pPr>
            <a:r>
              <a:rPr lang="tr-TR" b="1" dirty="0"/>
              <a:t>Farklı Çözüm Yolları:</a:t>
            </a:r>
            <a:endParaRPr lang="tr-TR" dirty="0"/>
          </a:p>
          <a:p>
            <a:pPr marL="1143000" lvl="2" indent="-228600">
              <a:buFont typeface="Arial" panose="020B0604020202020204" pitchFamily="34" charset="0"/>
              <a:buChar char="•"/>
            </a:pPr>
            <a:r>
              <a:rPr lang="tr-TR" dirty="0"/>
              <a:t>E-posta göndermek.</a:t>
            </a:r>
          </a:p>
          <a:p>
            <a:pPr marL="1143000" lvl="2" indent="-228600">
              <a:buFont typeface="Arial" panose="020B0604020202020204" pitchFamily="34" charset="0"/>
              <a:buChar char="•"/>
            </a:pPr>
            <a:r>
              <a:rPr lang="tr-TR" dirty="0"/>
              <a:t>Telefonla aramak.</a:t>
            </a:r>
          </a:p>
          <a:p>
            <a:pPr marL="1143000" lvl="2" indent="-228600">
              <a:buFont typeface="Arial" panose="020B0604020202020204" pitchFamily="34" charset="0"/>
              <a:buChar char="•"/>
            </a:pPr>
            <a:r>
              <a:rPr lang="tr-TR" dirty="0"/>
              <a:t>Mesaj atmak.</a:t>
            </a:r>
          </a:p>
          <a:p>
            <a:pPr marL="1143000" lvl="2" indent="-228600">
              <a:buFont typeface="Arial" panose="020B0604020202020204" pitchFamily="34" charset="0"/>
              <a:buChar char="•"/>
            </a:pPr>
            <a:endParaRPr lang="tr-TR" dirty="0"/>
          </a:p>
          <a:p>
            <a:pPr marL="742950" lvl="1" indent="-285750">
              <a:buFont typeface="Arial" panose="020B0604020202020204" pitchFamily="34" charset="0"/>
              <a:buChar char="•"/>
            </a:pPr>
            <a:r>
              <a:rPr lang="tr-TR" b="1" dirty="0"/>
              <a:t>En Kısa Süreli Çözüm:</a:t>
            </a:r>
            <a:r>
              <a:rPr lang="tr-TR" dirty="0"/>
              <a:t> Telefonla aramak, arkadaşına en hızlı şekilde ulaşmanı sağlayabilir. Mesaj veya e-posta ise daha uzun sürebilir.</a:t>
            </a:r>
          </a:p>
          <a:p>
            <a:endParaRPr lang="tr-TR" sz="18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308987" y="6453386"/>
            <a:ext cx="4349933" cy="404614"/>
          </a:xfrm>
        </p:spPr>
        <p:txBody>
          <a:bodyPr>
            <a:normAutofit/>
          </a:bodyPr>
          <a:lstStyle/>
          <a:p>
            <a:pPr algn="r">
              <a:spcAft>
                <a:spcPts val="600"/>
              </a:spcAft>
            </a:pPr>
            <a:r>
              <a:rPr lang="en-US">
                <a:solidFill>
                  <a:schemeClr val="bg2"/>
                </a:solidFill>
              </a:rPr>
              <a:t>Kaynak: onuraltuntas.net </a:t>
            </a:r>
          </a:p>
        </p:txBody>
      </p:sp>
    </p:spTree>
    <p:extLst>
      <p:ext uri="{BB962C8B-B14F-4D97-AF65-F5344CB8AC3E}">
        <p14:creationId xmlns:p14="http://schemas.microsoft.com/office/powerpoint/2010/main" val="530940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71600" y="685800"/>
            <a:ext cx="3282695" cy="1485900"/>
          </a:xfrm>
        </p:spPr>
        <p:txBody>
          <a:bodyPr vert="horz" lIns="91440" tIns="45720" rIns="91440" bIns="45720" rtlCol="0" anchor="t">
            <a:normAutofit/>
          </a:bodyPr>
          <a:lstStyle/>
          <a:p>
            <a:r>
              <a:rPr lang="en-US" sz="3400" b="1"/>
              <a:t>2.4. </a:t>
            </a:r>
            <a:r>
              <a:rPr lang="en-US" sz="3400" b="1">
                <a:effectLst/>
              </a:rPr>
              <a:t>ALGORİTMA</a:t>
            </a:r>
            <a:br>
              <a:rPr lang="en-US" sz="3400">
                <a:effectLst/>
              </a:rPr>
            </a:br>
            <a:endParaRPr lang="en-US" sz="3400"/>
          </a:p>
        </p:txBody>
      </p:sp>
      <p:sp>
        <p:nvSpPr>
          <p:cNvPr id="20" name="Metin kutusu 19">
            <a:extLst>
              <a:ext uri="{FF2B5EF4-FFF2-40B4-BE49-F238E27FC236}">
                <a16:creationId xmlns:a16="http://schemas.microsoft.com/office/drawing/2014/main" id="{03DBBAC4-31F7-E2BF-88BA-9446D1699CAA}"/>
              </a:ext>
            </a:extLst>
          </p:cNvPr>
          <p:cNvSpPr txBox="1"/>
          <p:nvPr/>
        </p:nvSpPr>
        <p:spPr>
          <a:xfrm>
            <a:off x="979931" y="2136648"/>
            <a:ext cx="4066032" cy="3581400"/>
          </a:xfrm>
          <a:prstGeom prst="rect">
            <a:avLst/>
          </a:prstGeom>
        </p:spPr>
        <p:txBody>
          <a:bodyPr vert="horz" lIns="91440" tIns="45720" rIns="91440" bIns="45720" rtlCol="0">
            <a:normAutofit/>
          </a:bodyPr>
          <a:lstStyle/>
          <a:p>
            <a:pPr marL="384048" indent="-384048" algn="ctr" defTabSz="914400">
              <a:lnSpc>
                <a:spcPct val="94000"/>
              </a:lnSpc>
              <a:spcAft>
                <a:spcPts val="200"/>
              </a:spcAft>
              <a:buFont typeface="Franklin Gothic Book" panose="020B0503020102020204" pitchFamily="34" charset="0"/>
            </a:pPr>
            <a:endParaRPr lang="en-US" b="1" dirty="0">
              <a:solidFill>
                <a:schemeClr val="tx2"/>
              </a:solidFill>
            </a:endParaRPr>
          </a:p>
          <a:p>
            <a:pPr marL="384048" indent="-384048" algn="ctr" defTabSz="914400">
              <a:lnSpc>
                <a:spcPct val="94000"/>
              </a:lnSpc>
              <a:spcAft>
                <a:spcPts val="200"/>
              </a:spcAft>
              <a:buFont typeface="Franklin Gothic Book" panose="020B0503020102020204" pitchFamily="34" charset="0"/>
            </a:pPr>
            <a:r>
              <a:rPr lang="en-US" sz="2400" dirty="0" err="1">
                <a:solidFill>
                  <a:schemeClr val="tx2"/>
                </a:solidFill>
              </a:rPr>
              <a:t>Algoritma</a:t>
            </a:r>
            <a:r>
              <a:rPr lang="en-US" sz="2400" dirty="0">
                <a:solidFill>
                  <a:schemeClr val="tx2"/>
                </a:solidFill>
              </a:rPr>
              <a:t>, </a:t>
            </a:r>
            <a:r>
              <a:rPr lang="en-US" sz="2400" dirty="0" err="1">
                <a:solidFill>
                  <a:schemeClr val="tx2"/>
                </a:solidFill>
              </a:rPr>
              <a:t>bir</a:t>
            </a:r>
            <a:r>
              <a:rPr lang="en-US" sz="2400" dirty="0">
                <a:solidFill>
                  <a:schemeClr val="tx2"/>
                </a:solidFill>
              </a:rPr>
              <a:t> </a:t>
            </a:r>
            <a:r>
              <a:rPr lang="en-US" sz="2400" dirty="0" err="1">
                <a:solidFill>
                  <a:schemeClr val="tx2"/>
                </a:solidFill>
              </a:rPr>
              <a:t>problemin</a:t>
            </a:r>
            <a:r>
              <a:rPr lang="en-US" sz="2400" dirty="0">
                <a:solidFill>
                  <a:schemeClr val="tx2"/>
                </a:solidFill>
              </a:rPr>
              <a:t> </a:t>
            </a:r>
            <a:r>
              <a:rPr lang="en-US" sz="2400" dirty="0" err="1">
                <a:solidFill>
                  <a:schemeClr val="tx2"/>
                </a:solidFill>
              </a:rPr>
              <a:t>çözümü</a:t>
            </a:r>
            <a:r>
              <a:rPr lang="en-US" sz="2400" dirty="0">
                <a:solidFill>
                  <a:schemeClr val="tx2"/>
                </a:solidFill>
              </a:rPr>
              <a:t> </a:t>
            </a:r>
            <a:r>
              <a:rPr lang="en-US" sz="2400" dirty="0" err="1">
                <a:solidFill>
                  <a:schemeClr val="tx2"/>
                </a:solidFill>
              </a:rPr>
              <a:t>için</a:t>
            </a:r>
            <a:r>
              <a:rPr lang="en-US" sz="2400" dirty="0">
                <a:solidFill>
                  <a:schemeClr val="tx2"/>
                </a:solidFill>
              </a:rPr>
              <a:t> </a:t>
            </a:r>
            <a:r>
              <a:rPr lang="en-US" sz="2400" dirty="0" err="1">
                <a:solidFill>
                  <a:schemeClr val="tx2"/>
                </a:solidFill>
              </a:rPr>
              <a:t>izlenen</a:t>
            </a:r>
            <a:r>
              <a:rPr lang="en-US" sz="2400" dirty="0">
                <a:solidFill>
                  <a:schemeClr val="tx2"/>
                </a:solidFill>
              </a:rPr>
              <a:t> </a:t>
            </a:r>
            <a:r>
              <a:rPr lang="en-US" sz="2400" dirty="0" err="1">
                <a:solidFill>
                  <a:schemeClr val="tx2"/>
                </a:solidFill>
              </a:rPr>
              <a:t>adım</a:t>
            </a:r>
            <a:r>
              <a:rPr lang="en-US" sz="2400" dirty="0">
                <a:solidFill>
                  <a:schemeClr val="tx2"/>
                </a:solidFill>
              </a:rPr>
              <a:t> </a:t>
            </a:r>
            <a:r>
              <a:rPr lang="en-US" sz="2400" dirty="0" err="1">
                <a:solidFill>
                  <a:schemeClr val="tx2"/>
                </a:solidFill>
              </a:rPr>
              <a:t>adım</a:t>
            </a:r>
            <a:r>
              <a:rPr lang="en-US" sz="2400" dirty="0">
                <a:solidFill>
                  <a:schemeClr val="tx2"/>
                </a:solidFill>
              </a:rPr>
              <a:t> </a:t>
            </a:r>
            <a:r>
              <a:rPr lang="en-US" sz="2400" dirty="0" err="1">
                <a:solidFill>
                  <a:schemeClr val="tx2"/>
                </a:solidFill>
              </a:rPr>
              <a:t>işlemlerin</a:t>
            </a:r>
            <a:r>
              <a:rPr lang="en-US" sz="2400" dirty="0">
                <a:solidFill>
                  <a:schemeClr val="tx2"/>
                </a:solidFill>
              </a:rPr>
              <a:t> </a:t>
            </a:r>
            <a:r>
              <a:rPr lang="en-US" sz="2400" dirty="0" err="1">
                <a:solidFill>
                  <a:schemeClr val="tx2"/>
                </a:solidFill>
              </a:rPr>
              <a:t>tanımıdır</a:t>
            </a:r>
            <a:r>
              <a:rPr lang="en-US" sz="2400" dirty="0">
                <a:solidFill>
                  <a:schemeClr val="tx2"/>
                </a:solidFill>
              </a:rPr>
              <a:t>. Bir </a:t>
            </a:r>
            <a:r>
              <a:rPr lang="en-US" sz="2400" dirty="0" err="1">
                <a:solidFill>
                  <a:schemeClr val="tx2"/>
                </a:solidFill>
              </a:rPr>
              <a:t>işi</a:t>
            </a:r>
            <a:r>
              <a:rPr lang="en-US" sz="2400" dirty="0">
                <a:solidFill>
                  <a:schemeClr val="tx2"/>
                </a:solidFill>
              </a:rPr>
              <a:t> </a:t>
            </a:r>
            <a:r>
              <a:rPr lang="en-US" sz="2400" dirty="0" err="1">
                <a:solidFill>
                  <a:schemeClr val="tx2"/>
                </a:solidFill>
              </a:rPr>
              <a:t>yapmak</a:t>
            </a:r>
            <a:r>
              <a:rPr lang="en-US" sz="2400" dirty="0">
                <a:solidFill>
                  <a:schemeClr val="tx2"/>
                </a:solidFill>
              </a:rPr>
              <a:t> </a:t>
            </a:r>
            <a:r>
              <a:rPr lang="en-US" sz="2400" dirty="0" err="1">
                <a:solidFill>
                  <a:schemeClr val="tx2"/>
                </a:solidFill>
              </a:rPr>
              <a:t>için</a:t>
            </a:r>
            <a:r>
              <a:rPr lang="en-US" sz="2400" dirty="0">
                <a:solidFill>
                  <a:schemeClr val="tx2"/>
                </a:solidFill>
              </a:rPr>
              <a:t> </a:t>
            </a:r>
            <a:r>
              <a:rPr lang="en-US" sz="2400" dirty="0" err="1">
                <a:solidFill>
                  <a:schemeClr val="tx2"/>
                </a:solidFill>
              </a:rPr>
              <a:t>gereken</a:t>
            </a:r>
            <a:r>
              <a:rPr lang="en-US" sz="2400" dirty="0">
                <a:solidFill>
                  <a:schemeClr val="tx2"/>
                </a:solidFill>
              </a:rPr>
              <a:t> </a:t>
            </a:r>
            <a:r>
              <a:rPr lang="en-US" sz="2400" dirty="0" err="1">
                <a:solidFill>
                  <a:schemeClr val="tx2"/>
                </a:solidFill>
              </a:rPr>
              <a:t>talimatlar</a:t>
            </a:r>
            <a:r>
              <a:rPr lang="en-US" sz="2400" dirty="0">
                <a:solidFill>
                  <a:schemeClr val="tx2"/>
                </a:solidFill>
              </a:rPr>
              <a:t> </a:t>
            </a:r>
            <a:r>
              <a:rPr lang="en-US" sz="2400" dirty="0" err="1">
                <a:solidFill>
                  <a:schemeClr val="tx2"/>
                </a:solidFill>
              </a:rPr>
              <a:t>dizisidir</a:t>
            </a:r>
            <a:r>
              <a:rPr lang="en-US" sz="2400" dirty="0">
                <a:solidFill>
                  <a:schemeClr val="tx2"/>
                </a:solidFill>
              </a:rPr>
              <a:t>.</a:t>
            </a:r>
          </a:p>
        </p:txBody>
      </p:sp>
      <p:pic>
        <p:nvPicPr>
          <p:cNvPr id="17" name="İçerik Yer Tutucusu 16" descr="metin, ekran görüntüsü, yazı tipi içeren bir resim&#10;&#10;Açıklama otomatik olarak oluşturuldu">
            <a:extLst>
              <a:ext uri="{FF2B5EF4-FFF2-40B4-BE49-F238E27FC236}">
                <a16:creationId xmlns:a16="http://schemas.microsoft.com/office/drawing/2014/main" id="{9963749F-2224-E871-7526-55262075AC72}"/>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6372218" y="645106"/>
            <a:ext cx="3835562" cy="5247747"/>
          </a:xfrm>
          <a:prstGeom prst="rect">
            <a:avLst/>
          </a:pr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vert="horz" lIns="91440" tIns="45720" rIns="91440" bIns="45720" rtlCol="0" anchor="ctr">
            <a:normAutofit/>
          </a:bodyPr>
          <a:lstStyle/>
          <a:p>
            <a:pPr defTabSz="914400">
              <a:spcAft>
                <a:spcPts val="600"/>
              </a:spcAft>
            </a:pPr>
            <a:r>
              <a:rPr lang="en-US" kern="1200" baseline="0">
                <a:solidFill>
                  <a:schemeClr val="tx2"/>
                </a:solidFill>
                <a:latin typeface="+mn-lt"/>
                <a:ea typeface="+mn-ea"/>
                <a:cs typeface="+mn-cs"/>
              </a:rPr>
              <a:t>Kaynak: onuraltuntas.net </a:t>
            </a:r>
          </a:p>
        </p:txBody>
      </p:sp>
    </p:spTree>
    <p:extLst>
      <p:ext uri="{BB962C8B-B14F-4D97-AF65-F5344CB8AC3E}">
        <p14:creationId xmlns:p14="http://schemas.microsoft.com/office/powerpoint/2010/main" val="2598261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789106"/>
          </a:xfrm>
          <a:solidFill>
            <a:schemeClr val="accent2"/>
          </a:solidFill>
        </p:spPr>
        <p:txBody>
          <a:bodyPr>
            <a:normAutofit fontScale="90000"/>
          </a:bodyPr>
          <a:lstStyle/>
          <a:p>
            <a:r>
              <a:rPr lang="tr-TR" b="1" dirty="0">
                <a:latin typeface="Calibri" panose="020F0502020204030204" pitchFamily="34" charset="0"/>
              </a:rPr>
              <a:t>2.4. </a:t>
            </a:r>
            <a:r>
              <a:rPr lang="tr-TR" b="1" dirty="0">
                <a:effectLst/>
                <a:latin typeface="Calibri" panose="020F0502020204030204" pitchFamily="34" charset="0"/>
              </a:rPr>
              <a:t>ALGORİTMA</a:t>
            </a:r>
            <a:br>
              <a:rPr lang="tr-TR" dirty="0">
                <a:effectLst/>
                <a:latin typeface="Calibri" panose="020F0502020204030204" pitchFamily="34" charset="0"/>
              </a:rPr>
            </a:b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20" name="Metin kutusu 19">
            <a:extLst>
              <a:ext uri="{FF2B5EF4-FFF2-40B4-BE49-F238E27FC236}">
                <a16:creationId xmlns:a16="http://schemas.microsoft.com/office/drawing/2014/main" id="{03DBBAC4-31F7-E2BF-88BA-9446D1699CAA}"/>
              </a:ext>
            </a:extLst>
          </p:cNvPr>
          <p:cNvSpPr txBox="1"/>
          <p:nvPr/>
        </p:nvSpPr>
        <p:spPr>
          <a:xfrm>
            <a:off x="3202042" y="1550964"/>
            <a:ext cx="6096000" cy="954107"/>
          </a:xfrm>
          <a:prstGeom prst="rect">
            <a:avLst/>
          </a:prstGeom>
          <a:noFill/>
        </p:spPr>
        <p:txBody>
          <a:bodyPr wrap="square">
            <a:spAutoFit/>
          </a:bodyPr>
          <a:lstStyle/>
          <a:p>
            <a:r>
              <a:rPr lang="tr-TR" sz="2800" b="1" dirty="0"/>
              <a:t>Günlük hayatta yaptığınız rutin işlere örnekler veriniz.</a:t>
            </a:r>
          </a:p>
        </p:txBody>
      </p:sp>
      <p:pic>
        <p:nvPicPr>
          <p:cNvPr id="22" name="Resim 21" descr="çizim, kırpıntı çizim, taslak, çizgi film içeren bir resim&#10;&#10;Açıklama otomatik olarak oluşturuldu">
            <a:extLst>
              <a:ext uri="{FF2B5EF4-FFF2-40B4-BE49-F238E27FC236}">
                <a16:creationId xmlns:a16="http://schemas.microsoft.com/office/drawing/2014/main" id="{8BA13849-0A42-5852-BA4F-2A049396623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634602" y="3671508"/>
            <a:ext cx="3230880" cy="1615440"/>
          </a:xfrm>
          <a:prstGeom prst="rect">
            <a:avLst/>
          </a:prstGeom>
        </p:spPr>
      </p:pic>
    </p:spTree>
    <p:extLst>
      <p:ext uri="{BB962C8B-B14F-4D97-AF65-F5344CB8AC3E}">
        <p14:creationId xmlns:p14="http://schemas.microsoft.com/office/powerpoint/2010/main" val="4142853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789106"/>
          </a:xfrm>
          <a:solidFill>
            <a:schemeClr val="accent2"/>
          </a:solidFill>
        </p:spPr>
        <p:txBody>
          <a:bodyPr>
            <a:normAutofit fontScale="90000"/>
          </a:bodyPr>
          <a:lstStyle/>
          <a:p>
            <a:r>
              <a:rPr lang="tr-TR" b="1" dirty="0">
                <a:latin typeface="Calibri" panose="020F0502020204030204" pitchFamily="34" charset="0"/>
              </a:rPr>
              <a:t>2.4. </a:t>
            </a:r>
            <a:r>
              <a:rPr lang="tr-TR" b="1" dirty="0">
                <a:effectLst/>
                <a:latin typeface="Calibri" panose="020F0502020204030204" pitchFamily="34" charset="0"/>
              </a:rPr>
              <a:t>ALGORİTMA</a:t>
            </a:r>
            <a:br>
              <a:rPr lang="tr-TR" dirty="0">
                <a:effectLst/>
                <a:latin typeface="Calibri" panose="020F0502020204030204" pitchFamily="34" charset="0"/>
              </a:rPr>
            </a:b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20" name="Metin kutusu 19">
            <a:extLst>
              <a:ext uri="{FF2B5EF4-FFF2-40B4-BE49-F238E27FC236}">
                <a16:creationId xmlns:a16="http://schemas.microsoft.com/office/drawing/2014/main" id="{03DBBAC4-31F7-E2BF-88BA-9446D1699CAA}"/>
              </a:ext>
            </a:extLst>
          </p:cNvPr>
          <p:cNvSpPr txBox="1"/>
          <p:nvPr/>
        </p:nvSpPr>
        <p:spPr>
          <a:xfrm>
            <a:off x="1219200" y="1331893"/>
            <a:ext cx="7802880" cy="954107"/>
          </a:xfrm>
          <a:prstGeom prst="rect">
            <a:avLst/>
          </a:prstGeom>
          <a:noFill/>
        </p:spPr>
        <p:txBody>
          <a:bodyPr wrap="square">
            <a:spAutoFit/>
          </a:bodyPr>
          <a:lstStyle/>
          <a:p>
            <a:r>
              <a:rPr lang="tr-TR" sz="2800" dirty="0"/>
              <a:t>Günlük rutin işlerinizin mantığı ve sırası değiştiğinde sonuçlar da değişir</a:t>
            </a:r>
            <a:endParaRPr lang="tr-TR" sz="2800" b="1" dirty="0"/>
          </a:p>
        </p:txBody>
      </p:sp>
      <p:sp>
        <p:nvSpPr>
          <p:cNvPr id="4" name="İçerik Yer Tutucusu 3">
            <a:extLst>
              <a:ext uri="{FF2B5EF4-FFF2-40B4-BE49-F238E27FC236}">
                <a16:creationId xmlns:a16="http://schemas.microsoft.com/office/drawing/2014/main" id="{E657ABE8-9423-98D2-4C2C-411D582F9736}"/>
              </a:ext>
            </a:extLst>
          </p:cNvPr>
          <p:cNvSpPr>
            <a:spLocks noGrp="1"/>
          </p:cNvSpPr>
          <p:nvPr>
            <p:ph idx="1"/>
          </p:nvPr>
        </p:nvSpPr>
        <p:spPr>
          <a:xfrm>
            <a:off x="1233379" y="2503796"/>
            <a:ext cx="9601200" cy="3581400"/>
          </a:xfrm>
        </p:spPr>
        <p:txBody>
          <a:bodyPr/>
          <a:lstStyle/>
          <a:p>
            <a:pPr marL="0" indent="0">
              <a:buNone/>
            </a:pPr>
            <a:r>
              <a:rPr lang="tr-TR" b="1" dirty="0"/>
              <a:t>Örnek: Diş fırçalamak</a:t>
            </a:r>
          </a:p>
          <a:p>
            <a:r>
              <a:rPr lang="tr-TR" dirty="0"/>
              <a:t>Diş macunu sürmeden fırçalamaya başlarsak, dişlerimiz temizlenmez. </a:t>
            </a:r>
          </a:p>
          <a:p>
            <a:endParaRPr lang="tr-TR" dirty="0"/>
          </a:p>
          <a:p>
            <a:r>
              <a:rPr lang="tr-TR" dirty="0"/>
              <a:t>Önce macun sürülmeli, sonra fırçalanmalı.</a:t>
            </a:r>
          </a:p>
          <a:p>
            <a:endParaRPr lang="tr-TR" b="1" dirty="0"/>
          </a:p>
          <a:p>
            <a:pPr marL="0" indent="0">
              <a:buNone/>
            </a:pPr>
            <a:r>
              <a:rPr lang="tr-TR" b="1" dirty="0"/>
              <a:t>Örnek: Yemek yapmak</a:t>
            </a:r>
            <a:endParaRPr lang="tr-TR" dirty="0"/>
          </a:p>
          <a:p>
            <a:pPr marL="0" indent="0">
              <a:buNone/>
            </a:pPr>
            <a:r>
              <a:rPr lang="tr-TR" dirty="0"/>
              <a:t>Yemeği pişirmeden malzemeleri tabağa koyarsak çiğ olur ve yenmez. </a:t>
            </a:r>
          </a:p>
          <a:p>
            <a:pPr marL="0" indent="0">
              <a:buNone/>
            </a:pPr>
            <a:r>
              <a:rPr lang="tr-TR" dirty="0"/>
              <a:t>Önce malzemeler hazırlanır, sonra pişirilir ve en son servis edilir.</a:t>
            </a:r>
          </a:p>
        </p:txBody>
      </p:sp>
    </p:spTree>
    <p:extLst>
      <p:ext uri="{BB962C8B-B14F-4D97-AF65-F5344CB8AC3E}">
        <p14:creationId xmlns:p14="http://schemas.microsoft.com/office/powerpoint/2010/main" val="852147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4" name="İçerik Yer Tutucusu 3">
            <a:extLst>
              <a:ext uri="{FF2B5EF4-FFF2-40B4-BE49-F238E27FC236}">
                <a16:creationId xmlns:a16="http://schemas.microsoft.com/office/drawing/2014/main" id="{E657ABE8-9423-98D2-4C2C-411D582F9736}"/>
              </a:ext>
            </a:extLst>
          </p:cNvPr>
          <p:cNvSpPr>
            <a:spLocks noGrp="1"/>
          </p:cNvSpPr>
          <p:nvPr>
            <p:ph idx="1"/>
          </p:nvPr>
        </p:nvSpPr>
        <p:spPr>
          <a:xfrm>
            <a:off x="1050499" y="394580"/>
            <a:ext cx="8123895" cy="5847724"/>
          </a:xfrm>
        </p:spPr>
        <p:txBody>
          <a:bodyPr>
            <a:normAutofit lnSpcReduction="10000"/>
          </a:bodyPr>
          <a:lstStyle/>
          <a:p>
            <a:pPr marL="0" indent="0">
              <a:buNone/>
            </a:pPr>
            <a:r>
              <a:rPr lang="tr-TR" b="1" dirty="0"/>
              <a:t>Pasta Yapma Algoritması</a:t>
            </a:r>
          </a:p>
          <a:p>
            <a:r>
              <a:rPr lang="tr-TR" b="1" dirty="0"/>
              <a:t>Algoritma:</a:t>
            </a:r>
            <a:endParaRPr lang="tr-TR" dirty="0"/>
          </a:p>
          <a:p>
            <a:pPr>
              <a:buFont typeface="+mj-lt"/>
              <a:buAutoNum type="arabicPeriod"/>
            </a:pPr>
            <a:r>
              <a:rPr lang="tr-TR" dirty="0"/>
              <a:t>Gerekli malzemeleri topla (un, şeker, yumurta, süt, yağ, kabartma tozu, </a:t>
            </a:r>
            <a:r>
              <a:rPr lang="tr-TR" dirty="0" err="1"/>
              <a:t>vanilin</a:t>
            </a:r>
            <a:r>
              <a:rPr lang="tr-TR" dirty="0"/>
              <a:t>).</a:t>
            </a:r>
          </a:p>
          <a:p>
            <a:pPr>
              <a:buFont typeface="+mj-lt"/>
              <a:buAutoNum type="arabicPeriod"/>
            </a:pPr>
            <a:r>
              <a:rPr lang="tr-TR" dirty="0"/>
              <a:t>Fırını 180°C’de önceden ısıt.</a:t>
            </a:r>
          </a:p>
          <a:p>
            <a:pPr>
              <a:buFont typeface="+mj-lt"/>
              <a:buAutoNum type="arabicPeriod"/>
            </a:pPr>
            <a:r>
              <a:rPr lang="tr-TR" dirty="0"/>
              <a:t>Büyük bir kapta yumurtaları ve şekeri çırp.</a:t>
            </a:r>
          </a:p>
          <a:p>
            <a:pPr>
              <a:buFont typeface="+mj-lt"/>
              <a:buAutoNum type="arabicPeriod"/>
            </a:pPr>
            <a:r>
              <a:rPr lang="tr-TR" dirty="0"/>
              <a:t>Süt ve yağı ekle, karıştır.</a:t>
            </a:r>
          </a:p>
          <a:p>
            <a:pPr>
              <a:buFont typeface="+mj-lt"/>
              <a:buAutoNum type="arabicPeriod"/>
            </a:pPr>
            <a:r>
              <a:rPr lang="tr-TR" dirty="0"/>
              <a:t>Ayrı bir kapta un, kabartma tozu ve </a:t>
            </a:r>
            <a:r>
              <a:rPr lang="tr-TR" dirty="0" err="1"/>
              <a:t>vanilini</a:t>
            </a:r>
            <a:r>
              <a:rPr lang="tr-TR" dirty="0"/>
              <a:t> karıştır.</a:t>
            </a:r>
          </a:p>
          <a:p>
            <a:pPr>
              <a:buFont typeface="+mj-lt"/>
              <a:buAutoNum type="arabicPeriod"/>
            </a:pPr>
            <a:r>
              <a:rPr lang="tr-TR" dirty="0"/>
              <a:t>Kuru malzemeleri sıvı karışıma ekle ve iyice karıştır.</a:t>
            </a:r>
          </a:p>
          <a:p>
            <a:pPr>
              <a:buFont typeface="+mj-lt"/>
              <a:buAutoNum type="arabicPeriod"/>
            </a:pPr>
            <a:r>
              <a:rPr lang="tr-TR" dirty="0"/>
              <a:t>Karışımı yağlanmış kek kalıbına dök.</a:t>
            </a:r>
          </a:p>
          <a:p>
            <a:pPr>
              <a:buFont typeface="+mj-lt"/>
              <a:buAutoNum type="arabicPeriod"/>
            </a:pPr>
            <a:r>
              <a:rPr lang="tr-TR" dirty="0"/>
              <a:t>Önceden ısıtılmış fırına yerleştir.</a:t>
            </a:r>
          </a:p>
          <a:p>
            <a:pPr>
              <a:buFont typeface="+mj-lt"/>
              <a:buAutoNum type="arabicPeriod"/>
            </a:pPr>
            <a:r>
              <a:rPr lang="tr-TR" dirty="0"/>
              <a:t>30-35 dakika pişir. (Pişip pişmediğini kontrol etmek için bir kürdan batır.)</a:t>
            </a:r>
          </a:p>
          <a:p>
            <a:pPr>
              <a:buFont typeface="+mj-lt"/>
              <a:buAutoNum type="arabicPeriod"/>
            </a:pPr>
            <a:r>
              <a:rPr lang="tr-TR" dirty="0"/>
              <a:t>Pişen pastayı fırından çıkar ve soğumaya bırak.</a:t>
            </a:r>
          </a:p>
          <a:p>
            <a:pPr>
              <a:buFont typeface="+mj-lt"/>
              <a:buAutoNum type="arabicPeriod"/>
            </a:pPr>
            <a:r>
              <a:rPr lang="tr-TR" dirty="0"/>
              <a:t>İsteğe bağlı olarak üzerine krema veya meyve ekle ve servis et.</a:t>
            </a:r>
          </a:p>
        </p:txBody>
      </p:sp>
      <p:pic>
        <p:nvPicPr>
          <p:cNvPr id="7" name="Resim 6" descr="yemek, gıda, unlu mamuller, fırında pişirme, kek, pasta içeren bir resim&#10;&#10;Açıklama otomatik olarak oluşturuldu">
            <a:extLst>
              <a:ext uri="{FF2B5EF4-FFF2-40B4-BE49-F238E27FC236}">
                <a16:creationId xmlns:a16="http://schemas.microsoft.com/office/drawing/2014/main" id="{84A3FE66-A79F-6005-6EB8-BBB2C44E1B4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424416" y="2476500"/>
            <a:ext cx="2243328" cy="1682496"/>
          </a:xfrm>
          <a:prstGeom prst="rect">
            <a:avLst/>
          </a:prstGeom>
        </p:spPr>
      </p:pic>
    </p:spTree>
    <p:extLst>
      <p:ext uri="{BB962C8B-B14F-4D97-AF65-F5344CB8AC3E}">
        <p14:creationId xmlns:p14="http://schemas.microsoft.com/office/powerpoint/2010/main" val="663414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pic>
        <p:nvPicPr>
          <p:cNvPr id="3" name="Resim 2"/>
          <p:cNvPicPr>
            <a:picLocks noChangeAspect="1"/>
          </p:cNvPicPr>
          <p:nvPr/>
        </p:nvPicPr>
        <p:blipFill>
          <a:blip r:embed="rId3"/>
          <a:stretch>
            <a:fillRect/>
          </a:stretch>
        </p:blipFill>
        <p:spPr>
          <a:xfrm>
            <a:off x="2157017" y="140678"/>
            <a:ext cx="7544481" cy="6337365"/>
          </a:xfrm>
          <a:prstGeom prst="rect">
            <a:avLst/>
          </a:prstGeom>
          <a:noFill/>
        </p:spPr>
      </p:pic>
      <p:sp>
        <p:nvSpPr>
          <p:cNvPr id="513" name="Shape 513" hidden="1"/>
          <p:cNvSpPr txBox="1">
            <a:spLocks noGrp="1"/>
          </p:cNvSpPr>
          <p:nvPr>
            <p:ph type="sldNum" idx="12"/>
          </p:nvPr>
        </p:nvSpPr>
        <p:spPr>
          <a:xfrm>
            <a:off x="10823979" y="557417"/>
            <a:ext cx="731600" cy="524800"/>
          </a:xfrm>
          <a:prstGeom prst="rect">
            <a:avLst/>
          </a:prstGeom>
        </p:spPr>
        <p:txBody>
          <a:bodyPr vert="horz" wrap="square" lIns="121900" tIns="121900" rIns="121900" bIns="121900" rtlCol="0" anchor="ctr" anchorCtr="0">
            <a:noAutofit/>
          </a:bodyPr>
          <a:lstStyle/>
          <a:p>
            <a:pPr>
              <a:spcAft>
                <a:spcPts val="800"/>
              </a:spcAft>
            </a:pPr>
            <a:fld id="{00000000-1234-1234-1234-123412341234}" type="slidenum">
              <a:rPr lang="en"/>
              <a:pPr>
                <a:spcAft>
                  <a:spcPts val="800"/>
                </a:spcAft>
              </a:pPr>
              <a:t>38</a:t>
            </a:fld>
            <a:endParaRPr lang="en"/>
          </a:p>
        </p:txBody>
      </p:sp>
    </p:spTree>
    <p:extLst>
      <p:ext uri="{BB962C8B-B14F-4D97-AF65-F5344CB8AC3E}">
        <p14:creationId xmlns:p14="http://schemas.microsoft.com/office/powerpoint/2010/main" val="1241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2812C54-7AEF-4ABB-826E-221F51CB0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91F40E4-8A76-44CF-91EC-9073673526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304441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18" name="Rectangle 17">
            <a:extLst>
              <a:ext uri="{FF2B5EF4-FFF2-40B4-BE49-F238E27FC236}">
                <a16:creationId xmlns:a16="http://schemas.microsoft.com/office/drawing/2014/main" id="{72171013-D973-4187-9CF2-EE098EEF81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81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4" name="İçerik Yer Tutucusu 3">
            <a:extLst>
              <a:ext uri="{FF2B5EF4-FFF2-40B4-BE49-F238E27FC236}">
                <a16:creationId xmlns:a16="http://schemas.microsoft.com/office/drawing/2014/main" id="{E657ABE8-9423-98D2-4C2C-411D582F9736}"/>
              </a:ext>
            </a:extLst>
          </p:cNvPr>
          <p:cNvSpPr>
            <a:spLocks noGrp="1"/>
          </p:cNvSpPr>
          <p:nvPr>
            <p:ph idx="1"/>
          </p:nvPr>
        </p:nvSpPr>
        <p:spPr>
          <a:xfrm>
            <a:off x="3363864" y="2286000"/>
            <a:ext cx="7705164" cy="3581400"/>
          </a:xfrm>
        </p:spPr>
        <p:txBody>
          <a:bodyPr>
            <a:normAutofit/>
          </a:bodyPr>
          <a:lstStyle/>
          <a:p>
            <a:pPr marL="0" indent="0">
              <a:buNone/>
            </a:pPr>
            <a:r>
              <a:rPr lang="tr-TR" sz="2400" b="1" dirty="0"/>
              <a:t>SİZ DE BİR PROBLEM BELİRLEYEREK ÖRNEK BİR ALGORTİMA ADIMLARI OLUŞTURUNUZ.</a:t>
            </a:r>
            <a:endParaRPr lang="tr-TR" sz="24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500376"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27483777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çerik Yer Tutucusu 3">
            <a:extLst>
              <a:ext uri="{FF2B5EF4-FFF2-40B4-BE49-F238E27FC236}">
                <a16:creationId xmlns:a16="http://schemas.microsoft.com/office/drawing/2014/main" id="{E657ABE8-9423-98D2-4C2C-411D582F9736}"/>
              </a:ext>
            </a:extLst>
          </p:cNvPr>
          <p:cNvSpPr>
            <a:spLocks noGrp="1"/>
          </p:cNvSpPr>
          <p:nvPr>
            <p:ph idx="1"/>
          </p:nvPr>
        </p:nvSpPr>
        <p:spPr>
          <a:xfrm>
            <a:off x="528711" y="2042160"/>
            <a:ext cx="5793475" cy="3581400"/>
          </a:xfrm>
        </p:spPr>
        <p:txBody>
          <a:bodyPr>
            <a:normAutofit/>
          </a:bodyPr>
          <a:lstStyle/>
          <a:p>
            <a:pPr marL="0" indent="0">
              <a:buNone/>
            </a:pPr>
            <a:r>
              <a:rPr lang="tr-TR" sz="2400" dirty="0"/>
              <a:t>Algoritma kelimesinin kökeni, 9. yüzyılda yaşamış ünlü matematikçi ve astronom Ebu Cafer Muhammed bin Musa el-Harezmi’ye dayanır. </a:t>
            </a:r>
          </a:p>
          <a:p>
            <a:pPr marL="0" indent="0">
              <a:buNone/>
            </a:pPr>
            <a:endParaRPr lang="tr-TR" sz="2400" dirty="0"/>
          </a:p>
          <a:p>
            <a:pPr marL="0" indent="0">
              <a:buNone/>
            </a:pPr>
            <a:r>
              <a:rPr lang="tr-TR" sz="2400" dirty="0"/>
              <a:t>El-Harezmi, özellikle cebir ve algoritmalar üzerine yaptığı çalışmalarla tanınmıştır.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28" name="Rectangle 24">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3" name="Resim 2" descr="resim, taslak, çizim, otoportre içeren bir resim&#10;&#10;Açıklama otomatik olarak oluşturuldu">
            <a:extLst>
              <a:ext uri="{FF2B5EF4-FFF2-40B4-BE49-F238E27FC236}">
                <a16:creationId xmlns:a16="http://schemas.microsoft.com/office/drawing/2014/main" id="{94E7A6DE-9FC9-5EA7-00E2-12DB080FF2FF}"/>
              </a:ext>
            </a:extLst>
          </p:cNvPr>
          <p:cNvPicPr>
            <a:picLocks noChangeAspect="1"/>
          </p:cNvPicPr>
          <p:nvPr/>
        </p:nvPicPr>
        <p:blipFill>
          <a:blip r:embed="rId2">
            <a:extLst>
              <a:ext uri="{837473B0-CC2E-450A-ABE3-18F120FF3D39}">
                <a1611:picAttrSrcUrl xmlns:a1611="http://schemas.microsoft.com/office/drawing/2016/11/main" r:id="rId3"/>
              </a:ext>
            </a:extLst>
          </a:blip>
          <a:srcRect r="3914"/>
          <a:stretch/>
        </p:blipFill>
        <p:spPr>
          <a:xfrm>
            <a:off x="7612260" y="10"/>
            <a:ext cx="4579739" cy="6857990"/>
          </a:xfrm>
          <a:prstGeom prst="rect">
            <a:avLst/>
          </a:prstGeom>
        </p:spPr>
      </p:pic>
      <p:sp>
        <p:nvSpPr>
          <p:cNvPr id="5" name="Metin kutusu 4">
            <a:extLst>
              <a:ext uri="{FF2B5EF4-FFF2-40B4-BE49-F238E27FC236}">
                <a16:creationId xmlns:a16="http://schemas.microsoft.com/office/drawing/2014/main" id="{1B20F041-75A8-C8A4-F55E-57FBA7E8F7EA}"/>
              </a:ext>
            </a:extLst>
          </p:cNvPr>
          <p:cNvSpPr txBox="1"/>
          <p:nvPr/>
        </p:nvSpPr>
        <p:spPr>
          <a:xfrm>
            <a:off x="9623667" y="6657945"/>
            <a:ext cx="2568332" cy="200055"/>
          </a:xfrm>
          <a:prstGeom prst="rect">
            <a:avLst/>
          </a:prstGeom>
          <a:solidFill>
            <a:srgbClr val="000000"/>
          </a:solidFill>
        </p:spPr>
        <p:txBody>
          <a:bodyPr wrap="none" rtlCol="0">
            <a:spAutoFit/>
          </a:bodyPr>
          <a:lstStyle/>
          <a:p>
            <a:pPr algn="r">
              <a:spcAft>
                <a:spcPts val="600"/>
              </a:spcAft>
            </a:pPr>
            <a:r>
              <a:rPr lang="tr-TR" sz="700">
                <a:solidFill>
                  <a:srgbClr val="FFFFFF"/>
                </a:solidFill>
                <a:hlinkClick r:id="rId3" tooltip="https://en.vikidia.org/wiki/Mu%E1%B8%A5ammad_ibn_M%C5%ABs%C4%81_al-Khw%C4%81rizm%C4%AB">
                  <a:extLst>
                    <a:ext uri="{A12FA001-AC4F-418D-AE19-62706E023703}">
                      <ahyp:hlinkClr xmlns:ahyp="http://schemas.microsoft.com/office/drawing/2018/hyperlinkcolor" val="tx"/>
                    </a:ext>
                  </a:extLst>
                </a:hlinkClick>
              </a:rPr>
              <a:t>Bu Fotoğraf</a:t>
            </a:r>
            <a:r>
              <a:rPr lang="tr-TR" sz="700">
                <a:solidFill>
                  <a:srgbClr val="FFFFFF"/>
                </a:solidFill>
              </a:rPr>
              <a:t>, Bilinmeyen Yazar, </a:t>
            </a:r>
            <a:r>
              <a:rPr lang="tr-TR"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r>
              <a:rPr lang="tr-TR" sz="700">
                <a:solidFill>
                  <a:srgbClr val="FFFFFF"/>
                </a:solidFill>
              </a:rPr>
              <a:t> altında lisanslanmıştır</a:t>
            </a:r>
          </a:p>
        </p:txBody>
      </p:sp>
      <p:sp>
        <p:nvSpPr>
          <p:cNvPr id="7" name="Metin kutusu 6">
            <a:extLst>
              <a:ext uri="{FF2B5EF4-FFF2-40B4-BE49-F238E27FC236}">
                <a16:creationId xmlns:a16="http://schemas.microsoft.com/office/drawing/2014/main" id="{E51CD4E9-6ECF-CF4D-9C74-CD7ADDAF653D}"/>
              </a:ext>
            </a:extLst>
          </p:cNvPr>
          <p:cNvSpPr txBox="1"/>
          <p:nvPr/>
        </p:nvSpPr>
        <p:spPr>
          <a:xfrm>
            <a:off x="493155" y="651748"/>
            <a:ext cx="6096000" cy="369332"/>
          </a:xfrm>
          <a:prstGeom prst="rect">
            <a:avLst/>
          </a:prstGeom>
          <a:solidFill>
            <a:schemeClr val="accent6"/>
          </a:solidFill>
        </p:spPr>
        <p:txBody>
          <a:bodyPr wrap="square">
            <a:spAutoFit/>
          </a:bodyPr>
          <a:lstStyle/>
          <a:p>
            <a:r>
              <a:rPr lang="tr-TR" b="1" dirty="0"/>
              <a:t>Ebu Cafer Muhammed bin Musa el-Harezmi</a:t>
            </a:r>
          </a:p>
        </p:txBody>
      </p:sp>
    </p:spTree>
    <p:extLst>
      <p:ext uri="{BB962C8B-B14F-4D97-AF65-F5344CB8AC3E}">
        <p14:creationId xmlns:p14="http://schemas.microsoft.com/office/powerpoint/2010/main" val="37087552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çerik Yer Tutucusu 3">
            <a:extLst>
              <a:ext uri="{FF2B5EF4-FFF2-40B4-BE49-F238E27FC236}">
                <a16:creationId xmlns:a16="http://schemas.microsoft.com/office/drawing/2014/main" id="{E657ABE8-9423-98D2-4C2C-411D582F9736}"/>
              </a:ext>
            </a:extLst>
          </p:cNvPr>
          <p:cNvSpPr>
            <a:spLocks noGrp="1"/>
          </p:cNvSpPr>
          <p:nvPr>
            <p:ph idx="1"/>
          </p:nvPr>
        </p:nvSpPr>
        <p:spPr>
          <a:xfrm>
            <a:off x="394599" y="1584960"/>
            <a:ext cx="6096000" cy="4437888"/>
          </a:xfrm>
        </p:spPr>
        <p:txBody>
          <a:bodyPr>
            <a:normAutofit/>
          </a:bodyPr>
          <a:lstStyle/>
          <a:p>
            <a:pPr>
              <a:buFont typeface="Arial" panose="020B0604020202020204" pitchFamily="34" charset="0"/>
              <a:buChar char="•"/>
            </a:pPr>
            <a:r>
              <a:rPr lang="tr-TR" dirty="0"/>
              <a:t>El-Harezmi 780-850 yılları arasında yaşamış, matematik, astronomi ve coğrafya alanlarında önemli katkılarda bulunmuş bir İslam bilginidir.</a:t>
            </a:r>
          </a:p>
          <a:p>
            <a:pPr>
              <a:buFont typeface="Arial" panose="020B0604020202020204" pitchFamily="34" charset="0"/>
              <a:buChar char="•"/>
            </a:pPr>
            <a:endParaRPr lang="tr-TR" dirty="0"/>
          </a:p>
          <a:p>
            <a:pPr>
              <a:buFont typeface="Arial" panose="020B0604020202020204" pitchFamily="34" charset="0"/>
              <a:buChar char="•"/>
            </a:pPr>
            <a:r>
              <a:rPr lang="tr-TR" dirty="0"/>
              <a:t>El-Harezmi'nin en bilinen eserlerinden biri ;</a:t>
            </a:r>
          </a:p>
          <a:p>
            <a:pPr>
              <a:buFont typeface="Arial" panose="020B0604020202020204" pitchFamily="34" charset="0"/>
              <a:buChar char="•"/>
            </a:pPr>
            <a:r>
              <a:rPr lang="tr-TR" dirty="0">
                <a:highlight>
                  <a:srgbClr val="FFFF00"/>
                </a:highlight>
              </a:rPr>
              <a:t>«</a:t>
            </a:r>
            <a:r>
              <a:rPr lang="tr-TR" dirty="0" err="1">
                <a:effectLst/>
                <a:highlight>
                  <a:srgbClr val="FFFF00"/>
                </a:highlight>
                <a:latin typeface="Calibri" panose="020F0502020204030204" pitchFamily="34" charset="0"/>
              </a:rPr>
              <a:t>Hisab</a:t>
            </a:r>
            <a:r>
              <a:rPr lang="tr-TR" dirty="0">
                <a:effectLst/>
                <a:highlight>
                  <a:srgbClr val="FFFF00"/>
                </a:highlight>
                <a:latin typeface="Calibri" panose="020F0502020204030204" pitchFamily="34" charset="0"/>
              </a:rPr>
              <a:t> el-cebir ve el-</a:t>
            </a:r>
            <a:r>
              <a:rPr lang="tr-TR" dirty="0" err="1">
                <a:effectLst/>
                <a:highlight>
                  <a:srgbClr val="FFFF00"/>
                </a:highlight>
                <a:latin typeface="Calibri" panose="020F0502020204030204" pitchFamily="34" charset="0"/>
              </a:rPr>
              <a:t>mukabala</a:t>
            </a:r>
            <a:r>
              <a:rPr lang="tr-TR" dirty="0">
                <a:effectLst/>
                <a:highlight>
                  <a:srgbClr val="FFFF00"/>
                </a:highlight>
                <a:latin typeface="Calibri" panose="020F0502020204030204" pitchFamily="34" charset="0"/>
              </a:rPr>
              <a:t>» ‘dır.</a:t>
            </a:r>
          </a:p>
          <a:p>
            <a:pPr>
              <a:buFont typeface="Arial" panose="020B0604020202020204" pitchFamily="34" charset="0"/>
              <a:buChar char="•"/>
            </a:pPr>
            <a:r>
              <a:rPr lang="tr-TR" dirty="0">
                <a:effectLst/>
                <a:highlight>
                  <a:srgbClr val="008000"/>
                </a:highlight>
                <a:latin typeface="Calibri" panose="020F0502020204030204" pitchFamily="34" charset="0"/>
              </a:rPr>
              <a:t>Türkçesi </a:t>
            </a:r>
            <a:r>
              <a:rPr lang="tr-TR" dirty="0">
                <a:effectLst/>
                <a:highlight>
                  <a:srgbClr val="008000"/>
                </a:highlight>
                <a:latin typeface="Calibri" panose="020F0502020204030204" pitchFamily="34" charset="0"/>
                <a:sym typeface="Wingdings" pitchFamily="2" charset="2"/>
              </a:rPr>
              <a:t></a:t>
            </a:r>
            <a:r>
              <a:rPr lang="tr-TR" dirty="0">
                <a:highlight>
                  <a:srgbClr val="008000"/>
                </a:highlight>
              </a:rPr>
              <a:t> </a:t>
            </a:r>
            <a:r>
              <a:rPr lang="tr-TR" dirty="0">
                <a:highlight>
                  <a:srgbClr val="FFFF00"/>
                </a:highlight>
              </a:rPr>
              <a:t>«Cebir ve Mukabele Üzerine Kısa Kitap»</a:t>
            </a:r>
          </a:p>
          <a:p>
            <a:pPr>
              <a:buFont typeface="Arial" panose="020B0604020202020204" pitchFamily="34" charset="0"/>
              <a:buChar char="•"/>
            </a:pPr>
            <a:r>
              <a:rPr lang="tr-TR" dirty="0">
                <a:highlight>
                  <a:srgbClr val="FFFF00"/>
                </a:highlight>
              </a:rPr>
              <a:t> </a:t>
            </a:r>
            <a:endParaRPr lang="tr-TR" dirty="0">
              <a:effectLst/>
              <a:highlight>
                <a:srgbClr val="FFFF00"/>
              </a:highlight>
              <a:latin typeface="Calibri" panose="020F0502020204030204" pitchFamily="34" charset="0"/>
            </a:endParaRPr>
          </a:p>
          <a:p>
            <a:pPr>
              <a:buFont typeface="Arial" panose="020B0604020202020204" pitchFamily="34" charset="0"/>
              <a:buChar char="•"/>
            </a:pPr>
            <a:r>
              <a:rPr lang="tr-TR" dirty="0"/>
              <a:t>Bu eser, </a:t>
            </a:r>
            <a:r>
              <a:rPr lang="tr-TR" dirty="0" err="1"/>
              <a:t>cebirin</a:t>
            </a:r>
            <a:r>
              <a:rPr lang="tr-TR" dirty="0"/>
              <a:t> temellerini atmış ve matematikte önemli bir dönüm noktası olmuştur.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28" name="Rectangle 24">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3" name="Resim 2" descr="resim, taslak, çizim, otoportre içeren bir resim&#10;&#10;Açıklama otomatik olarak oluşturuldu">
            <a:extLst>
              <a:ext uri="{FF2B5EF4-FFF2-40B4-BE49-F238E27FC236}">
                <a16:creationId xmlns:a16="http://schemas.microsoft.com/office/drawing/2014/main" id="{94E7A6DE-9FC9-5EA7-00E2-12DB080FF2FF}"/>
              </a:ext>
            </a:extLst>
          </p:cNvPr>
          <p:cNvPicPr>
            <a:picLocks noChangeAspect="1"/>
          </p:cNvPicPr>
          <p:nvPr/>
        </p:nvPicPr>
        <p:blipFill>
          <a:blip r:embed="rId2">
            <a:extLst>
              <a:ext uri="{837473B0-CC2E-450A-ABE3-18F120FF3D39}">
                <a1611:picAttrSrcUrl xmlns:a1611="http://schemas.microsoft.com/office/drawing/2016/11/main" r:id="rId3"/>
              </a:ext>
            </a:extLst>
          </a:blip>
          <a:srcRect r="3914"/>
          <a:stretch/>
        </p:blipFill>
        <p:spPr>
          <a:xfrm>
            <a:off x="7612260" y="10"/>
            <a:ext cx="4579739" cy="6857990"/>
          </a:xfrm>
          <a:prstGeom prst="rect">
            <a:avLst/>
          </a:prstGeom>
        </p:spPr>
      </p:pic>
      <p:sp>
        <p:nvSpPr>
          <p:cNvPr id="5" name="Metin kutusu 4">
            <a:extLst>
              <a:ext uri="{FF2B5EF4-FFF2-40B4-BE49-F238E27FC236}">
                <a16:creationId xmlns:a16="http://schemas.microsoft.com/office/drawing/2014/main" id="{1B20F041-75A8-C8A4-F55E-57FBA7E8F7EA}"/>
              </a:ext>
            </a:extLst>
          </p:cNvPr>
          <p:cNvSpPr txBox="1"/>
          <p:nvPr/>
        </p:nvSpPr>
        <p:spPr>
          <a:xfrm>
            <a:off x="9623667" y="6657945"/>
            <a:ext cx="2568332" cy="200055"/>
          </a:xfrm>
          <a:prstGeom prst="rect">
            <a:avLst/>
          </a:prstGeom>
          <a:solidFill>
            <a:srgbClr val="000000"/>
          </a:solidFill>
        </p:spPr>
        <p:txBody>
          <a:bodyPr wrap="none" rtlCol="0">
            <a:spAutoFit/>
          </a:bodyPr>
          <a:lstStyle/>
          <a:p>
            <a:pPr algn="r">
              <a:spcAft>
                <a:spcPts val="600"/>
              </a:spcAft>
            </a:pPr>
            <a:r>
              <a:rPr lang="tr-TR" sz="700">
                <a:solidFill>
                  <a:srgbClr val="FFFFFF"/>
                </a:solidFill>
                <a:hlinkClick r:id="rId3" tooltip="https://en.vikidia.org/wiki/Mu%E1%B8%A5ammad_ibn_M%C5%ABs%C4%81_al-Khw%C4%81rizm%C4%AB">
                  <a:extLst>
                    <a:ext uri="{A12FA001-AC4F-418D-AE19-62706E023703}">
                      <ahyp:hlinkClr xmlns:ahyp="http://schemas.microsoft.com/office/drawing/2018/hyperlinkcolor" val="tx"/>
                    </a:ext>
                  </a:extLst>
                </a:hlinkClick>
              </a:rPr>
              <a:t>Bu Fotoğraf</a:t>
            </a:r>
            <a:r>
              <a:rPr lang="tr-TR" sz="700">
                <a:solidFill>
                  <a:srgbClr val="FFFFFF"/>
                </a:solidFill>
              </a:rPr>
              <a:t>, Bilinmeyen Yazar, </a:t>
            </a:r>
            <a:r>
              <a:rPr lang="tr-TR"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r>
              <a:rPr lang="tr-TR" sz="700">
                <a:solidFill>
                  <a:srgbClr val="FFFFFF"/>
                </a:solidFill>
              </a:rPr>
              <a:t> altında lisanslanmıştır</a:t>
            </a:r>
          </a:p>
        </p:txBody>
      </p:sp>
      <p:sp>
        <p:nvSpPr>
          <p:cNvPr id="7" name="Metin kutusu 6">
            <a:extLst>
              <a:ext uri="{FF2B5EF4-FFF2-40B4-BE49-F238E27FC236}">
                <a16:creationId xmlns:a16="http://schemas.microsoft.com/office/drawing/2014/main" id="{E51CD4E9-6ECF-CF4D-9C74-CD7ADDAF653D}"/>
              </a:ext>
            </a:extLst>
          </p:cNvPr>
          <p:cNvSpPr txBox="1"/>
          <p:nvPr/>
        </p:nvSpPr>
        <p:spPr>
          <a:xfrm>
            <a:off x="493155" y="651748"/>
            <a:ext cx="6096000" cy="369332"/>
          </a:xfrm>
          <a:prstGeom prst="rect">
            <a:avLst/>
          </a:prstGeom>
          <a:solidFill>
            <a:schemeClr val="accent6"/>
          </a:solidFill>
        </p:spPr>
        <p:txBody>
          <a:bodyPr wrap="square">
            <a:spAutoFit/>
          </a:bodyPr>
          <a:lstStyle/>
          <a:p>
            <a:r>
              <a:rPr lang="tr-TR" b="1" dirty="0"/>
              <a:t>Ebu Cafer Muhammed bin Musa el-Harezmi</a:t>
            </a:r>
          </a:p>
        </p:txBody>
      </p:sp>
    </p:spTree>
    <p:extLst>
      <p:ext uri="{BB962C8B-B14F-4D97-AF65-F5344CB8AC3E}">
        <p14:creationId xmlns:p14="http://schemas.microsoft.com/office/powerpoint/2010/main" val="2642135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çerik Yer Tutucusu 3">
            <a:extLst>
              <a:ext uri="{FF2B5EF4-FFF2-40B4-BE49-F238E27FC236}">
                <a16:creationId xmlns:a16="http://schemas.microsoft.com/office/drawing/2014/main" id="{E657ABE8-9423-98D2-4C2C-411D582F9736}"/>
              </a:ext>
            </a:extLst>
          </p:cNvPr>
          <p:cNvSpPr>
            <a:spLocks noGrp="1"/>
          </p:cNvSpPr>
          <p:nvPr>
            <p:ph idx="1"/>
          </p:nvPr>
        </p:nvSpPr>
        <p:spPr>
          <a:xfrm>
            <a:off x="394599" y="1847088"/>
            <a:ext cx="5793475" cy="3581400"/>
          </a:xfrm>
        </p:spPr>
        <p:txBody>
          <a:bodyPr>
            <a:normAutofit/>
          </a:bodyPr>
          <a:lstStyle/>
          <a:p>
            <a:r>
              <a:rPr lang="tr-TR" b="1" dirty="0">
                <a:highlight>
                  <a:srgbClr val="FFFF00"/>
                </a:highlight>
              </a:rPr>
              <a:t>Algoritma Kelimesinin Kökeni</a:t>
            </a:r>
          </a:p>
          <a:p>
            <a:endParaRPr lang="tr-TR" b="1" dirty="0">
              <a:highlight>
                <a:srgbClr val="FFFF00"/>
              </a:highlight>
            </a:endParaRPr>
          </a:p>
          <a:p>
            <a:pPr>
              <a:buFont typeface="Arial" panose="020B0604020202020204" pitchFamily="34" charset="0"/>
              <a:buChar char="•"/>
            </a:pPr>
            <a:r>
              <a:rPr lang="tr-TR" b="1" dirty="0"/>
              <a:t>Algoritma Terimi:</a:t>
            </a:r>
            <a:r>
              <a:rPr lang="tr-TR" dirty="0"/>
              <a:t> El-Harezmi'nin adı, </a:t>
            </a:r>
            <a:r>
              <a:rPr lang="tr-TR" dirty="0" err="1"/>
              <a:t>Latince'de</a:t>
            </a:r>
            <a:r>
              <a:rPr lang="tr-TR" dirty="0"/>
              <a:t> "</a:t>
            </a:r>
            <a:r>
              <a:rPr lang="tr-TR" dirty="0" err="1"/>
              <a:t>Algoritmi</a:t>
            </a:r>
            <a:r>
              <a:rPr lang="tr-TR" dirty="0"/>
              <a:t>" veya "</a:t>
            </a:r>
            <a:r>
              <a:rPr lang="tr-TR" dirty="0" err="1"/>
              <a:t>Algoritmus</a:t>
            </a:r>
            <a:r>
              <a:rPr lang="tr-TR" dirty="0"/>
              <a:t>" olarak geçmektedir.</a:t>
            </a:r>
          </a:p>
          <a:p>
            <a:pPr>
              <a:buFont typeface="Arial" panose="020B0604020202020204" pitchFamily="34" charset="0"/>
              <a:buChar char="•"/>
            </a:pPr>
            <a:r>
              <a:rPr lang="tr-TR" dirty="0"/>
              <a:t>Bu terim, zamanla "algoritma" biçimine </a:t>
            </a:r>
            <a:r>
              <a:rPr lang="tr-TR" dirty="0" err="1"/>
              <a:t>evrilmiştir</a:t>
            </a:r>
            <a:r>
              <a:rPr lang="tr-TR" dirty="0"/>
              <a:t>. </a:t>
            </a:r>
          </a:p>
          <a:p>
            <a:pPr>
              <a:buFont typeface="Arial" panose="020B0604020202020204" pitchFamily="34" charset="0"/>
              <a:buChar char="•"/>
            </a:pPr>
            <a:r>
              <a:rPr lang="tr-TR" dirty="0"/>
              <a:t>Günümüzde "algoritma", belirli bir problemi çözmek için izlenilen sistematik adım dizisi anlamına gelir.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28" name="Rectangle 24">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3" name="Resim 2" descr="resim, taslak, çizim, otoportre içeren bir resim&#10;&#10;Açıklama otomatik olarak oluşturuldu">
            <a:extLst>
              <a:ext uri="{FF2B5EF4-FFF2-40B4-BE49-F238E27FC236}">
                <a16:creationId xmlns:a16="http://schemas.microsoft.com/office/drawing/2014/main" id="{94E7A6DE-9FC9-5EA7-00E2-12DB080FF2FF}"/>
              </a:ext>
            </a:extLst>
          </p:cNvPr>
          <p:cNvPicPr>
            <a:picLocks noChangeAspect="1"/>
          </p:cNvPicPr>
          <p:nvPr/>
        </p:nvPicPr>
        <p:blipFill>
          <a:blip r:embed="rId2">
            <a:extLst>
              <a:ext uri="{837473B0-CC2E-450A-ABE3-18F120FF3D39}">
                <a1611:picAttrSrcUrl xmlns:a1611="http://schemas.microsoft.com/office/drawing/2016/11/main" r:id="rId3"/>
              </a:ext>
            </a:extLst>
          </a:blip>
          <a:srcRect r="3914"/>
          <a:stretch/>
        </p:blipFill>
        <p:spPr>
          <a:xfrm>
            <a:off x="7612260" y="10"/>
            <a:ext cx="4579739" cy="6857990"/>
          </a:xfrm>
          <a:prstGeom prst="rect">
            <a:avLst/>
          </a:prstGeom>
        </p:spPr>
      </p:pic>
      <p:sp>
        <p:nvSpPr>
          <p:cNvPr id="5" name="Metin kutusu 4">
            <a:extLst>
              <a:ext uri="{FF2B5EF4-FFF2-40B4-BE49-F238E27FC236}">
                <a16:creationId xmlns:a16="http://schemas.microsoft.com/office/drawing/2014/main" id="{1B20F041-75A8-C8A4-F55E-57FBA7E8F7EA}"/>
              </a:ext>
            </a:extLst>
          </p:cNvPr>
          <p:cNvSpPr txBox="1"/>
          <p:nvPr/>
        </p:nvSpPr>
        <p:spPr>
          <a:xfrm>
            <a:off x="9623667" y="6657945"/>
            <a:ext cx="2568332" cy="200055"/>
          </a:xfrm>
          <a:prstGeom prst="rect">
            <a:avLst/>
          </a:prstGeom>
          <a:solidFill>
            <a:srgbClr val="000000"/>
          </a:solidFill>
        </p:spPr>
        <p:txBody>
          <a:bodyPr wrap="none" rtlCol="0">
            <a:spAutoFit/>
          </a:bodyPr>
          <a:lstStyle/>
          <a:p>
            <a:pPr algn="r">
              <a:spcAft>
                <a:spcPts val="600"/>
              </a:spcAft>
            </a:pPr>
            <a:r>
              <a:rPr lang="tr-TR" sz="700">
                <a:solidFill>
                  <a:srgbClr val="FFFFFF"/>
                </a:solidFill>
                <a:hlinkClick r:id="rId3" tooltip="https://en.vikidia.org/wiki/Mu%E1%B8%A5ammad_ibn_M%C5%ABs%C4%81_al-Khw%C4%81rizm%C4%AB">
                  <a:extLst>
                    <a:ext uri="{A12FA001-AC4F-418D-AE19-62706E023703}">
                      <ahyp:hlinkClr xmlns:ahyp="http://schemas.microsoft.com/office/drawing/2018/hyperlinkcolor" val="tx"/>
                    </a:ext>
                  </a:extLst>
                </a:hlinkClick>
              </a:rPr>
              <a:t>Bu Fotoğraf</a:t>
            </a:r>
            <a:r>
              <a:rPr lang="tr-TR" sz="700">
                <a:solidFill>
                  <a:srgbClr val="FFFFFF"/>
                </a:solidFill>
              </a:rPr>
              <a:t>, Bilinmeyen Yazar, </a:t>
            </a:r>
            <a:r>
              <a:rPr lang="tr-TR"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r>
              <a:rPr lang="tr-TR" sz="700">
                <a:solidFill>
                  <a:srgbClr val="FFFFFF"/>
                </a:solidFill>
              </a:rPr>
              <a:t> altında lisanslanmıştır</a:t>
            </a:r>
          </a:p>
        </p:txBody>
      </p:sp>
      <p:sp>
        <p:nvSpPr>
          <p:cNvPr id="7" name="Metin kutusu 6">
            <a:extLst>
              <a:ext uri="{FF2B5EF4-FFF2-40B4-BE49-F238E27FC236}">
                <a16:creationId xmlns:a16="http://schemas.microsoft.com/office/drawing/2014/main" id="{E51CD4E9-6ECF-CF4D-9C74-CD7ADDAF653D}"/>
              </a:ext>
            </a:extLst>
          </p:cNvPr>
          <p:cNvSpPr txBox="1"/>
          <p:nvPr/>
        </p:nvSpPr>
        <p:spPr>
          <a:xfrm>
            <a:off x="493155" y="651748"/>
            <a:ext cx="6096000" cy="369332"/>
          </a:xfrm>
          <a:prstGeom prst="rect">
            <a:avLst/>
          </a:prstGeom>
          <a:solidFill>
            <a:schemeClr val="accent6"/>
          </a:solidFill>
        </p:spPr>
        <p:txBody>
          <a:bodyPr wrap="square">
            <a:spAutoFit/>
          </a:bodyPr>
          <a:lstStyle/>
          <a:p>
            <a:r>
              <a:rPr lang="tr-TR" b="1" dirty="0"/>
              <a:t>Ebu Cafer Muhammed bin Musa el-Harezmi</a:t>
            </a:r>
          </a:p>
        </p:txBody>
      </p:sp>
    </p:spTree>
    <p:extLst>
      <p:ext uri="{BB962C8B-B14F-4D97-AF65-F5344CB8AC3E}">
        <p14:creationId xmlns:p14="http://schemas.microsoft.com/office/powerpoint/2010/main" val="3035791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961D8973-EAA9-459A-AF59-BBB4233D6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çerik Yer Tutucusu 3">
            <a:extLst>
              <a:ext uri="{FF2B5EF4-FFF2-40B4-BE49-F238E27FC236}">
                <a16:creationId xmlns:a16="http://schemas.microsoft.com/office/drawing/2014/main" id="{E657ABE8-9423-98D2-4C2C-411D582F9736}"/>
              </a:ext>
            </a:extLst>
          </p:cNvPr>
          <p:cNvSpPr>
            <a:spLocks noGrp="1"/>
          </p:cNvSpPr>
          <p:nvPr>
            <p:ph idx="1"/>
          </p:nvPr>
        </p:nvSpPr>
        <p:spPr>
          <a:xfrm>
            <a:off x="484396" y="1680833"/>
            <a:ext cx="5793475" cy="3581400"/>
          </a:xfrm>
        </p:spPr>
        <p:txBody>
          <a:bodyPr>
            <a:normAutofit/>
          </a:bodyPr>
          <a:lstStyle/>
          <a:p>
            <a:r>
              <a:rPr lang="tr-TR" sz="2400" dirty="0">
                <a:latin typeface="Calibri" panose="020F0502020204030204" pitchFamily="34" charset="0"/>
              </a:rPr>
              <a:t>E</a:t>
            </a:r>
            <a:r>
              <a:rPr lang="tr-TR" sz="2400" dirty="0">
                <a:effectLst/>
                <a:latin typeface="Calibri" panose="020F0502020204030204" pitchFamily="34" charset="0"/>
              </a:rPr>
              <a:t>l-Harezmi ve onun algoritma ve bilgisayar bilimine katkılarıyla ilgili daha fazla araştırma yapınız.</a:t>
            </a:r>
          </a:p>
          <a:p>
            <a:pPr algn="just"/>
            <a:endParaRPr lang="tr-TR" sz="2400" dirty="0">
              <a:effectLst/>
              <a:latin typeface="Calibri" panose="020F0502020204030204" pitchFamily="34" charset="0"/>
            </a:endParaRPr>
          </a:p>
          <a:p>
            <a:pPr algn="just"/>
            <a:r>
              <a:rPr lang="tr-TR" sz="2400" dirty="0">
                <a:effectLst/>
                <a:latin typeface="Calibri" panose="020F0502020204030204" pitchFamily="34" charset="0"/>
              </a:rPr>
              <a:t>Araştırma sonuçlarını sınıfla paylaşınız.</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4195393" cy="404614"/>
          </a:xfrm>
        </p:spPr>
        <p:txBody>
          <a:bodyPr>
            <a:normAutofit/>
          </a:bodyPr>
          <a:lstStyle/>
          <a:p>
            <a:pPr>
              <a:spcAft>
                <a:spcPts val="600"/>
              </a:spcAft>
            </a:pPr>
            <a:r>
              <a:rPr lang="en-US" dirty="0"/>
              <a:t>Kaynak: </a:t>
            </a:r>
            <a:r>
              <a:rPr lang="en-US" dirty="0" err="1"/>
              <a:t>onuraltuntas.net</a:t>
            </a:r>
            <a:r>
              <a:rPr lang="en-US" dirty="0"/>
              <a:t> </a:t>
            </a:r>
          </a:p>
        </p:txBody>
      </p:sp>
      <p:sp>
        <p:nvSpPr>
          <p:cNvPr id="28" name="Rectangle 24">
            <a:extLst>
              <a:ext uri="{FF2B5EF4-FFF2-40B4-BE49-F238E27FC236}">
                <a16:creationId xmlns:a16="http://schemas.microsoft.com/office/drawing/2014/main" id="{FBEA8A33-C0D0-416D-8359-724B8828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3" name="Resim 2" descr="resim, taslak, çizim, otoportre içeren bir resim&#10;&#10;Açıklama otomatik olarak oluşturuldu">
            <a:extLst>
              <a:ext uri="{FF2B5EF4-FFF2-40B4-BE49-F238E27FC236}">
                <a16:creationId xmlns:a16="http://schemas.microsoft.com/office/drawing/2014/main" id="{94E7A6DE-9FC9-5EA7-00E2-12DB080FF2FF}"/>
              </a:ext>
            </a:extLst>
          </p:cNvPr>
          <p:cNvPicPr>
            <a:picLocks noChangeAspect="1"/>
          </p:cNvPicPr>
          <p:nvPr/>
        </p:nvPicPr>
        <p:blipFill>
          <a:blip r:embed="rId2">
            <a:extLst>
              <a:ext uri="{837473B0-CC2E-450A-ABE3-18F120FF3D39}">
                <a1611:picAttrSrcUrl xmlns:a1611="http://schemas.microsoft.com/office/drawing/2016/11/main" r:id="rId3"/>
              </a:ext>
            </a:extLst>
          </a:blip>
          <a:srcRect r="3914"/>
          <a:stretch/>
        </p:blipFill>
        <p:spPr>
          <a:xfrm>
            <a:off x="7612260" y="10"/>
            <a:ext cx="4579739" cy="6857990"/>
          </a:xfrm>
          <a:prstGeom prst="rect">
            <a:avLst/>
          </a:prstGeom>
        </p:spPr>
      </p:pic>
      <p:sp>
        <p:nvSpPr>
          <p:cNvPr id="5" name="Metin kutusu 4">
            <a:extLst>
              <a:ext uri="{FF2B5EF4-FFF2-40B4-BE49-F238E27FC236}">
                <a16:creationId xmlns:a16="http://schemas.microsoft.com/office/drawing/2014/main" id="{1B20F041-75A8-C8A4-F55E-57FBA7E8F7EA}"/>
              </a:ext>
            </a:extLst>
          </p:cNvPr>
          <p:cNvSpPr txBox="1"/>
          <p:nvPr/>
        </p:nvSpPr>
        <p:spPr>
          <a:xfrm>
            <a:off x="9623667" y="6657945"/>
            <a:ext cx="2568332" cy="200055"/>
          </a:xfrm>
          <a:prstGeom prst="rect">
            <a:avLst/>
          </a:prstGeom>
          <a:solidFill>
            <a:srgbClr val="000000"/>
          </a:solidFill>
        </p:spPr>
        <p:txBody>
          <a:bodyPr wrap="none" rtlCol="0">
            <a:spAutoFit/>
          </a:bodyPr>
          <a:lstStyle/>
          <a:p>
            <a:pPr algn="r">
              <a:spcAft>
                <a:spcPts val="600"/>
              </a:spcAft>
            </a:pPr>
            <a:r>
              <a:rPr lang="tr-TR" sz="700">
                <a:solidFill>
                  <a:srgbClr val="FFFFFF"/>
                </a:solidFill>
                <a:hlinkClick r:id="rId3" tooltip="https://en.vikidia.org/wiki/Mu%E1%B8%A5ammad_ibn_M%C5%ABs%C4%81_al-Khw%C4%81rizm%C4%AB">
                  <a:extLst>
                    <a:ext uri="{A12FA001-AC4F-418D-AE19-62706E023703}">
                      <ahyp:hlinkClr xmlns:ahyp="http://schemas.microsoft.com/office/drawing/2018/hyperlinkcolor" val="tx"/>
                    </a:ext>
                  </a:extLst>
                </a:hlinkClick>
              </a:rPr>
              <a:t>Bu Fotoğraf</a:t>
            </a:r>
            <a:r>
              <a:rPr lang="tr-TR" sz="700">
                <a:solidFill>
                  <a:srgbClr val="FFFFFF"/>
                </a:solidFill>
              </a:rPr>
              <a:t>, Bilinmeyen Yazar, </a:t>
            </a:r>
            <a:r>
              <a:rPr lang="tr-TR"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r>
              <a:rPr lang="tr-TR" sz="700">
                <a:solidFill>
                  <a:srgbClr val="FFFFFF"/>
                </a:solidFill>
              </a:rPr>
              <a:t> altında lisanslanmıştır</a:t>
            </a:r>
          </a:p>
        </p:txBody>
      </p:sp>
      <p:sp>
        <p:nvSpPr>
          <p:cNvPr id="7" name="Metin kutusu 6">
            <a:extLst>
              <a:ext uri="{FF2B5EF4-FFF2-40B4-BE49-F238E27FC236}">
                <a16:creationId xmlns:a16="http://schemas.microsoft.com/office/drawing/2014/main" id="{E51CD4E9-6ECF-CF4D-9C74-CD7ADDAF653D}"/>
              </a:ext>
            </a:extLst>
          </p:cNvPr>
          <p:cNvSpPr txBox="1"/>
          <p:nvPr/>
        </p:nvSpPr>
        <p:spPr>
          <a:xfrm>
            <a:off x="493155" y="651748"/>
            <a:ext cx="6096000" cy="369332"/>
          </a:xfrm>
          <a:prstGeom prst="rect">
            <a:avLst/>
          </a:prstGeom>
          <a:solidFill>
            <a:schemeClr val="accent6"/>
          </a:solidFill>
        </p:spPr>
        <p:txBody>
          <a:bodyPr wrap="square">
            <a:spAutoFit/>
          </a:bodyPr>
          <a:lstStyle/>
          <a:p>
            <a:r>
              <a:rPr lang="tr-TR" b="1" dirty="0"/>
              <a:t>Ebu Cafer Muhammed bin Musa el-Harezmi</a:t>
            </a:r>
          </a:p>
        </p:txBody>
      </p:sp>
      <p:pic>
        <p:nvPicPr>
          <p:cNvPr id="6" name="Grafik 5" descr="Araştırma düz dolguyla">
            <a:extLst>
              <a:ext uri="{FF2B5EF4-FFF2-40B4-BE49-F238E27FC236}">
                <a16:creationId xmlns:a16="http://schemas.microsoft.com/office/drawing/2014/main" id="{1FB7CCBC-6409-C3ED-44E4-25B779703D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14562" y="4303777"/>
            <a:ext cx="1533144" cy="1533144"/>
          </a:xfrm>
          <a:prstGeom prst="rect">
            <a:avLst/>
          </a:prstGeom>
        </p:spPr>
      </p:pic>
    </p:spTree>
    <p:extLst>
      <p:ext uri="{BB962C8B-B14F-4D97-AF65-F5344CB8AC3E}">
        <p14:creationId xmlns:p14="http://schemas.microsoft.com/office/powerpoint/2010/main" val="2962375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568388"/>
          </a:xfrm>
          <a:solidFill>
            <a:schemeClr val="accent2"/>
          </a:solidFill>
        </p:spPr>
        <p:txBody>
          <a:bodyPr>
            <a:normAutofit fontScale="90000"/>
          </a:bodyPr>
          <a:lstStyle/>
          <a:p>
            <a:r>
              <a:rPr lang="tr-TR" sz="3100" b="1" dirty="0">
                <a:latin typeface="Calibri" panose="020F0502020204030204" pitchFamily="34" charset="0"/>
              </a:rPr>
              <a:t>2.5. </a:t>
            </a:r>
            <a:r>
              <a:rPr lang="tr-TR" sz="3100" dirty="0">
                <a:effectLst/>
                <a:latin typeface="Calibri" panose="020F0502020204030204" pitchFamily="34" charset="0"/>
              </a:rPr>
              <a:t>Bir problemin çözümü için en doğru algoritmayı geliştirmek</a:t>
            </a:r>
            <a:br>
              <a:rPr lang="tr-TR" dirty="0">
                <a:effectLst/>
                <a:latin typeface="Calibri" panose="020F0502020204030204" pitchFamily="34" charset="0"/>
              </a:rPr>
            </a:br>
            <a:br>
              <a:rPr lang="tr-TR" dirty="0">
                <a:effectLst/>
                <a:latin typeface="Calibri" panose="020F0502020204030204" pitchFamily="34" charset="0"/>
              </a:rPr>
            </a:br>
            <a:endParaRPr lang="tr-TR" dirty="0"/>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1719072" y="1638300"/>
            <a:ext cx="9278112" cy="3581400"/>
          </a:xfrm>
        </p:spPr>
        <p:txBody>
          <a:bodyPr>
            <a:noAutofit/>
          </a:bodyPr>
          <a:lstStyle/>
          <a:p>
            <a:pPr marL="0" indent="0">
              <a:buNone/>
            </a:pPr>
            <a:r>
              <a:rPr lang="tr-TR" sz="2800" b="1" dirty="0">
                <a:highlight>
                  <a:srgbClr val="FFFF00"/>
                </a:highlight>
              </a:rPr>
              <a:t>EN DOĞRU ALGORİTMA İÇİN KULLANLAN KRİTERLER;</a:t>
            </a:r>
          </a:p>
          <a:p>
            <a:pPr marL="0" indent="0">
              <a:buNone/>
            </a:pPr>
            <a:endParaRPr lang="tr-TR" sz="3600" b="1" dirty="0"/>
          </a:p>
          <a:p>
            <a:r>
              <a:rPr lang="tr-TR" sz="3600" b="1" dirty="0"/>
              <a:t>Hedefe Ulaşma</a:t>
            </a:r>
            <a:endParaRPr lang="tr-TR" sz="3600" dirty="0"/>
          </a:p>
          <a:p>
            <a:r>
              <a:rPr lang="tr-TR" sz="3600" b="1" dirty="0"/>
              <a:t>Hata Riskini Azaltma</a:t>
            </a:r>
            <a:r>
              <a:rPr lang="tr-TR" sz="3600" dirty="0"/>
              <a:t> </a:t>
            </a:r>
            <a:endParaRPr lang="tr-TR" sz="3600" b="1" dirty="0"/>
          </a:p>
          <a:p>
            <a:r>
              <a:rPr lang="tr-TR" sz="3600" b="1" dirty="0"/>
              <a:t>Verimlilik</a:t>
            </a:r>
            <a:endParaRPr lang="tr-TR" sz="36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18640729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568388"/>
          </a:xfrm>
          <a:solidFill>
            <a:schemeClr val="accent2"/>
          </a:solidFill>
        </p:spPr>
        <p:txBody>
          <a:bodyPr>
            <a:noAutofit/>
          </a:bodyPr>
          <a:lstStyle/>
          <a:p>
            <a:r>
              <a:rPr lang="tr-TR" sz="2800" b="1" dirty="0">
                <a:latin typeface="Calibri" panose="020F0502020204030204" pitchFamily="34" charset="0"/>
              </a:rPr>
              <a:t>2.5. </a:t>
            </a:r>
            <a:r>
              <a:rPr lang="tr-TR" sz="2800" dirty="0">
                <a:effectLst/>
                <a:latin typeface="Calibri" panose="020F0502020204030204" pitchFamily="34" charset="0"/>
              </a:rPr>
              <a:t>Bir problemin çözümü için en doğru algoritmayı geliştirmek</a:t>
            </a:r>
            <a:br>
              <a:rPr lang="tr-TR" sz="2800" dirty="0">
                <a:effectLst/>
                <a:latin typeface="Calibri" panose="020F0502020204030204" pitchFamily="34" charset="0"/>
              </a:rPr>
            </a:br>
            <a:br>
              <a:rPr lang="tr-TR" sz="2800" dirty="0">
                <a:effectLst/>
                <a:latin typeface="Calibri" panose="020F0502020204030204" pitchFamily="34" charset="0"/>
              </a:rPr>
            </a:br>
            <a:r>
              <a:rPr lang="tr-TR" sz="2800" b="1" dirty="0">
                <a:highlight>
                  <a:srgbClr val="00FF00"/>
                </a:highlight>
              </a:rPr>
              <a:t>EN DOĞRU ALGORİTMA İÇİN KULLANLAN KRİTERLER</a:t>
            </a:r>
            <a:r>
              <a:rPr lang="tr-TR" sz="2800" b="1" dirty="0">
                <a:highlight>
                  <a:srgbClr val="FFFF00"/>
                </a:highlight>
              </a:rPr>
              <a:t>;</a:t>
            </a:r>
            <a:br>
              <a:rPr lang="tr-TR" sz="2800" b="1" dirty="0">
                <a:highlight>
                  <a:srgbClr val="FFFF00"/>
                </a:highlight>
              </a:rPr>
            </a:br>
            <a:endParaRPr lang="tr-TR" sz="2800" dirty="0"/>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2852133" y="2202174"/>
            <a:ext cx="6795817" cy="3581400"/>
          </a:xfrm>
        </p:spPr>
        <p:txBody>
          <a:bodyPr>
            <a:noAutofit/>
          </a:bodyPr>
          <a:lstStyle/>
          <a:p>
            <a:r>
              <a:rPr lang="tr-TR" sz="2400" b="1" dirty="0">
                <a:highlight>
                  <a:srgbClr val="FFFF00"/>
                </a:highlight>
              </a:rPr>
              <a:t>Sorun Tespiti ve Çözümleme</a:t>
            </a:r>
            <a:r>
              <a:rPr lang="tr-TR" sz="2400" dirty="0">
                <a:highlight>
                  <a:srgbClr val="FFFF00"/>
                </a:highlight>
              </a:rPr>
              <a:t>: </a:t>
            </a:r>
            <a:r>
              <a:rPr lang="tr-TR" sz="2400" dirty="0"/>
              <a:t>İşlem adımları doğru sıralandığında, bir sorun çıktığında hangi adımda hata olduğunu tespit etmek daha kolay olur. Bu, sorun çözmeyi hızlandırır.</a:t>
            </a:r>
          </a:p>
          <a:p>
            <a:r>
              <a:rPr lang="tr-TR" sz="2400" b="1" dirty="0">
                <a:highlight>
                  <a:srgbClr val="FFFF00"/>
                </a:highlight>
              </a:rPr>
              <a:t>Tutarlılık ve Tekrar Edilebilirlik</a:t>
            </a:r>
            <a:r>
              <a:rPr lang="tr-TR" sz="2400" dirty="0">
                <a:highlight>
                  <a:srgbClr val="FFFF00"/>
                </a:highlight>
              </a:rPr>
              <a:t>: </a:t>
            </a:r>
            <a:r>
              <a:rPr lang="tr-TR" sz="2400" dirty="0"/>
              <a:t>Adımların doğru sıralanması, aynı girdilerle aynı çıktının tekrar tekrar elde edilmesini sağlar. Bu da işlemlerin tutarlı olmasına katkı sağlar.</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13255943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568388"/>
          </a:xfrm>
          <a:solidFill>
            <a:schemeClr val="accent2"/>
          </a:solidFill>
        </p:spPr>
        <p:txBody>
          <a:bodyPr>
            <a:normAutofit/>
          </a:bodyPr>
          <a:lstStyle/>
          <a:p>
            <a:r>
              <a:rPr lang="tr-TR" sz="2000" dirty="0"/>
              <a:t>Algoritma yazımında oluşabilecek hatalar </a:t>
            </a: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2667361" y="1417682"/>
            <a:ext cx="7165361" cy="3581400"/>
          </a:xfrm>
        </p:spPr>
        <p:txBody>
          <a:bodyPr>
            <a:noAutofit/>
          </a:bodyPr>
          <a:lstStyle/>
          <a:p>
            <a:r>
              <a:rPr lang="tr-TR" b="1" dirty="0">
                <a:highlight>
                  <a:srgbClr val="FFFF00"/>
                </a:highlight>
              </a:rPr>
              <a:t>Yanlış veya Eksik Adım Tanımlama</a:t>
            </a:r>
            <a:r>
              <a:rPr lang="tr-TR" dirty="0">
                <a:highlight>
                  <a:srgbClr val="FFFF00"/>
                </a:highlight>
              </a:rPr>
              <a:t>: </a:t>
            </a:r>
            <a:r>
              <a:rPr lang="tr-TR" dirty="0"/>
              <a:t>Bir adımın eksik veya atlanmış olması, işlemi tamamlayamamanıza yol açar. Bu nedenle tüm adımların doğru sırayla ve eksiksiz belirlenmesi gerekir.</a:t>
            </a:r>
          </a:p>
          <a:p>
            <a:r>
              <a:rPr lang="tr-TR" b="1" dirty="0">
                <a:highlight>
                  <a:srgbClr val="FFFF00"/>
                </a:highlight>
              </a:rPr>
              <a:t>Yanlış Mantık Yapısı</a:t>
            </a:r>
            <a:r>
              <a:rPr lang="tr-TR" dirty="0">
                <a:highlight>
                  <a:srgbClr val="FFFF00"/>
                </a:highlight>
              </a:rPr>
              <a:t>: </a:t>
            </a:r>
            <a:r>
              <a:rPr lang="tr-TR" dirty="0"/>
              <a:t>Algoritmanın mantıksal akışında hata yapmak, programın istenilen çıktıyı vermemesine neden olabilir. Örneğin, döngü veya koşul ifadelerindeki hatalar, yanlış verilerin işlenmesine veya döngülerin sonsuz döngüye girmesine yol açabilir.</a:t>
            </a:r>
          </a:p>
          <a:p>
            <a:r>
              <a:rPr lang="tr-TR" b="1" dirty="0">
                <a:highlight>
                  <a:srgbClr val="FFFF00"/>
                </a:highlight>
              </a:rPr>
              <a:t>Yanlış Girdi Tanımlama</a:t>
            </a:r>
            <a:r>
              <a:rPr lang="tr-TR" dirty="0">
                <a:highlight>
                  <a:srgbClr val="FFFF00"/>
                </a:highlight>
              </a:rPr>
              <a:t>: </a:t>
            </a:r>
            <a:r>
              <a:rPr lang="tr-TR" dirty="0"/>
              <a:t>Algoritmanın çalışabilmesi için kullanılan girdiler doğru tanımlanmadığında ya da sınır durumlar düşünülmediğinde, beklenmeyen çıktılar ortaya çıkabilir. Girdiler uygun tip ve formatta olmalıdır.</a:t>
            </a:r>
          </a:p>
          <a:p>
            <a:endParaRPr lang="tr-TR" sz="20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3644221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568388"/>
          </a:xfrm>
          <a:solidFill>
            <a:schemeClr val="accent2"/>
          </a:solidFill>
        </p:spPr>
        <p:txBody>
          <a:bodyPr>
            <a:normAutofit/>
          </a:bodyPr>
          <a:lstStyle/>
          <a:p>
            <a:r>
              <a:rPr lang="tr-TR" sz="2000" dirty="0"/>
              <a:t>Algoritma yazımında oluşabilecek hatalar </a:t>
            </a: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2667361" y="1417682"/>
            <a:ext cx="7165361" cy="3581400"/>
          </a:xfrm>
        </p:spPr>
        <p:txBody>
          <a:bodyPr>
            <a:noAutofit/>
          </a:bodyPr>
          <a:lstStyle/>
          <a:p>
            <a:r>
              <a:rPr lang="tr-TR" b="1" dirty="0">
                <a:highlight>
                  <a:srgbClr val="FFFF00"/>
                </a:highlight>
              </a:rPr>
              <a:t>Sınır Durumlarını Göz Ardı Etme</a:t>
            </a:r>
            <a:r>
              <a:rPr lang="tr-TR" dirty="0">
                <a:highlight>
                  <a:srgbClr val="FFFF00"/>
                </a:highlight>
              </a:rPr>
              <a:t>: </a:t>
            </a:r>
            <a:r>
              <a:rPr lang="tr-TR" dirty="0"/>
              <a:t>Algoritmaların her durumda çalışması beklenir, ancak bazen sınır durumlar (örneğin, sıfır elemanlı bir listeyle işlem yapma gibi) düşünülmezse hatalar meydana gelebilir. Bu yüzden algoritmaların en kötü durumları da hesaba katılmalıdır.</a:t>
            </a:r>
          </a:p>
          <a:p>
            <a:r>
              <a:rPr lang="tr-TR" b="1" dirty="0">
                <a:highlight>
                  <a:srgbClr val="FFFF00"/>
                </a:highlight>
              </a:rPr>
              <a:t>Optimizasyon Eksikliği</a:t>
            </a:r>
            <a:r>
              <a:rPr lang="tr-TR" dirty="0">
                <a:highlight>
                  <a:srgbClr val="FFFF00"/>
                </a:highlight>
              </a:rPr>
              <a:t>: </a:t>
            </a:r>
            <a:r>
              <a:rPr lang="tr-TR" dirty="0"/>
              <a:t>Algoritmanın çalışması çok uzun sürüyorsa veya çok fazla bellek tüketiyorsa, algoritmanın verimli olmadığını gösterir. Yanlış yapılandırılmış bir algoritma, gereksiz zaman ve kaynak harcanmasına neden olur.</a:t>
            </a:r>
          </a:p>
          <a:p>
            <a:r>
              <a:rPr lang="tr-TR" b="1" dirty="0">
                <a:highlight>
                  <a:srgbClr val="FFFF00"/>
                </a:highlight>
              </a:rPr>
              <a:t>Hatalı Veri Yapıları Kullanma</a:t>
            </a:r>
            <a:r>
              <a:rPr lang="tr-TR" dirty="0">
                <a:highlight>
                  <a:srgbClr val="FFFF00"/>
                </a:highlight>
              </a:rPr>
              <a:t>: </a:t>
            </a:r>
            <a:r>
              <a:rPr lang="tr-TR" dirty="0"/>
              <a:t>Verinin nasıl işleneceği doğru düşünülmediyse, yanlış veri yapıları kullanılarak algoritmanın performansı düşürülebilir veya algoritma beklenmedik şekilde çalışabilir.</a:t>
            </a:r>
          </a:p>
          <a:p>
            <a:endParaRPr lang="tr-TR" sz="20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2631846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568388"/>
          </a:xfrm>
          <a:solidFill>
            <a:schemeClr val="accent2"/>
          </a:solidFill>
        </p:spPr>
        <p:txBody>
          <a:bodyPr>
            <a:normAutofit/>
          </a:bodyPr>
          <a:lstStyle/>
          <a:p>
            <a:r>
              <a:rPr lang="tr-TR" sz="2000" dirty="0"/>
              <a:t>Algoritma yazımında oluşabilecek hatalar </a:t>
            </a: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2667361" y="1638300"/>
            <a:ext cx="7165361" cy="3581400"/>
          </a:xfrm>
        </p:spPr>
        <p:txBody>
          <a:bodyPr>
            <a:noAutofit/>
          </a:bodyPr>
          <a:lstStyle/>
          <a:p>
            <a:r>
              <a:rPr lang="tr-TR" b="1" dirty="0">
                <a:highlight>
                  <a:srgbClr val="FFFF00"/>
                </a:highlight>
              </a:rPr>
              <a:t>Döngüler</a:t>
            </a:r>
            <a:r>
              <a:rPr lang="tr-TR" dirty="0">
                <a:highlight>
                  <a:srgbClr val="FFFF00"/>
                </a:highlight>
              </a:rPr>
              <a:t>: </a:t>
            </a:r>
            <a:r>
              <a:rPr lang="tr-TR" dirty="0"/>
              <a:t>Döngülerin yanlış sayıda tekrarlanması veya işlemlerin yanlış sırada yapılması, beklenen çıktıları bozabilir. </a:t>
            </a:r>
          </a:p>
          <a:p>
            <a:endParaRPr lang="tr-TR" b="1" dirty="0"/>
          </a:p>
          <a:p>
            <a:r>
              <a:rPr lang="tr-TR" b="1" dirty="0">
                <a:highlight>
                  <a:srgbClr val="FFFF00"/>
                </a:highlight>
              </a:rPr>
              <a:t>Test Eksikliği</a:t>
            </a:r>
            <a:r>
              <a:rPr lang="tr-TR" dirty="0">
                <a:highlight>
                  <a:srgbClr val="FFFF00"/>
                </a:highlight>
              </a:rPr>
              <a:t>: </a:t>
            </a:r>
            <a:r>
              <a:rPr lang="tr-TR" dirty="0"/>
              <a:t>Algoritmanın düzgün çalışıp çalışmadığını anlamak için sınama yapılmaması, gizli hataların ortaya çıkmasını engeller. Her algoritma, çeşitli test senaryoları ile sınanmalı ve hataların bulunması sağlanmalıdır.</a:t>
            </a:r>
          </a:p>
          <a:p>
            <a:endParaRPr lang="tr-TR" sz="20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Tree>
    <p:extLst>
      <p:ext uri="{BB962C8B-B14F-4D97-AF65-F5344CB8AC3E}">
        <p14:creationId xmlns:p14="http://schemas.microsoft.com/office/powerpoint/2010/main" val="10848789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40081" y="791570"/>
            <a:ext cx="4018839" cy="5262390"/>
          </a:xfrm>
        </p:spPr>
        <p:txBody>
          <a:bodyPr anchor="ctr">
            <a:normAutofit/>
          </a:bodyPr>
          <a:lstStyle/>
          <a:p>
            <a:pPr algn="r"/>
            <a:r>
              <a:rPr lang="tr-TR" sz="5400" dirty="0">
                <a:solidFill>
                  <a:schemeClr val="bg2"/>
                </a:solidFill>
              </a:rPr>
              <a:t>SINIF ETKİNLİĞİ</a:t>
            </a:r>
          </a:p>
        </p:txBody>
      </p:sp>
      <p:sp>
        <p:nvSpPr>
          <p:cNvPr id="16" name="Rectangle 15">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176720" y="791570"/>
            <a:ext cx="4892308" cy="5262390"/>
          </a:xfrm>
        </p:spPr>
        <p:txBody>
          <a:bodyPr anchor="ctr">
            <a:normAutofit/>
          </a:bodyPr>
          <a:lstStyle/>
          <a:p>
            <a:r>
              <a:rPr lang="tr-TR" sz="2800" dirty="0">
                <a:effectLst/>
                <a:latin typeface="Calibri" panose="020F0502020204030204" pitchFamily="34" charset="0"/>
              </a:rPr>
              <a:t>Toplumu ilgilendiren bir problemin çözümüne yönelik girdi, çıktı ve işlem adımları oluşturarak bir algoritma yazınız.</a:t>
            </a:r>
            <a:endParaRPr lang="tr-TR" sz="2800"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308987" y="6453386"/>
            <a:ext cx="4349933" cy="404614"/>
          </a:xfrm>
        </p:spPr>
        <p:txBody>
          <a:bodyPr>
            <a:normAutofit/>
          </a:bodyPr>
          <a:lstStyle/>
          <a:p>
            <a:pPr algn="r">
              <a:spcAft>
                <a:spcPts val="600"/>
              </a:spcAft>
            </a:pPr>
            <a:r>
              <a:rPr lang="en-US">
                <a:solidFill>
                  <a:schemeClr val="bg2"/>
                </a:solidFill>
              </a:rPr>
              <a:t>Kaynak: onuraltuntas.net </a:t>
            </a:r>
          </a:p>
        </p:txBody>
      </p:sp>
    </p:spTree>
    <p:extLst>
      <p:ext uri="{BB962C8B-B14F-4D97-AF65-F5344CB8AC3E}">
        <p14:creationId xmlns:p14="http://schemas.microsoft.com/office/powerpoint/2010/main" val="3369365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40081" y="791570"/>
            <a:ext cx="4018839" cy="5262390"/>
          </a:xfrm>
        </p:spPr>
        <p:txBody>
          <a:bodyPr anchor="ctr">
            <a:normAutofit/>
          </a:bodyPr>
          <a:lstStyle/>
          <a:p>
            <a:pPr algn="r"/>
            <a:r>
              <a:rPr lang="tr-TR" sz="5400" dirty="0">
                <a:solidFill>
                  <a:schemeClr val="bg2"/>
                </a:solidFill>
              </a:rPr>
              <a:t>SINIF ETKİNLİĞİ</a:t>
            </a:r>
          </a:p>
        </p:txBody>
      </p:sp>
      <p:sp>
        <p:nvSpPr>
          <p:cNvPr id="16" name="Rectangle 15">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176719" y="791570"/>
            <a:ext cx="5489763" cy="5262390"/>
          </a:xfrm>
        </p:spPr>
        <p:txBody>
          <a:bodyPr anchor="ctr">
            <a:normAutofit/>
          </a:bodyPr>
          <a:lstStyle/>
          <a:p>
            <a:r>
              <a:rPr lang="tr-TR" sz="2400" dirty="0">
                <a:effectLst/>
                <a:latin typeface="Calibri" panose="020F0502020204030204" pitchFamily="34" charset="0"/>
              </a:rPr>
              <a:t>Tasarladığınız algoritmanın doğruluğunu tartışınız. Geliştirilmesi gereken noktaları yeniden çalışarak algoritmayı en doğru ve işlevsel hâle getiriniz.</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308987" y="6453386"/>
            <a:ext cx="4349933" cy="404614"/>
          </a:xfrm>
        </p:spPr>
        <p:txBody>
          <a:bodyPr>
            <a:normAutofit/>
          </a:bodyPr>
          <a:lstStyle/>
          <a:p>
            <a:pPr algn="r">
              <a:spcAft>
                <a:spcPts val="600"/>
              </a:spcAft>
            </a:pPr>
            <a:r>
              <a:rPr lang="en-US">
                <a:solidFill>
                  <a:schemeClr val="bg2"/>
                </a:solidFill>
              </a:rPr>
              <a:t>Kaynak: onuraltuntas.net </a:t>
            </a:r>
          </a:p>
        </p:txBody>
      </p:sp>
    </p:spTree>
    <p:extLst>
      <p:ext uri="{BB962C8B-B14F-4D97-AF65-F5344CB8AC3E}">
        <p14:creationId xmlns:p14="http://schemas.microsoft.com/office/powerpoint/2010/main" val="39722889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210207" y="791570"/>
            <a:ext cx="4929352" cy="5262390"/>
          </a:xfrm>
        </p:spPr>
        <p:txBody>
          <a:bodyPr anchor="ctr">
            <a:normAutofit/>
          </a:bodyPr>
          <a:lstStyle/>
          <a:p>
            <a:r>
              <a:rPr lang="tr-TR" sz="5400" dirty="0">
                <a:solidFill>
                  <a:schemeClr val="bg2"/>
                </a:solidFill>
              </a:rPr>
              <a:t>2.6.</a:t>
            </a:r>
            <a:br>
              <a:rPr lang="tr-TR" sz="5400" dirty="0">
                <a:solidFill>
                  <a:schemeClr val="bg2"/>
                </a:solidFill>
              </a:rPr>
            </a:br>
            <a:r>
              <a:rPr lang="tr-TR" sz="5400" dirty="0">
                <a:solidFill>
                  <a:schemeClr val="bg2"/>
                </a:solidFill>
              </a:rPr>
              <a:t> PROGRAMLAMA NEDİR?</a:t>
            </a:r>
          </a:p>
        </p:txBody>
      </p:sp>
      <p:sp>
        <p:nvSpPr>
          <p:cNvPr id="16" name="Rectangle 15">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6176719" y="791570"/>
            <a:ext cx="5489763" cy="5262390"/>
          </a:xfrm>
        </p:spPr>
        <p:txBody>
          <a:bodyPr anchor="ctr">
            <a:normAutofit/>
          </a:bodyPr>
          <a:lstStyle/>
          <a:p>
            <a:r>
              <a:rPr lang="tr-TR" sz="2000" dirty="0"/>
              <a:t>Programlama, bilgisayarlara belirli görevleri yapmaları için talimatlar vermek anlamına gelir. </a:t>
            </a:r>
          </a:p>
          <a:p>
            <a:r>
              <a:rPr lang="tr-TR" sz="2000" dirty="0"/>
              <a:t>Yani, bir problemi çözmek veya bir işlemi gerçekleştirmek için adım adım talimatlar yazdığımız bir süreçtir. </a:t>
            </a:r>
          </a:p>
          <a:p>
            <a:r>
              <a:rPr lang="tr-TR" sz="2000" dirty="0"/>
              <a:t>Programlama dilleri (örneğin, </a:t>
            </a:r>
            <a:r>
              <a:rPr lang="tr-TR" sz="2000" dirty="0" err="1"/>
              <a:t>Python</a:t>
            </a:r>
            <a:r>
              <a:rPr lang="tr-TR" sz="2000" dirty="0"/>
              <a:t>, Java) bu talimatları bilgisayarın anlayabileceği bir biçimde yazmamızı sağlar. </a:t>
            </a:r>
          </a:p>
          <a:p>
            <a:r>
              <a:rPr lang="tr-TR" sz="2000" dirty="0"/>
              <a:t>Bu talimatlar bir araya gelerek bir program oluşturur ve bilgisayar bu programı çalıştırarak verilen görevleri yerine getirir.</a:t>
            </a:r>
            <a:endParaRPr lang="tr-TR" sz="2400" dirty="0">
              <a:effectLst/>
              <a:latin typeface="Calibri" panose="020F0502020204030204" pitchFamily="34" charset="0"/>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308987" y="6453386"/>
            <a:ext cx="4349933" cy="404614"/>
          </a:xfrm>
        </p:spPr>
        <p:txBody>
          <a:bodyPr>
            <a:normAutofit/>
          </a:bodyPr>
          <a:lstStyle/>
          <a:p>
            <a:pPr algn="r">
              <a:spcAft>
                <a:spcPts val="600"/>
              </a:spcAft>
            </a:pPr>
            <a:r>
              <a:rPr lang="en-US">
                <a:solidFill>
                  <a:schemeClr val="bg2"/>
                </a:solidFill>
              </a:rPr>
              <a:t>Kaynak: onuraltuntas.net </a:t>
            </a:r>
          </a:p>
        </p:txBody>
      </p:sp>
    </p:spTree>
    <p:extLst>
      <p:ext uri="{BB962C8B-B14F-4D97-AF65-F5344CB8AC3E}">
        <p14:creationId xmlns:p14="http://schemas.microsoft.com/office/powerpoint/2010/main" val="20058203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Shape 394"/>
          <p:cNvSpPr txBox="1">
            <a:spLocks noGrp="1"/>
          </p:cNvSpPr>
          <p:nvPr>
            <p:ph type="title"/>
          </p:nvPr>
        </p:nvSpPr>
        <p:spPr>
          <a:xfrm>
            <a:off x="-94970" y="1228852"/>
            <a:ext cx="3408695" cy="2603445"/>
          </a:xfrm>
          <a:prstGeom prst="rect">
            <a:avLst/>
          </a:prstGeom>
        </p:spPr>
        <p:txBody>
          <a:bodyPr vert="horz" wrap="square" lIns="121900" tIns="121900" rIns="121900" bIns="121900" rtlCol="0" anchor="ctr" anchorCtr="0">
            <a:noAutofit/>
          </a:bodyPr>
          <a:lstStyle/>
          <a:p>
            <a:pPr algn="ctr"/>
            <a:r>
              <a:rPr lang="tr-TR" sz="2933" b="1" dirty="0">
                <a:solidFill>
                  <a:schemeClr val="bg1"/>
                </a:solidFill>
              </a:rPr>
              <a:t>APPLE CEO’SU</a:t>
            </a:r>
            <a:br>
              <a:rPr lang="tr-TR" sz="2933" b="1" dirty="0">
                <a:solidFill>
                  <a:schemeClr val="bg1"/>
                </a:solidFill>
              </a:rPr>
            </a:br>
            <a:r>
              <a:rPr lang="tr-TR" sz="2933" b="1" dirty="0">
                <a:solidFill>
                  <a:schemeClr val="bg1"/>
                </a:solidFill>
              </a:rPr>
              <a:t>TİM COOK:</a:t>
            </a:r>
            <a:br>
              <a:rPr lang="tr-TR" sz="2933" b="1" dirty="0">
                <a:solidFill>
                  <a:schemeClr val="bg1"/>
                </a:solidFill>
              </a:rPr>
            </a:br>
            <a:endParaRPr lang="en" sz="3733" b="1" dirty="0">
              <a:solidFill>
                <a:schemeClr val="bg1"/>
              </a:solidFill>
            </a:endParaRPr>
          </a:p>
        </p:txBody>
      </p:sp>
      <p:sp>
        <p:nvSpPr>
          <p:cNvPr id="396" name="Shape 396"/>
          <p:cNvSpPr txBox="1">
            <a:spLocks noGrp="1"/>
          </p:cNvSpPr>
          <p:nvPr>
            <p:ph type="body" idx="1"/>
          </p:nvPr>
        </p:nvSpPr>
        <p:spPr>
          <a:xfrm>
            <a:off x="3992272" y="339254"/>
            <a:ext cx="7521217" cy="2191321"/>
          </a:xfrm>
          <a:prstGeom prst="rect">
            <a:avLst/>
          </a:prstGeom>
        </p:spPr>
        <p:txBody>
          <a:bodyPr vert="horz" wrap="square" lIns="121900" tIns="121900" rIns="121900" bIns="121900" rtlCol="0" anchor="t" anchorCtr="0">
            <a:noAutofit/>
          </a:bodyPr>
          <a:lstStyle/>
          <a:p>
            <a:pPr>
              <a:buNone/>
            </a:pPr>
            <a:br>
              <a:rPr lang="tr-TR" sz="3333" b="1"/>
            </a:br>
            <a:r>
              <a:rPr lang="tr-TR" sz="3200" b="1">
                <a:solidFill>
                  <a:schemeClr val="tx1"/>
                </a:solidFill>
              </a:rPr>
              <a:t>Programlama </a:t>
            </a:r>
            <a:r>
              <a:rPr lang="tr-TR" sz="3200" b="1" dirty="0">
                <a:solidFill>
                  <a:schemeClr val="tx1"/>
                </a:solidFill>
              </a:rPr>
              <a:t>dilleri gelecekte yabancı dil bilmek kadar mühim olacak ve her mesleki alan bir şekilde kodlama bilgisine ihtiyaç duyacak</a:t>
            </a:r>
            <a:r>
              <a:rPr lang="tr-TR" sz="3200" b="1">
                <a:solidFill>
                  <a:schemeClr val="tx1"/>
                </a:solidFill>
              </a:rPr>
              <a:t>. </a:t>
            </a:r>
            <a:endParaRPr sz="3200" dirty="0">
              <a:solidFill>
                <a:schemeClr val="tx1"/>
              </a:solidFill>
              <a:effectLst>
                <a:outerShdw blurRad="38100" dist="38100" dir="2700000" algn="tl">
                  <a:srgbClr val="000000">
                    <a:alpha val="43137"/>
                  </a:srgbClr>
                </a:outerShdw>
              </a:effectLst>
            </a:endParaRPr>
          </a:p>
        </p:txBody>
      </p:sp>
      <p:sp>
        <p:nvSpPr>
          <p:cNvPr id="398" name="Shape 398"/>
          <p:cNvSpPr txBox="1">
            <a:spLocks noGrp="1"/>
          </p:cNvSpPr>
          <p:nvPr>
            <p:ph type="sldNum" idx="12"/>
          </p:nvPr>
        </p:nvSpPr>
        <p:spPr>
          <a:xfrm>
            <a:off x="10823979" y="557417"/>
            <a:ext cx="731600" cy="524800"/>
          </a:xfrm>
          <a:prstGeom prst="rect">
            <a:avLst/>
          </a:prstGeom>
        </p:spPr>
        <p:txBody>
          <a:bodyPr vert="horz" wrap="square" lIns="121900" tIns="121900" rIns="121900" bIns="121900" rtlCol="0" anchor="ctr" anchorCtr="0">
            <a:noAutofit/>
          </a:bodyPr>
          <a:lstStyle/>
          <a:p>
            <a:fld id="{00000000-1234-1234-1234-123412341234}" type="slidenum">
              <a:rPr lang="en"/>
              <a:pPr/>
              <a:t>52</a:t>
            </a:fld>
            <a:endParaRPr lang="en"/>
          </a:p>
        </p:txBody>
      </p:sp>
      <p:pic>
        <p:nvPicPr>
          <p:cNvPr id="2" name="Resi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8581" y="3131893"/>
            <a:ext cx="2814760" cy="28147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292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nodeType="withEffect">
                                  <p:stCondLst>
                                    <p:cond delay="7000"/>
                                  </p:stCondLst>
                                  <p:iterate type="lt">
                                    <p:tmPct val="4000"/>
                                  </p:iterate>
                                  <p:childTnLst>
                                    <p:set>
                                      <p:cBhvr override="childStyle">
                                        <p:cTn id="6" dur="750" fill="hold"/>
                                        <p:tgtEl>
                                          <p:spTgt spid="396">
                                            <p:txEl>
                                              <p:pRg st="0" end="0"/>
                                            </p:txEl>
                                          </p:spTgt>
                                        </p:tgtEl>
                                        <p:attrNameLst>
                                          <p:attrName>style.color</p:attrName>
                                        </p:attrNameLst>
                                      </p:cBhvr>
                                      <p:to>
                                        <p:clrVal>
                                          <a:schemeClr val="accent2"/>
                                        </p:clrVal>
                                      </p:to>
                                    </p:set>
                                    <p:set>
                                      <p:cBhvr>
                                        <p:cTn id="7" dur="750" fill="hold"/>
                                        <p:tgtEl>
                                          <p:spTgt spid="396">
                                            <p:txEl>
                                              <p:pRg st="0" end="0"/>
                                            </p:txEl>
                                          </p:spTgt>
                                        </p:tgtEl>
                                        <p:attrNameLst>
                                          <p:attrName>fillcolor</p:attrName>
                                        </p:attrNameLst>
                                      </p:cBhvr>
                                      <p:to>
                                        <p:clrVal>
                                          <a:schemeClr val="accent2"/>
                                        </p:clrVal>
                                      </p:to>
                                    </p:set>
                                    <p:set>
                                      <p:cBhvr>
                                        <p:cTn id="8" dur="750" fill="hold"/>
                                        <p:tgtEl>
                                          <p:spTgt spid="39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4"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5"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27" name="Rectangle 26">
            <a:extLst>
              <a:ext uri="{FF2B5EF4-FFF2-40B4-BE49-F238E27FC236}">
                <a16:creationId xmlns:a16="http://schemas.microsoft.com/office/drawing/2014/main" id="{692296C6-28F7-4BD7-9EFB-22A268E3D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5954484" y="-357781"/>
            <a:ext cx="5791426" cy="3254321"/>
          </a:xfrm>
        </p:spPr>
        <p:txBody>
          <a:bodyPr vert="horz" lIns="91440" tIns="45720" rIns="91440" bIns="45720" rtlCol="0" anchor="b">
            <a:normAutofit/>
          </a:bodyPr>
          <a:lstStyle/>
          <a:p>
            <a:r>
              <a:rPr lang="en-US" sz="7000" cap="all" dirty="0"/>
              <a:t>BEYİN FIRTINASI</a:t>
            </a: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954486" y="3424703"/>
            <a:ext cx="5791424" cy="1086237"/>
          </a:xfrm>
        </p:spPr>
        <p:txBody>
          <a:bodyPr vert="horz" lIns="91440" tIns="45720" rIns="91440" bIns="45720" rtlCol="0">
            <a:normAutofit/>
          </a:bodyPr>
          <a:lstStyle/>
          <a:p>
            <a:pPr marL="0" indent="0">
              <a:lnSpc>
                <a:spcPct val="112000"/>
              </a:lnSpc>
              <a:spcBef>
                <a:spcPts val="0"/>
              </a:spcBef>
              <a:spcAft>
                <a:spcPts val="600"/>
              </a:spcAft>
              <a:buNone/>
            </a:pPr>
            <a:r>
              <a:rPr lang="en-US" sz="2800" dirty="0"/>
              <a:t>PROGRAMLAMA NEDEN ÖNEMLİDİR?</a:t>
            </a:r>
          </a:p>
          <a:p>
            <a:pPr marL="0" indent="0">
              <a:lnSpc>
                <a:spcPct val="112000"/>
              </a:lnSpc>
              <a:spcBef>
                <a:spcPts val="0"/>
              </a:spcBef>
              <a:spcAft>
                <a:spcPts val="600"/>
              </a:spcAft>
              <a:buNone/>
            </a:pPr>
            <a:r>
              <a:rPr lang="en-US" sz="2800" dirty="0">
                <a:effectLst/>
              </a:rPr>
              <a:t>YORUMLAYINIZ!</a:t>
            </a:r>
          </a:p>
        </p:txBody>
      </p:sp>
      <p:sp>
        <p:nvSpPr>
          <p:cNvPr id="29" name="Freeform 6">
            <a:extLst>
              <a:ext uri="{FF2B5EF4-FFF2-40B4-BE49-F238E27FC236}">
                <a16:creationId xmlns:a16="http://schemas.microsoft.com/office/drawing/2014/main" id="{CBB17300-EE76-409B-97FE-4836C5093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31" name="Freeform 6">
            <a:extLst>
              <a:ext uri="{FF2B5EF4-FFF2-40B4-BE49-F238E27FC236}">
                <a16:creationId xmlns:a16="http://schemas.microsoft.com/office/drawing/2014/main" id="{AEABCDF0-66B8-40A9-98EB-B6837EF185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pic>
        <p:nvPicPr>
          <p:cNvPr id="20" name="Graphic 19" descr="Head with Gears">
            <a:extLst>
              <a:ext uri="{FF2B5EF4-FFF2-40B4-BE49-F238E27FC236}">
                <a16:creationId xmlns:a16="http://schemas.microsoft.com/office/drawing/2014/main" id="{3473AD80-3A6E-E6F6-1FBF-CC6345CCAE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80173" y="1790732"/>
            <a:ext cx="3267942" cy="3267942"/>
          </a:xfrm>
          <a:prstGeom prst="rect">
            <a:avLst/>
          </a:pr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584312" y="6453386"/>
            <a:ext cx="7023377" cy="404614"/>
          </a:xfrm>
        </p:spPr>
        <p:txBody>
          <a:bodyPr vert="horz" lIns="91440" tIns="45720" rIns="91440" bIns="45720" rtlCol="0" anchor="ctr">
            <a:normAutofit/>
          </a:bodyPr>
          <a:lstStyle/>
          <a:p>
            <a:pPr algn="ctr" defTabSz="914400">
              <a:spcAft>
                <a:spcPts val="600"/>
              </a:spcAft>
            </a:pPr>
            <a:r>
              <a:rPr lang="en-US" kern="1200" baseline="0">
                <a:solidFill>
                  <a:schemeClr val="tx2"/>
                </a:solidFill>
                <a:latin typeface="+mn-lt"/>
                <a:ea typeface="+mn-ea"/>
                <a:cs typeface="+mn-cs"/>
              </a:rPr>
              <a:t>Kaynak: onuraltuntas.net </a:t>
            </a:r>
          </a:p>
        </p:txBody>
      </p:sp>
    </p:spTree>
    <p:extLst>
      <p:ext uri="{BB962C8B-B14F-4D97-AF65-F5344CB8AC3E}">
        <p14:creationId xmlns:p14="http://schemas.microsoft.com/office/powerpoint/2010/main" val="3627472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97F59D-628C-4053-B41F-489D0045F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useBgFill="1">
        <p:nvSpPr>
          <p:cNvPr id="11" name="Rectangle 10">
            <a:extLst>
              <a:ext uri="{FF2B5EF4-FFF2-40B4-BE49-F238E27FC236}">
                <a16:creationId xmlns:a16="http://schemas.microsoft.com/office/drawing/2014/main" id="{E4BB1650-B616-4EFB-9FB7-5D93104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ikdörtgen 3"/>
          <p:cNvSpPr/>
          <p:nvPr/>
        </p:nvSpPr>
        <p:spPr>
          <a:xfrm>
            <a:off x="1188720" y="1188720"/>
            <a:ext cx="5369029" cy="4480560"/>
          </a:xfrm>
          <a:prstGeom prst="rect">
            <a:avLst/>
          </a:prstGeom>
        </p:spPr>
        <p:txBody>
          <a:bodyPr vert="horz" lIns="91440" tIns="45720" rIns="91440" bIns="45720" rtlCol="0" anchor="ctr">
            <a:noAutofit/>
          </a:bodyPr>
          <a:lstStyle/>
          <a:p>
            <a:pPr marL="380990" indent="-384048" defTabSz="914400">
              <a:lnSpc>
                <a:spcPct val="94000"/>
              </a:lnSpc>
              <a:spcAft>
                <a:spcPts val="200"/>
              </a:spcAft>
              <a:buFont typeface="Franklin Gothic Book" panose="020B0503020102020204" pitchFamily="34" charset="0"/>
              <a:buChar char="•"/>
            </a:pPr>
            <a:r>
              <a:rPr lang="en-US" sz="2400" dirty="0" err="1">
                <a:solidFill>
                  <a:schemeClr val="tx2"/>
                </a:solidFill>
              </a:rPr>
              <a:t>Tüm</a:t>
            </a:r>
            <a:r>
              <a:rPr lang="en-US" sz="2400" dirty="0">
                <a:solidFill>
                  <a:schemeClr val="tx2"/>
                </a:solidFill>
              </a:rPr>
              <a:t> </a:t>
            </a:r>
            <a:r>
              <a:rPr lang="en-US" sz="2400" dirty="0" err="1">
                <a:solidFill>
                  <a:schemeClr val="tx2"/>
                </a:solidFill>
              </a:rPr>
              <a:t>yazılımlar</a:t>
            </a:r>
            <a:r>
              <a:rPr lang="en-US" sz="2400" dirty="0">
                <a:solidFill>
                  <a:schemeClr val="tx2"/>
                </a:solidFill>
              </a:rPr>
              <a:t> </a:t>
            </a:r>
            <a:r>
              <a:rPr lang="en-US" sz="2400" dirty="0" err="1">
                <a:solidFill>
                  <a:schemeClr val="tx2"/>
                </a:solidFill>
              </a:rPr>
              <a:t>programlama</a:t>
            </a:r>
            <a:r>
              <a:rPr lang="en-US" sz="2400" dirty="0">
                <a:solidFill>
                  <a:schemeClr val="tx2"/>
                </a:solidFill>
              </a:rPr>
              <a:t> </a:t>
            </a:r>
            <a:r>
              <a:rPr lang="en-US" sz="2400" dirty="0" err="1">
                <a:solidFill>
                  <a:schemeClr val="tx2"/>
                </a:solidFill>
              </a:rPr>
              <a:t>dilleriyle</a:t>
            </a:r>
            <a:r>
              <a:rPr lang="en-US" sz="2400" dirty="0">
                <a:solidFill>
                  <a:schemeClr val="tx2"/>
                </a:solidFill>
              </a:rPr>
              <a:t> </a:t>
            </a:r>
            <a:r>
              <a:rPr lang="en-US" sz="2400" dirty="0" err="1">
                <a:solidFill>
                  <a:schemeClr val="tx2"/>
                </a:solidFill>
              </a:rPr>
              <a:t>üretilir</a:t>
            </a:r>
            <a:r>
              <a:rPr lang="en-US" sz="2400" dirty="0">
                <a:solidFill>
                  <a:schemeClr val="tx2"/>
                </a:solidFill>
              </a:rPr>
              <a:t>. </a:t>
            </a:r>
          </a:p>
          <a:p>
            <a:pPr marL="380990" indent="-384048" defTabSz="914400">
              <a:lnSpc>
                <a:spcPct val="94000"/>
              </a:lnSpc>
              <a:spcAft>
                <a:spcPts val="200"/>
              </a:spcAft>
              <a:buFont typeface="Franklin Gothic Book" panose="020B0503020102020204" pitchFamily="34" charset="0"/>
              <a:buChar char="•"/>
            </a:pPr>
            <a:endParaRPr lang="en-US" sz="2400" dirty="0">
              <a:solidFill>
                <a:schemeClr val="tx2"/>
              </a:solidFill>
            </a:endParaRPr>
          </a:p>
          <a:p>
            <a:pPr marL="380990" indent="-384048" defTabSz="914400">
              <a:lnSpc>
                <a:spcPct val="94000"/>
              </a:lnSpc>
              <a:spcAft>
                <a:spcPts val="200"/>
              </a:spcAft>
              <a:buFont typeface="Franklin Gothic Book" panose="020B0503020102020204" pitchFamily="34" charset="0"/>
              <a:buChar char="•"/>
            </a:pPr>
            <a:r>
              <a:rPr lang="en-US" sz="2400" dirty="0">
                <a:solidFill>
                  <a:schemeClr val="tx2"/>
                </a:solidFill>
              </a:rPr>
              <a:t>Cep </a:t>
            </a:r>
            <a:r>
              <a:rPr lang="en-US" sz="2400" dirty="0" err="1">
                <a:solidFill>
                  <a:schemeClr val="tx2"/>
                </a:solidFill>
              </a:rPr>
              <a:t>telefonunuzdaki</a:t>
            </a:r>
            <a:r>
              <a:rPr lang="en-US" sz="2400" dirty="0">
                <a:solidFill>
                  <a:schemeClr val="tx2"/>
                </a:solidFill>
              </a:rPr>
              <a:t> </a:t>
            </a:r>
            <a:r>
              <a:rPr lang="en-US" sz="2400" dirty="0" err="1">
                <a:solidFill>
                  <a:schemeClr val="tx2"/>
                </a:solidFill>
              </a:rPr>
              <a:t>uygulamalar</a:t>
            </a:r>
            <a:r>
              <a:rPr lang="en-US" sz="2400" dirty="0">
                <a:solidFill>
                  <a:schemeClr val="tx2"/>
                </a:solidFill>
              </a:rPr>
              <a:t>, </a:t>
            </a:r>
            <a:r>
              <a:rPr lang="en-US" sz="2400" dirty="0" err="1">
                <a:solidFill>
                  <a:schemeClr val="tx2"/>
                </a:solidFill>
              </a:rPr>
              <a:t>masaüstü</a:t>
            </a:r>
            <a:r>
              <a:rPr lang="en-US" sz="2400" dirty="0">
                <a:solidFill>
                  <a:schemeClr val="tx2"/>
                </a:solidFill>
              </a:rPr>
              <a:t> </a:t>
            </a:r>
            <a:r>
              <a:rPr lang="en-US" sz="2400" dirty="0" err="1">
                <a:solidFill>
                  <a:schemeClr val="tx2"/>
                </a:solidFill>
              </a:rPr>
              <a:t>uygulamaları</a:t>
            </a:r>
            <a:r>
              <a:rPr lang="en-US" sz="2400" dirty="0">
                <a:solidFill>
                  <a:schemeClr val="tx2"/>
                </a:solidFill>
              </a:rPr>
              <a:t>, </a:t>
            </a:r>
            <a:r>
              <a:rPr lang="en-US" sz="2400" dirty="0" err="1">
                <a:solidFill>
                  <a:schemeClr val="tx2"/>
                </a:solidFill>
              </a:rPr>
              <a:t>oyun</a:t>
            </a:r>
            <a:r>
              <a:rPr lang="en-US" sz="2400" dirty="0">
                <a:solidFill>
                  <a:schemeClr val="tx2"/>
                </a:solidFill>
              </a:rPr>
              <a:t> </a:t>
            </a:r>
            <a:r>
              <a:rPr lang="en-US" sz="2400" dirty="0" err="1">
                <a:solidFill>
                  <a:schemeClr val="tx2"/>
                </a:solidFill>
              </a:rPr>
              <a:t>ve</a:t>
            </a:r>
            <a:r>
              <a:rPr lang="en-US" sz="2400" dirty="0">
                <a:solidFill>
                  <a:schemeClr val="tx2"/>
                </a:solidFill>
              </a:rPr>
              <a:t> </a:t>
            </a:r>
            <a:r>
              <a:rPr lang="en-US" sz="2400" dirty="0" err="1">
                <a:solidFill>
                  <a:schemeClr val="tx2"/>
                </a:solidFill>
              </a:rPr>
              <a:t>ağ</a:t>
            </a:r>
            <a:r>
              <a:rPr lang="en-US" sz="2400" dirty="0">
                <a:solidFill>
                  <a:schemeClr val="tx2"/>
                </a:solidFill>
              </a:rPr>
              <a:t> </a:t>
            </a:r>
            <a:r>
              <a:rPr lang="en-US" sz="2400" dirty="0" err="1">
                <a:solidFill>
                  <a:schemeClr val="tx2"/>
                </a:solidFill>
              </a:rPr>
              <a:t>uygulamaları</a:t>
            </a:r>
            <a:r>
              <a:rPr lang="en-US" sz="2400" dirty="0">
                <a:solidFill>
                  <a:schemeClr val="tx2"/>
                </a:solidFill>
              </a:rPr>
              <a:t> </a:t>
            </a:r>
            <a:r>
              <a:rPr lang="en-US" sz="2400" dirty="0" err="1">
                <a:solidFill>
                  <a:schemeClr val="tx2"/>
                </a:solidFill>
              </a:rPr>
              <a:t>üretmek</a:t>
            </a:r>
            <a:r>
              <a:rPr lang="en-US" sz="2400" dirty="0">
                <a:solidFill>
                  <a:schemeClr val="tx2"/>
                </a:solidFill>
              </a:rPr>
              <a:t> </a:t>
            </a:r>
            <a:r>
              <a:rPr lang="en-US" sz="2400" dirty="0" err="1">
                <a:solidFill>
                  <a:schemeClr val="tx2"/>
                </a:solidFill>
              </a:rPr>
              <a:t>için</a:t>
            </a:r>
            <a:r>
              <a:rPr lang="en-US" sz="2400" dirty="0">
                <a:solidFill>
                  <a:schemeClr val="tx2"/>
                </a:solidFill>
              </a:rPr>
              <a:t> </a:t>
            </a:r>
            <a:r>
              <a:rPr lang="en-US" sz="2400" dirty="0" err="1">
                <a:solidFill>
                  <a:schemeClr val="tx2"/>
                </a:solidFill>
              </a:rPr>
              <a:t>programlama</a:t>
            </a:r>
            <a:r>
              <a:rPr lang="en-US" sz="2400" dirty="0">
                <a:solidFill>
                  <a:schemeClr val="tx2"/>
                </a:solidFill>
              </a:rPr>
              <a:t> </a:t>
            </a:r>
            <a:r>
              <a:rPr lang="en-US" sz="2400" dirty="0" err="1">
                <a:solidFill>
                  <a:schemeClr val="tx2"/>
                </a:solidFill>
              </a:rPr>
              <a:t>diline</a:t>
            </a:r>
            <a:r>
              <a:rPr lang="en-US" sz="2400" dirty="0">
                <a:solidFill>
                  <a:schemeClr val="tx2"/>
                </a:solidFill>
              </a:rPr>
              <a:t> </a:t>
            </a:r>
            <a:r>
              <a:rPr lang="en-US" sz="2400" dirty="0" err="1">
                <a:solidFill>
                  <a:schemeClr val="tx2"/>
                </a:solidFill>
              </a:rPr>
              <a:t>ihtiyacınız</a:t>
            </a:r>
            <a:r>
              <a:rPr lang="en-US" sz="2400" dirty="0">
                <a:solidFill>
                  <a:schemeClr val="tx2"/>
                </a:solidFill>
              </a:rPr>
              <a:t> </a:t>
            </a:r>
            <a:r>
              <a:rPr lang="en-US" sz="2400" dirty="0" err="1">
                <a:solidFill>
                  <a:schemeClr val="tx2"/>
                </a:solidFill>
              </a:rPr>
              <a:t>vardır</a:t>
            </a:r>
            <a:r>
              <a:rPr lang="en-US" sz="2400" dirty="0">
                <a:solidFill>
                  <a:schemeClr val="tx2"/>
                </a:solidFill>
              </a:rPr>
              <a:t>. </a:t>
            </a:r>
          </a:p>
          <a:p>
            <a:pPr marL="380990" indent="-384048" defTabSz="914400">
              <a:lnSpc>
                <a:spcPct val="94000"/>
              </a:lnSpc>
              <a:spcAft>
                <a:spcPts val="200"/>
              </a:spcAft>
              <a:buFont typeface="Franklin Gothic Book" panose="020B0503020102020204" pitchFamily="34" charset="0"/>
              <a:buChar char="•"/>
            </a:pPr>
            <a:endParaRPr lang="en-US" sz="2400" dirty="0">
              <a:solidFill>
                <a:schemeClr val="tx2"/>
              </a:solidFill>
            </a:endParaRPr>
          </a:p>
          <a:p>
            <a:pPr marL="380990" indent="-384048" defTabSz="914400">
              <a:lnSpc>
                <a:spcPct val="94000"/>
              </a:lnSpc>
              <a:spcAft>
                <a:spcPts val="200"/>
              </a:spcAft>
              <a:buFont typeface="Franklin Gothic Book" panose="020B0503020102020204" pitchFamily="34" charset="0"/>
              <a:buChar char="•"/>
            </a:pPr>
            <a:r>
              <a:rPr lang="en-US" sz="2400" dirty="0" err="1">
                <a:solidFill>
                  <a:schemeClr val="tx2"/>
                </a:solidFill>
              </a:rPr>
              <a:t>Günümüz</a:t>
            </a:r>
            <a:r>
              <a:rPr lang="en-US" sz="2400" dirty="0">
                <a:solidFill>
                  <a:schemeClr val="tx2"/>
                </a:solidFill>
              </a:rPr>
              <a:t> </a:t>
            </a:r>
            <a:r>
              <a:rPr lang="en-US" sz="2400" dirty="0" err="1">
                <a:solidFill>
                  <a:schemeClr val="tx2"/>
                </a:solidFill>
              </a:rPr>
              <a:t>itibariyle</a:t>
            </a:r>
            <a:r>
              <a:rPr lang="en-US" sz="2400" dirty="0">
                <a:solidFill>
                  <a:schemeClr val="tx2"/>
                </a:solidFill>
              </a:rPr>
              <a:t> </a:t>
            </a:r>
            <a:r>
              <a:rPr lang="en-US" sz="2400" dirty="0" err="1">
                <a:solidFill>
                  <a:schemeClr val="tx2"/>
                </a:solidFill>
              </a:rPr>
              <a:t>dünya</a:t>
            </a:r>
            <a:r>
              <a:rPr lang="en-US" sz="2400" dirty="0">
                <a:solidFill>
                  <a:schemeClr val="tx2"/>
                </a:solidFill>
              </a:rPr>
              <a:t> </a:t>
            </a:r>
            <a:r>
              <a:rPr lang="en-US" sz="2400" dirty="0" err="1">
                <a:solidFill>
                  <a:schemeClr val="tx2"/>
                </a:solidFill>
              </a:rPr>
              <a:t>üzerindeki</a:t>
            </a:r>
            <a:r>
              <a:rPr lang="en-US" sz="2400" dirty="0">
                <a:solidFill>
                  <a:schemeClr val="tx2"/>
                </a:solidFill>
              </a:rPr>
              <a:t> </a:t>
            </a:r>
            <a:r>
              <a:rPr lang="en-US" sz="2400" dirty="0" err="1">
                <a:solidFill>
                  <a:schemeClr val="tx2"/>
                </a:solidFill>
              </a:rPr>
              <a:t>tüm</a:t>
            </a:r>
            <a:r>
              <a:rPr lang="en-US" sz="2400" dirty="0">
                <a:solidFill>
                  <a:schemeClr val="tx2"/>
                </a:solidFill>
              </a:rPr>
              <a:t> </a:t>
            </a:r>
            <a:r>
              <a:rPr lang="en-US" sz="2400" dirty="0" err="1">
                <a:solidFill>
                  <a:schemeClr val="tx2"/>
                </a:solidFill>
              </a:rPr>
              <a:t>programlama</a:t>
            </a:r>
            <a:r>
              <a:rPr lang="en-US" sz="2400" dirty="0">
                <a:solidFill>
                  <a:schemeClr val="tx2"/>
                </a:solidFill>
              </a:rPr>
              <a:t> </a:t>
            </a:r>
            <a:r>
              <a:rPr lang="en-US" sz="2400" dirty="0" err="1">
                <a:solidFill>
                  <a:schemeClr val="tx2"/>
                </a:solidFill>
              </a:rPr>
              <a:t>dillerinin</a:t>
            </a:r>
            <a:r>
              <a:rPr lang="en-US" sz="2400" dirty="0">
                <a:solidFill>
                  <a:schemeClr val="tx2"/>
                </a:solidFill>
              </a:rPr>
              <a:t> </a:t>
            </a:r>
            <a:r>
              <a:rPr lang="en-US" sz="2400" dirty="0" err="1">
                <a:solidFill>
                  <a:schemeClr val="tx2"/>
                </a:solidFill>
              </a:rPr>
              <a:t>toplam</a:t>
            </a:r>
            <a:r>
              <a:rPr lang="en-US" sz="2400" dirty="0">
                <a:solidFill>
                  <a:schemeClr val="tx2"/>
                </a:solidFill>
              </a:rPr>
              <a:t> </a:t>
            </a:r>
            <a:r>
              <a:rPr lang="en-US" sz="2400" dirty="0" err="1">
                <a:solidFill>
                  <a:schemeClr val="tx2"/>
                </a:solidFill>
              </a:rPr>
              <a:t>sayısının</a:t>
            </a:r>
            <a:r>
              <a:rPr lang="en-US" sz="2400" dirty="0">
                <a:solidFill>
                  <a:schemeClr val="tx2"/>
                </a:solidFill>
              </a:rPr>
              <a:t> 750’nin </a:t>
            </a:r>
            <a:r>
              <a:rPr lang="en-US" sz="2400" dirty="0" err="1">
                <a:solidFill>
                  <a:schemeClr val="tx2"/>
                </a:solidFill>
              </a:rPr>
              <a:t>üstünde</a:t>
            </a:r>
            <a:r>
              <a:rPr lang="en-US" sz="2400" dirty="0">
                <a:solidFill>
                  <a:schemeClr val="tx2"/>
                </a:solidFill>
              </a:rPr>
              <a:t> </a:t>
            </a:r>
            <a:r>
              <a:rPr lang="en-US" sz="2400" dirty="0" err="1">
                <a:solidFill>
                  <a:schemeClr val="tx2"/>
                </a:solidFill>
              </a:rPr>
              <a:t>olduğu</a:t>
            </a:r>
            <a:r>
              <a:rPr lang="en-US" sz="2400" dirty="0">
                <a:solidFill>
                  <a:schemeClr val="tx2"/>
                </a:solidFill>
              </a:rPr>
              <a:t> </a:t>
            </a:r>
            <a:r>
              <a:rPr lang="en-US" sz="2400" dirty="0" err="1">
                <a:solidFill>
                  <a:schemeClr val="tx2"/>
                </a:solidFill>
              </a:rPr>
              <a:t>tahmin</a:t>
            </a:r>
            <a:r>
              <a:rPr lang="en-US" sz="2400" dirty="0">
                <a:solidFill>
                  <a:schemeClr val="tx2"/>
                </a:solidFill>
              </a:rPr>
              <a:t> </a:t>
            </a:r>
            <a:r>
              <a:rPr lang="en-US" sz="2400" dirty="0" err="1">
                <a:solidFill>
                  <a:schemeClr val="tx2"/>
                </a:solidFill>
              </a:rPr>
              <a:t>edilmektedir</a:t>
            </a:r>
            <a:r>
              <a:rPr lang="en-US" sz="2400" dirty="0">
                <a:solidFill>
                  <a:schemeClr val="tx2"/>
                </a:solidFill>
              </a:rPr>
              <a:t>. </a:t>
            </a:r>
            <a:br>
              <a:rPr lang="en-US" sz="2400" dirty="0">
                <a:solidFill>
                  <a:schemeClr val="tx2"/>
                </a:solidFill>
              </a:rPr>
            </a:br>
            <a:endParaRPr lang="en-US" sz="2400" dirty="0">
              <a:solidFill>
                <a:schemeClr val="tx2"/>
              </a:solidFill>
            </a:endParaRPr>
          </a:p>
        </p:txBody>
      </p:sp>
      <p:sp>
        <p:nvSpPr>
          <p:cNvPr id="13" name="Rectangle 12">
            <a:extLst>
              <a:ext uri="{FF2B5EF4-FFF2-40B4-BE49-F238E27FC236}">
                <a16:creationId xmlns:a16="http://schemas.microsoft.com/office/drawing/2014/main" id="{BB47C962-A905-4168-832D-BF622B381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527850" y="0"/>
            <a:ext cx="466414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6">
            <a:extLst>
              <a:ext uri="{FF2B5EF4-FFF2-40B4-BE49-F238E27FC236}">
                <a16:creationId xmlns:a16="http://schemas.microsoft.com/office/drawing/2014/main" id="{B0CAA55C-9F48-4F94-95AA-563539497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txBody>
          <a:bodyPr/>
          <a:lstStyle/>
          <a:p>
            <a:endParaRPr lang="tr-TR"/>
          </a:p>
        </p:txBody>
      </p:sp>
      <p:sp>
        <p:nvSpPr>
          <p:cNvPr id="3" name="Dikdörtgen 2"/>
          <p:cNvSpPr/>
          <p:nvPr/>
        </p:nvSpPr>
        <p:spPr>
          <a:xfrm>
            <a:off x="8523027" y="1252181"/>
            <a:ext cx="3190878" cy="4302457"/>
          </a:xfrm>
          <a:prstGeom prst="rect">
            <a:avLst/>
          </a:prstGeom>
        </p:spPr>
        <p:txBody>
          <a:bodyPr vert="horz" lIns="91440" tIns="45720" rIns="91440" bIns="45720" rtlCol="0" anchor="t">
            <a:normAutofit/>
          </a:bodyPr>
          <a:lstStyle/>
          <a:p>
            <a:pPr defTabSz="914400">
              <a:lnSpc>
                <a:spcPct val="89000"/>
              </a:lnSpc>
              <a:spcBef>
                <a:spcPct val="0"/>
              </a:spcBef>
              <a:spcAft>
                <a:spcPts val="1067"/>
              </a:spcAft>
            </a:pPr>
            <a:r>
              <a:rPr lang="en-US" sz="4000" b="1" dirty="0" err="1">
                <a:solidFill>
                  <a:schemeClr val="bg2"/>
                </a:solidFill>
                <a:latin typeface="+mj-lt"/>
                <a:ea typeface="+mj-ea"/>
                <a:cs typeface="+mj-cs"/>
              </a:rPr>
              <a:t>Programlama</a:t>
            </a:r>
            <a:r>
              <a:rPr lang="en-US" sz="4000" b="1" dirty="0">
                <a:solidFill>
                  <a:schemeClr val="bg2"/>
                </a:solidFill>
                <a:latin typeface="+mj-lt"/>
                <a:ea typeface="+mj-ea"/>
                <a:cs typeface="+mj-cs"/>
              </a:rPr>
              <a:t> Dili </a:t>
            </a:r>
            <a:r>
              <a:rPr lang="en-US" sz="4000" b="1" dirty="0" err="1">
                <a:solidFill>
                  <a:schemeClr val="bg2"/>
                </a:solidFill>
                <a:latin typeface="+mj-lt"/>
                <a:ea typeface="+mj-ea"/>
                <a:cs typeface="+mj-cs"/>
              </a:rPr>
              <a:t>Nedir</a:t>
            </a:r>
            <a:r>
              <a:rPr lang="en-US" sz="4000" b="1" dirty="0">
                <a:solidFill>
                  <a:schemeClr val="bg2"/>
                </a:solidFill>
                <a:latin typeface="+mj-lt"/>
                <a:ea typeface="+mj-ea"/>
                <a:cs typeface="+mj-cs"/>
              </a:rPr>
              <a:t>?  </a:t>
            </a:r>
            <a:endParaRPr lang="en-US" sz="4000" dirty="0">
              <a:solidFill>
                <a:schemeClr val="bg2"/>
              </a:solidFill>
              <a:latin typeface="+mj-lt"/>
              <a:ea typeface="+mj-ea"/>
              <a:cs typeface="+mj-cs"/>
            </a:endParaRPr>
          </a:p>
        </p:txBody>
      </p:sp>
      <p:sp>
        <p:nvSpPr>
          <p:cNvPr id="2" name="Slayt Numarası Yer Tutucusu 1"/>
          <p:cNvSpPr>
            <a:spLocks noGrp="1"/>
          </p:cNvSpPr>
          <p:nvPr>
            <p:ph type="sldNum" idx="12"/>
          </p:nvPr>
        </p:nvSpPr>
        <p:spPr>
          <a:xfrm>
            <a:off x="10279462" y="6453386"/>
            <a:ext cx="789566" cy="404614"/>
          </a:xfrm>
        </p:spPr>
        <p:txBody>
          <a:bodyPr vert="horz" lIns="91440" tIns="45720" rIns="91440" bIns="45720" rtlCol="0" anchor="ctr">
            <a:normAutofit/>
          </a:bodyPr>
          <a:lstStyle/>
          <a:p>
            <a:pPr>
              <a:spcAft>
                <a:spcPts val="600"/>
              </a:spcAft>
            </a:pPr>
            <a:fld id="{00000000-1234-1234-1234-123412341234}" type="slidenum">
              <a:rPr lang="en-US" kern="1200" baseline="0">
                <a:solidFill>
                  <a:schemeClr val="bg2"/>
                </a:solidFill>
                <a:latin typeface="+mn-lt"/>
                <a:ea typeface="+mn-ea"/>
                <a:cs typeface="+mn-cs"/>
              </a:rPr>
              <a:pPr>
                <a:spcAft>
                  <a:spcPts val="600"/>
                </a:spcAft>
              </a:pPr>
              <a:t>54</a:t>
            </a:fld>
            <a:endParaRPr lang="en-US" kern="1200" baseline="0">
              <a:solidFill>
                <a:schemeClr val="bg2"/>
              </a:solidFill>
              <a:latin typeface="+mn-lt"/>
              <a:ea typeface="+mn-ea"/>
              <a:cs typeface="+mn-cs"/>
            </a:endParaRPr>
          </a:p>
        </p:txBody>
      </p:sp>
    </p:spTree>
    <p:extLst>
      <p:ext uri="{BB962C8B-B14F-4D97-AF65-F5344CB8AC3E}">
        <p14:creationId xmlns:p14="http://schemas.microsoft.com/office/powerpoint/2010/main" val="471169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Bitki, beyaz klavye, beyaz bir bardağı, Not defteri ve kalem ile en iyi tahta masasının görünümü">
            <a:extLst>
              <a:ext uri="{FF2B5EF4-FFF2-40B4-BE49-F238E27FC236}">
                <a16:creationId xmlns:a16="http://schemas.microsoft.com/office/drawing/2014/main" id="{34CD6876-BB21-CE47-0375-D85A3457C305}"/>
              </a:ext>
            </a:extLst>
          </p:cNvPr>
          <p:cNvPicPr>
            <a:picLocks noChangeAspect="1"/>
          </p:cNvPicPr>
          <p:nvPr/>
        </p:nvPicPr>
        <p:blipFill>
          <a:blip r:embed="rId3">
            <a:grayscl/>
          </a:blip>
          <a:srcRect l="27135" r="27400" b="-1"/>
          <a:stretch/>
        </p:blipFill>
        <p:spPr>
          <a:xfrm>
            <a:off x="-1" y="10"/>
            <a:ext cx="4602146" cy="6857990"/>
          </a:xfrm>
          <a:prstGeom prst="rect">
            <a:avLst/>
          </a:prstGeom>
        </p:spPr>
      </p:pic>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100824" y="1347216"/>
            <a:ext cx="6176776" cy="3581400"/>
          </a:xfrm>
        </p:spPr>
        <p:txBody>
          <a:bodyPr vert="horz" lIns="91440" tIns="45720" rIns="91440" bIns="45720" rtlCol="0">
            <a:normAutofit/>
          </a:bodyPr>
          <a:lstStyle/>
          <a:p>
            <a:r>
              <a:rPr lang="tr-TR" sz="2800" b="1" dirty="0"/>
              <a:t>Programlama Neden Önemlidir?</a:t>
            </a:r>
          </a:p>
          <a:p>
            <a:pPr>
              <a:buFont typeface="+mj-lt"/>
              <a:buAutoNum type="arabicPeriod"/>
            </a:pPr>
            <a:r>
              <a:rPr lang="tr-TR" b="1" dirty="0"/>
              <a:t>Günlük Hayatı Kolaylaştırır</a:t>
            </a:r>
            <a:endParaRPr lang="tr-TR" dirty="0"/>
          </a:p>
          <a:p>
            <a:pPr>
              <a:buFont typeface="+mj-lt"/>
              <a:buAutoNum type="arabicPeriod"/>
            </a:pPr>
            <a:r>
              <a:rPr lang="tr-TR" b="1" dirty="0"/>
              <a:t>Problem Çözme Becerisi Kazandırır</a:t>
            </a:r>
            <a:endParaRPr lang="tr-TR" dirty="0"/>
          </a:p>
          <a:p>
            <a:pPr>
              <a:buFont typeface="+mj-lt"/>
              <a:buAutoNum type="arabicPeriod"/>
            </a:pPr>
            <a:r>
              <a:rPr lang="tr-TR" b="1" dirty="0"/>
              <a:t>Yaratıcılığı Teşvik Eder</a:t>
            </a:r>
            <a:endParaRPr lang="tr-TR" dirty="0"/>
          </a:p>
          <a:p>
            <a:pPr>
              <a:buFont typeface="+mj-lt"/>
              <a:buAutoNum type="arabicPeriod"/>
            </a:pPr>
            <a:r>
              <a:rPr lang="tr-TR" b="1" dirty="0"/>
              <a:t>Geleceğin Meslekleri için Temeldir</a:t>
            </a:r>
            <a:endParaRPr lang="tr-TR" dirty="0"/>
          </a:p>
          <a:p>
            <a:pPr>
              <a:buFont typeface="+mj-lt"/>
              <a:buAutoNum type="arabicPeriod"/>
            </a:pPr>
            <a:r>
              <a:rPr lang="tr-TR" b="1" dirty="0"/>
              <a:t>İşbirliği ve Paylaşımı Destekler</a:t>
            </a: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Tree>
    <p:extLst>
      <p:ext uri="{BB962C8B-B14F-4D97-AF65-F5344CB8AC3E}">
        <p14:creationId xmlns:p14="http://schemas.microsoft.com/office/powerpoint/2010/main" val="403902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İçerik Yer Tutucusu 2">
            <a:extLst>
              <a:ext uri="{FF2B5EF4-FFF2-40B4-BE49-F238E27FC236}">
                <a16:creationId xmlns:a16="http://schemas.microsoft.com/office/drawing/2014/main" id="{C0840722-C0FA-2424-509C-E7269E1EA14B}"/>
              </a:ext>
            </a:extLst>
          </p:cNvPr>
          <p:cNvSpPr>
            <a:spLocks noGrp="1"/>
          </p:cNvSpPr>
          <p:nvPr>
            <p:ph idx="1"/>
          </p:nvPr>
        </p:nvSpPr>
        <p:spPr>
          <a:xfrm>
            <a:off x="5100824" y="495878"/>
            <a:ext cx="6176776" cy="660260"/>
          </a:xfrm>
          <a:solidFill>
            <a:schemeClr val="accent2"/>
          </a:solidFill>
        </p:spPr>
        <p:txBody>
          <a:bodyPr vert="horz" lIns="91440" tIns="45720" rIns="91440" bIns="45720" rtlCol="0">
            <a:normAutofit/>
          </a:bodyPr>
          <a:lstStyle/>
          <a:p>
            <a:pPr marL="0" indent="0" algn="just">
              <a:buNone/>
            </a:pPr>
            <a:r>
              <a:rPr lang="tr-TR" sz="2400" dirty="0">
                <a:effectLst/>
                <a:latin typeface="Calibri" panose="020F0502020204030204" pitchFamily="34" charset="0"/>
              </a:rPr>
              <a:t>2.7. Programlama dillerinin gelişimi</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5100824" y="1453292"/>
            <a:ext cx="6096000" cy="4770537"/>
          </a:xfrm>
          <a:prstGeom prst="rect">
            <a:avLst/>
          </a:prstGeom>
          <a:noFill/>
        </p:spPr>
        <p:txBody>
          <a:bodyPr wrap="square">
            <a:spAutoFit/>
          </a:bodyPr>
          <a:lstStyle/>
          <a:p>
            <a:r>
              <a:rPr lang="tr-TR" sz="2400" b="1" dirty="0" err="1">
                <a:highlight>
                  <a:srgbClr val="FFFF00"/>
                </a:highlight>
              </a:rPr>
              <a:t>Python</a:t>
            </a:r>
            <a:endParaRPr lang="tr-TR" sz="2400" b="1" dirty="0">
              <a:highlight>
                <a:srgbClr val="FFFF00"/>
              </a:highlight>
            </a:endParaRPr>
          </a:p>
          <a:p>
            <a:pPr marL="342900" indent="-342900">
              <a:buAutoNum type="arabicPeriod"/>
            </a:pPr>
            <a:endParaRPr lang="tr-TR" sz="2000" b="1" dirty="0"/>
          </a:p>
          <a:p>
            <a:pPr>
              <a:buFont typeface="Arial" panose="020B0604020202020204" pitchFamily="34" charset="0"/>
              <a:buChar char="•"/>
            </a:pPr>
            <a:r>
              <a:rPr lang="tr-TR" sz="2000" b="1" dirty="0"/>
              <a:t>Kullanım Alanı</a:t>
            </a:r>
            <a:r>
              <a:rPr lang="tr-TR" sz="2000" dirty="0"/>
              <a:t>: Genel amaçlı bir programlama dilidir ve bilimsel hesaplamalardan web geliştirmeye kadar çok çeşitli alanlarda kullanılır.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Öne Çıkan Özellikler</a:t>
            </a:r>
            <a:r>
              <a:rPr lang="tr-TR" sz="2000" dirty="0"/>
              <a:t>: Basit ve okunabilir bir sözdizimine sahiptir, bu yüzden özellikle programlamaya yeni başlayanlar için çok uygundur.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Kullanım Alanları</a:t>
            </a:r>
            <a:r>
              <a:rPr lang="tr-TR" sz="2000" dirty="0"/>
              <a:t>:</a:t>
            </a:r>
          </a:p>
          <a:p>
            <a:pPr marL="742950" lvl="1" indent="-285750">
              <a:buFont typeface="Arial" panose="020B0604020202020204" pitchFamily="34" charset="0"/>
              <a:buChar char="•"/>
            </a:pPr>
            <a:r>
              <a:rPr lang="tr-TR" sz="2000" dirty="0"/>
              <a:t>Veri analizi ve bilimsel hesaplamalar</a:t>
            </a:r>
          </a:p>
          <a:p>
            <a:pPr marL="742950" lvl="1" indent="-285750">
              <a:buFont typeface="Arial" panose="020B0604020202020204" pitchFamily="34" charset="0"/>
              <a:buChar char="•"/>
            </a:pPr>
            <a:r>
              <a:rPr lang="tr-TR" sz="2000" dirty="0"/>
              <a:t>Yapay zeka ve makine öğrenmesi</a:t>
            </a:r>
          </a:p>
          <a:p>
            <a:pPr marL="742950" lvl="1" indent="-285750">
              <a:buFont typeface="Arial" panose="020B0604020202020204" pitchFamily="34" charset="0"/>
              <a:buChar char="•"/>
            </a:pPr>
            <a:r>
              <a:rPr lang="tr-TR" sz="2000" dirty="0"/>
              <a:t>Web geliştirme (</a:t>
            </a:r>
            <a:r>
              <a:rPr lang="tr-TR" sz="2000" dirty="0" err="1"/>
              <a:t>Django</a:t>
            </a:r>
            <a:r>
              <a:rPr lang="tr-TR" sz="2000" dirty="0"/>
              <a:t>, </a:t>
            </a:r>
            <a:r>
              <a:rPr lang="tr-TR" sz="2000" dirty="0" err="1"/>
              <a:t>Flask</a:t>
            </a:r>
            <a:r>
              <a:rPr lang="tr-TR" sz="2000" dirty="0"/>
              <a:t>)</a:t>
            </a:r>
          </a:p>
          <a:p>
            <a:pPr marL="742950" lvl="1" indent="-285750">
              <a:buFont typeface="Arial" panose="020B0604020202020204" pitchFamily="34" charset="0"/>
              <a:buChar char="•"/>
            </a:pPr>
            <a:r>
              <a:rPr lang="tr-TR" sz="2000" dirty="0"/>
              <a:t>Oyun geliştirme</a:t>
            </a:r>
          </a:p>
        </p:txBody>
      </p:sp>
      <p:pic>
        <p:nvPicPr>
          <p:cNvPr id="1026" name="Picture 2" descr="Python Programming Fundamentals - Learners Galaxy">
            <a:extLst>
              <a:ext uri="{FF2B5EF4-FFF2-40B4-BE49-F238E27FC236}">
                <a16:creationId xmlns:a16="http://schemas.microsoft.com/office/drawing/2014/main" id="{DC9D05EE-D409-C734-BCE6-29091A1590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5" y="1926874"/>
            <a:ext cx="4419600" cy="248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83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5003288" y="451104"/>
            <a:ext cx="6664456" cy="5170646"/>
          </a:xfrm>
          <a:prstGeom prst="rect">
            <a:avLst/>
          </a:prstGeom>
          <a:noFill/>
        </p:spPr>
        <p:txBody>
          <a:bodyPr wrap="square">
            <a:spAutoFit/>
          </a:bodyPr>
          <a:lstStyle/>
          <a:p>
            <a:r>
              <a:rPr lang="tr-TR" sz="2400" b="1" dirty="0">
                <a:highlight>
                  <a:srgbClr val="FFFF00"/>
                </a:highlight>
              </a:rPr>
              <a:t>Java</a:t>
            </a:r>
          </a:p>
          <a:p>
            <a:endParaRPr lang="tr-TR" b="1" dirty="0"/>
          </a:p>
          <a:p>
            <a:pPr>
              <a:buFont typeface="Arial" panose="020B0604020202020204" pitchFamily="34" charset="0"/>
              <a:buChar char="•"/>
            </a:pPr>
            <a:r>
              <a:rPr lang="tr-TR" sz="2400" b="1" dirty="0"/>
              <a:t>Kullanım Alanı</a:t>
            </a:r>
            <a:r>
              <a:rPr lang="tr-TR" sz="2400" dirty="0"/>
              <a:t>: "Bir kez yaz, her yerde çalıştır" felsefesiyle bilinir. Çok platformlu uygulamalar geliştirmek için yaygın olarak kullanılır.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Öne Çıkan Özellikler</a:t>
            </a:r>
            <a:r>
              <a:rPr lang="tr-TR" sz="2400" dirty="0"/>
              <a:t>: Platform bağımsızdır, yani bir cihazda yazıldığında diğer cihazlarda da çalıştırılabilir.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Kullanım Alanları</a:t>
            </a:r>
            <a:r>
              <a:rPr lang="tr-TR" sz="2400" dirty="0"/>
              <a:t>:</a:t>
            </a:r>
          </a:p>
          <a:p>
            <a:pPr marL="742950" lvl="1" indent="-285750">
              <a:buFont typeface="Arial" panose="020B0604020202020204" pitchFamily="34" charset="0"/>
              <a:buChar char="•"/>
            </a:pPr>
            <a:r>
              <a:rPr lang="tr-TR" sz="2400" dirty="0" err="1"/>
              <a:t>Android</a:t>
            </a:r>
            <a:r>
              <a:rPr lang="tr-TR" sz="2400" dirty="0"/>
              <a:t> uygulama geliştirme</a:t>
            </a:r>
          </a:p>
          <a:p>
            <a:pPr marL="742950" lvl="1" indent="-285750">
              <a:buFont typeface="Arial" panose="020B0604020202020204" pitchFamily="34" charset="0"/>
              <a:buChar char="•"/>
            </a:pPr>
            <a:r>
              <a:rPr lang="tr-TR" sz="2400" dirty="0"/>
              <a:t>Kurumsal yazılım geliştirme</a:t>
            </a:r>
          </a:p>
          <a:p>
            <a:pPr marL="742950" lvl="1" indent="-285750">
              <a:buFont typeface="Arial" panose="020B0604020202020204" pitchFamily="34" charset="0"/>
              <a:buChar char="•"/>
            </a:pPr>
            <a:r>
              <a:rPr lang="tr-TR" sz="2400" dirty="0"/>
              <a:t>Web uygulamaları (Spring </a:t>
            </a:r>
            <a:r>
              <a:rPr lang="tr-TR" sz="2400" dirty="0" err="1"/>
              <a:t>framework</a:t>
            </a:r>
            <a:r>
              <a:rPr lang="tr-TR" sz="2400" dirty="0"/>
              <a:t>)</a:t>
            </a:r>
          </a:p>
        </p:txBody>
      </p:sp>
      <p:pic>
        <p:nvPicPr>
          <p:cNvPr id="13" name="Resim 12" descr="grafik, yazı tipi, poster, grafik tasarım içeren bir resim&#10;&#10;Açıklama otomatik olarak oluşturuldu">
            <a:extLst>
              <a:ext uri="{FF2B5EF4-FFF2-40B4-BE49-F238E27FC236}">
                <a16:creationId xmlns:a16="http://schemas.microsoft.com/office/drawing/2014/main" id="{A0D68D5B-9D91-73CD-0B80-595B35526C6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88318" y="451104"/>
            <a:ext cx="2796910" cy="5126736"/>
          </a:xfrm>
          <a:prstGeom prst="rect">
            <a:avLst/>
          </a:prstGeom>
        </p:spPr>
      </p:pic>
    </p:spTree>
    <p:extLst>
      <p:ext uri="{BB962C8B-B14F-4D97-AF65-F5344CB8AC3E}">
        <p14:creationId xmlns:p14="http://schemas.microsoft.com/office/powerpoint/2010/main" val="704163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4796024" y="243512"/>
            <a:ext cx="6932680" cy="5632311"/>
          </a:xfrm>
          <a:prstGeom prst="rect">
            <a:avLst/>
          </a:prstGeom>
          <a:noFill/>
        </p:spPr>
        <p:txBody>
          <a:bodyPr wrap="square">
            <a:spAutoFit/>
          </a:bodyPr>
          <a:lstStyle/>
          <a:p>
            <a:r>
              <a:rPr lang="tr-TR" sz="2400" b="1" dirty="0" err="1">
                <a:highlight>
                  <a:srgbClr val="FFFF00"/>
                </a:highlight>
              </a:rPr>
              <a:t>JavaScript</a:t>
            </a:r>
            <a:endParaRPr lang="tr-TR" sz="2400" b="1" dirty="0">
              <a:highlight>
                <a:srgbClr val="FFFF00"/>
              </a:highlight>
            </a:endParaRPr>
          </a:p>
          <a:p>
            <a:endParaRPr lang="tr-TR" sz="2400" b="1" dirty="0">
              <a:highlight>
                <a:srgbClr val="FFFF00"/>
              </a:highlight>
            </a:endParaRPr>
          </a:p>
          <a:p>
            <a:pPr>
              <a:buFont typeface="Arial" panose="020B0604020202020204" pitchFamily="34" charset="0"/>
              <a:buChar char="•"/>
            </a:pPr>
            <a:r>
              <a:rPr lang="tr-TR" sz="2400" b="1" dirty="0"/>
              <a:t>Kullanım Alanı</a:t>
            </a:r>
            <a:r>
              <a:rPr lang="tr-TR" sz="2400" dirty="0"/>
              <a:t>: Web tarayıcıları için en önemli dillerden biridir. Dinamik ve etkileşimli web siteleri oluşturmak için kullanılır.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Öne Çıkan Özellikler</a:t>
            </a:r>
            <a:r>
              <a:rPr lang="tr-TR" sz="2400" dirty="0"/>
              <a:t>: Tarayıcı tabanlı olması, web sayfalarına dinamik içerik eklemeyi mümkün kılar.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Kullanım Alanları</a:t>
            </a:r>
            <a:r>
              <a:rPr lang="tr-TR" sz="2400" dirty="0"/>
              <a:t>:</a:t>
            </a:r>
          </a:p>
          <a:p>
            <a:pPr marL="742950" lvl="1" indent="-285750">
              <a:buFont typeface="Arial" panose="020B0604020202020204" pitchFamily="34" charset="0"/>
              <a:buChar char="•"/>
            </a:pPr>
            <a:r>
              <a:rPr lang="tr-TR" sz="2400" dirty="0"/>
              <a:t>Web geliştirme (hem ön yüz (</a:t>
            </a:r>
            <a:r>
              <a:rPr lang="tr-TR" sz="2400" dirty="0" err="1"/>
              <a:t>frontend</a:t>
            </a:r>
            <a:r>
              <a:rPr lang="tr-TR" sz="2400" dirty="0"/>
              <a:t>) hem arka yüz (</a:t>
            </a:r>
            <a:r>
              <a:rPr lang="tr-TR" sz="2400" dirty="0" err="1"/>
              <a:t>backend</a:t>
            </a:r>
            <a:r>
              <a:rPr lang="tr-TR" sz="2400" dirty="0"/>
              <a:t>) için kullanılabilir)</a:t>
            </a:r>
          </a:p>
          <a:p>
            <a:pPr marL="742950" lvl="1" indent="-285750">
              <a:buFont typeface="Arial" panose="020B0604020202020204" pitchFamily="34" charset="0"/>
              <a:buChar char="•"/>
            </a:pPr>
            <a:r>
              <a:rPr lang="tr-TR" sz="2400" dirty="0"/>
              <a:t>Mobil uygulama geliştirme (</a:t>
            </a:r>
            <a:r>
              <a:rPr lang="tr-TR" sz="2400" dirty="0" err="1"/>
              <a:t>React</a:t>
            </a:r>
            <a:r>
              <a:rPr lang="tr-TR" sz="2400" dirty="0"/>
              <a:t> </a:t>
            </a:r>
            <a:r>
              <a:rPr lang="tr-TR" sz="2400" dirty="0" err="1"/>
              <a:t>Native</a:t>
            </a:r>
            <a:r>
              <a:rPr lang="tr-TR" sz="2400" dirty="0"/>
              <a:t>, </a:t>
            </a:r>
            <a:r>
              <a:rPr lang="tr-TR" sz="2400" dirty="0" err="1"/>
              <a:t>Ionic</a:t>
            </a:r>
            <a:r>
              <a:rPr lang="tr-TR" sz="2400" dirty="0"/>
              <a:t>)</a:t>
            </a:r>
          </a:p>
          <a:p>
            <a:pPr marL="742950" lvl="1" indent="-285750">
              <a:buFont typeface="Arial" panose="020B0604020202020204" pitchFamily="34" charset="0"/>
              <a:buChar char="•"/>
            </a:pPr>
            <a:r>
              <a:rPr lang="tr-TR" sz="2400" dirty="0"/>
              <a:t>Oyun geliştirme (tarayıcı tabanlı oyunlar)</a:t>
            </a:r>
          </a:p>
        </p:txBody>
      </p:sp>
      <p:pic>
        <p:nvPicPr>
          <p:cNvPr id="3" name="Resim 2" descr="yazı tipi, grafik, logo, sarı içeren bir resim&#10;&#10;Açıklama otomatik olarak oluşturuldu">
            <a:extLst>
              <a:ext uri="{FF2B5EF4-FFF2-40B4-BE49-F238E27FC236}">
                <a16:creationId xmlns:a16="http://schemas.microsoft.com/office/drawing/2014/main" id="{75314AD9-614E-6670-C0A7-A458964430A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17366" y="1817370"/>
            <a:ext cx="2857500" cy="2857500"/>
          </a:xfrm>
          <a:prstGeom prst="rect">
            <a:avLst/>
          </a:prstGeom>
        </p:spPr>
      </p:pic>
      <p:sp>
        <p:nvSpPr>
          <p:cNvPr id="5" name="Metin kutusu 4">
            <a:extLst>
              <a:ext uri="{FF2B5EF4-FFF2-40B4-BE49-F238E27FC236}">
                <a16:creationId xmlns:a16="http://schemas.microsoft.com/office/drawing/2014/main" id="{DE2B7CAD-B3C3-C208-05F3-8031F9D683DA}"/>
              </a:ext>
            </a:extLst>
          </p:cNvPr>
          <p:cNvSpPr txBox="1"/>
          <p:nvPr/>
        </p:nvSpPr>
        <p:spPr>
          <a:xfrm>
            <a:off x="4667250" y="4857750"/>
            <a:ext cx="2857500" cy="369332"/>
          </a:xfrm>
          <a:prstGeom prst="rect">
            <a:avLst/>
          </a:prstGeom>
          <a:noFill/>
        </p:spPr>
        <p:txBody>
          <a:bodyPr wrap="square" rtlCol="0">
            <a:spAutoFit/>
          </a:bodyPr>
          <a:lstStyle/>
          <a:p>
            <a:r>
              <a:rPr lang="tr-TR" sz="900">
                <a:hlinkClick r:id="rId4" tooltip="http://www.elsaber21.com/top-javascript-tutoriales-de-global-web-desarrolladores"/>
              </a:rPr>
              <a:t>Bu Fotoğraf</a:t>
            </a:r>
            <a:r>
              <a:rPr lang="tr-TR" sz="900"/>
              <a:t>, Bilinmeyen Yazar, </a:t>
            </a:r>
            <a:r>
              <a:rPr lang="tr-TR" sz="900">
                <a:hlinkClick r:id="rId5" tooltip="https://creativecommons.org/licenses/by/3.0/"/>
              </a:rPr>
              <a:t>CC BY</a:t>
            </a:r>
            <a:r>
              <a:rPr lang="tr-TR" sz="900"/>
              <a:t> altında lisanslanmıştır</a:t>
            </a:r>
          </a:p>
        </p:txBody>
      </p:sp>
    </p:spTree>
    <p:extLst>
      <p:ext uri="{BB962C8B-B14F-4D97-AF65-F5344CB8AC3E}">
        <p14:creationId xmlns:p14="http://schemas.microsoft.com/office/powerpoint/2010/main" val="354681181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4796024" y="243512"/>
            <a:ext cx="6932680" cy="5632311"/>
          </a:xfrm>
          <a:prstGeom prst="rect">
            <a:avLst/>
          </a:prstGeom>
          <a:noFill/>
        </p:spPr>
        <p:txBody>
          <a:bodyPr wrap="square">
            <a:spAutoFit/>
          </a:bodyPr>
          <a:lstStyle/>
          <a:p>
            <a:r>
              <a:rPr lang="tr-TR" sz="2400" b="1" dirty="0">
                <a:highlight>
                  <a:srgbClr val="FFFF00"/>
                </a:highlight>
              </a:rPr>
              <a:t>C ve C++</a:t>
            </a:r>
          </a:p>
          <a:p>
            <a:endParaRPr lang="tr-TR" sz="2400" b="1" dirty="0">
              <a:highlight>
                <a:srgbClr val="FFFF00"/>
              </a:highlight>
            </a:endParaRPr>
          </a:p>
          <a:p>
            <a:pPr>
              <a:buFont typeface="Arial" panose="020B0604020202020204" pitchFamily="34" charset="0"/>
              <a:buChar char="•"/>
            </a:pPr>
            <a:r>
              <a:rPr lang="tr-TR" sz="2400" b="1" dirty="0"/>
              <a:t>Kullanım Alanı</a:t>
            </a:r>
            <a:r>
              <a:rPr lang="tr-TR" sz="2400" dirty="0"/>
              <a:t>: Düşük seviyeli sistem programlama dilleridir, donanıma yakın çalışmaları gerektiği durumlarda tercih edilir.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Öne Çıkan Özellikler</a:t>
            </a:r>
            <a:r>
              <a:rPr lang="tr-TR" sz="2400" dirty="0"/>
              <a:t>: Bellek yönetimi ve performans açısından oldukça güçlüdürler.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Kullanım Alanları</a:t>
            </a:r>
            <a:r>
              <a:rPr lang="tr-TR" sz="2400" dirty="0"/>
              <a:t>:</a:t>
            </a:r>
          </a:p>
          <a:p>
            <a:pPr marL="742950" lvl="1" indent="-285750">
              <a:buFont typeface="Arial" panose="020B0604020202020204" pitchFamily="34" charset="0"/>
              <a:buChar char="•"/>
            </a:pPr>
            <a:r>
              <a:rPr lang="tr-TR" sz="2400" dirty="0"/>
              <a:t>Oyun motorları ve yüksek performans gerektiren yazılımlar</a:t>
            </a:r>
          </a:p>
          <a:p>
            <a:pPr marL="742950" lvl="1" indent="-285750">
              <a:buFont typeface="Arial" panose="020B0604020202020204" pitchFamily="34" charset="0"/>
              <a:buChar char="•"/>
            </a:pPr>
            <a:r>
              <a:rPr lang="tr-TR" sz="2400" dirty="0"/>
              <a:t>Sistem ve ağ yazılımları (işletim sistemleri, sürücüler)</a:t>
            </a:r>
          </a:p>
          <a:p>
            <a:pPr marL="742950" lvl="1" indent="-285750">
              <a:buFont typeface="Arial" panose="020B0604020202020204" pitchFamily="34" charset="0"/>
              <a:buChar char="•"/>
            </a:pPr>
            <a:r>
              <a:rPr lang="tr-TR" sz="2400" dirty="0"/>
              <a:t>Gömülü sistemler ve </a:t>
            </a:r>
            <a:r>
              <a:rPr lang="tr-TR" sz="2400" dirty="0" err="1"/>
              <a:t>IoT</a:t>
            </a:r>
            <a:r>
              <a:rPr lang="tr-TR" sz="2400" dirty="0"/>
              <a:t> cihazları</a:t>
            </a:r>
          </a:p>
        </p:txBody>
      </p:sp>
      <p:pic>
        <p:nvPicPr>
          <p:cNvPr id="3" name="Resim 2" descr="metin, ekran görüntüsü, video oyunu yazılımı, dijital kompozit oluşturma içeren bir resim&#10;&#10;Açıklama otomatik olarak oluşturuldu">
            <a:extLst>
              <a:ext uri="{FF2B5EF4-FFF2-40B4-BE49-F238E27FC236}">
                <a16:creationId xmlns:a16="http://schemas.microsoft.com/office/drawing/2014/main" id="{F6C7FA94-ABA5-44D3-D81D-F5054CB247B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23023" y="2266950"/>
            <a:ext cx="4127500" cy="2324100"/>
          </a:xfrm>
          <a:prstGeom prst="rect">
            <a:avLst/>
          </a:prstGeom>
        </p:spPr>
      </p:pic>
      <p:sp>
        <p:nvSpPr>
          <p:cNvPr id="5" name="Metin kutusu 4">
            <a:extLst>
              <a:ext uri="{FF2B5EF4-FFF2-40B4-BE49-F238E27FC236}">
                <a16:creationId xmlns:a16="http://schemas.microsoft.com/office/drawing/2014/main" id="{2CD17A45-2BA3-73C8-2E31-C8F8CFE142EF}"/>
              </a:ext>
            </a:extLst>
          </p:cNvPr>
          <p:cNvSpPr txBox="1"/>
          <p:nvPr/>
        </p:nvSpPr>
        <p:spPr>
          <a:xfrm>
            <a:off x="4032250" y="4591050"/>
            <a:ext cx="4127500" cy="230832"/>
          </a:xfrm>
          <a:prstGeom prst="rect">
            <a:avLst/>
          </a:prstGeom>
          <a:noFill/>
        </p:spPr>
        <p:txBody>
          <a:bodyPr wrap="square" rtlCol="0">
            <a:spAutoFit/>
          </a:bodyPr>
          <a:lstStyle/>
          <a:p>
            <a:r>
              <a:rPr lang="tr-TR" sz="900">
                <a:hlinkClick r:id="rId4" tooltip="https://mascandobits.es/programacion/medir-tiempo-de-ejecucion-en-c/"/>
              </a:rPr>
              <a:t>Bu Fotoğraf</a:t>
            </a:r>
            <a:r>
              <a:rPr lang="tr-TR" sz="900"/>
              <a:t>, Bilinmeyen Yazar, </a:t>
            </a:r>
            <a:r>
              <a:rPr lang="tr-TR" sz="900">
                <a:hlinkClick r:id="rId5" tooltip="https://creativecommons.org/licenses/by-nc/3.0/"/>
              </a:rPr>
              <a:t>CC BY-NC</a:t>
            </a:r>
            <a:r>
              <a:rPr lang="tr-TR" sz="900"/>
              <a:t> altında lisanslanmıştır</a:t>
            </a:r>
          </a:p>
        </p:txBody>
      </p:sp>
    </p:spTree>
    <p:extLst>
      <p:ext uri="{BB962C8B-B14F-4D97-AF65-F5344CB8AC3E}">
        <p14:creationId xmlns:p14="http://schemas.microsoft.com/office/powerpoint/2010/main" val="3149739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4796024" y="243512"/>
            <a:ext cx="6932680" cy="4062651"/>
          </a:xfrm>
          <a:prstGeom prst="rect">
            <a:avLst/>
          </a:prstGeom>
          <a:noFill/>
        </p:spPr>
        <p:txBody>
          <a:bodyPr wrap="square">
            <a:spAutoFit/>
          </a:bodyPr>
          <a:lstStyle/>
          <a:p>
            <a:r>
              <a:rPr lang="tr-TR" sz="2400" b="1" dirty="0">
                <a:highlight>
                  <a:srgbClr val="FFFF00"/>
                </a:highlight>
              </a:rPr>
              <a:t>Swift</a:t>
            </a:r>
          </a:p>
          <a:p>
            <a:endParaRPr lang="tr-TR" b="1" dirty="0">
              <a:highlight>
                <a:srgbClr val="FFFF00"/>
              </a:highlight>
            </a:endParaRPr>
          </a:p>
          <a:p>
            <a:pPr>
              <a:buFont typeface="Arial" panose="020B0604020202020204" pitchFamily="34" charset="0"/>
              <a:buChar char="•"/>
            </a:pPr>
            <a:r>
              <a:rPr lang="tr-TR" sz="2400" b="1" dirty="0"/>
              <a:t>Kullanım Alanı</a:t>
            </a:r>
            <a:r>
              <a:rPr lang="tr-TR" sz="2400" dirty="0"/>
              <a:t>: Apple cihazları için uygulama geliştirmede kullanılan bir programlama dilidir.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Öne Çıkan Özellikler</a:t>
            </a:r>
            <a:r>
              <a:rPr lang="tr-TR" sz="2400" dirty="0"/>
              <a:t>: </a:t>
            </a:r>
            <a:r>
              <a:rPr lang="tr-TR" sz="2400" dirty="0" err="1"/>
              <a:t>iOS</a:t>
            </a:r>
            <a:r>
              <a:rPr lang="tr-TR" sz="2400" dirty="0"/>
              <a:t> ve </a:t>
            </a:r>
            <a:r>
              <a:rPr lang="tr-TR" sz="2400" dirty="0" err="1"/>
              <a:t>macOS</a:t>
            </a:r>
            <a:r>
              <a:rPr lang="tr-TR" sz="2400" dirty="0"/>
              <a:t> uygulamaları geliştirmek için optimize edilmiştir.</a:t>
            </a:r>
          </a:p>
          <a:p>
            <a:pPr>
              <a:buFont typeface="Arial" panose="020B0604020202020204" pitchFamily="34" charset="0"/>
              <a:buChar char="•"/>
            </a:pPr>
            <a:endParaRPr lang="tr-TR" sz="2400" dirty="0"/>
          </a:p>
          <a:p>
            <a:pPr>
              <a:buFont typeface="Arial" panose="020B0604020202020204" pitchFamily="34" charset="0"/>
              <a:buChar char="•"/>
            </a:pPr>
            <a:r>
              <a:rPr lang="tr-TR" sz="2400" b="1" dirty="0"/>
              <a:t>Kullanım Alanları</a:t>
            </a:r>
            <a:r>
              <a:rPr lang="tr-TR" sz="2400" dirty="0"/>
              <a:t>:</a:t>
            </a:r>
          </a:p>
          <a:p>
            <a:pPr marL="742950" lvl="1" indent="-285750">
              <a:buFont typeface="Arial" panose="020B0604020202020204" pitchFamily="34" charset="0"/>
              <a:buChar char="•"/>
            </a:pPr>
            <a:r>
              <a:rPr lang="tr-TR" sz="2400" dirty="0" err="1"/>
              <a:t>iOS</a:t>
            </a:r>
            <a:r>
              <a:rPr lang="tr-TR" sz="2400" dirty="0"/>
              <a:t>, </a:t>
            </a:r>
            <a:r>
              <a:rPr lang="tr-TR" sz="2400" dirty="0" err="1"/>
              <a:t>macOS</a:t>
            </a:r>
            <a:r>
              <a:rPr lang="tr-TR" sz="2400" dirty="0"/>
              <a:t>, </a:t>
            </a:r>
            <a:r>
              <a:rPr lang="tr-TR" sz="2400" dirty="0" err="1"/>
              <a:t>watchOS</a:t>
            </a:r>
            <a:r>
              <a:rPr lang="tr-TR" sz="2400" dirty="0"/>
              <a:t> ve </a:t>
            </a:r>
            <a:r>
              <a:rPr lang="tr-TR" sz="2400" dirty="0" err="1"/>
              <a:t>tvOS</a:t>
            </a:r>
            <a:r>
              <a:rPr lang="tr-TR" sz="2400" dirty="0"/>
              <a:t> uygulamaları</a:t>
            </a:r>
          </a:p>
          <a:p>
            <a:pPr marL="742950" lvl="1" indent="-285750">
              <a:buFont typeface="Arial" panose="020B0604020202020204" pitchFamily="34" charset="0"/>
              <a:buChar char="•"/>
            </a:pPr>
            <a:r>
              <a:rPr lang="tr-TR" sz="2400" dirty="0"/>
              <a:t>Apple ekosistemi içindeki uygulamalar</a:t>
            </a:r>
          </a:p>
        </p:txBody>
      </p:sp>
      <p:pic>
        <p:nvPicPr>
          <p:cNvPr id="6" name="Resim 5">
            <a:extLst>
              <a:ext uri="{FF2B5EF4-FFF2-40B4-BE49-F238E27FC236}">
                <a16:creationId xmlns:a16="http://schemas.microsoft.com/office/drawing/2014/main" id="{485FC78A-705A-60A7-AF6D-45ADB1EDDB4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84739" y="2164024"/>
            <a:ext cx="3794927" cy="2529951"/>
          </a:xfrm>
          <a:prstGeom prst="rect">
            <a:avLst/>
          </a:prstGeom>
        </p:spPr>
      </p:pic>
    </p:spTree>
    <p:extLst>
      <p:ext uri="{BB962C8B-B14F-4D97-AF65-F5344CB8AC3E}">
        <p14:creationId xmlns:p14="http://schemas.microsoft.com/office/powerpoint/2010/main" val="9533584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4817454" y="743384"/>
            <a:ext cx="6932680" cy="3816429"/>
          </a:xfrm>
          <a:prstGeom prst="rect">
            <a:avLst/>
          </a:prstGeom>
          <a:noFill/>
        </p:spPr>
        <p:txBody>
          <a:bodyPr wrap="square">
            <a:spAutoFit/>
          </a:bodyPr>
          <a:lstStyle/>
          <a:p>
            <a:r>
              <a:rPr lang="tr-TR" sz="2400" b="1" dirty="0">
                <a:highlight>
                  <a:srgbClr val="FFFF00"/>
                </a:highlight>
              </a:rPr>
              <a:t>PHP</a:t>
            </a:r>
          </a:p>
          <a:p>
            <a:endParaRPr lang="tr-TR" b="1" dirty="0">
              <a:highlight>
                <a:srgbClr val="FFFF00"/>
              </a:highlight>
            </a:endParaRPr>
          </a:p>
          <a:p>
            <a:pPr>
              <a:buFont typeface="Arial" panose="020B0604020202020204" pitchFamily="34" charset="0"/>
              <a:buChar char="•"/>
            </a:pPr>
            <a:r>
              <a:rPr lang="tr-TR" sz="2000" b="1" dirty="0"/>
              <a:t>Kullanım Alanı</a:t>
            </a:r>
            <a:r>
              <a:rPr lang="tr-TR" sz="2000" dirty="0"/>
              <a:t>: Web tabanlı uygulamalar için server-</a:t>
            </a:r>
            <a:r>
              <a:rPr lang="tr-TR" sz="2000" dirty="0" err="1"/>
              <a:t>side</a:t>
            </a:r>
            <a:r>
              <a:rPr lang="tr-TR" sz="2000" dirty="0"/>
              <a:t> bir programlama dilidir.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Öne Çıkan Özellikler</a:t>
            </a:r>
            <a:r>
              <a:rPr lang="tr-TR" sz="2000" dirty="0"/>
              <a:t>: Dinamik web sayfaları oluşturmak için kullanılır ve birçok büyük web sitesinde (örneğin, </a:t>
            </a:r>
            <a:r>
              <a:rPr lang="tr-TR" sz="2000" dirty="0" err="1"/>
              <a:t>WordPress</a:t>
            </a:r>
            <a:r>
              <a:rPr lang="tr-TR" sz="2000" dirty="0"/>
              <a:t>) kullanılır.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Kullanım Alanları</a:t>
            </a:r>
            <a:r>
              <a:rPr lang="tr-TR" sz="2000" dirty="0"/>
              <a:t>:</a:t>
            </a:r>
          </a:p>
          <a:p>
            <a:pPr marL="742950" lvl="1" indent="-285750">
              <a:buFont typeface="Arial" panose="020B0604020202020204" pitchFamily="34" charset="0"/>
              <a:buChar char="•"/>
            </a:pPr>
            <a:r>
              <a:rPr lang="tr-TR" sz="2000" dirty="0"/>
              <a:t>Web geliştirme (özellikle arka uç geliştirme)</a:t>
            </a:r>
          </a:p>
          <a:p>
            <a:pPr marL="742950" lvl="1" indent="-285750">
              <a:buFont typeface="Arial" panose="020B0604020202020204" pitchFamily="34" charset="0"/>
              <a:buChar char="•"/>
            </a:pPr>
            <a:r>
              <a:rPr lang="tr-TR" sz="2000" dirty="0"/>
              <a:t>İçerik yönetim sistemleri (CMS) oluşturma</a:t>
            </a:r>
          </a:p>
        </p:txBody>
      </p:sp>
      <p:pic>
        <p:nvPicPr>
          <p:cNvPr id="3" name="Resim 2" descr="logo, daire, yazı tipi, simge, sembol içeren bir resim&#10;&#10;Açıklama otomatik olarak oluşturuldu">
            <a:extLst>
              <a:ext uri="{FF2B5EF4-FFF2-40B4-BE49-F238E27FC236}">
                <a16:creationId xmlns:a16="http://schemas.microsoft.com/office/drawing/2014/main" id="{D4740978-4098-BDAA-F1CA-6DDEB94FD45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09849" y="2331725"/>
            <a:ext cx="3200400" cy="1728216"/>
          </a:xfrm>
          <a:prstGeom prst="rect">
            <a:avLst/>
          </a:prstGeom>
        </p:spPr>
      </p:pic>
    </p:spTree>
    <p:extLst>
      <p:ext uri="{BB962C8B-B14F-4D97-AF65-F5344CB8AC3E}">
        <p14:creationId xmlns:p14="http://schemas.microsoft.com/office/powerpoint/2010/main" val="34271123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4817454" y="743384"/>
            <a:ext cx="6932680" cy="3908762"/>
          </a:xfrm>
          <a:prstGeom prst="rect">
            <a:avLst/>
          </a:prstGeom>
          <a:noFill/>
        </p:spPr>
        <p:txBody>
          <a:bodyPr wrap="square">
            <a:spAutoFit/>
          </a:bodyPr>
          <a:lstStyle/>
          <a:p>
            <a:r>
              <a:rPr lang="tr-TR" sz="2400" b="1" dirty="0">
                <a:highlight>
                  <a:srgbClr val="FFFF00"/>
                </a:highlight>
              </a:rPr>
              <a:t>R</a:t>
            </a:r>
          </a:p>
          <a:p>
            <a:endParaRPr lang="tr-TR" sz="2400" b="1" dirty="0">
              <a:highlight>
                <a:srgbClr val="FFFF00"/>
              </a:highlight>
            </a:endParaRPr>
          </a:p>
          <a:p>
            <a:pPr>
              <a:buFont typeface="Arial" panose="020B0604020202020204" pitchFamily="34" charset="0"/>
              <a:buChar char="•"/>
            </a:pPr>
            <a:r>
              <a:rPr lang="tr-TR" sz="2000" b="1" dirty="0"/>
              <a:t>Kullanım Alanı</a:t>
            </a:r>
            <a:r>
              <a:rPr lang="tr-TR" sz="2000" dirty="0"/>
              <a:t>: Veri analizi ve istatistiksel hesaplamalar için kullanılan bir dildir.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Öne Çıkan Özellikler</a:t>
            </a:r>
            <a:r>
              <a:rPr lang="tr-TR" sz="2000" dirty="0"/>
              <a:t>: İstatistiksel modeller ve veri görselleştirme konusunda oldukça güçlüdür.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Kullanım Alanları</a:t>
            </a:r>
            <a:r>
              <a:rPr lang="tr-TR" sz="2000" dirty="0"/>
              <a:t>:</a:t>
            </a:r>
          </a:p>
          <a:p>
            <a:pPr marL="742950" lvl="1" indent="-285750">
              <a:buFont typeface="Arial" panose="020B0604020202020204" pitchFamily="34" charset="0"/>
              <a:buChar char="•"/>
            </a:pPr>
            <a:r>
              <a:rPr lang="tr-TR" sz="2000" dirty="0"/>
              <a:t>Veri bilimi ve analiz</a:t>
            </a:r>
          </a:p>
          <a:p>
            <a:pPr marL="742950" lvl="1" indent="-285750">
              <a:buFont typeface="Arial" panose="020B0604020202020204" pitchFamily="34" charset="0"/>
              <a:buChar char="•"/>
            </a:pPr>
            <a:r>
              <a:rPr lang="tr-TR" sz="2000" dirty="0"/>
              <a:t>İstatistiksel hesaplamalar ve araştırmalar</a:t>
            </a:r>
          </a:p>
          <a:p>
            <a:pPr marL="742950" lvl="1" indent="-285750">
              <a:buFont typeface="Arial" panose="020B0604020202020204" pitchFamily="34" charset="0"/>
              <a:buChar char="•"/>
            </a:pPr>
            <a:r>
              <a:rPr lang="tr-TR" sz="2000" dirty="0"/>
              <a:t>Veri görselleştirme</a:t>
            </a:r>
          </a:p>
        </p:txBody>
      </p:sp>
      <p:pic>
        <p:nvPicPr>
          <p:cNvPr id="8" name="Resim 7" descr="simge, sembol içeren bir resim&#10;&#10;Açıklama otomatik olarak oluşturuldu">
            <a:extLst>
              <a:ext uri="{FF2B5EF4-FFF2-40B4-BE49-F238E27FC236}">
                <a16:creationId xmlns:a16="http://schemas.microsoft.com/office/drawing/2014/main" id="{BCC18F57-0201-BA8C-76FA-5A3BAE7ABE6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7183" y="2255520"/>
            <a:ext cx="2610857" cy="1981454"/>
          </a:xfrm>
          <a:prstGeom prst="rect">
            <a:avLst/>
          </a:prstGeom>
        </p:spPr>
      </p:pic>
    </p:spTree>
    <p:extLst>
      <p:ext uri="{BB962C8B-B14F-4D97-AF65-F5344CB8AC3E}">
        <p14:creationId xmlns:p14="http://schemas.microsoft.com/office/powerpoint/2010/main" val="7456520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184578" cy="404614"/>
          </a:xfrm>
        </p:spPr>
        <p:txBody>
          <a:bodyPr vert="horz" lIns="91440" tIns="45720" rIns="91440" bIns="45720" rtlCol="0">
            <a:normAutofit/>
          </a:bodyPr>
          <a:lstStyle/>
          <a:p>
            <a:pPr defTabSz="914400">
              <a:spcAft>
                <a:spcPts val="600"/>
              </a:spcAft>
            </a:pPr>
            <a:r>
              <a:rPr lang="en-US" kern="1200" baseline="0">
                <a:latin typeface="+mn-lt"/>
                <a:ea typeface="+mn-ea"/>
                <a:cs typeface="+mn-cs"/>
              </a:rPr>
              <a:t>Kaynak: onuraltuntas.net </a:t>
            </a:r>
          </a:p>
        </p:txBody>
      </p:sp>
      <p:sp>
        <p:nvSpPr>
          <p:cNvPr id="4" name="Metin kutusu 3">
            <a:extLst>
              <a:ext uri="{FF2B5EF4-FFF2-40B4-BE49-F238E27FC236}">
                <a16:creationId xmlns:a16="http://schemas.microsoft.com/office/drawing/2014/main" id="{2DE5F7A4-A338-6B09-3907-D54E253A342B}"/>
              </a:ext>
            </a:extLst>
          </p:cNvPr>
          <p:cNvSpPr txBox="1"/>
          <p:nvPr/>
        </p:nvSpPr>
        <p:spPr>
          <a:xfrm>
            <a:off x="4817454" y="743384"/>
            <a:ext cx="6932680" cy="3600986"/>
          </a:xfrm>
          <a:prstGeom prst="rect">
            <a:avLst/>
          </a:prstGeom>
          <a:noFill/>
        </p:spPr>
        <p:txBody>
          <a:bodyPr wrap="square">
            <a:spAutoFit/>
          </a:bodyPr>
          <a:lstStyle/>
          <a:p>
            <a:r>
              <a:rPr lang="tr-TR" sz="2400" b="1" dirty="0">
                <a:highlight>
                  <a:srgbClr val="FFFF00"/>
                </a:highlight>
              </a:rPr>
              <a:t>SQL</a:t>
            </a:r>
          </a:p>
          <a:p>
            <a:endParaRPr lang="tr-TR" sz="2400" b="1" dirty="0">
              <a:highlight>
                <a:srgbClr val="FFFF00"/>
              </a:highlight>
            </a:endParaRPr>
          </a:p>
          <a:p>
            <a:pPr>
              <a:buFont typeface="Arial" panose="020B0604020202020204" pitchFamily="34" charset="0"/>
              <a:buChar char="•"/>
            </a:pPr>
            <a:r>
              <a:rPr lang="tr-TR" sz="2000" b="1" dirty="0"/>
              <a:t>Kullanım Alanı</a:t>
            </a:r>
            <a:r>
              <a:rPr lang="tr-TR" sz="2000" dirty="0"/>
              <a:t>: </a:t>
            </a:r>
            <a:r>
              <a:rPr lang="tr-TR" sz="2000" dirty="0" err="1"/>
              <a:t>Veritabanları</a:t>
            </a:r>
            <a:r>
              <a:rPr lang="tr-TR" sz="2000" dirty="0"/>
              <a:t> ile etkileşim kurmak için kullanılır.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Öne Çıkan Özellikler</a:t>
            </a:r>
            <a:r>
              <a:rPr lang="tr-TR" sz="2000" dirty="0"/>
              <a:t>: Verileri sorgulamak, güncellemek, silmek ve yönetmek için kullanılır.</a:t>
            </a:r>
          </a:p>
          <a:p>
            <a:pPr>
              <a:buFont typeface="Arial" panose="020B0604020202020204" pitchFamily="34" charset="0"/>
              <a:buChar char="•"/>
            </a:pPr>
            <a:endParaRPr lang="tr-TR" sz="2000" dirty="0"/>
          </a:p>
          <a:p>
            <a:pPr>
              <a:buFont typeface="Arial" panose="020B0604020202020204" pitchFamily="34" charset="0"/>
              <a:buChar char="•"/>
            </a:pPr>
            <a:r>
              <a:rPr lang="tr-TR" sz="2000" b="1" dirty="0"/>
              <a:t>Kullanım Alanları</a:t>
            </a:r>
            <a:r>
              <a:rPr lang="tr-TR" sz="2000" dirty="0"/>
              <a:t>:</a:t>
            </a:r>
          </a:p>
          <a:p>
            <a:pPr marL="742950" lvl="1" indent="-285750">
              <a:buFont typeface="Arial" panose="020B0604020202020204" pitchFamily="34" charset="0"/>
              <a:buChar char="•"/>
            </a:pPr>
            <a:r>
              <a:rPr lang="tr-TR" sz="2000" dirty="0" err="1"/>
              <a:t>Veritabanı</a:t>
            </a:r>
            <a:r>
              <a:rPr lang="tr-TR" sz="2000" dirty="0"/>
              <a:t> yönetimi</a:t>
            </a:r>
          </a:p>
          <a:p>
            <a:pPr marL="742950" lvl="1" indent="-285750">
              <a:buFont typeface="Arial" panose="020B0604020202020204" pitchFamily="34" charset="0"/>
              <a:buChar char="•"/>
            </a:pPr>
            <a:r>
              <a:rPr lang="tr-TR" sz="2000" dirty="0"/>
              <a:t>Büyük veri ve analiz sistemleri</a:t>
            </a:r>
          </a:p>
        </p:txBody>
      </p:sp>
      <p:pic>
        <p:nvPicPr>
          <p:cNvPr id="3" name="Resim 2" descr="daire, yeşil içeren bir resim&#10;&#10;Açıklama otomatik olarak oluşturuldu">
            <a:extLst>
              <a:ext uri="{FF2B5EF4-FFF2-40B4-BE49-F238E27FC236}">
                <a16:creationId xmlns:a16="http://schemas.microsoft.com/office/drawing/2014/main" id="{2B4EA570-AD65-F28A-8818-7A8981EBE54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88077" y="1826518"/>
            <a:ext cx="2943602" cy="2943602"/>
          </a:xfrm>
          <a:prstGeom prst="rect">
            <a:avLst/>
          </a:prstGeom>
        </p:spPr>
      </p:pic>
    </p:spTree>
    <p:extLst>
      <p:ext uri="{BB962C8B-B14F-4D97-AF65-F5344CB8AC3E}">
        <p14:creationId xmlns:p14="http://schemas.microsoft.com/office/powerpoint/2010/main" val="9339650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9091E3E8-16D9-477E-717B-21C71DF1419C}"/>
              </a:ext>
            </a:extLst>
          </p:cNvPr>
          <p:cNvSpPr txBox="1"/>
          <p:nvPr/>
        </p:nvSpPr>
        <p:spPr>
          <a:xfrm>
            <a:off x="640080" y="639704"/>
            <a:ext cx="3299579" cy="5577840"/>
          </a:xfrm>
          <a:prstGeom prst="rect">
            <a:avLst/>
          </a:prstGeom>
        </p:spPr>
        <p:txBody>
          <a:bodyPr vert="horz" lIns="91440" tIns="45720" rIns="91440" bIns="45720" rtlCol="0" anchor="ctr">
            <a:normAutofit/>
          </a:bodyPr>
          <a:lstStyle/>
          <a:p>
            <a:pPr algn="ctr" defTabSz="914400">
              <a:lnSpc>
                <a:spcPct val="89000"/>
              </a:lnSpc>
              <a:spcBef>
                <a:spcPct val="0"/>
              </a:spcBef>
              <a:spcAft>
                <a:spcPts val="600"/>
              </a:spcAft>
            </a:pPr>
            <a:r>
              <a:rPr lang="en-US" sz="4400" b="1">
                <a:solidFill>
                  <a:schemeClr val="tx2"/>
                </a:solidFill>
                <a:latin typeface="+mj-lt"/>
                <a:ea typeface="+mj-ea"/>
                <a:cs typeface="+mj-cs"/>
              </a:rPr>
              <a:t>SORU</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vert="horz" lIns="91440" tIns="45720" rIns="91440" bIns="45720" rtlCol="0" anchor="ctr">
            <a:normAutofit/>
          </a:bodyPr>
          <a:lstStyle/>
          <a:p>
            <a:pPr defTabSz="914400">
              <a:spcAft>
                <a:spcPts val="600"/>
              </a:spcAft>
            </a:pPr>
            <a:r>
              <a:rPr lang="en-US" kern="1200" baseline="0">
                <a:solidFill>
                  <a:schemeClr val="tx2"/>
                </a:solidFill>
                <a:latin typeface="+mn-lt"/>
                <a:ea typeface="+mn-ea"/>
                <a:cs typeface="+mn-cs"/>
              </a:rPr>
              <a:t>Kaynak: onuraltuntas.net </a:t>
            </a:r>
          </a:p>
        </p:txBody>
      </p:sp>
      <p:graphicFrame>
        <p:nvGraphicFramePr>
          <p:cNvPr id="43" name="Metin kutusu 3">
            <a:extLst>
              <a:ext uri="{FF2B5EF4-FFF2-40B4-BE49-F238E27FC236}">
                <a16:creationId xmlns:a16="http://schemas.microsoft.com/office/drawing/2014/main" id="{D04E55DF-6A92-9E67-4B12-092E03F71528}"/>
              </a:ext>
            </a:extLst>
          </p:cNvPr>
          <p:cNvGraphicFramePr/>
          <p:nvPr>
            <p:extLst>
              <p:ext uri="{D42A27DB-BD31-4B8C-83A1-F6EECF244321}">
                <p14:modId xmlns:p14="http://schemas.microsoft.com/office/powerpoint/2010/main" val="491288008"/>
              </p:ext>
            </p:extLst>
          </p:nvPr>
        </p:nvGraphicFramePr>
        <p:xfrm>
          <a:off x="4328448" y="480069"/>
          <a:ext cx="6506304" cy="5577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02978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7405" y="313915"/>
            <a:ext cx="6777256" cy="3617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8700" y="4311650"/>
            <a:ext cx="7594600" cy="176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56393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1284354"/>
          </a:xfrm>
          <a:solidFill>
            <a:schemeClr val="accent2"/>
          </a:solidFill>
        </p:spPr>
        <p:txBody>
          <a:bodyPr>
            <a:normAutofit fontScale="90000"/>
          </a:bodyPr>
          <a:lstStyle/>
          <a:p>
            <a:r>
              <a:rPr lang="tr-TR" b="1" dirty="0">
                <a:latin typeface="Calibri" panose="020F0502020204030204" pitchFamily="34" charset="0"/>
              </a:rPr>
              <a:t>2.8. Akış diyagramının kullanım amaçları ve avantajları</a:t>
            </a:r>
            <a:br>
              <a:rPr lang="tr-TR" dirty="0">
                <a:effectLst/>
                <a:latin typeface="Calibri" panose="020F0502020204030204" pitchFamily="34" charset="0"/>
              </a:rPr>
            </a:b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3438144" y="2210092"/>
            <a:ext cx="6096000" cy="2677656"/>
          </a:xfrm>
          <a:prstGeom prst="rect">
            <a:avLst/>
          </a:prstGeom>
          <a:noFill/>
        </p:spPr>
        <p:txBody>
          <a:bodyPr wrap="square">
            <a:spAutoFit/>
          </a:bodyPr>
          <a:lstStyle/>
          <a:p>
            <a:pPr marL="285750" indent="-285750">
              <a:buFont typeface="Arial" panose="020B0604020202020204" pitchFamily="34" charset="0"/>
              <a:buChar char="•"/>
            </a:pPr>
            <a:r>
              <a:rPr lang="tr-TR" sz="2400" dirty="0"/>
              <a:t>Problemi Görselleştirir</a:t>
            </a:r>
          </a:p>
          <a:p>
            <a:pPr marL="285750" indent="-285750">
              <a:buFont typeface="Arial" panose="020B0604020202020204" pitchFamily="34" charset="0"/>
              <a:buChar char="•"/>
            </a:pPr>
            <a:r>
              <a:rPr lang="tr-TR" sz="2400" dirty="0"/>
              <a:t>Mantıksal Düşünme Becerisini Geliştirir</a:t>
            </a:r>
          </a:p>
          <a:p>
            <a:pPr marL="285750" indent="-285750">
              <a:buFont typeface="Arial" panose="020B0604020202020204" pitchFamily="34" charset="0"/>
              <a:buChar char="•"/>
            </a:pPr>
            <a:r>
              <a:rPr lang="tr-TR" sz="2400" dirty="0"/>
              <a:t>Hataları Önceden Görme İmkanı Sunar</a:t>
            </a:r>
          </a:p>
          <a:p>
            <a:pPr marL="285750" indent="-285750">
              <a:buFont typeface="Arial" panose="020B0604020202020204" pitchFamily="34" charset="0"/>
              <a:buChar char="•"/>
            </a:pPr>
            <a:r>
              <a:rPr lang="tr-TR" sz="2400" dirty="0"/>
              <a:t>Çözüm Sürecini Optimize Etme Fırsatı Verir</a:t>
            </a:r>
          </a:p>
          <a:p>
            <a:pPr marL="285750" indent="-285750">
              <a:buFont typeface="Arial" panose="020B0604020202020204" pitchFamily="34" charset="0"/>
              <a:buChar char="•"/>
            </a:pPr>
            <a:r>
              <a:rPr lang="tr-TR" sz="2400" dirty="0"/>
              <a:t>İletişimi Kolaylaştırır</a:t>
            </a:r>
          </a:p>
          <a:p>
            <a:pPr marL="285750" indent="-285750">
              <a:buFont typeface="Arial" panose="020B0604020202020204" pitchFamily="34" charset="0"/>
              <a:buChar char="•"/>
            </a:pPr>
            <a:r>
              <a:rPr lang="tr-TR" sz="2400" dirty="0"/>
              <a:t>Adım Adım Kılavuz Görevi Görür</a:t>
            </a:r>
          </a:p>
          <a:p>
            <a:pPr marL="285750" indent="-285750">
              <a:buFont typeface="Arial" panose="020B0604020202020204" pitchFamily="34" charset="0"/>
              <a:buChar char="•"/>
            </a:pPr>
            <a:r>
              <a:rPr lang="tr-TR" sz="2400" dirty="0"/>
              <a:t>Değişiklik Yapmayı Kolaylaştırır</a:t>
            </a:r>
          </a:p>
        </p:txBody>
      </p:sp>
    </p:spTree>
    <p:extLst>
      <p:ext uri="{BB962C8B-B14F-4D97-AF65-F5344CB8AC3E}">
        <p14:creationId xmlns:p14="http://schemas.microsoft.com/office/powerpoint/2010/main" val="7147866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41" name="Group 1030">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42"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043"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1044" name="Rectangle 1034">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kış diyagramı nedir? Soruları ve çözümleri | Bilişim Paylaşım ve Sağlık">
            <a:extLst>
              <a:ext uri="{FF2B5EF4-FFF2-40B4-BE49-F238E27FC236}">
                <a16:creationId xmlns:a16="http://schemas.microsoft.com/office/drawing/2014/main" id="{59F0CC44-FAF9-E945-74C0-ECA402BF39D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1535" y="640080"/>
            <a:ext cx="6485860" cy="5577840"/>
          </a:xfrm>
          <a:prstGeom prst="rect">
            <a:avLst/>
          </a:prstGeom>
          <a:noFill/>
          <a:extLst>
            <a:ext uri="{909E8E84-426E-40DD-AFC4-6F175D3DCCD1}">
              <a14:hiddenFill xmlns:a14="http://schemas.microsoft.com/office/drawing/2010/main">
                <a:solidFill>
                  <a:srgbClr val="FFFFFF"/>
                </a:solidFill>
              </a14:hiddenFill>
            </a:ext>
          </a:extLst>
        </p:spPr>
      </p:pic>
      <p:sp>
        <p:nvSpPr>
          <p:cNvPr id="1045"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8569666" y="1314922"/>
            <a:ext cx="3176246" cy="3000139"/>
          </a:xfrm>
        </p:spPr>
        <p:txBody>
          <a:bodyPr vert="horz" lIns="91440" tIns="45720" rIns="91440" bIns="45720" rtlCol="0" anchor="b">
            <a:normAutofit/>
          </a:bodyPr>
          <a:lstStyle/>
          <a:p>
            <a:r>
              <a:rPr lang="en-US" sz="3000" b="1" cap="all"/>
              <a:t>2.9. </a:t>
            </a:r>
            <a:r>
              <a:rPr lang="en-US" sz="3000" b="1" cap="all">
                <a:effectLst/>
              </a:rPr>
              <a:t>Temel akış diyagramı şekilleri ve elemanları</a:t>
            </a:r>
            <a:br>
              <a:rPr lang="en-US" sz="3000" b="1" cap="all">
                <a:effectLst/>
              </a:rPr>
            </a:br>
            <a:br>
              <a:rPr lang="en-US" sz="3000" b="1" cap="all">
                <a:effectLst/>
              </a:rPr>
            </a:br>
            <a:endParaRPr lang="en-US" sz="3000" b="1" cap="all"/>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584054" y="6453386"/>
            <a:ext cx="7023377" cy="404614"/>
          </a:xfrm>
        </p:spPr>
        <p:txBody>
          <a:bodyPr vert="horz" lIns="91440" tIns="45720" rIns="91440" bIns="45720" rtlCol="0" anchor="ctr">
            <a:normAutofit/>
          </a:bodyPr>
          <a:lstStyle/>
          <a:p>
            <a:pPr algn="ctr" defTabSz="914400">
              <a:spcAft>
                <a:spcPts val="600"/>
              </a:spcAft>
            </a:pPr>
            <a:r>
              <a:rPr lang="en-US" kern="1200" baseline="0">
                <a:solidFill>
                  <a:schemeClr val="tx2"/>
                </a:solidFill>
                <a:latin typeface="+mn-lt"/>
                <a:ea typeface="+mn-ea"/>
                <a:cs typeface="+mn-cs"/>
              </a:rPr>
              <a:t>Kaynak: onuraltuntas.net </a:t>
            </a:r>
          </a:p>
        </p:txBody>
      </p:sp>
    </p:spTree>
    <p:extLst>
      <p:ext uri="{BB962C8B-B14F-4D97-AF65-F5344CB8AC3E}">
        <p14:creationId xmlns:p14="http://schemas.microsoft.com/office/powerpoint/2010/main" val="1309145297"/>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51" name="Rectangle 1050">
            <a:extLst>
              <a:ext uri="{FF2B5EF4-FFF2-40B4-BE49-F238E27FC236}">
                <a16:creationId xmlns:a16="http://schemas.microsoft.com/office/drawing/2014/main" id="{C96282C0-351C-48EE-A89D-D662C5DB2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4978904" y="400050"/>
            <a:ext cx="6176776" cy="1485900"/>
          </a:xfrm>
        </p:spPr>
        <p:txBody>
          <a:bodyPr vert="horz" lIns="91440" tIns="45720" rIns="91440" bIns="45720" rtlCol="0" anchor="t">
            <a:normAutofit/>
          </a:bodyPr>
          <a:lstStyle/>
          <a:p>
            <a:r>
              <a:rPr lang="en-US" sz="2000" dirty="0" err="1"/>
              <a:t>Akış</a:t>
            </a:r>
            <a:r>
              <a:rPr lang="en-US" sz="2000" dirty="0"/>
              <a:t> </a:t>
            </a:r>
            <a:r>
              <a:rPr lang="en-US" sz="2000" dirty="0" err="1"/>
              <a:t>diyagramının</a:t>
            </a:r>
            <a:r>
              <a:rPr lang="en-US" sz="2000" dirty="0"/>
              <a:t> </a:t>
            </a:r>
            <a:r>
              <a:rPr lang="en-US" sz="2000" dirty="0" err="1"/>
              <a:t>elektronik</a:t>
            </a:r>
            <a:r>
              <a:rPr lang="en-US" sz="2000" dirty="0"/>
              <a:t> </a:t>
            </a:r>
            <a:r>
              <a:rPr lang="en-US" sz="2000" dirty="0" err="1"/>
              <a:t>ortamdaki</a:t>
            </a:r>
            <a:r>
              <a:rPr lang="en-US" sz="2000" dirty="0"/>
              <a:t> </a:t>
            </a:r>
            <a:r>
              <a:rPr lang="en-US" sz="2000" dirty="0" err="1"/>
              <a:t>çizimi</a:t>
            </a:r>
            <a:r>
              <a:rPr lang="en-US" sz="2000" dirty="0"/>
              <a:t> </a:t>
            </a:r>
            <a:r>
              <a:rPr lang="en-US" sz="2000" dirty="0" err="1"/>
              <a:t>için</a:t>
            </a:r>
            <a:r>
              <a:rPr lang="en-US" sz="2000" dirty="0"/>
              <a:t> </a:t>
            </a:r>
            <a:r>
              <a:rPr lang="en-US" sz="2000" dirty="0" err="1"/>
              <a:t>kullanılan</a:t>
            </a:r>
            <a:r>
              <a:rPr lang="en-US" sz="2000" dirty="0"/>
              <a:t> </a:t>
            </a:r>
            <a:r>
              <a:rPr lang="en-US" sz="2000" dirty="0" err="1"/>
              <a:t>kelime</a:t>
            </a:r>
            <a:r>
              <a:rPr lang="en-US" sz="2000" dirty="0"/>
              <a:t> </a:t>
            </a:r>
            <a:r>
              <a:rPr lang="en-US" sz="2000" dirty="0" err="1"/>
              <a:t>işlemci</a:t>
            </a:r>
            <a:r>
              <a:rPr lang="en-US" sz="2000" dirty="0"/>
              <a:t> </a:t>
            </a:r>
            <a:r>
              <a:rPr lang="en-US" sz="2000" dirty="0" err="1"/>
              <a:t>programları</a:t>
            </a:r>
            <a:r>
              <a:rPr lang="en-US" sz="2000" dirty="0"/>
              <a:t> </a:t>
            </a:r>
            <a:r>
              <a:rPr lang="en-US" sz="2000" dirty="0" err="1"/>
              <a:t>veya</a:t>
            </a:r>
            <a:r>
              <a:rPr lang="en-US" sz="2000" dirty="0"/>
              <a:t> </a:t>
            </a:r>
            <a:r>
              <a:rPr lang="en-US" sz="2000" dirty="0" err="1"/>
              <a:t>diğer</a:t>
            </a:r>
            <a:r>
              <a:rPr lang="en-US" sz="2000" dirty="0"/>
              <a:t> </a:t>
            </a:r>
            <a:r>
              <a:rPr lang="en-US" sz="2000" dirty="0" err="1"/>
              <a:t>çizim</a:t>
            </a:r>
            <a:r>
              <a:rPr lang="en-US" sz="2000" dirty="0"/>
              <a:t> </a:t>
            </a:r>
            <a:r>
              <a:rPr lang="en-US" sz="2000" dirty="0" err="1"/>
              <a:t>programları</a:t>
            </a:r>
            <a:br>
              <a:rPr lang="en-US" sz="2000" b="1" cap="all" dirty="0">
                <a:effectLst/>
              </a:rPr>
            </a:br>
            <a:br>
              <a:rPr lang="en-US" sz="1800" b="1" cap="all" dirty="0">
                <a:effectLst/>
              </a:rPr>
            </a:br>
            <a:endParaRPr lang="en-US" sz="1800" b="1" cap="all" dirty="0"/>
          </a:p>
        </p:txBody>
      </p:sp>
      <p:pic>
        <p:nvPicPr>
          <p:cNvPr id="1047" name="Picture 1046">
            <a:extLst>
              <a:ext uri="{FF2B5EF4-FFF2-40B4-BE49-F238E27FC236}">
                <a16:creationId xmlns:a16="http://schemas.microsoft.com/office/drawing/2014/main" id="{84E474E1-B114-3E8F-9F19-DCE3E6710555}"/>
              </a:ext>
            </a:extLst>
          </p:cNvPr>
          <p:cNvPicPr>
            <a:picLocks noChangeAspect="1"/>
          </p:cNvPicPr>
          <p:nvPr/>
        </p:nvPicPr>
        <p:blipFill>
          <a:blip r:embed="rId2"/>
          <a:srcRect l="28648" r="26232" b="-1"/>
          <a:stretch/>
        </p:blipFill>
        <p:spPr>
          <a:xfrm>
            <a:off x="-1" y="10"/>
            <a:ext cx="4373546" cy="6857990"/>
          </a:xfrm>
          <a:prstGeom prst="rect">
            <a:avLst/>
          </a:prstGeom>
        </p:spPr>
      </p:pic>
      <p:sp>
        <p:nvSpPr>
          <p:cNvPr id="1053" name="Rectangle 1052">
            <a:extLst>
              <a:ext uri="{FF2B5EF4-FFF2-40B4-BE49-F238E27FC236}">
                <a16:creationId xmlns:a16="http://schemas.microsoft.com/office/drawing/2014/main" id="{1B35EC73-2F87-44A7-B231-91053659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4" name="Metin kutusu 3">
            <a:extLst>
              <a:ext uri="{FF2B5EF4-FFF2-40B4-BE49-F238E27FC236}">
                <a16:creationId xmlns:a16="http://schemas.microsoft.com/office/drawing/2014/main" id="{75F9F86C-0450-C812-6AB5-DC04FC057753}"/>
              </a:ext>
            </a:extLst>
          </p:cNvPr>
          <p:cNvSpPr txBox="1"/>
          <p:nvPr/>
        </p:nvSpPr>
        <p:spPr>
          <a:xfrm>
            <a:off x="4978904" y="2243328"/>
            <a:ext cx="6176776" cy="358140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buChar char="•"/>
            </a:pPr>
            <a:r>
              <a:rPr lang="en-US" b="1" dirty="0">
                <a:solidFill>
                  <a:schemeClr val="tx2"/>
                </a:solidFill>
              </a:rPr>
              <a:t>Microsoft Word</a:t>
            </a:r>
          </a:p>
          <a:p>
            <a:pPr marL="384048" indent="-384048" defTabSz="914400">
              <a:lnSpc>
                <a:spcPct val="94000"/>
              </a:lnSpc>
              <a:spcAft>
                <a:spcPts val="200"/>
              </a:spcAft>
              <a:buFont typeface="Franklin Gothic Book" panose="020B0503020102020204" pitchFamily="34" charset="0"/>
              <a:buChar char="•"/>
            </a:pPr>
            <a:r>
              <a:rPr lang="en-US" dirty="0" err="1">
                <a:solidFill>
                  <a:schemeClr val="tx2"/>
                </a:solidFill>
              </a:rPr>
              <a:t>Flowchart.com</a:t>
            </a:r>
            <a:endParaRPr lang="en-US" b="1" dirty="0">
              <a:solidFill>
                <a:schemeClr val="tx2"/>
              </a:solidFill>
            </a:endParaRPr>
          </a:p>
          <a:p>
            <a:pPr marL="384048" indent="-384048" defTabSz="914400">
              <a:lnSpc>
                <a:spcPct val="94000"/>
              </a:lnSpc>
              <a:spcAft>
                <a:spcPts val="200"/>
              </a:spcAft>
              <a:buFont typeface="Franklin Gothic Book" panose="020B0503020102020204" pitchFamily="34" charset="0"/>
              <a:buChar char="•"/>
            </a:pPr>
            <a:r>
              <a:rPr lang="en-US" b="1" dirty="0">
                <a:solidFill>
                  <a:schemeClr val="tx2"/>
                </a:solidFill>
              </a:rPr>
              <a:t>Google Docs</a:t>
            </a:r>
          </a:p>
          <a:p>
            <a:pPr marL="384048" indent="-384048" defTabSz="914400">
              <a:lnSpc>
                <a:spcPct val="94000"/>
              </a:lnSpc>
              <a:spcAft>
                <a:spcPts val="200"/>
              </a:spcAft>
              <a:buFont typeface="Franklin Gothic Book" panose="020B0503020102020204" pitchFamily="34" charset="0"/>
              <a:buChar char="•"/>
            </a:pPr>
            <a:r>
              <a:rPr lang="en-US" b="1" dirty="0">
                <a:solidFill>
                  <a:schemeClr val="tx2"/>
                </a:solidFill>
              </a:rPr>
              <a:t>Microsoft PowerPoint</a:t>
            </a:r>
          </a:p>
          <a:p>
            <a:pPr marL="384048" indent="-384048" defTabSz="914400">
              <a:lnSpc>
                <a:spcPct val="94000"/>
              </a:lnSpc>
              <a:spcAft>
                <a:spcPts val="200"/>
              </a:spcAft>
              <a:buFont typeface="Franklin Gothic Book" panose="020B0503020102020204" pitchFamily="34" charset="0"/>
              <a:buChar char="•"/>
            </a:pPr>
            <a:r>
              <a:rPr lang="en-US" b="1" dirty="0">
                <a:solidFill>
                  <a:schemeClr val="tx2"/>
                </a:solidFill>
              </a:rPr>
              <a:t>Google Slides</a:t>
            </a:r>
          </a:p>
          <a:p>
            <a:pPr marL="384048" indent="-384048" defTabSz="914400">
              <a:lnSpc>
                <a:spcPct val="94000"/>
              </a:lnSpc>
              <a:spcAft>
                <a:spcPts val="200"/>
              </a:spcAft>
              <a:buFont typeface="Franklin Gothic Book" panose="020B0503020102020204" pitchFamily="34" charset="0"/>
              <a:buChar char="•"/>
            </a:pPr>
            <a:r>
              <a:rPr lang="en-US" b="1" dirty="0">
                <a:solidFill>
                  <a:schemeClr val="tx2"/>
                </a:solidFill>
              </a:rPr>
              <a:t>Microsoft </a:t>
            </a:r>
            <a:r>
              <a:rPr lang="en-US" b="1" dirty="0" err="1">
                <a:solidFill>
                  <a:schemeClr val="tx2"/>
                </a:solidFill>
              </a:rPr>
              <a:t>VisioL</a:t>
            </a:r>
            <a:endParaRPr lang="en-US" b="1" dirty="0">
              <a:solidFill>
                <a:schemeClr val="tx2"/>
              </a:solidFill>
            </a:endParaRPr>
          </a:p>
          <a:p>
            <a:pPr marL="384048" indent="-384048" defTabSz="914400">
              <a:lnSpc>
                <a:spcPct val="94000"/>
              </a:lnSpc>
              <a:spcAft>
                <a:spcPts val="200"/>
              </a:spcAft>
              <a:buFont typeface="Franklin Gothic Book" panose="020B0503020102020204" pitchFamily="34" charset="0"/>
              <a:buChar char="•"/>
            </a:pPr>
            <a:r>
              <a:rPr lang="en-US" b="1" dirty="0" err="1">
                <a:solidFill>
                  <a:schemeClr val="tx2"/>
                </a:solidFill>
              </a:rPr>
              <a:t>Lucidchart</a:t>
            </a:r>
            <a:endParaRPr lang="en-US" b="1" dirty="0">
              <a:solidFill>
                <a:schemeClr val="tx2"/>
              </a:solidFill>
            </a:endParaRPr>
          </a:p>
          <a:p>
            <a:pPr marL="384048" indent="-384048" defTabSz="914400">
              <a:lnSpc>
                <a:spcPct val="94000"/>
              </a:lnSpc>
              <a:spcAft>
                <a:spcPts val="200"/>
              </a:spcAft>
              <a:buFont typeface="Franklin Gothic Book" panose="020B0503020102020204" pitchFamily="34" charset="0"/>
              <a:buChar char="•"/>
            </a:pPr>
            <a:r>
              <a:rPr lang="en-US" b="1" dirty="0" err="1">
                <a:solidFill>
                  <a:schemeClr val="tx2"/>
                </a:solidFill>
              </a:rPr>
              <a:t>Diagrams.net</a:t>
            </a:r>
            <a:r>
              <a:rPr lang="en-US" b="1" dirty="0">
                <a:solidFill>
                  <a:schemeClr val="tx2"/>
                </a:solidFill>
              </a:rPr>
              <a:t> (</a:t>
            </a:r>
            <a:r>
              <a:rPr lang="en-US" b="1" dirty="0" err="1">
                <a:solidFill>
                  <a:schemeClr val="tx2"/>
                </a:solidFill>
              </a:rPr>
              <a:t>Draw.io</a:t>
            </a:r>
            <a:r>
              <a:rPr lang="en-US" b="1" dirty="0">
                <a:solidFill>
                  <a:schemeClr val="tx2"/>
                </a:solidFill>
              </a:rPr>
              <a:t>)</a:t>
            </a:r>
          </a:p>
          <a:p>
            <a:pPr marL="384048" indent="-384048" defTabSz="914400">
              <a:lnSpc>
                <a:spcPct val="94000"/>
              </a:lnSpc>
              <a:spcAft>
                <a:spcPts val="200"/>
              </a:spcAft>
              <a:buFont typeface="Franklin Gothic Book" panose="020B0503020102020204" pitchFamily="34" charset="0"/>
              <a:buChar char="•"/>
            </a:pPr>
            <a:r>
              <a:rPr lang="en-US" b="1" dirty="0">
                <a:solidFill>
                  <a:schemeClr val="tx2"/>
                </a:solidFill>
              </a:rPr>
              <a:t>Google Drawings</a:t>
            </a:r>
          </a:p>
          <a:p>
            <a:pPr marL="384048" indent="-384048" defTabSz="914400">
              <a:lnSpc>
                <a:spcPct val="94000"/>
              </a:lnSpc>
              <a:spcAft>
                <a:spcPts val="200"/>
              </a:spcAft>
              <a:buFont typeface="Franklin Gothic Book" panose="020B0503020102020204" pitchFamily="34" charset="0"/>
              <a:buChar char="•"/>
            </a:pPr>
            <a:r>
              <a:rPr lang="en-US" b="1" dirty="0" err="1">
                <a:solidFill>
                  <a:schemeClr val="tx2"/>
                </a:solidFill>
              </a:rPr>
              <a:t>Mermaid.js</a:t>
            </a:r>
            <a:endParaRPr lang="en-US" dirty="0">
              <a:solidFill>
                <a:schemeClr val="tx2"/>
              </a:solidFill>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5100824" y="6453386"/>
            <a:ext cx="4073570" cy="404614"/>
          </a:xfrm>
        </p:spPr>
        <p:txBody>
          <a:bodyPr vert="horz" lIns="91440" tIns="45720" rIns="91440" bIns="45720" rtlCol="0" anchor="ctr">
            <a:normAutofit/>
          </a:bodyPr>
          <a:lstStyle/>
          <a:p>
            <a:pPr>
              <a:spcAft>
                <a:spcPts val="600"/>
              </a:spcAft>
            </a:pPr>
            <a:r>
              <a:rPr lang="en-US" kern="1200" baseline="0">
                <a:solidFill>
                  <a:schemeClr val="tx2"/>
                </a:solidFill>
                <a:latin typeface="+mn-lt"/>
                <a:ea typeface="+mn-ea"/>
                <a:cs typeface="+mn-cs"/>
              </a:rPr>
              <a:t>Kaynak: onuraltuntas.net </a:t>
            </a:r>
          </a:p>
        </p:txBody>
      </p:sp>
    </p:spTree>
    <p:extLst>
      <p:ext uri="{BB962C8B-B14F-4D97-AF65-F5344CB8AC3E}">
        <p14:creationId xmlns:p14="http://schemas.microsoft.com/office/powerpoint/2010/main" val="329109434"/>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C89EA62-F38E-4285-A105-C5E1BD3600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56" name="Freeform 6">
              <a:extLst>
                <a:ext uri="{FF2B5EF4-FFF2-40B4-BE49-F238E27FC236}">
                  <a16:creationId xmlns:a16="http://schemas.microsoft.com/office/drawing/2014/main" id="{2CF6E46A-CCCD-4728-B011-E147B2362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57" name="Freeform 6">
              <a:extLst>
                <a:ext uri="{FF2B5EF4-FFF2-40B4-BE49-F238E27FC236}">
                  <a16:creationId xmlns:a16="http://schemas.microsoft.com/office/drawing/2014/main" id="{2E2C684B-30C9-4689-A529-EBF1B8ADB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51" name="Rectangle 50">
            <a:extLst>
              <a:ext uri="{FF2B5EF4-FFF2-40B4-BE49-F238E27FC236}">
                <a16:creationId xmlns:a16="http://schemas.microsoft.com/office/drawing/2014/main" id="{5ABA7F3F-D56F-4C06-84AC-03FC83B06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715374B5-D7C8-4AA9-BE65-DB7A0CA9B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58" name="Freeform 6">
              <a:extLst>
                <a:ext uri="{FF2B5EF4-FFF2-40B4-BE49-F238E27FC236}">
                  <a16:creationId xmlns:a16="http://schemas.microsoft.com/office/drawing/2014/main" id="{C73A7452-ED0F-4903-A620-8D103E556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accent1"/>
            </a:solidFill>
            <a:ln w="0">
              <a:noFill/>
              <a:prstDash val="solid"/>
              <a:round/>
              <a:headEnd/>
              <a:tailEnd/>
            </a:ln>
          </p:spPr>
          <p:txBody>
            <a:bodyPr/>
            <a:lstStyle/>
            <a:p>
              <a:endParaRPr lang="tr-TR"/>
            </a:p>
          </p:txBody>
        </p:sp>
        <p:sp>
          <p:nvSpPr>
            <p:cNvPr id="55" name="Freeform 6">
              <a:extLst>
                <a:ext uri="{FF2B5EF4-FFF2-40B4-BE49-F238E27FC236}">
                  <a16:creationId xmlns:a16="http://schemas.microsoft.com/office/drawing/2014/main" id="{F6A3F6CE-D581-4C37-8822-4F4A68325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2"/>
            </a:solidFill>
            <a:ln w="0">
              <a:noFill/>
              <a:prstDash val="solid"/>
              <a:round/>
              <a:headEnd/>
              <a:tailEnd/>
            </a:ln>
          </p:spPr>
          <p:txBody>
            <a:bodyPr/>
            <a:lstStyle/>
            <a:p>
              <a:endParaRPr lang="tr-TR"/>
            </a:p>
          </p:txBody>
        </p:sp>
      </p:grpSp>
      <p:sp>
        <p:nvSpPr>
          <p:cNvPr id="4" name="Başlık 3">
            <a:extLst>
              <a:ext uri="{FF2B5EF4-FFF2-40B4-BE49-F238E27FC236}">
                <a16:creationId xmlns:a16="http://schemas.microsoft.com/office/drawing/2014/main" id="{26080747-E308-1F9F-74C8-AFE234C02E2C}"/>
              </a:ext>
            </a:extLst>
          </p:cNvPr>
          <p:cNvSpPr>
            <a:spLocks noGrp="1"/>
          </p:cNvSpPr>
          <p:nvPr>
            <p:ph type="title"/>
          </p:nvPr>
        </p:nvSpPr>
        <p:spPr>
          <a:xfrm>
            <a:off x="1915128" y="1788454"/>
            <a:ext cx="8361229" cy="2098226"/>
          </a:xfrm>
        </p:spPr>
        <p:txBody>
          <a:bodyPr vert="horz" lIns="91440" tIns="45720" rIns="91440" bIns="45720" rtlCol="0" anchor="b">
            <a:normAutofit/>
          </a:bodyPr>
          <a:lstStyle/>
          <a:p>
            <a:pPr algn="ctr"/>
            <a:r>
              <a:rPr lang="en-US" sz="2300" cap="all" dirty="0" err="1"/>
              <a:t>Akış</a:t>
            </a:r>
            <a:r>
              <a:rPr lang="en-US" sz="2300" cap="all" dirty="0"/>
              <a:t> </a:t>
            </a:r>
            <a:r>
              <a:rPr lang="en-US" sz="2300" cap="all" dirty="0" err="1"/>
              <a:t>diyagramlarını</a:t>
            </a:r>
            <a:r>
              <a:rPr lang="en-US" sz="2300" cap="all" dirty="0"/>
              <a:t> </a:t>
            </a:r>
            <a:r>
              <a:rPr lang="en-US" sz="2300" cap="all" dirty="0" err="1"/>
              <a:t>türlerine</a:t>
            </a:r>
            <a:r>
              <a:rPr lang="en-US" sz="2300" cap="all" dirty="0"/>
              <a:t> </a:t>
            </a:r>
            <a:r>
              <a:rPr lang="en-US" sz="2300" cap="all" dirty="0" err="1"/>
              <a:t>göre</a:t>
            </a:r>
            <a:r>
              <a:rPr lang="en-US" sz="2300" cap="all" dirty="0"/>
              <a:t> </a:t>
            </a:r>
            <a:r>
              <a:rPr lang="en-US" sz="2300" cap="all" dirty="0" err="1"/>
              <a:t>üç</a:t>
            </a:r>
            <a:r>
              <a:rPr lang="en-US" sz="2300" cap="all" dirty="0"/>
              <a:t> ana </a:t>
            </a:r>
            <a:r>
              <a:rPr lang="en-US" sz="2300" cap="all" dirty="0" err="1"/>
              <a:t>kategoriye</a:t>
            </a:r>
            <a:r>
              <a:rPr lang="en-US" sz="2300" cap="all" dirty="0"/>
              <a:t> </a:t>
            </a:r>
            <a:r>
              <a:rPr lang="en-US" sz="2300" cap="all" dirty="0" err="1"/>
              <a:t>ayırmak</a:t>
            </a:r>
            <a:r>
              <a:rPr lang="en-US" sz="2300" cap="all" dirty="0"/>
              <a:t> </a:t>
            </a:r>
            <a:r>
              <a:rPr lang="en-US" sz="2300" cap="all" dirty="0" err="1"/>
              <a:t>mümkündür</a:t>
            </a:r>
            <a:r>
              <a:rPr lang="en-US" sz="2300" cap="all" dirty="0"/>
              <a:t>: </a:t>
            </a:r>
            <a:br>
              <a:rPr lang="en-US" sz="2300" cap="all" dirty="0"/>
            </a:br>
            <a:br>
              <a:rPr lang="en-US" sz="2300" cap="all" dirty="0"/>
            </a:br>
            <a:r>
              <a:rPr lang="en-US" sz="2300" cap="all" dirty="0"/>
              <a:t>1. </a:t>
            </a:r>
            <a:r>
              <a:rPr lang="en-US" sz="2300" cap="all" dirty="0" err="1"/>
              <a:t>Doğrusal</a:t>
            </a:r>
            <a:r>
              <a:rPr lang="en-US" sz="2300" cap="all" dirty="0"/>
              <a:t> </a:t>
            </a:r>
            <a:r>
              <a:rPr lang="en-US" sz="2300" cap="all" dirty="0" err="1"/>
              <a:t>akış</a:t>
            </a:r>
            <a:r>
              <a:rPr lang="en-US" sz="2300" cap="all" dirty="0"/>
              <a:t> </a:t>
            </a:r>
            <a:r>
              <a:rPr lang="en-US" sz="2300" cap="all" dirty="0" err="1"/>
              <a:t>diyagramları</a:t>
            </a:r>
            <a:br>
              <a:rPr lang="en-US" sz="2300" cap="all" dirty="0"/>
            </a:br>
            <a:r>
              <a:rPr lang="en-US" sz="2300" cap="all" dirty="0"/>
              <a:t>2. </a:t>
            </a:r>
            <a:r>
              <a:rPr lang="en-US" sz="2300" cap="all" dirty="0" err="1"/>
              <a:t>Mantıksal</a:t>
            </a:r>
            <a:r>
              <a:rPr lang="en-US" sz="2300" cap="all" dirty="0"/>
              <a:t> </a:t>
            </a:r>
            <a:r>
              <a:rPr lang="en-US" sz="2300" cap="all" dirty="0" err="1"/>
              <a:t>akış</a:t>
            </a:r>
            <a:r>
              <a:rPr lang="en-US" sz="2300" cap="all" dirty="0"/>
              <a:t> </a:t>
            </a:r>
            <a:r>
              <a:rPr lang="en-US" sz="2300" cap="all" dirty="0" err="1"/>
              <a:t>diyagramları</a:t>
            </a:r>
            <a:br>
              <a:rPr lang="en-US" sz="2300" cap="all" dirty="0"/>
            </a:br>
            <a:r>
              <a:rPr lang="en-US" sz="2300" cap="all" dirty="0"/>
              <a:t>3. </a:t>
            </a:r>
            <a:r>
              <a:rPr lang="en-US" sz="2300" cap="all" dirty="0" err="1"/>
              <a:t>Döngü</a:t>
            </a:r>
            <a:r>
              <a:rPr lang="en-US" sz="2300" cap="all" dirty="0"/>
              <a:t> </a:t>
            </a:r>
            <a:r>
              <a:rPr lang="en-US" sz="2300" cap="all" dirty="0" err="1"/>
              <a:t>içeren</a:t>
            </a:r>
            <a:r>
              <a:rPr lang="en-US" sz="2300" cap="all" dirty="0"/>
              <a:t> </a:t>
            </a:r>
            <a:r>
              <a:rPr lang="en-US" sz="2300" cap="all" dirty="0" err="1"/>
              <a:t>akış</a:t>
            </a:r>
            <a:r>
              <a:rPr lang="en-US" sz="2300" cap="all" dirty="0"/>
              <a:t> </a:t>
            </a:r>
            <a:r>
              <a:rPr lang="en-US" sz="2300" cap="all" dirty="0" err="1"/>
              <a:t>diyagramları</a:t>
            </a:r>
            <a:r>
              <a:rPr lang="en-US" sz="2300" cap="all" dirty="0"/>
              <a:t> </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584054" y="6453386"/>
            <a:ext cx="7023377" cy="404614"/>
          </a:xfrm>
        </p:spPr>
        <p:txBody>
          <a:bodyPr vert="horz" lIns="91440" tIns="45720" rIns="91440" bIns="45720" rtlCol="0" anchor="ctr">
            <a:normAutofit/>
          </a:bodyPr>
          <a:lstStyle/>
          <a:p>
            <a:pPr algn="ctr">
              <a:spcAft>
                <a:spcPts val="600"/>
              </a:spcAft>
            </a:pPr>
            <a:r>
              <a:rPr lang="en-US"/>
              <a:t>Kaynak: onuraltuntas.net </a:t>
            </a:r>
          </a:p>
        </p:txBody>
      </p:sp>
    </p:spTree>
    <p:extLst>
      <p:ext uri="{BB962C8B-B14F-4D97-AF65-F5344CB8AC3E}">
        <p14:creationId xmlns:p14="http://schemas.microsoft.com/office/powerpoint/2010/main" val="338827644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1284354"/>
          </a:xfrm>
          <a:solidFill>
            <a:schemeClr val="accent2"/>
          </a:solidFill>
        </p:spPr>
        <p:txBody>
          <a:bodyPr>
            <a:normAutofit fontScale="90000"/>
          </a:bodyPr>
          <a:lstStyle/>
          <a:p>
            <a:r>
              <a:rPr lang="tr-TR" b="1" dirty="0">
                <a:latin typeface="Calibri" panose="020F0502020204030204" pitchFamily="34" charset="0"/>
              </a:rPr>
              <a:t>2.9. Akış diyagramının kullanım amaçları ve avantajları</a:t>
            </a:r>
            <a:br>
              <a:rPr lang="tr-TR" dirty="0">
                <a:effectLst/>
                <a:latin typeface="Calibri" panose="020F0502020204030204" pitchFamily="34" charset="0"/>
              </a:rPr>
            </a:b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1499616" y="1856524"/>
            <a:ext cx="10363200" cy="1569660"/>
          </a:xfrm>
          <a:prstGeom prst="rect">
            <a:avLst/>
          </a:prstGeom>
          <a:noFill/>
        </p:spPr>
        <p:txBody>
          <a:bodyPr wrap="square">
            <a:spAutoFit/>
          </a:bodyPr>
          <a:lstStyle/>
          <a:p>
            <a:r>
              <a:rPr lang="tr-TR" sz="2400" b="1" dirty="0"/>
              <a:t>1</a:t>
            </a:r>
            <a:r>
              <a:rPr lang="tr-TR" sz="2400" b="1" dirty="0">
                <a:highlight>
                  <a:srgbClr val="FFFF00"/>
                </a:highlight>
              </a:rPr>
              <a:t>. Doğrusal Akış Diyagramları</a:t>
            </a:r>
          </a:p>
          <a:p>
            <a:r>
              <a:rPr lang="tr-TR" sz="2400" dirty="0"/>
              <a:t>Doğrusal akış diyagramları, basit ve sıralı bir iş akışını gösterir. Adımların birbirini takip ettiği ve herhangi bir karar veya döngü içermeyen işlemleri temsil eder. Genellikle tek bir başlangıç ve bitiş noktası vardır.</a:t>
            </a:r>
          </a:p>
        </p:txBody>
      </p:sp>
      <p:pic>
        <p:nvPicPr>
          <p:cNvPr id="4" name="Resim 3" descr="ekran görüntüsü, çizgi içeren bir resim&#10;&#10;Açıklama otomatik olarak oluşturuldu">
            <a:extLst>
              <a:ext uri="{FF2B5EF4-FFF2-40B4-BE49-F238E27FC236}">
                <a16:creationId xmlns:a16="http://schemas.microsoft.com/office/drawing/2014/main" id="{69EB7BA3-7F32-A131-D083-A11DB70B113A}"/>
              </a:ext>
            </a:extLst>
          </p:cNvPr>
          <p:cNvPicPr>
            <a:picLocks noChangeAspect="1"/>
          </p:cNvPicPr>
          <p:nvPr/>
        </p:nvPicPr>
        <p:blipFill>
          <a:blip r:embed="rId2"/>
          <a:stretch>
            <a:fillRect/>
          </a:stretch>
        </p:blipFill>
        <p:spPr>
          <a:xfrm>
            <a:off x="841249" y="4598311"/>
            <a:ext cx="11241024" cy="1409042"/>
          </a:xfrm>
          <a:prstGeom prst="rect">
            <a:avLst/>
          </a:prstGeom>
        </p:spPr>
      </p:pic>
      <p:sp>
        <p:nvSpPr>
          <p:cNvPr id="5" name="Metin kutusu 4">
            <a:extLst>
              <a:ext uri="{FF2B5EF4-FFF2-40B4-BE49-F238E27FC236}">
                <a16:creationId xmlns:a16="http://schemas.microsoft.com/office/drawing/2014/main" id="{5B80802D-C260-7A07-740F-EB1E86B2EDC4}"/>
              </a:ext>
            </a:extLst>
          </p:cNvPr>
          <p:cNvSpPr txBox="1"/>
          <p:nvPr/>
        </p:nvSpPr>
        <p:spPr>
          <a:xfrm>
            <a:off x="847146" y="4152278"/>
            <a:ext cx="918841" cy="369332"/>
          </a:xfrm>
          <a:prstGeom prst="rect">
            <a:avLst/>
          </a:prstGeom>
          <a:noFill/>
        </p:spPr>
        <p:txBody>
          <a:bodyPr wrap="none" rtlCol="0">
            <a:spAutoFit/>
          </a:bodyPr>
          <a:lstStyle/>
          <a:p>
            <a:r>
              <a:rPr lang="tr-TR" b="1" dirty="0"/>
              <a:t>ÖRNEK</a:t>
            </a:r>
          </a:p>
        </p:txBody>
      </p:sp>
    </p:spTree>
    <p:extLst>
      <p:ext uri="{BB962C8B-B14F-4D97-AF65-F5344CB8AC3E}">
        <p14:creationId xmlns:p14="http://schemas.microsoft.com/office/powerpoint/2010/main" val="42210468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F5CE775F-40BC-1AE7-369B-98FDF3DEAD9B}"/>
              </a:ext>
            </a:extLst>
          </p:cNvPr>
          <p:cNvSpPr txBox="1"/>
          <p:nvPr/>
        </p:nvSpPr>
        <p:spPr>
          <a:xfrm>
            <a:off x="1252216" y="445008"/>
            <a:ext cx="10622792" cy="358140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pPr>
            <a:r>
              <a:rPr lang="en-US" b="1" dirty="0">
                <a:solidFill>
                  <a:schemeClr val="tx2"/>
                </a:solidFill>
                <a:highlight>
                  <a:srgbClr val="FFFF00"/>
                </a:highlight>
              </a:rPr>
              <a:t>2. </a:t>
            </a:r>
            <a:r>
              <a:rPr lang="en-US" b="1" dirty="0" err="1">
                <a:solidFill>
                  <a:schemeClr val="tx2"/>
                </a:solidFill>
                <a:highlight>
                  <a:srgbClr val="FFFF00"/>
                </a:highlight>
              </a:rPr>
              <a:t>Mantıksal</a:t>
            </a:r>
            <a:r>
              <a:rPr lang="en-US" b="1" dirty="0">
                <a:solidFill>
                  <a:schemeClr val="tx2"/>
                </a:solidFill>
                <a:highlight>
                  <a:srgbClr val="FFFF00"/>
                </a:highlight>
              </a:rPr>
              <a:t> </a:t>
            </a:r>
            <a:r>
              <a:rPr lang="en-US" b="1" dirty="0" err="1">
                <a:solidFill>
                  <a:schemeClr val="tx2"/>
                </a:solidFill>
                <a:highlight>
                  <a:srgbClr val="FFFF00"/>
                </a:highlight>
              </a:rPr>
              <a:t>Akış</a:t>
            </a:r>
            <a:r>
              <a:rPr lang="en-US" b="1" dirty="0">
                <a:solidFill>
                  <a:schemeClr val="tx2"/>
                </a:solidFill>
                <a:highlight>
                  <a:srgbClr val="FFFF00"/>
                </a:highlight>
              </a:rPr>
              <a:t> </a:t>
            </a:r>
            <a:r>
              <a:rPr lang="en-US" b="1" dirty="0" err="1">
                <a:solidFill>
                  <a:schemeClr val="tx2"/>
                </a:solidFill>
                <a:highlight>
                  <a:srgbClr val="FFFF00"/>
                </a:highlight>
              </a:rPr>
              <a:t>Diyagramları</a:t>
            </a:r>
            <a:endParaRPr lang="en-US" b="1" dirty="0">
              <a:solidFill>
                <a:schemeClr val="tx2"/>
              </a:solidFill>
              <a:highlight>
                <a:srgbClr val="FFFF00"/>
              </a:highlight>
            </a:endParaRPr>
          </a:p>
          <a:p>
            <a:pPr marL="384048" indent="-384048" algn="ctr" defTabSz="914400">
              <a:lnSpc>
                <a:spcPct val="94000"/>
              </a:lnSpc>
              <a:spcAft>
                <a:spcPts val="200"/>
              </a:spcAft>
              <a:buFont typeface="Franklin Gothic Book" panose="020B0503020102020204" pitchFamily="34" charset="0"/>
            </a:pPr>
            <a:endParaRPr lang="en-US" b="1" dirty="0">
              <a:solidFill>
                <a:schemeClr val="tx2"/>
              </a:solidFill>
            </a:endParaRPr>
          </a:p>
          <a:p>
            <a:pPr marL="384048" indent="-384048" algn="ctr" defTabSz="914400">
              <a:lnSpc>
                <a:spcPct val="94000"/>
              </a:lnSpc>
              <a:spcAft>
                <a:spcPts val="200"/>
              </a:spcAft>
              <a:buFont typeface="Franklin Gothic Book" panose="020B0503020102020204" pitchFamily="34" charset="0"/>
            </a:pPr>
            <a:r>
              <a:rPr lang="en-US" dirty="0" err="1">
                <a:solidFill>
                  <a:schemeClr val="tx2"/>
                </a:solidFill>
              </a:rPr>
              <a:t>Mantıksal</a:t>
            </a:r>
            <a:r>
              <a:rPr lang="en-US" dirty="0">
                <a:solidFill>
                  <a:schemeClr val="tx2"/>
                </a:solidFill>
              </a:rPr>
              <a:t> </a:t>
            </a:r>
            <a:r>
              <a:rPr lang="en-US" dirty="0" err="1">
                <a:solidFill>
                  <a:schemeClr val="tx2"/>
                </a:solidFill>
              </a:rPr>
              <a:t>akış</a:t>
            </a:r>
            <a:r>
              <a:rPr lang="en-US" dirty="0">
                <a:solidFill>
                  <a:schemeClr val="tx2"/>
                </a:solidFill>
              </a:rPr>
              <a:t> </a:t>
            </a:r>
            <a:r>
              <a:rPr lang="en-US" dirty="0" err="1">
                <a:solidFill>
                  <a:schemeClr val="tx2"/>
                </a:solidFill>
              </a:rPr>
              <a:t>diyagramlarında</a:t>
            </a:r>
            <a:r>
              <a:rPr lang="en-US" dirty="0">
                <a:solidFill>
                  <a:schemeClr val="tx2"/>
                </a:solidFill>
              </a:rPr>
              <a:t>, </a:t>
            </a:r>
            <a:r>
              <a:rPr lang="en-US" dirty="0" err="1">
                <a:solidFill>
                  <a:schemeClr val="tx2"/>
                </a:solidFill>
              </a:rPr>
              <a:t>karar</a:t>
            </a:r>
            <a:r>
              <a:rPr lang="en-US" dirty="0">
                <a:solidFill>
                  <a:schemeClr val="tx2"/>
                </a:solidFill>
              </a:rPr>
              <a:t> </a:t>
            </a:r>
            <a:r>
              <a:rPr lang="en-US" dirty="0" err="1">
                <a:solidFill>
                  <a:schemeClr val="tx2"/>
                </a:solidFill>
              </a:rPr>
              <a:t>noktaları</a:t>
            </a:r>
            <a:r>
              <a:rPr lang="en-US" dirty="0">
                <a:solidFill>
                  <a:schemeClr val="tx2"/>
                </a:solidFill>
              </a:rPr>
              <a:t> </a:t>
            </a:r>
            <a:r>
              <a:rPr lang="en-US" dirty="0" err="1">
                <a:solidFill>
                  <a:schemeClr val="tx2"/>
                </a:solidFill>
              </a:rPr>
              <a:t>bulunur</a:t>
            </a:r>
            <a:r>
              <a:rPr lang="en-US" dirty="0">
                <a:solidFill>
                  <a:schemeClr val="tx2"/>
                </a:solidFill>
              </a:rPr>
              <a:t> </a:t>
            </a:r>
            <a:r>
              <a:rPr lang="en-US" dirty="0" err="1">
                <a:solidFill>
                  <a:schemeClr val="tx2"/>
                </a:solidFill>
              </a:rPr>
              <a:t>ve</a:t>
            </a:r>
            <a:r>
              <a:rPr lang="en-US" dirty="0">
                <a:solidFill>
                  <a:schemeClr val="tx2"/>
                </a:solidFill>
              </a:rPr>
              <a:t> </a:t>
            </a:r>
            <a:r>
              <a:rPr lang="en-US" dirty="0" err="1">
                <a:solidFill>
                  <a:schemeClr val="tx2"/>
                </a:solidFill>
              </a:rPr>
              <a:t>bu</a:t>
            </a:r>
            <a:r>
              <a:rPr lang="en-US" dirty="0">
                <a:solidFill>
                  <a:schemeClr val="tx2"/>
                </a:solidFill>
              </a:rPr>
              <a:t> </a:t>
            </a:r>
            <a:r>
              <a:rPr lang="en-US" dirty="0" err="1">
                <a:solidFill>
                  <a:schemeClr val="tx2"/>
                </a:solidFill>
              </a:rPr>
              <a:t>noktalar</a:t>
            </a:r>
            <a:r>
              <a:rPr lang="en-US" dirty="0">
                <a:solidFill>
                  <a:schemeClr val="tx2"/>
                </a:solidFill>
              </a:rPr>
              <a:t> </a:t>
            </a:r>
            <a:r>
              <a:rPr lang="en-US" dirty="0" err="1">
                <a:solidFill>
                  <a:schemeClr val="tx2"/>
                </a:solidFill>
              </a:rPr>
              <a:t>belirli</a:t>
            </a:r>
            <a:r>
              <a:rPr lang="en-US" dirty="0">
                <a:solidFill>
                  <a:schemeClr val="tx2"/>
                </a:solidFill>
              </a:rPr>
              <a:t> </a:t>
            </a:r>
            <a:r>
              <a:rPr lang="en-US" dirty="0" err="1">
                <a:solidFill>
                  <a:schemeClr val="tx2"/>
                </a:solidFill>
              </a:rPr>
              <a:t>koşullara</a:t>
            </a:r>
            <a:r>
              <a:rPr lang="en-US" dirty="0">
                <a:solidFill>
                  <a:schemeClr val="tx2"/>
                </a:solidFill>
              </a:rPr>
              <a:t> </a:t>
            </a:r>
            <a:r>
              <a:rPr lang="en-US" dirty="0" err="1">
                <a:solidFill>
                  <a:schemeClr val="tx2"/>
                </a:solidFill>
              </a:rPr>
              <a:t>göre</a:t>
            </a:r>
            <a:r>
              <a:rPr lang="en-US" dirty="0">
                <a:solidFill>
                  <a:schemeClr val="tx2"/>
                </a:solidFill>
              </a:rPr>
              <a:t> </a:t>
            </a:r>
            <a:r>
              <a:rPr lang="en-US" dirty="0" err="1">
                <a:solidFill>
                  <a:schemeClr val="tx2"/>
                </a:solidFill>
              </a:rPr>
              <a:t>farklı</a:t>
            </a:r>
            <a:r>
              <a:rPr lang="en-US" dirty="0">
                <a:solidFill>
                  <a:schemeClr val="tx2"/>
                </a:solidFill>
              </a:rPr>
              <a:t> </a:t>
            </a:r>
            <a:r>
              <a:rPr lang="en-US" dirty="0" err="1">
                <a:solidFill>
                  <a:schemeClr val="tx2"/>
                </a:solidFill>
              </a:rPr>
              <a:t>akışlar</a:t>
            </a:r>
            <a:r>
              <a:rPr lang="en-US" dirty="0">
                <a:solidFill>
                  <a:schemeClr val="tx2"/>
                </a:solidFill>
              </a:rPr>
              <a:t> </a:t>
            </a:r>
            <a:r>
              <a:rPr lang="en-US" dirty="0" err="1">
                <a:solidFill>
                  <a:schemeClr val="tx2"/>
                </a:solidFill>
              </a:rPr>
              <a:t>sağlar</a:t>
            </a:r>
            <a:r>
              <a:rPr lang="en-US" dirty="0">
                <a:solidFill>
                  <a:schemeClr val="tx2"/>
                </a:solidFill>
              </a:rPr>
              <a:t>. Bu </a:t>
            </a:r>
            <a:r>
              <a:rPr lang="en-US" dirty="0" err="1">
                <a:solidFill>
                  <a:schemeClr val="tx2"/>
                </a:solidFill>
              </a:rPr>
              <a:t>tür</a:t>
            </a:r>
            <a:r>
              <a:rPr lang="en-US" dirty="0">
                <a:solidFill>
                  <a:schemeClr val="tx2"/>
                </a:solidFill>
              </a:rPr>
              <a:t> </a:t>
            </a:r>
            <a:r>
              <a:rPr lang="en-US" dirty="0" err="1">
                <a:solidFill>
                  <a:schemeClr val="tx2"/>
                </a:solidFill>
              </a:rPr>
              <a:t>akış</a:t>
            </a:r>
            <a:r>
              <a:rPr lang="en-US" dirty="0">
                <a:solidFill>
                  <a:schemeClr val="tx2"/>
                </a:solidFill>
              </a:rPr>
              <a:t> </a:t>
            </a:r>
            <a:r>
              <a:rPr lang="en-US" dirty="0" err="1">
                <a:solidFill>
                  <a:schemeClr val="tx2"/>
                </a:solidFill>
              </a:rPr>
              <a:t>diyagramları</a:t>
            </a:r>
            <a:r>
              <a:rPr lang="en-US" dirty="0">
                <a:solidFill>
                  <a:schemeClr val="tx2"/>
                </a:solidFill>
              </a:rPr>
              <a:t>, </a:t>
            </a:r>
            <a:r>
              <a:rPr lang="en-US" dirty="0" err="1">
                <a:solidFill>
                  <a:schemeClr val="tx2"/>
                </a:solidFill>
              </a:rPr>
              <a:t>karar</a:t>
            </a:r>
            <a:r>
              <a:rPr lang="en-US" dirty="0">
                <a:solidFill>
                  <a:schemeClr val="tx2"/>
                </a:solidFill>
              </a:rPr>
              <a:t> </a:t>
            </a:r>
            <a:r>
              <a:rPr lang="en-US" dirty="0" err="1">
                <a:solidFill>
                  <a:schemeClr val="tx2"/>
                </a:solidFill>
              </a:rPr>
              <a:t>yapıları</a:t>
            </a:r>
            <a:r>
              <a:rPr lang="en-US" dirty="0">
                <a:solidFill>
                  <a:schemeClr val="tx2"/>
                </a:solidFill>
              </a:rPr>
              <a:t> </a:t>
            </a:r>
            <a:r>
              <a:rPr lang="en-US" dirty="0" err="1">
                <a:solidFill>
                  <a:schemeClr val="tx2"/>
                </a:solidFill>
              </a:rPr>
              <a:t>içerir</a:t>
            </a:r>
            <a:r>
              <a:rPr lang="en-US" dirty="0">
                <a:solidFill>
                  <a:schemeClr val="tx2"/>
                </a:solidFill>
              </a:rPr>
              <a:t> (</a:t>
            </a:r>
            <a:r>
              <a:rPr lang="en-US" dirty="0" err="1">
                <a:solidFill>
                  <a:schemeClr val="tx2"/>
                </a:solidFill>
              </a:rPr>
              <a:t>örneğin</a:t>
            </a:r>
            <a:r>
              <a:rPr lang="en-US" dirty="0">
                <a:solidFill>
                  <a:schemeClr val="tx2"/>
                </a:solidFill>
              </a:rPr>
              <a:t>, "evet" </a:t>
            </a:r>
            <a:r>
              <a:rPr lang="en-US" dirty="0" err="1">
                <a:solidFill>
                  <a:schemeClr val="tx2"/>
                </a:solidFill>
              </a:rPr>
              <a:t>veya</a:t>
            </a:r>
            <a:r>
              <a:rPr lang="en-US" dirty="0">
                <a:solidFill>
                  <a:schemeClr val="tx2"/>
                </a:solidFill>
              </a:rPr>
              <a:t> "</a:t>
            </a:r>
            <a:r>
              <a:rPr lang="en-US" dirty="0" err="1">
                <a:solidFill>
                  <a:schemeClr val="tx2"/>
                </a:solidFill>
              </a:rPr>
              <a:t>hayır</a:t>
            </a:r>
            <a:r>
              <a:rPr lang="en-US" dirty="0">
                <a:solidFill>
                  <a:schemeClr val="tx2"/>
                </a:solidFill>
              </a:rPr>
              <a:t>" </a:t>
            </a:r>
            <a:r>
              <a:rPr lang="en-US" dirty="0" err="1">
                <a:solidFill>
                  <a:schemeClr val="tx2"/>
                </a:solidFill>
              </a:rPr>
              <a:t>gibi</a:t>
            </a:r>
            <a:r>
              <a:rPr lang="en-US" dirty="0">
                <a:solidFill>
                  <a:schemeClr val="tx2"/>
                </a:solidFill>
              </a:rPr>
              <a:t> </a:t>
            </a:r>
            <a:r>
              <a:rPr lang="en-US" dirty="0" err="1">
                <a:solidFill>
                  <a:schemeClr val="tx2"/>
                </a:solidFill>
              </a:rPr>
              <a:t>durumlar</a:t>
            </a:r>
            <a:r>
              <a:rPr lang="en-US" dirty="0">
                <a:solidFill>
                  <a:schemeClr val="tx2"/>
                </a:solidFill>
              </a:rPr>
              <a:t>).</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vert="horz" lIns="91440" tIns="45720" rIns="91440" bIns="45720" rtlCol="0" anchor="ctr">
            <a:normAutofit/>
          </a:bodyPr>
          <a:lstStyle/>
          <a:p>
            <a:pPr defTabSz="914400">
              <a:spcAft>
                <a:spcPts val="600"/>
              </a:spcAft>
            </a:pPr>
            <a:r>
              <a:rPr lang="en-US" kern="1200" baseline="0">
                <a:solidFill>
                  <a:schemeClr val="tx2"/>
                </a:solidFill>
                <a:latin typeface="+mn-lt"/>
                <a:ea typeface="+mn-ea"/>
                <a:cs typeface="+mn-cs"/>
              </a:rPr>
              <a:t>Kaynak: onuraltuntas.net </a:t>
            </a:r>
          </a:p>
        </p:txBody>
      </p:sp>
      <p:pic>
        <p:nvPicPr>
          <p:cNvPr id="13" name="Resim 12" descr="diyagram, çizgi, öykü gelişim çizgisi; kumpas; grafiğini çıkarma, yazı tipi içeren bir resim&#10;&#10;Açıklama otomatik olarak oluşturuldu">
            <a:extLst>
              <a:ext uri="{FF2B5EF4-FFF2-40B4-BE49-F238E27FC236}">
                <a16:creationId xmlns:a16="http://schemas.microsoft.com/office/drawing/2014/main" id="{31F64758-F50A-DC65-7AF2-2E20FE832F2F}"/>
              </a:ext>
            </a:extLst>
          </p:cNvPr>
          <p:cNvPicPr>
            <a:picLocks noChangeAspect="1"/>
          </p:cNvPicPr>
          <p:nvPr/>
        </p:nvPicPr>
        <p:blipFill>
          <a:blip r:embed="rId2"/>
          <a:stretch>
            <a:fillRect/>
          </a:stretch>
        </p:blipFill>
        <p:spPr>
          <a:xfrm>
            <a:off x="722450" y="2485146"/>
            <a:ext cx="11469550" cy="2747912"/>
          </a:xfrm>
          <a:prstGeom prst="rect">
            <a:avLst/>
          </a:prstGeom>
        </p:spPr>
      </p:pic>
      <p:sp>
        <p:nvSpPr>
          <p:cNvPr id="14" name="Metin kutusu 13">
            <a:extLst>
              <a:ext uri="{FF2B5EF4-FFF2-40B4-BE49-F238E27FC236}">
                <a16:creationId xmlns:a16="http://schemas.microsoft.com/office/drawing/2014/main" id="{E632207A-7A5A-02BF-D3F7-7C3DDB7CE13D}"/>
              </a:ext>
            </a:extLst>
          </p:cNvPr>
          <p:cNvSpPr txBox="1"/>
          <p:nvPr/>
        </p:nvSpPr>
        <p:spPr>
          <a:xfrm>
            <a:off x="804817" y="2023132"/>
            <a:ext cx="918841" cy="369332"/>
          </a:xfrm>
          <a:prstGeom prst="rect">
            <a:avLst/>
          </a:prstGeom>
          <a:noFill/>
        </p:spPr>
        <p:txBody>
          <a:bodyPr wrap="none" rtlCol="0">
            <a:spAutoFit/>
          </a:bodyPr>
          <a:lstStyle/>
          <a:p>
            <a:r>
              <a:rPr lang="tr-TR" b="1" dirty="0"/>
              <a:t>ÖRNEK</a:t>
            </a:r>
          </a:p>
        </p:txBody>
      </p:sp>
    </p:spTree>
    <p:extLst>
      <p:ext uri="{BB962C8B-B14F-4D97-AF65-F5344CB8AC3E}">
        <p14:creationId xmlns:p14="http://schemas.microsoft.com/office/powerpoint/2010/main" val="32407941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Metin kutusu 6">
            <a:extLst>
              <a:ext uri="{FF2B5EF4-FFF2-40B4-BE49-F238E27FC236}">
                <a16:creationId xmlns:a16="http://schemas.microsoft.com/office/drawing/2014/main" id="{F5CE775F-40BC-1AE7-369B-98FDF3DEAD9B}"/>
              </a:ext>
            </a:extLst>
          </p:cNvPr>
          <p:cNvSpPr txBox="1"/>
          <p:nvPr/>
        </p:nvSpPr>
        <p:spPr>
          <a:xfrm>
            <a:off x="1252216" y="445008"/>
            <a:ext cx="10622792" cy="1359408"/>
          </a:xfrm>
          <a:prstGeom prst="rect">
            <a:avLst/>
          </a:prstGeom>
        </p:spPr>
        <p:txBody>
          <a:bodyPr vert="horz" lIns="91440" tIns="45720" rIns="91440" bIns="45720" rtlCol="0">
            <a:normAutofit/>
          </a:bodyPr>
          <a:lstStyle/>
          <a:p>
            <a:r>
              <a:rPr lang="tr-TR" b="1" dirty="0">
                <a:highlight>
                  <a:srgbClr val="FFFF00"/>
                </a:highlight>
              </a:rPr>
              <a:t>3. Döngü İçeren Akış Diyagramları</a:t>
            </a:r>
          </a:p>
          <a:p>
            <a:endParaRPr lang="tr-TR" b="1" dirty="0"/>
          </a:p>
          <a:p>
            <a:r>
              <a:rPr lang="tr-TR" dirty="0"/>
              <a:t>Döngü içeren akış diyagramları, belirli bir işlem tekrar tekrar yapılırken kullanılır. Döngülerin bulunduğu yerlerde bir koşul karşılanana kadar işlemler devam eder. </a:t>
            </a: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vert="horz" lIns="91440" tIns="45720" rIns="91440" bIns="45720" rtlCol="0" anchor="ctr">
            <a:normAutofit/>
          </a:bodyPr>
          <a:lstStyle/>
          <a:p>
            <a:pPr defTabSz="914400">
              <a:spcAft>
                <a:spcPts val="600"/>
              </a:spcAft>
            </a:pPr>
            <a:r>
              <a:rPr lang="en-US" kern="1200" baseline="0">
                <a:solidFill>
                  <a:schemeClr val="tx2"/>
                </a:solidFill>
                <a:latin typeface="+mn-lt"/>
                <a:ea typeface="+mn-ea"/>
                <a:cs typeface="+mn-cs"/>
              </a:rPr>
              <a:t>Kaynak: onuraltuntas.net </a:t>
            </a:r>
          </a:p>
        </p:txBody>
      </p:sp>
      <p:pic>
        <p:nvPicPr>
          <p:cNvPr id="5" name="Resim 4" descr="diyagram, çizgi, öykü gelişim çizgisi; kumpas; grafiğini çıkarma, yazı tipi içeren bir resim&#10;&#10;Açıklama otomatik olarak oluşturuldu">
            <a:extLst>
              <a:ext uri="{FF2B5EF4-FFF2-40B4-BE49-F238E27FC236}">
                <a16:creationId xmlns:a16="http://schemas.microsoft.com/office/drawing/2014/main" id="{7A411374-66B4-AF91-A532-ABC0D0723D69}"/>
              </a:ext>
            </a:extLst>
          </p:cNvPr>
          <p:cNvPicPr>
            <a:picLocks noChangeAspect="1"/>
          </p:cNvPicPr>
          <p:nvPr/>
        </p:nvPicPr>
        <p:blipFill>
          <a:blip r:embed="rId2"/>
          <a:stretch>
            <a:fillRect/>
          </a:stretch>
        </p:blipFill>
        <p:spPr>
          <a:xfrm>
            <a:off x="719328" y="2611180"/>
            <a:ext cx="11472672" cy="2342337"/>
          </a:xfrm>
          <a:prstGeom prst="rect">
            <a:avLst/>
          </a:prstGeom>
        </p:spPr>
      </p:pic>
      <p:sp>
        <p:nvSpPr>
          <p:cNvPr id="6" name="Metin kutusu 5">
            <a:extLst>
              <a:ext uri="{FF2B5EF4-FFF2-40B4-BE49-F238E27FC236}">
                <a16:creationId xmlns:a16="http://schemas.microsoft.com/office/drawing/2014/main" id="{273FA218-5C47-D533-9509-BCE9CD639640}"/>
              </a:ext>
            </a:extLst>
          </p:cNvPr>
          <p:cNvSpPr txBox="1"/>
          <p:nvPr/>
        </p:nvSpPr>
        <p:spPr>
          <a:xfrm>
            <a:off x="804817" y="2023132"/>
            <a:ext cx="918841" cy="369332"/>
          </a:xfrm>
          <a:prstGeom prst="rect">
            <a:avLst/>
          </a:prstGeom>
          <a:noFill/>
        </p:spPr>
        <p:txBody>
          <a:bodyPr wrap="none" rtlCol="0">
            <a:spAutoFit/>
          </a:bodyPr>
          <a:lstStyle/>
          <a:p>
            <a:r>
              <a:rPr lang="tr-TR" b="1" dirty="0"/>
              <a:t>ÖRNEK</a:t>
            </a:r>
          </a:p>
        </p:txBody>
      </p:sp>
    </p:spTree>
    <p:extLst>
      <p:ext uri="{BB962C8B-B14F-4D97-AF65-F5344CB8AC3E}">
        <p14:creationId xmlns:p14="http://schemas.microsoft.com/office/powerpoint/2010/main" val="282925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7"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8"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23" name="Rectangle 19">
            <a:extLst>
              <a:ext uri="{FF2B5EF4-FFF2-40B4-BE49-F238E27FC236}">
                <a16:creationId xmlns:a16="http://schemas.microsoft.com/office/drawing/2014/main" id="{0CDA5809-5664-4520-ADC8-6959936A1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Resim 10" descr="diyagram, çizgi, plan, öykü gelişim çizgisi; kumpas; grafiğini çıkarma içeren bir resim&#10;&#10;Açıklama otomatik olarak oluşturuldu">
            <a:extLst>
              <a:ext uri="{FF2B5EF4-FFF2-40B4-BE49-F238E27FC236}">
                <a16:creationId xmlns:a16="http://schemas.microsoft.com/office/drawing/2014/main" id="{29585948-2D5E-88AB-CAC7-7492663B1166}"/>
              </a:ext>
            </a:extLst>
          </p:cNvPr>
          <p:cNvPicPr>
            <a:picLocks noChangeAspect="1"/>
          </p:cNvPicPr>
          <p:nvPr/>
        </p:nvPicPr>
        <p:blipFill>
          <a:blip r:embed="rId2"/>
          <a:stretch>
            <a:fillRect/>
          </a:stretch>
        </p:blipFill>
        <p:spPr>
          <a:xfrm>
            <a:off x="1652155" y="227215"/>
            <a:ext cx="2042436" cy="6051665"/>
          </a:xfrm>
          <a:prstGeom prst="rect">
            <a:avLst/>
          </a:prstGeom>
        </p:spPr>
      </p:pic>
      <p:sp>
        <p:nvSpPr>
          <p:cNvPr id="22" name="Freeform 6">
            <a:extLst>
              <a:ext uri="{FF2B5EF4-FFF2-40B4-BE49-F238E27FC236}">
                <a16:creationId xmlns:a16="http://schemas.microsoft.com/office/drawing/2014/main" id="{D4C54414-6E76-4C63-9BDF-ED19F3B33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412340"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6031272" y="-180873"/>
            <a:ext cx="5607908" cy="3254321"/>
          </a:xfrm>
        </p:spPr>
        <p:txBody>
          <a:bodyPr vert="horz" lIns="91440" tIns="45720" rIns="91440" bIns="45720" rtlCol="0" anchor="b">
            <a:normAutofit/>
          </a:bodyPr>
          <a:lstStyle/>
          <a:p>
            <a:r>
              <a:rPr lang="en-US" sz="2400" b="1" cap="all" dirty="0"/>
              <a:t>2.10. </a:t>
            </a:r>
            <a:r>
              <a:rPr lang="en-US" sz="2400" b="1" cap="all" dirty="0" err="1"/>
              <a:t>Akış</a:t>
            </a:r>
            <a:r>
              <a:rPr lang="en-US" sz="2400" b="1" cap="all" dirty="0"/>
              <a:t> </a:t>
            </a:r>
            <a:r>
              <a:rPr lang="en-US" sz="2400" b="1" cap="all" dirty="0" err="1"/>
              <a:t>diyagramlarını</a:t>
            </a:r>
            <a:r>
              <a:rPr lang="en-US" sz="2400" b="1" cap="all" dirty="0"/>
              <a:t> </a:t>
            </a:r>
            <a:r>
              <a:rPr lang="en-US" sz="2400" b="1" cap="all" dirty="0" err="1">
                <a:effectLst/>
              </a:rPr>
              <a:t>okuyarak</a:t>
            </a:r>
            <a:r>
              <a:rPr lang="en-US" sz="2400" b="1" cap="all" dirty="0">
                <a:effectLst/>
              </a:rPr>
              <a:t> </a:t>
            </a:r>
            <a:r>
              <a:rPr lang="en-US" sz="2400" b="1" cap="all" dirty="0" err="1">
                <a:effectLst/>
              </a:rPr>
              <a:t>problemleri</a:t>
            </a:r>
            <a:r>
              <a:rPr lang="en-US" sz="2400" b="1" cap="all" dirty="0">
                <a:effectLst/>
              </a:rPr>
              <a:t> </a:t>
            </a:r>
            <a:r>
              <a:rPr lang="en-US" sz="2400" b="1" cap="all" dirty="0" err="1">
                <a:effectLst/>
              </a:rPr>
              <a:t>kavrama</a:t>
            </a:r>
            <a:br>
              <a:rPr lang="en-US" sz="3300" cap="all" dirty="0">
                <a:effectLst/>
              </a:rPr>
            </a:br>
            <a:br>
              <a:rPr lang="en-US" sz="3300" cap="all" dirty="0">
                <a:effectLst/>
              </a:rPr>
            </a:br>
            <a:endParaRPr lang="en-US" sz="3300" cap="all" dirty="0"/>
          </a:p>
        </p:txBody>
      </p:sp>
      <p:sp>
        <p:nvSpPr>
          <p:cNvPr id="6" name="Metin kutusu 5">
            <a:extLst>
              <a:ext uri="{FF2B5EF4-FFF2-40B4-BE49-F238E27FC236}">
                <a16:creationId xmlns:a16="http://schemas.microsoft.com/office/drawing/2014/main" id="{23A6786A-24A4-39BA-67EB-549E7883F839}"/>
              </a:ext>
            </a:extLst>
          </p:cNvPr>
          <p:cNvSpPr txBox="1"/>
          <p:nvPr/>
        </p:nvSpPr>
        <p:spPr>
          <a:xfrm>
            <a:off x="6031272" y="3160701"/>
            <a:ext cx="5607906" cy="2351502"/>
          </a:xfrm>
          <a:prstGeom prst="rect">
            <a:avLst/>
          </a:prstGeom>
        </p:spPr>
        <p:txBody>
          <a:bodyPr vert="horz" lIns="91440" tIns="45720" rIns="91440" bIns="45720" rtlCol="0">
            <a:normAutofit fontScale="62500" lnSpcReduction="20000"/>
          </a:bodyPr>
          <a:lstStyle/>
          <a:p>
            <a:pPr marL="342900" indent="-342900" defTabSz="914400">
              <a:lnSpc>
                <a:spcPct val="112000"/>
              </a:lnSpc>
              <a:spcAft>
                <a:spcPts val="600"/>
              </a:spcAft>
              <a:buFont typeface="Arial" panose="020B0604020202020204" pitchFamily="34" charset="0"/>
              <a:buChar char="•"/>
            </a:pPr>
            <a:r>
              <a:rPr lang="en-US" sz="2900" b="1" dirty="0">
                <a:solidFill>
                  <a:srgbClr val="EFEDE3"/>
                </a:solidFill>
              </a:rPr>
              <a:t>SİZCE BU AKIŞ ŞEMASININ TÜRÜ NEDİR?</a:t>
            </a:r>
          </a:p>
          <a:p>
            <a:pPr marL="342900" indent="-342900" defTabSz="914400">
              <a:lnSpc>
                <a:spcPct val="112000"/>
              </a:lnSpc>
              <a:spcAft>
                <a:spcPts val="600"/>
              </a:spcAft>
              <a:buFont typeface="Arial" panose="020B0604020202020204" pitchFamily="34" charset="0"/>
              <a:buChar char="•"/>
            </a:pPr>
            <a:endParaRPr lang="en-US" sz="2900" b="1" dirty="0">
              <a:solidFill>
                <a:srgbClr val="EFEDE3"/>
              </a:solidFill>
            </a:endParaRPr>
          </a:p>
          <a:p>
            <a:pPr marL="342900" indent="-342900" defTabSz="914400">
              <a:lnSpc>
                <a:spcPct val="112000"/>
              </a:lnSpc>
              <a:spcAft>
                <a:spcPts val="600"/>
              </a:spcAft>
              <a:buFont typeface="Arial" panose="020B0604020202020204" pitchFamily="34" charset="0"/>
              <a:buChar char="•"/>
            </a:pPr>
            <a:r>
              <a:rPr lang="en-US" sz="2900" b="1" dirty="0">
                <a:solidFill>
                  <a:srgbClr val="EFEDE3"/>
                </a:solidFill>
              </a:rPr>
              <a:t>BU AKIŞ ŞEMASI HANGİ AMACA HİZMET EDER?</a:t>
            </a:r>
          </a:p>
          <a:p>
            <a:pPr marL="342900" indent="-342900" defTabSz="914400">
              <a:lnSpc>
                <a:spcPct val="112000"/>
              </a:lnSpc>
              <a:spcAft>
                <a:spcPts val="600"/>
              </a:spcAft>
              <a:buFont typeface="Arial" panose="020B0604020202020204" pitchFamily="34" charset="0"/>
              <a:buChar char="•"/>
            </a:pPr>
            <a:endParaRPr lang="en-US" sz="2900" b="1" dirty="0">
              <a:solidFill>
                <a:srgbClr val="EFEDE3"/>
              </a:solidFill>
            </a:endParaRPr>
          </a:p>
          <a:p>
            <a:pPr marL="342900" indent="-342900" defTabSz="914400">
              <a:lnSpc>
                <a:spcPct val="112000"/>
              </a:lnSpc>
              <a:spcAft>
                <a:spcPts val="600"/>
              </a:spcAft>
              <a:buFont typeface="Arial" panose="020B0604020202020204" pitchFamily="34" charset="0"/>
              <a:buChar char="•"/>
            </a:pPr>
            <a:r>
              <a:rPr lang="tr-TR" sz="2900" dirty="0">
                <a:effectLst/>
                <a:latin typeface="Calibri" panose="020F0502020204030204" pitchFamily="34" charset="0"/>
              </a:rPr>
              <a:t>AKIŞ DİYAGRAMININ TÜRÜNÜ BELİRLERKEN ÖNCELİKLE NEYE BAKMAMIZ GEREKİR?</a:t>
            </a:r>
          </a:p>
          <a:p>
            <a:pPr defTabSz="914400">
              <a:lnSpc>
                <a:spcPct val="112000"/>
              </a:lnSpc>
              <a:spcAft>
                <a:spcPts val="600"/>
              </a:spcAft>
            </a:pPr>
            <a:endParaRPr lang="en-US" sz="2300" dirty="0">
              <a:solidFill>
                <a:srgbClr val="EFEDE3"/>
              </a:solidFill>
            </a:endParaRPr>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584054" y="6453386"/>
            <a:ext cx="7023377" cy="404614"/>
          </a:xfrm>
        </p:spPr>
        <p:txBody>
          <a:bodyPr vert="horz" lIns="91440" tIns="45720" rIns="91440" bIns="45720" rtlCol="0" anchor="ctr">
            <a:normAutofit/>
          </a:bodyPr>
          <a:lstStyle/>
          <a:p>
            <a:pPr algn="ctr" defTabSz="914400">
              <a:spcAft>
                <a:spcPts val="600"/>
              </a:spcAft>
            </a:pPr>
            <a:r>
              <a:rPr lang="en-US" kern="1200" baseline="0">
                <a:solidFill>
                  <a:schemeClr val="tx2"/>
                </a:solidFill>
                <a:latin typeface="+mn-lt"/>
                <a:ea typeface="+mn-ea"/>
                <a:cs typeface="+mn-cs"/>
              </a:rPr>
              <a:t>Kaynak: onuraltuntas.net </a:t>
            </a:r>
          </a:p>
        </p:txBody>
      </p:sp>
    </p:spTree>
    <p:extLst>
      <p:ext uri="{BB962C8B-B14F-4D97-AF65-F5344CB8AC3E}">
        <p14:creationId xmlns:p14="http://schemas.microsoft.com/office/powerpoint/2010/main" val="4293452860"/>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9F2C76C-2472-AA3A-50CD-4889C87F1E29}"/>
              </a:ext>
            </a:extLst>
          </p:cNvPr>
          <p:cNvSpPr>
            <a:spLocks noGrp="1"/>
          </p:cNvSpPr>
          <p:nvPr>
            <p:ph type="title"/>
          </p:nvPr>
        </p:nvSpPr>
        <p:spPr>
          <a:xfrm>
            <a:off x="1306567" y="324991"/>
            <a:ext cx="9886950" cy="686945"/>
          </a:xfrm>
          <a:solidFill>
            <a:schemeClr val="accent2"/>
          </a:solidFill>
        </p:spPr>
        <p:txBody>
          <a:bodyPr>
            <a:normAutofit fontScale="90000"/>
          </a:bodyPr>
          <a:lstStyle/>
          <a:p>
            <a:r>
              <a:rPr lang="en-US" sz="2700" b="1" dirty="0"/>
              <a:t>2.11. </a:t>
            </a:r>
            <a:r>
              <a:rPr lang="tr-TR" sz="2700" dirty="0">
                <a:effectLst/>
                <a:latin typeface="Calibri" panose="020F0502020204030204" pitchFamily="34" charset="0"/>
              </a:rPr>
              <a:t>PROBLEMİN AKIŞ DİYAGRAMINI TASARLAMA </a:t>
            </a:r>
            <a:br>
              <a:rPr lang="tr-TR" dirty="0">
                <a:effectLst/>
                <a:latin typeface="Calibri" panose="020F0502020204030204" pitchFamily="34" charset="0"/>
              </a:rPr>
            </a:br>
            <a:endParaRPr lang="tr-TR" dirty="0"/>
          </a:p>
        </p:txBody>
      </p:sp>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1289921" y="1309683"/>
            <a:ext cx="10363200" cy="2677656"/>
          </a:xfrm>
          <a:prstGeom prst="rect">
            <a:avLst/>
          </a:prstGeom>
          <a:noFill/>
        </p:spPr>
        <p:txBody>
          <a:bodyPr wrap="square">
            <a:spAutoFit/>
          </a:bodyPr>
          <a:lstStyle/>
          <a:p>
            <a:r>
              <a:rPr lang="tr-TR" sz="2400" b="1" dirty="0">
                <a:highlight>
                  <a:srgbClr val="FFFF00"/>
                </a:highlight>
              </a:rPr>
              <a:t>PROBLEM</a:t>
            </a:r>
          </a:p>
          <a:p>
            <a:pPr marL="457200" indent="-457200">
              <a:buAutoNum type="arabicPeriod"/>
            </a:pPr>
            <a:endParaRPr lang="tr-TR" sz="2400" b="1" dirty="0">
              <a:highlight>
                <a:srgbClr val="FFFF00"/>
              </a:highlight>
            </a:endParaRPr>
          </a:p>
          <a:p>
            <a:r>
              <a:rPr lang="tr-TR" sz="2400" dirty="0"/>
              <a:t>Bir öğrencinin sınavdan geçti mi kaldı mı olduğunun hesaplanması.</a:t>
            </a:r>
          </a:p>
          <a:p>
            <a:endParaRPr lang="tr-TR" sz="2400" dirty="0"/>
          </a:p>
          <a:p>
            <a:r>
              <a:rPr lang="tr-TR" sz="2400" b="1" dirty="0"/>
              <a:t>Şartlar</a:t>
            </a:r>
          </a:p>
          <a:p>
            <a:r>
              <a:rPr lang="tr-TR" sz="2400" dirty="0"/>
              <a:t>Öğrencinin sınav notu 50 veya üzeriyse geçti, 50'nin altındaysa kaldı.</a:t>
            </a:r>
          </a:p>
          <a:p>
            <a:endParaRPr lang="tr-TR" sz="2400" dirty="0"/>
          </a:p>
        </p:txBody>
      </p:sp>
      <p:sp>
        <p:nvSpPr>
          <p:cNvPr id="3" name="Metin kutusu 2">
            <a:extLst>
              <a:ext uri="{FF2B5EF4-FFF2-40B4-BE49-F238E27FC236}">
                <a16:creationId xmlns:a16="http://schemas.microsoft.com/office/drawing/2014/main" id="{051B5968-7F10-B0FF-E4D8-1B74A58AE51B}"/>
              </a:ext>
            </a:extLst>
          </p:cNvPr>
          <p:cNvSpPr txBox="1"/>
          <p:nvPr/>
        </p:nvSpPr>
        <p:spPr>
          <a:xfrm>
            <a:off x="1306567" y="4447324"/>
            <a:ext cx="10363200" cy="1938992"/>
          </a:xfrm>
          <a:prstGeom prst="rect">
            <a:avLst/>
          </a:prstGeom>
          <a:noFill/>
        </p:spPr>
        <p:txBody>
          <a:bodyPr wrap="square">
            <a:spAutoFit/>
          </a:bodyPr>
          <a:lstStyle/>
          <a:p>
            <a:pPr marL="457200" indent="-457200">
              <a:buAutoNum type="arabicPeriod"/>
            </a:pPr>
            <a:r>
              <a:rPr lang="tr-TR" sz="2400" b="1" dirty="0">
                <a:highlight>
                  <a:srgbClr val="FFFF00"/>
                </a:highlight>
              </a:rPr>
              <a:t>Bu problemin algoritma adımlarını yazınız.</a:t>
            </a:r>
          </a:p>
          <a:p>
            <a:pPr marL="457200" indent="-457200">
              <a:buAutoNum type="arabicPeriod"/>
            </a:pPr>
            <a:endParaRPr lang="tr-TR" sz="2400" b="1" dirty="0">
              <a:highlight>
                <a:srgbClr val="FFFF00"/>
              </a:highlight>
            </a:endParaRPr>
          </a:p>
          <a:p>
            <a:pPr marL="457200" indent="-457200">
              <a:buAutoNum type="arabicPeriod"/>
            </a:pPr>
            <a:r>
              <a:rPr lang="tr-TR" sz="2400" b="1" dirty="0">
                <a:highlight>
                  <a:srgbClr val="FFFF00"/>
                </a:highlight>
              </a:rPr>
              <a:t>Bu probleme ait algoritma adımlarını akış şemasına dönüştürünüz. Hangi akış şeması türü kullanılmalıdır?</a:t>
            </a:r>
          </a:p>
          <a:p>
            <a:endParaRPr lang="tr-TR" sz="2400" dirty="0"/>
          </a:p>
        </p:txBody>
      </p:sp>
    </p:spTree>
    <p:extLst>
      <p:ext uri="{BB962C8B-B14F-4D97-AF65-F5344CB8AC3E}">
        <p14:creationId xmlns:p14="http://schemas.microsoft.com/office/powerpoint/2010/main" val="27617328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1180193" y="562337"/>
            <a:ext cx="10363200" cy="2677656"/>
          </a:xfrm>
          <a:prstGeom prst="rect">
            <a:avLst/>
          </a:prstGeom>
          <a:noFill/>
        </p:spPr>
        <p:txBody>
          <a:bodyPr wrap="square">
            <a:spAutoFit/>
          </a:bodyPr>
          <a:lstStyle/>
          <a:p>
            <a:r>
              <a:rPr lang="tr-TR" sz="2400" b="1" dirty="0">
                <a:highlight>
                  <a:srgbClr val="FFFF00"/>
                </a:highlight>
              </a:rPr>
              <a:t>PROBLEM</a:t>
            </a:r>
          </a:p>
          <a:p>
            <a:pPr marL="457200" indent="-457200">
              <a:buAutoNum type="arabicPeriod"/>
            </a:pPr>
            <a:endParaRPr lang="tr-TR" sz="2400" b="1" dirty="0">
              <a:highlight>
                <a:srgbClr val="FFFF00"/>
              </a:highlight>
            </a:endParaRPr>
          </a:p>
          <a:p>
            <a:r>
              <a:rPr lang="tr-TR" sz="2400" dirty="0"/>
              <a:t>Bir öğrencinin sınavdan geçti mi kaldı mı olduğunun hesaplanması.</a:t>
            </a:r>
          </a:p>
          <a:p>
            <a:endParaRPr lang="tr-TR" sz="2400" dirty="0"/>
          </a:p>
          <a:p>
            <a:r>
              <a:rPr lang="tr-TR" sz="2400" b="1" dirty="0"/>
              <a:t>Şartlar</a:t>
            </a:r>
          </a:p>
          <a:p>
            <a:r>
              <a:rPr lang="tr-TR" sz="2400" dirty="0"/>
              <a:t>Öğrencinin sınav notu 50 veya üzeriyse geçti, 50'nin altındaysa kaldı.</a:t>
            </a:r>
          </a:p>
          <a:p>
            <a:endParaRPr lang="tr-TR" sz="2400" dirty="0"/>
          </a:p>
        </p:txBody>
      </p:sp>
      <p:sp>
        <p:nvSpPr>
          <p:cNvPr id="3" name="Metin kutusu 2">
            <a:extLst>
              <a:ext uri="{FF2B5EF4-FFF2-40B4-BE49-F238E27FC236}">
                <a16:creationId xmlns:a16="http://schemas.microsoft.com/office/drawing/2014/main" id="{051B5968-7F10-B0FF-E4D8-1B74A58AE51B}"/>
              </a:ext>
            </a:extLst>
          </p:cNvPr>
          <p:cNvSpPr txBox="1"/>
          <p:nvPr/>
        </p:nvSpPr>
        <p:spPr>
          <a:xfrm>
            <a:off x="1180193" y="3429000"/>
            <a:ext cx="10363200" cy="2308324"/>
          </a:xfrm>
          <a:prstGeom prst="rect">
            <a:avLst/>
          </a:prstGeom>
          <a:noFill/>
        </p:spPr>
        <p:txBody>
          <a:bodyPr wrap="square">
            <a:spAutoFit/>
          </a:bodyPr>
          <a:lstStyle/>
          <a:p>
            <a:r>
              <a:rPr lang="tr-TR" sz="2400" b="1" dirty="0">
                <a:highlight>
                  <a:srgbClr val="00FF00"/>
                </a:highlight>
              </a:rPr>
              <a:t>Algoritma Adımları:</a:t>
            </a:r>
          </a:p>
          <a:p>
            <a:pPr>
              <a:buFont typeface="+mj-lt"/>
              <a:buAutoNum type="arabicPeriod"/>
            </a:pPr>
            <a:r>
              <a:rPr lang="tr-TR" sz="2400" dirty="0"/>
              <a:t>Başla</a:t>
            </a:r>
          </a:p>
          <a:p>
            <a:pPr>
              <a:buFont typeface="+mj-lt"/>
              <a:buAutoNum type="arabicPeriod"/>
            </a:pPr>
            <a:r>
              <a:rPr lang="tr-TR" sz="2400" dirty="0"/>
              <a:t>Öğrencinin sınav notunu al</a:t>
            </a:r>
          </a:p>
          <a:p>
            <a:pPr>
              <a:buFont typeface="+mj-lt"/>
              <a:buAutoNum type="arabicPeriod"/>
            </a:pPr>
            <a:r>
              <a:rPr lang="tr-TR" sz="2400" dirty="0"/>
              <a:t>Eğer not 50 veya üzeriyse, "Geçti" yazdır</a:t>
            </a:r>
          </a:p>
          <a:p>
            <a:pPr>
              <a:buFont typeface="+mj-lt"/>
              <a:buAutoNum type="arabicPeriod"/>
            </a:pPr>
            <a:r>
              <a:rPr lang="tr-TR" sz="2400" dirty="0"/>
              <a:t>Eğer not 50'den küçükse, "Kaldı" yazdır</a:t>
            </a:r>
          </a:p>
          <a:p>
            <a:pPr>
              <a:buFont typeface="+mj-lt"/>
              <a:buAutoNum type="arabicPeriod"/>
            </a:pPr>
            <a:r>
              <a:rPr lang="tr-TR" sz="2400" dirty="0"/>
              <a:t>Bitir</a:t>
            </a:r>
          </a:p>
        </p:txBody>
      </p:sp>
    </p:spTree>
    <p:extLst>
      <p:ext uri="{BB962C8B-B14F-4D97-AF65-F5344CB8AC3E}">
        <p14:creationId xmlns:p14="http://schemas.microsoft.com/office/powerpoint/2010/main" val="22277385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1128417" y="541587"/>
            <a:ext cx="4040991" cy="4154984"/>
          </a:xfrm>
          <a:prstGeom prst="rect">
            <a:avLst/>
          </a:prstGeom>
          <a:noFill/>
        </p:spPr>
        <p:txBody>
          <a:bodyPr wrap="square">
            <a:spAutoFit/>
          </a:bodyPr>
          <a:lstStyle/>
          <a:p>
            <a:r>
              <a:rPr lang="tr-TR" sz="2400" b="1" dirty="0">
                <a:highlight>
                  <a:srgbClr val="FFFF00"/>
                </a:highlight>
              </a:rPr>
              <a:t>AKIŞ ŞEMASI</a:t>
            </a:r>
          </a:p>
          <a:p>
            <a:pPr marL="457200" indent="-457200">
              <a:buAutoNum type="arabicPeriod"/>
            </a:pPr>
            <a:endParaRPr lang="tr-TR" sz="2400" b="1" dirty="0">
              <a:highlight>
                <a:srgbClr val="FFFF00"/>
              </a:highlight>
            </a:endParaRPr>
          </a:p>
          <a:p>
            <a:r>
              <a:rPr lang="tr-TR" sz="2400" dirty="0"/>
              <a:t>Bir öğrencinin sınavdan geçti mi kaldı mı olduğunun hesaplanması.</a:t>
            </a:r>
          </a:p>
          <a:p>
            <a:endParaRPr lang="tr-TR" sz="2400" dirty="0"/>
          </a:p>
          <a:p>
            <a:r>
              <a:rPr lang="tr-TR" sz="2400" b="1" dirty="0"/>
              <a:t>Şartlar</a:t>
            </a:r>
          </a:p>
          <a:p>
            <a:r>
              <a:rPr lang="tr-TR" sz="2400" dirty="0"/>
              <a:t>Öğrencinin sınav notu 50 veya üzeriyse geçti, 50'nin altındaysa kaldı.</a:t>
            </a:r>
          </a:p>
          <a:p>
            <a:endParaRPr lang="tr-TR" sz="2400" dirty="0"/>
          </a:p>
        </p:txBody>
      </p:sp>
      <p:pic>
        <p:nvPicPr>
          <p:cNvPr id="4" name="Resim 3">
            <a:extLst>
              <a:ext uri="{FF2B5EF4-FFF2-40B4-BE49-F238E27FC236}">
                <a16:creationId xmlns:a16="http://schemas.microsoft.com/office/drawing/2014/main" id="{F1C7C146-E3B9-A932-AB48-DA3A3B51EBA5}"/>
              </a:ext>
            </a:extLst>
          </p:cNvPr>
          <p:cNvPicPr>
            <a:picLocks noChangeAspect="1"/>
          </p:cNvPicPr>
          <p:nvPr/>
        </p:nvPicPr>
        <p:blipFill>
          <a:blip r:embed="rId2"/>
          <a:stretch>
            <a:fillRect/>
          </a:stretch>
        </p:blipFill>
        <p:spPr>
          <a:xfrm>
            <a:off x="7494308" y="17149"/>
            <a:ext cx="3569275" cy="6638544"/>
          </a:xfrm>
          <a:prstGeom prst="rect">
            <a:avLst/>
          </a:prstGeom>
        </p:spPr>
      </p:pic>
      <p:sp>
        <p:nvSpPr>
          <p:cNvPr id="10" name="Metin kutusu 9">
            <a:extLst>
              <a:ext uri="{FF2B5EF4-FFF2-40B4-BE49-F238E27FC236}">
                <a16:creationId xmlns:a16="http://schemas.microsoft.com/office/drawing/2014/main" id="{62A5F5E5-DC8B-79C5-EA84-7B1E12B2A419}"/>
              </a:ext>
            </a:extLst>
          </p:cNvPr>
          <p:cNvSpPr txBox="1"/>
          <p:nvPr/>
        </p:nvSpPr>
        <p:spPr>
          <a:xfrm>
            <a:off x="1128417" y="4696571"/>
            <a:ext cx="6096000" cy="923330"/>
          </a:xfrm>
          <a:prstGeom prst="rect">
            <a:avLst/>
          </a:prstGeom>
          <a:noFill/>
        </p:spPr>
        <p:txBody>
          <a:bodyPr wrap="square">
            <a:spAutoFit/>
          </a:bodyPr>
          <a:lstStyle/>
          <a:p>
            <a:r>
              <a:rPr lang="tr-TR" dirty="0"/>
              <a:t>Bu problem </a:t>
            </a:r>
            <a:r>
              <a:rPr lang="tr-TR" b="1" dirty="0"/>
              <a:t>mantıksal akış diyagramı</a:t>
            </a:r>
            <a:r>
              <a:rPr lang="tr-TR" dirty="0"/>
              <a:t> türüne girer, çünkü bir karar verme noktası vardır (notun 50'den büyük ya da küçük olduğuna göre farklı sonuçlar çıkmaktadır).</a:t>
            </a:r>
          </a:p>
        </p:txBody>
      </p:sp>
    </p:spTree>
    <p:extLst>
      <p:ext uri="{BB962C8B-B14F-4D97-AF65-F5344CB8AC3E}">
        <p14:creationId xmlns:p14="http://schemas.microsoft.com/office/powerpoint/2010/main" val="3991288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1128417" y="541587"/>
            <a:ext cx="4040991" cy="1200329"/>
          </a:xfrm>
          <a:prstGeom prst="rect">
            <a:avLst/>
          </a:prstGeom>
          <a:noFill/>
        </p:spPr>
        <p:txBody>
          <a:bodyPr wrap="square">
            <a:spAutoFit/>
          </a:bodyPr>
          <a:lstStyle/>
          <a:p>
            <a:r>
              <a:rPr lang="tr-TR" sz="2400" b="1" dirty="0">
                <a:highlight>
                  <a:srgbClr val="FFFF00"/>
                </a:highlight>
              </a:rPr>
              <a:t>AKIŞ ŞEMASI</a:t>
            </a:r>
          </a:p>
          <a:p>
            <a:pPr marL="457200" indent="-457200">
              <a:buAutoNum type="arabicPeriod"/>
            </a:pPr>
            <a:endParaRPr lang="tr-TR" sz="2400" b="1" dirty="0">
              <a:highlight>
                <a:srgbClr val="FFFF00"/>
              </a:highlight>
            </a:endParaRPr>
          </a:p>
          <a:p>
            <a:endParaRPr lang="tr-TR" sz="2400" dirty="0"/>
          </a:p>
        </p:txBody>
      </p:sp>
      <p:pic>
        <p:nvPicPr>
          <p:cNvPr id="4" name="Resim 3">
            <a:extLst>
              <a:ext uri="{FF2B5EF4-FFF2-40B4-BE49-F238E27FC236}">
                <a16:creationId xmlns:a16="http://schemas.microsoft.com/office/drawing/2014/main" id="{F1C7C146-E3B9-A932-AB48-DA3A3B51EBA5}"/>
              </a:ext>
            </a:extLst>
          </p:cNvPr>
          <p:cNvPicPr>
            <a:picLocks noChangeAspect="1"/>
          </p:cNvPicPr>
          <p:nvPr/>
        </p:nvPicPr>
        <p:blipFill>
          <a:blip r:embed="rId2"/>
          <a:stretch>
            <a:fillRect/>
          </a:stretch>
        </p:blipFill>
        <p:spPr>
          <a:xfrm>
            <a:off x="7494308" y="17149"/>
            <a:ext cx="3569275" cy="6638544"/>
          </a:xfrm>
          <a:prstGeom prst="rect">
            <a:avLst/>
          </a:prstGeom>
        </p:spPr>
      </p:pic>
      <p:sp>
        <p:nvSpPr>
          <p:cNvPr id="3" name="Metin kutusu 2">
            <a:extLst>
              <a:ext uri="{FF2B5EF4-FFF2-40B4-BE49-F238E27FC236}">
                <a16:creationId xmlns:a16="http://schemas.microsoft.com/office/drawing/2014/main" id="{A3D09B03-DF7D-A4B2-BC9D-2F0E4A411107}"/>
              </a:ext>
            </a:extLst>
          </p:cNvPr>
          <p:cNvSpPr txBox="1"/>
          <p:nvPr/>
        </p:nvSpPr>
        <p:spPr>
          <a:xfrm>
            <a:off x="1128417" y="1305341"/>
            <a:ext cx="6096000" cy="4247317"/>
          </a:xfrm>
          <a:prstGeom prst="rect">
            <a:avLst/>
          </a:prstGeom>
          <a:noFill/>
        </p:spPr>
        <p:txBody>
          <a:bodyPr wrap="square">
            <a:spAutoFit/>
          </a:bodyPr>
          <a:lstStyle/>
          <a:p>
            <a:r>
              <a:rPr lang="tr-TR" b="1" dirty="0">
                <a:highlight>
                  <a:srgbClr val="00FF00"/>
                </a:highlight>
              </a:rPr>
              <a:t>Semboller:</a:t>
            </a:r>
          </a:p>
          <a:p>
            <a:endParaRPr lang="tr-TR" b="1" dirty="0"/>
          </a:p>
          <a:p>
            <a:pPr>
              <a:buFont typeface="Arial" panose="020B0604020202020204" pitchFamily="34" charset="0"/>
              <a:buChar char="•"/>
            </a:pPr>
            <a:r>
              <a:rPr lang="tr-TR" b="1" dirty="0"/>
              <a:t>Dikdörtgen:</a:t>
            </a:r>
            <a:r>
              <a:rPr lang="tr-TR" dirty="0"/>
              <a:t> İşlemleri (örneğin, notu almak veya sonucu yazdırmak) göstermek için kullanılır.</a:t>
            </a:r>
          </a:p>
          <a:p>
            <a:pPr>
              <a:buFont typeface="Arial" panose="020B0604020202020204" pitchFamily="34" charset="0"/>
              <a:buChar char="•"/>
            </a:pPr>
            <a:endParaRPr lang="tr-TR" dirty="0"/>
          </a:p>
          <a:p>
            <a:pPr>
              <a:buFont typeface="Arial" panose="020B0604020202020204" pitchFamily="34" charset="0"/>
              <a:buChar char="•"/>
            </a:pPr>
            <a:r>
              <a:rPr lang="tr-TR" b="1" dirty="0"/>
              <a:t>Elmas (karar sembolü):</a:t>
            </a:r>
            <a:r>
              <a:rPr lang="tr-TR" dirty="0"/>
              <a:t> Bir karar noktasını göstermek için kullanılır (not &gt;= 50 mi?).</a:t>
            </a:r>
          </a:p>
          <a:p>
            <a:pPr>
              <a:buFont typeface="Arial" panose="020B0604020202020204" pitchFamily="34" charset="0"/>
              <a:buChar char="•"/>
            </a:pPr>
            <a:endParaRPr lang="tr-TR" dirty="0"/>
          </a:p>
          <a:p>
            <a:pPr>
              <a:buFont typeface="Arial" panose="020B0604020202020204" pitchFamily="34" charset="0"/>
              <a:buChar char="•"/>
            </a:pPr>
            <a:r>
              <a:rPr lang="tr-TR" b="1" dirty="0"/>
              <a:t>Oklar:</a:t>
            </a:r>
            <a:r>
              <a:rPr lang="tr-TR" dirty="0"/>
              <a:t> Adımlar arasındaki geçişleri gösterir.</a:t>
            </a:r>
          </a:p>
          <a:p>
            <a:pPr>
              <a:buFont typeface="Arial" panose="020B0604020202020204" pitchFamily="34" charset="0"/>
              <a:buChar char="•"/>
            </a:pPr>
            <a:endParaRPr lang="tr-TR" dirty="0"/>
          </a:p>
          <a:p>
            <a:r>
              <a:rPr lang="tr-TR" b="1" dirty="0">
                <a:highlight>
                  <a:srgbClr val="00FF00"/>
                </a:highlight>
              </a:rPr>
              <a:t>Girdi ve Çıktılar:</a:t>
            </a:r>
          </a:p>
          <a:p>
            <a:endParaRPr lang="tr-TR" b="1" dirty="0"/>
          </a:p>
          <a:p>
            <a:pPr>
              <a:buFont typeface="Arial" panose="020B0604020202020204" pitchFamily="34" charset="0"/>
              <a:buChar char="•"/>
            </a:pPr>
            <a:r>
              <a:rPr lang="tr-TR" b="1" dirty="0"/>
              <a:t>Girdi:</a:t>
            </a:r>
            <a:r>
              <a:rPr lang="tr-TR" dirty="0"/>
              <a:t> Öğrencinin sınav notu.</a:t>
            </a:r>
          </a:p>
          <a:p>
            <a:pPr>
              <a:buFont typeface="Arial" panose="020B0604020202020204" pitchFamily="34" charset="0"/>
              <a:buChar char="•"/>
            </a:pPr>
            <a:endParaRPr lang="tr-TR" dirty="0"/>
          </a:p>
          <a:p>
            <a:pPr>
              <a:buFont typeface="Arial" panose="020B0604020202020204" pitchFamily="34" charset="0"/>
              <a:buChar char="•"/>
            </a:pPr>
            <a:r>
              <a:rPr lang="tr-TR" b="1" dirty="0"/>
              <a:t>Çıktı:</a:t>
            </a:r>
            <a:r>
              <a:rPr lang="tr-TR" dirty="0"/>
              <a:t> "Geçti" veya "Kaldı" mesajı.</a:t>
            </a:r>
          </a:p>
        </p:txBody>
      </p:sp>
    </p:spTree>
    <p:extLst>
      <p:ext uri="{BB962C8B-B14F-4D97-AF65-F5344CB8AC3E}">
        <p14:creationId xmlns:p14="http://schemas.microsoft.com/office/powerpoint/2010/main" val="26184546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1152945" y="404613"/>
            <a:ext cx="9886110" cy="1200329"/>
          </a:xfrm>
          <a:prstGeom prst="rect">
            <a:avLst/>
          </a:prstGeom>
          <a:noFill/>
        </p:spPr>
        <p:txBody>
          <a:bodyPr wrap="square">
            <a:spAutoFit/>
          </a:bodyPr>
          <a:lstStyle/>
          <a:p>
            <a:r>
              <a:rPr lang="tr-TR" sz="2400" b="1" dirty="0"/>
              <a:t>Günlük hayatta yaygın olarak kullanılan bir uygulamada akış diyagramı tasarlama</a:t>
            </a:r>
            <a:endParaRPr lang="tr-TR" sz="2400" b="1" dirty="0">
              <a:highlight>
                <a:srgbClr val="FFFF00"/>
              </a:highlight>
            </a:endParaRPr>
          </a:p>
          <a:p>
            <a:endParaRPr lang="tr-TR" sz="2400" dirty="0"/>
          </a:p>
        </p:txBody>
      </p:sp>
      <p:sp>
        <p:nvSpPr>
          <p:cNvPr id="3" name="Metin kutusu 2">
            <a:extLst>
              <a:ext uri="{FF2B5EF4-FFF2-40B4-BE49-F238E27FC236}">
                <a16:creationId xmlns:a16="http://schemas.microsoft.com/office/drawing/2014/main" id="{A3D09B03-DF7D-A4B2-BC9D-2F0E4A411107}"/>
              </a:ext>
            </a:extLst>
          </p:cNvPr>
          <p:cNvSpPr txBox="1"/>
          <p:nvPr/>
        </p:nvSpPr>
        <p:spPr>
          <a:xfrm>
            <a:off x="3883953" y="1404887"/>
            <a:ext cx="6096000" cy="400110"/>
          </a:xfrm>
          <a:prstGeom prst="rect">
            <a:avLst/>
          </a:prstGeom>
          <a:noFill/>
        </p:spPr>
        <p:txBody>
          <a:bodyPr wrap="square">
            <a:spAutoFit/>
          </a:bodyPr>
          <a:lstStyle/>
          <a:p>
            <a:r>
              <a:rPr lang="tr-TR" sz="2000" b="1" dirty="0">
                <a:highlight>
                  <a:srgbClr val="FFFF00"/>
                </a:highlight>
              </a:rPr>
              <a:t>ATM'den para çekme işlemi</a:t>
            </a:r>
            <a:r>
              <a:rPr lang="tr-TR" sz="2000" dirty="0">
                <a:highlight>
                  <a:srgbClr val="FFFF00"/>
                </a:highlight>
              </a:rPr>
              <a:t> </a:t>
            </a:r>
          </a:p>
        </p:txBody>
      </p:sp>
      <p:sp>
        <p:nvSpPr>
          <p:cNvPr id="5" name="Metin kutusu 4">
            <a:extLst>
              <a:ext uri="{FF2B5EF4-FFF2-40B4-BE49-F238E27FC236}">
                <a16:creationId xmlns:a16="http://schemas.microsoft.com/office/drawing/2014/main" id="{2E808342-8F6F-769C-9CFF-6BFFAA4E3D74}"/>
              </a:ext>
            </a:extLst>
          </p:cNvPr>
          <p:cNvSpPr txBox="1"/>
          <p:nvPr/>
        </p:nvSpPr>
        <p:spPr>
          <a:xfrm>
            <a:off x="3883953" y="2382559"/>
            <a:ext cx="6096000" cy="3693319"/>
          </a:xfrm>
          <a:prstGeom prst="rect">
            <a:avLst/>
          </a:prstGeom>
          <a:noFill/>
        </p:spPr>
        <p:txBody>
          <a:bodyPr wrap="square">
            <a:spAutoFit/>
          </a:bodyPr>
          <a:lstStyle/>
          <a:p>
            <a:r>
              <a:rPr lang="tr-TR" b="1" dirty="0"/>
              <a:t>Algoritma Adımları:</a:t>
            </a:r>
          </a:p>
          <a:p>
            <a:endParaRPr lang="tr-TR" b="1" dirty="0"/>
          </a:p>
          <a:p>
            <a:pPr>
              <a:buFont typeface="+mj-lt"/>
              <a:buAutoNum type="arabicPeriod"/>
            </a:pPr>
            <a:r>
              <a:rPr lang="tr-TR" dirty="0"/>
              <a:t>Başla</a:t>
            </a:r>
          </a:p>
          <a:p>
            <a:pPr>
              <a:buFont typeface="+mj-lt"/>
              <a:buAutoNum type="arabicPeriod"/>
            </a:pPr>
            <a:r>
              <a:rPr lang="tr-TR" dirty="0"/>
              <a:t>Kartı yerleştir ve PIN kodunu gir</a:t>
            </a:r>
          </a:p>
          <a:p>
            <a:pPr>
              <a:buFont typeface="+mj-lt"/>
              <a:buAutoNum type="arabicPeriod"/>
            </a:pPr>
            <a:r>
              <a:rPr lang="tr-TR" dirty="0"/>
              <a:t>PIN doğru mu?</a:t>
            </a:r>
          </a:p>
          <a:p>
            <a:pPr marL="742950" lvl="1" indent="-285750">
              <a:buFont typeface="+mj-lt"/>
              <a:buAutoNum type="arabicPeriod"/>
            </a:pPr>
            <a:r>
              <a:rPr lang="tr-TR" dirty="0"/>
              <a:t>Evet: Para çekme işlemi başlat</a:t>
            </a:r>
          </a:p>
          <a:p>
            <a:pPr marL="742950" lvl="1" indent="-285750">
              <a:buFont typeface="+mj-lt"/>
              <a:buAutoNum type="arabicPeriod"/>
            </a:pPr>
            <a:r>
              <a:rPr lang="tr-TR" dirty="0"/>
              <a:t>Hayır: Tekrar PIN gir veya işlemi sonlandır</a:t>
            </a:r>
          </a:p>
          <a:p>
            <a:pPr>
              <a:buFont typeface="+mj-lt"/>
              <a:buAutoNum type="arabicPeriod"/>
            </a:pPr>
            <a:r>
              <a:rPr lang="tr-TR" dirty="0"/>
              <a:t>Çekilecek miktarı gir</a:t>
            </a:r>
          </a:p>
          <a:p>
            <a:pPr>
              <a:buFont typeface="+mj-lt"/>
              <a:buAutoNum type="arabicPeriod"/>
            </a:pPr>
            <a:r>
              <a:rPr lang="tr-TR" dirty="0"/>
              <a:t>Hesapta yeterli bakiye var mı?</a:t>
            </a:r>
          </a:p>
          <a:p>
            <a:pPr marL="742950" lvl="1" indent="-285750">
              <a:buFont typeface="+mj-lt"/>
              <a:buAutoNum type="arabicPeriod"/>
            </a:pPr>
            <a:r>
              <a:rPr lang="tr-TR" dirty="0"/>
              <a:t>Evet: Parayı ver, bakiye düş</a:t>
            </a:r>
          </a:p>
          <a:p>
            <a:pPr marL="742950" lvl="1" indent="-285750">
              <a:buFont typeface="+mj-lt"/>
              <a:buAutoNum type="arabicPeriod"/>
            </a:pPr>
            <a:r>
              <a:rPr lang="tr-TR" dirty="0"/>
              <a:t>Hayır: Yetersiz bakiye uyarısı ver</a:t>
            </a:r>
          </a:p>
          <a:p>
            <a:pPr>
              <a:buFont typeface="+mj-lt"/>
              <a:buAutoNum type="arabicPeriod"/>
            </a:pPr>
            <a:r>
              <a:rPr lang="tr-TR" dirty="0"/>
              <a:t>Kartı iade et</a:t>
            </a:r>
          </a:p>
          <a:p>
            <a:pPr>
              <a:buFont typeface="+mj-lt"/>
              <a:buAutoNum type="arabicPeriod"/>
            </a:pPr>
            <a:r>
              <a:rPr lang="tr-TR" dirty="0"/>
              <a:t>Bitir</a:t>
            </a:r>
          </a:p>
        </p:txBody>
      </p:sp>
    </p:spTree>
    <p:extLst>
      <p:ext uri="{BB962C8B-B14F-4D97-AF65-F5344CB8AC3E}">
        <p14:creationId xmlns:p14="http://schemas.microsoft.com/office/powerpoint/2010/main" val="4915484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893564" y="6453386"/>
            <a:ext cx="6280830" cy="404614"/>
          </a:xfrm>
        </p:spPr>
        <p:txBody>
          <a:bodyPr>
            <a:normAutofit/>
          </a:bodyPr>
          <a:lstStyle/>
          <a:p>
            <a:pPr>
              <a:spcAft>
                <a:spcPts val="600"/>
              </a:spcAft>
            </a:pPr>
            <a:r>
              <a:rPr lang="en-US" dirty="0"/>
              <a:t>Kaynak: </a:t>
            </a:r>
            <a:r>
              <a:rPr lang="en-US" dirty="0" err="1"/>
              <a:t>onuraltuntas.net</a:t>
            </a:r>
            <a:r>
              <a:rPr lang="en-US" dirty="0"/>
              <a:t> </a:t>
            </a:r>
          </a:p>
        </p:txBody>
      </p:sp>
      <p:sp>
        <p:nvSpPr>
          <p:cNvPr id="7" name="Metin kutusu 6">
            <a:extLst>
              <a:ext uri="{FF2B5EF4-FFF2-40B4-BE49-F238E27FC236}">
                <a16:creationId xmlns:a16="http://schemas.microsoft.com/office/drawing/2014/main" id="{F5CE775F-40BC-1AE7-369B-98FDF3DEAD9B}"/>
              </a:ext>
            </a:extLst>
          </p:cNvPr>
          <p:cNvSpPr txBox="1"/>
          <p:nvPr/>
        </p:nvSpPr>
        <p:spPr>
          <a:xfrm>
            <a:off x="1152945" y="404613"/>
            <a:ext cx="9886110" cy="1200329"/>
          </a:xfrm>
          <a:prstGeom prst="rect">
            <a:avLst/>
          </a:prstGeom>
          <a:noFill/>
        </p:spPr>
        <p:txBody>
          <a:bodyPr wrap="square">
            <a:spAutoFit/>
          </a:bodyPr>
          <a:lstStyle/>
          <a:p>
            <a:r>
              <a:rPr lang="tr-TR" sz="2400" b="1" dirty="0"/>
              <a:t>Günlük hayatta yaygın olarak kullanılan bir uygulamada akış diyagramı tasarlama</a:t>
            </a:r>
            <a:endParaRPr lang="tr-TR" sz="2400" b="1" dirty="0">
              <a:highlight>
                <a:srgbClr val="FFFF00"/>
              </a:highlight>
            </a:endParaRPr>
          </a:p>
          <a:p>
            <a:endParaRPr lang="tr-TR" sz="2400" dirty="0"/>
          </a:p>
        </p:txBody>
      </p:sp>
      <p:sp>
        <p:nvSpPr>
          <p:cNvPr id="3" name="Metin kutusu 2">
            <a:extLst>
              <a:ext uri="{FF2B5EF4-FFF2-40B4-BE49-F238E27FC236}">
                <a16:creationId xmlns:a16="http://schemas.microsoft.com/office/drawing/2014/main" id="{A3D09B03-DF7D-A4B2-BC9D-2F0E4A411107}"/>
              </a:ext>
            </a:extLst>
          </p:cNvPr>
          <p:cNvSpPr txBox="1"/>
          <p:nvPr/>
        </p:nvSpPr>
        <p:spPr>
          <a:xfrm>
            <a:off x="5261649" y="1864916"/>
            <a:ext cx="6096000" cy="707886"/>
          </a:xfrm>
          <a:prstGeom prst="rect">
            <a:avLst/>
          </a:prstGeom>
          <a:noFill/>
        </p:spPr>
        <p:txBody>
          <a:bodyPr wrap="square">
            <a:spAutoFit/>
          </a:bodyPr>
          <a:lstStyle/>
          <a:p>
            <a:endParaRPr lang="tr-TR" sz="2000" b="1" dirty="0">
              <a:highlight>
                <a:srgbClr val="FFFF00"/>
              </a:highlight>
            </a:endParaRPr>
          </a:p>
          <a:p>
            <a:r>
              <a:rPr lang="tr-TR" sz="2000" b="1" dirty="0">
                <a:highlight>
                  <a:srgbClr val="FFFF00"/>
                </a:highlight>
              </a:rPr>
              <a:t>AKIŞ ŞEMASI</a:t>
            </a:r>
            <a:endParaRPr lang="tr-TR" sz="2000" dirty="0">
              <a:highlight>
                <a:srgbClr val="FFFF00"/>
              </a:highlight>
            </a:endParaRPr>
          </a:p>
        </p:txBody>
      </p:sp>
      <p:pic>
        <p:nvPicPr>
          <p:cNvPr id="2" name="Resim 1">
            <a:extLst>
              <a:ext uri="{FF2B5EF4-FFF2-40B4-BE49-F238E27FC236}">
                <a16:creationId xmlns:a16="http://schemas.microsoft.com/office/drawing/2014/main" id="{16674C82-63B0-B174-6B84-4E4B245D8645}"/>
              </a:ext>
            </a:extLst>
          </p:cNvPr>
          <p:cNvPicPr>
            <a:picLocks noChangeAspect="1"/>
          </p:cNvPicPr>
          <p:nvPr/>
        </p:nvPicPr>
        <p:blipFill>
          <a:blip r:embed="rId2"/>
          <a:stretch>
            <a:fillRect/>
          </a:stretch>
        </p:blipFill>
        <p:spPr>
          <a:xfrm>
            <a:off x="758951" y="3340608"/>
            <a:ext cx="11401529" cy="1712396"/>
          </a:xfrm>
          <a:prstGeom prst="rect">
            <a:avLst/>
          </a:prstGeom>
        </p:spPr>
      </p:pic>
      <p:sp>
        <p:nvSpPr>
          <p:cNvPr id="4" name="Metin kutusu 3">
            <a:extLst>
              <a:ext uri="{FF2B5EF4-FFF2-40B4-BE49-F238E27FC236}">
                <a16:creationId xmlns:a16="http://schemas.microsoft.com/office/drawing/2014/main" id="{EDAB5CE0-0626-B1B2-6816-4E68C3D15952}"/>
              </a:ext>
            </a:extLst>
          </p:cNvPr>
          <p:cNvSpPr txBox="1"/>
          <p:nvPr/>
        </p:nvSpPr>
        <p:spPr>
          <a:xfrm>
            <a:off x="4469169" y="1404887"/>
            <a:ext cx="6096000" cy="400110"/>
          </a:xfrm>
          <a:prstGeom prst="rect">
            <a:avLst/>
          </a:prstGeom>
          <a:noFill/>
        </p:spPr>
        <p:txBody>
          <a:bodyPr wrap="square">
            <a:spAutoFit/>
          </a:bodyPr>
          <a:lstStyle/>
          <a:p>
            <a:r>
              <a:rPr lang="tr-TR" sz="2000" b="1" dirty="0">
                <a:highlight>
                  <a:srgbClr val="FFFF00"/>
                </a:highlight>
              </a:rPr>
              <a:t>ATM'den para çekme işlemi</a:t>
            </a:r>
            <a:r>
              <a:rPr lang="tr-TR" sz="2000" dirty="0">
                <a:highlight>
                  <a:srgbClr val="FFFF00"/>
                </a:highlight>
              </a:rPr>
              <a:t> </a:t>
            </a:r>
          </a:p>
        </p:txBody>
      </p:sp>
    </p:spTree>
    <p:extLst>
      <p:ext uri="{BB962C8B-B14F-4D97-AF65-F5344CB8AC3E}">
        <p14:creationId xmlns:p14="http://schemas.microsoft.com/office/powerpoint/2010/main" val="6038835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4" name="Group 13">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5"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6"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27" name="Rectangle 17">
            <a:extLst>
              <a:ext uri="{FF2B5EF4-FFF2-40B4-BE49-F238E27FC236}">
                <a16:creationId xmlns:a16="http://schemas.microsoft.com/office/drawing/2014/main" id="{46433AC8-8A78-46AB-B013-07DC9D7525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7" name="Metin kutusu 6">
            <a:extLst>
              <a:ext uri="{FF2B5EF4-FFF2-40B4-BE49-F238E27FC236}">
                <a16:creationId xmlns:a16="http://schemas.microsoft.com/office/drawing/2014/main" id="{F5CE775F-40BC-1AE7-369B-98FDF3DEAD9B}"/>
              </a:ext>
            </a:extLst>
          </p:cNvPr>
          <p:cNvSpPr txBox="1"/>
          <p:nvPr/>
        </p:nvSpPr>
        <p:spPr>
          <a:xfrm>
            <a:off x="5466973" y="855604"/>
            <a:ext cx="6221689" cy="3732835"/>
          </a:xfrm>
          <a:prstGeom prst="rect">
            <a:avLst/>
          </a:prstGeom>
        </p:spPr>
        <p:txBody>
          <a:bodyPr vert="horz" lIns="91440" tIns="45720" rIns="91440" bIns="45720" rtlCol="0" anchor="b">
            <a:normAutofit/>
          </a:bodyPr>
          <a:lstStyle/>
          <a:p>
            <a:pPr algn="ctr" defTabSz="914400">
              <a:lnSpc>
                <a:spcPct val="89000"/>
              </a:lnSpc>
              <a:spcBef>
                <a:spcPct val="0"/>
              </a:spcBef>
              <a:spcAft>
                <a:spcPts val="600"/>
              </a:spcAft>
            </a:pPr>
            <a:r>
              <a:rPr lang="en-US" sz="4800" b="1" cap="all" dirty="0">
                <a:solidFill>
                  <a:schemeClr val="tx2"/>
                </a:solidFill>
                <a:highlight>
                  <a:srgbClr val="FFFF00"/>
                </a:highlight>
                <a:latin typeface="+mj-lt"/>
                <a:ea typeface="+mj-ea"/>
                <a:cs typeface="+mj-cs"/>
              </a:rPr>
              <a:t>2. ÜNİTE SONU </a:t>
            </a:r>
          </a:p>
          <a:p>
            <a:pPr algn="ctr" defTabSz="914400">
              <a:lnSpc>
                <a:spcPct val="89000"/>
              </a:lnSpc>
              <a:spcBef>
                <a:spcPct val="0"/>
              </a:spcBef>
              <a:spcAft>
                <a:spcPts val="600"/>
              </a:spcAft>
            </a:pPr>
            <a:endParaRPr lang="en-US" sz="7200" cap="all" dirty="0">
              <a:solidFill>
                <a:schemeClr val="tx2"/>
              </a:solidFill>
              <a:latin typeface="+mj-lt"/>
              <a:ea typeface="+mj-ea"/>
              <a:cs typeface="+mj-cs"/>
            </a:endParaRPr>
          </a:p>
        </p:txBody>
      </p:sp>
      <p:sp>
        <p:nvSpPr>
          <p:cNvPr id="28" name="Freeform 6">
            <a:extLst>
              <a:ext uri="{FF2B5EF4-FFF2-40B4-BE49-F238E27FC236}">
                <a16:creationId xmlns:a16="http://schemas.microsoft.com/office/drawing/2014/main" id="{37E10E69-B2A5-4F8D-A7C0-F958BB7B4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42142"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9" name="Freeform 6">
            <a:extLst>
              <a:ext uri="{FF2B5EF4-FFF2-40B4-BE49-F238E27FC236}">
                <a16:creationId xmlns:a16="http://schemas.microsoft.com/office/drawing/2014/main" id="{2E4B17F2-7877-4CC5-B6F6-F4147FE7B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pic>
        <p:nvPicPr>
          <p:cNvPr id="6" name="Grafik 5" descr="Yasak düz dolguyla">
            <a:extLst>
              <a:ext uri="{FF2B5EF4-FFF2-40B4-BE49-F238E27FC236}">
                <a16:creationId xmlns:a16="http://schemas.microsoft.com/office/drawing/2014/main" id="{5F4053A1-0D85-CBB2-C94C-30DDF28D15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71403" y="2169078"/>
            <a:ext cx="2719859" cy="2719859"/>
          </a:xfrm>
          <a:prstGeom prst="rect">
            <a:avLst/>
          </a:prstGeom>
        </p:spPr>
      </p:pic>
      <p:sp>
        <p:nvSpPr>
          <p:cNvPr id="9" name="Alt Bilgi Yer Tutucusu 8">
            <a:extLst>
              <a:ext uri="{FF2B5EF4-FFF2-40B4-BE49-F238E27FC236}">
                <a16:creationId xmlns:a16="http://schemas.microsoft.com/office/drawing/2014/main" id="{C916060C-4D79-9428-67EB-5373C1900E1C}"/>
              </a:ext>
            </a:extLst>
          </p:cNvPr>
          <p:cNvSpPr>
            <a:spLocks noGrp="1"/>
          </p:cNvSpPr>
          <p:nvPr>
            <p:ph type="ftr" sz="quarter" idx="11"/>
          </p:nvPr>
        </p:nvSpPr>
        <p:spPr>
          <a:xfrm>
            <a:off x="2584054" y="6453386"/>
            <a:ext cx="7023377" cy="404614"/>
          </a:xfrm>
        </p:spPr>
        <p:txBody>
          <a:bodyPr vert="horz" lIns="91440" tIns="45720" rIns="91440" bIns="45720" rtlCol="0" anchor="ctr">
            <a:normAutofit/>
          </a:bodyPr>
          <a:lstStyle/>
          <a:p>
            <a:pPr algn="ctr" defTabSz="914400">
              <a:spcAft>
                <a:spcPts val="600"/>
              </a:spcAft>
            </a:pPr>
            <a:r>
              <a:rPr lang="en-US" kern="1200" baseline="0">
                <a:solidFill>
                  <a:schemeClr val="tx2"/>
                </a:solidFill>
                <a:latin typeface="+mn-lt"/>
                <a:ea typeface="+mn-ea"/>
                <a:cs typeface="+mn-cs"/>
              </a:rPr>
              <a:t>Kaynak: onuraltuntas.net </a:t>
            </a:r>
          </a:p>
        </p:txBody>
      </p:sp>
    </p:spTree>
    <p:extLst>
      <p:ext uri="{BB962C8B-B14F-4D97-AF65-F5344CB8AC3E}">
        <p14:creationId xmlns:p14="http://schemas.microsoft.com/office/powerpoint/2010/main" val="3165223206"/>
      </p:ext>
    </p:extLst>
  </p:cSld>
  <p:clrMapOvr>
    <a:masterClrMapping/>
  </p:clrMapOvr>
</p:sld>
</file>

<file path=ppt/theme/theme1.xml><?xml version="1.0" encoding="utf-8"?>
<a:theme xmlns:a="http://schemas.openxmlformats.org/drawingml/2006/main" name="Kırpma">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Kırpma</Template>
  <TotalTime>6697</TotalTime>
  <Words>4399</Words>
  <Application>Microsoft Macintosh PowerPoint</Application>
  <PresentationFormat>Geniş ekran</PresentationFormat>
  <Paragraphs>630</Paragraphs>
  <Slides>80</Slides>
  <Notes>13</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80</vt:i4>
      </vt:variant>
    </vt:vector>
  </HeadingPairs>
  <TitlesOfParts>
    <vt:vector size="85" baseType="lpstr">
      <vt:lpstr>Aptos</vt:lpstr>
      <vt:lpstr>Arial</vt:lpstr>
      <vt:lpstr>Calibri</vt:lpstr>
      <vt:lpstr>Franklin Gothic Book</vt:lpstr>
      <vt:lpstr>Kırpma</vt:lpstr>
      <vt:lpstr>2024-2025 EĞİTİM VE ÖĞRETİM YILI  PROGRAMLAMAYA GİRİŞ VE ALGORİTMA DERSİ  2. ÜNİTE  ALGORİTMA İLE PROBLEM ÇÖZME VE AKIŞ DİYAGRAMI </vt:lpstr>
      <vt:lpstr>2.1. Çözümü istenen problem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2.3. Problemin girdi, çıktı ve işlem aşamaları</vt:lpstr>
      <vt:lpstr>PowerPoint Sunusu</vt:lpstr>
      <vt:lpstr>PowerPoint Sunusu</vt:lpstr>
      <vt:lpstr>PowerPoint Sunusu</vt:lpstr>
      <vt:lpstr>PowerPoint Sunusu</vt:lpstr>
      <vt:lpstr>PowerPoint Sunusu</vt:lpstr>
      <vt:lpstr>Problem Alt Basamaklara Ayırma Basamakları</vt:lpstr>
      <vt:lpstr>İşlem Aşamaları Belirlenirken Bulunan Farklı Çözüm Yollarından Çözüme En Kısa Sürede Ulaştıracak Olanın Seçilmesi</vt:lpstr>
      <vt:lpstr>2.4. ALGORİTMA </vt:lpstr>
      <vt:lpstr>2.4. ALGORİTMA </vt:lpstr>
      <vt:lpstr>2.4. ALGORİTMA </vt:lpstr>
      <vt:lpstr>PowerPoint Sunusu</vt:lpstr>
      <vt:lpstr>PowerPoint Sunusu</vt:lpstr>
      <vt:lpstr>PowerPoint Sunusu</vt:lpstr>
      <vt:lpstr>PowerPoint Sunusu</vt:lpstr>
      <vt:lpstr>PowerPoint Sunusu</vt:lpstr>
      <vt:lpstr>PowerPoint Sunusu</vt:lpstr>
      <vt:lpstr>PowerPoint Sunusu</vt:lpstr>
      <vt:lpstr>2.5. Bir problemin çözümü için en doğru algoritmayı geliştirmek  </vt:lpstr>
      <vt:lpstr>2.5. Bir problemin çözümü için en doğru algoritmayı geliştirmek  EN DOĞRU ALGORİTMA İÇİN KULLANLAN KRİTERLER; </vt:lpstr>
      <vt:lpstr>Algoritma yazımında oluşabilecek hatalar </vt:lpstr>
      <vt:lpstr>Algoritma yazımında oluşabilecek hatalar </vt:lpstr>
      <vt:lpstr>Algoritma yazımında oluşabilecek hatalar </vt:lpstr>
      <vt:lpstr>SINIF ETKİNLİĞİ</vt:lpstr>
      <vt:lpstr>SINIF ETKİNLİĞİ</vt:lpstr>
      <vt:lpstr>2.6.  PROGRAMLAMA NEDİR?</vt:lpstr>
      <vt:lpstr>APPLE CEO’SU TİM COOK: </vt:lpstr>
      <vt:lpstr>BEYİN FIRTINASI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2.8. Akış diyagramının kullanım amaçları ve avantajları </vt:lpstr>
      <vt:lpstr>2.9. Temel akış diyagramı şekilleri ve elemanları  </vt:lpstr>
      <vt:lpstr>Akış diyagramının elektronik ortamdaki çizimi için kullanılan kelime işlemci programları veya diğer çizim programları  </vt:lpstr>
      <vt:lpstr>Akış diyagramlarını türlerine göre üç ana kategoriye ayırmak mümkündür:   1. Doğrusal akış diyagramları 2. Mantıksal akış diyagramları 3. Döngü içeren akış diyagramları </vt:lpstr>
      <vt:lpstr>2.9. Akış diyagramının kullanım amaçları ve avantajları </vt:lpstr>
      <vt:lpstr>PowerPoint Sunusu</vt:lpstr>
      <vt:lpstr>PowerPoint Sunusu</vt:lpstr>
      <vt:lpstr>2.10. Akış diyagramlarını okuyarak problemleri kavrama  </vt:lpstr>
      <vt:lpstr>2.11. PROBLEMİN AKIŞ DİYAGRAMINI TASARLAMA  </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PROGRAMLAMAYA GİRİŞ VE ALGORİTMA DERSİ  1. ÜNİTE  BİLİŞİM TEKNOLOJİLERİNİN PROGRAMLAMADAKİ YERİ  </dc:title>
  <dc:creator>Onur Altuntaş</dc:creator>
  <cp:lastModifiedBy>Onur Altuntaş</cp:lastModifiedBy>
  <cp:revision>9</cp:revision>
  <dcterms:created xsi:type="dcterms:W3CDTF">2024-09-02T20:03:31Z</dcterms:created>
  <dcterms:modified xsi:type="dcterms:W3CDTF">2024-10-06T14:25:18Z</dcterms:modified>
</cp:coreProperties>
</file>