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57" r:id="rId5"/>
    <p:sldId id="262" r:id="rId6"/>
    <p:sldId id="264" r:id="rId7"/>
    <p:sldId id="275" r:id="rId8"/>
    <p:sldId id="279" r:id="rId9"/>
    <p:sldId id="266" r:id="rId10"/>
    <p:sldId id="263" r:id="rId11"/>
    <p:sldId id="268" r:id="rId12"/>
    <p:sldId id="271" r:id="rId13"/>
    <p:sldId id="269" r:id="rId14"/>
    <p:sldId id="277" r:id="rId15"/>
    <p:sldId id="278" r:id="rId16"/>
    <p:sldId id="267" r:id="rId17"/>
    <p:sldId id="272" r:id="rId18"/>
    <p:sldId id="273" r:id="rId19"/>
    <p:sldId id="274" r:id="rId20"/>
    <p:sldId id="276" r:id="rId2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E054D19-D79D-47A7-82C9-05A1CE17FA4D}" type="doc">
      <dgm:prSet loTypeId="urn:microsoft.com/office/officeart/2005/8/layout/hList3" loCatId="list" qsTypeId="urn:microsoft.com/office/officeart/2005/8/quickstyle/simple1" qsCatId="simple" csTypeId="urn:microsoft.com/office/officeart/2005/8/colors/accent2_2" csCatId="accent2" phldr="1"/>
      <dgm:spPr/>
      <dgm:t>
        <a:bodyPr/>
        <a:lstStyle/>
        <a:p>
          <a:endParaRPr lang="tr-TR"/>
        </a:p>
      </dgm:t>
    </dgm:pt>
    <dgm:pt modelId="{0C8FC517-7E96-4B43-A1B8-BBAD8455B832}">
      <dgm:prSet phldrT="[Metin]"/>
      <dgm:spPr/>
      <dgm:t>
        <a:bodyPr/>
        <a:lstStyle/>
        <a:p>
          <a:r>
            <a:rPr lang="tr-TR" dirty="0" smtClean="0"/>
            <a:t>MEB</a:t>
          </a:r>
        </a:p>
        <a:p>
          <a:r>
            <a:rPr lang="tr-TR" dirty="0" smtClean="0"/>
            <a:t>Talim Terbiye Kurulu (TTK)</a:t>
          </a:r>
          <a:endParaRPr lang="tr-TR" dirty="0"/>
        </a:p>
      </dgm:t>
    </dgm:pt>
    <dgm:pt modelId="{566893BB-2DD0-4FF7-9488-80B21CCE048B}" type="parTrans" cxnId="{D797B23C-AE97-4E2A-972D-E4CCB434098F}">
      <dgm:prSet/>
      <dgm:spPr/>
      <dgm:t>
        <a:bodyPr/>
        <a:lstStyle/>
        <a:p>
          <a:endParaRPr lang="tr-TR"/>
        </a:p>
      </dgm:t>
    </dgm:pt>
    <dgm:pt modelId="{4867F780-8F51-46F7-BC6E-608722BAEBD7}" type="sibTrans" cxnId="{D797B23C-AE97-4E2A-972D-E4CCB434098F}">
      <dgm:prSet/>
      <dgm:spPr/>
      <dgm:t>
        <a:bodyPr/>
        <a:lstStyle/>
        <a:p>
          <a:endParaRPr lang="tr-TR"/>
        </a:p>
      </dgm:t>
    </dgm:pt>
    <dgm:pt modelId="{962615AF-2334-4D96-9173-109097B295B9}">
      <dgm:prSet phldrT="[Metin]" custT="1"/>
      <dgm:spPr/>
      <dgm:t>
        <a:bodyPr/>
        <a:lstStyle/>
        <a:p>
          <a:r>
            <a:rPr lang="tr-TR" sz="5400" dirty="0" smtClean="0"/>
            <a:t>Eğitim Programı</a:t>
          </a:r>
          <a:endParaRPr lang="tr-TR" sz="5400" dirty="0"/>
        </a:p>
      </dgm:t>
    </dgm:pt>
    <dgm:pt modelId="{18D535C8-AFE8-4C5D-AF63-222C8AEBB393}" type="parTrans" cxnId="{729B69F8-34CD-43C8-B05B-34397B1550B1}">
      <dgm:prSet/>
      <dgm:spPr/>
      <dgm:t>
        <a:bodyPr/>
        <a:lstStyle/>
        <a:p>
          <a:endParaRPr lang="tr-TR"/>
        </a:p>
      </dgm:t>
    </dgm:pt>
    <dgm:pt modelId="{91647BDE-5728-4910-B9D8-694ECDA9EEBF}" type="sibTrans" cxnId="{729B69F8-34CD-43C8-B05B-34397B1550B1}">
      <dgm:prSet/>
      <dgm:spPr/>
      <dgm:t>
        <a:bodyPr/>
        <a:lstStyle/>
        <a:p>
          <a:endParaRPr lang="tr-TR"/>
        </a:p>
      </dgm:t>
    </dgm:pt>
    <dgm:pt modelId="{5D322AAC-20E8-4D09-8472-BBD0FF263367}">
      <dgm:prSet phldrT="[Metin]" custT="1"/>
      <dgm:spPr/>
      <dgm:t>
        <a:bodyPr/>
        <a:lstStyle/>
        <a:p>
          <a:r>
            <a:rPr lang="tr-TR" sz="5400" dirty="0" smtClean="0"/>
            <a:t>Öğretim programı</a:t>
          </a:r>
          <a:endParaRPr lang="tr-TR" sz="5400" dirty="0"/>
        </a:p>
      </dgm:t>
    </dgm:pt>
    <dgm:pt modelId="{2C689BFA-3573-4445-AE64-F68657C19295}" type="parTrans" cxnId="{B2D0360D-31BA-4C14-9C88-48BDCE76EAAA}">
      <dgm:prSet/>
      <dgm:spPr/>
      <dgm:t>
        <a:bodyPr/>
        <a:lstStyle/>
        <a:p>
          <a:endParaRPr lang="tr-TR"/>
        </a:p>
      </dgm:t>
    </dgm:pt>
    <dgm:pt modelId="{FB1C90EC-56F2-4A9E-AE59-E0484CD94D2C}" type="sibTrans" cxnId="{B2D0360D-31BA-4C14-9C88-48BDCE76EAAA}">
      <dgm:prSet/>
      <dgm:spPr/>
      <dgm:t>
        <a:bodyPr/>
        <a:lstStyle/>
        <a:p>
          <a:endParaRPr lang="tr-TR"/>
        </a:p>
      </dgm:t>
    </dgm:pt>
    <dgm:pt modelId="{8D64B7C3-3F61-450A-8552-68BB15DC0ADD}">
      <dgm:prSet phldrT="[Metin]" custT="1"/>
      <dgm:spPr/>
      <dgm:t>
        <a:bodyPr/>
        <a:lstStyle/>
        <a:p>
          <a:r>
            <a:rPr lang="tr-TR" sz="5400" dirty="0" smtClean="0"/>
            <a:t>Ders programı</a:t>
          </a:r>
          <a:endParaRPr lang="tr-TR" sz="5400" dirty="0"/>
        </a:p>
      </dgm:t>
    </dgm:pt>
    <dgm:pt modelId="{11271274-1356-4A3B-A667-716EB0D3DAF5}" type="parTrans" cxnId="{4BD63AA5-0891-4E1D-BDA4-BB29CCDEA791}">
      <dgm:prSet/>
      <dgm:spPr/>
      <dgm:t>
        <a:bodyPr/>
        <a:lstStyle/>
        <a:p>
          <a:endParaRPr lang="tr-TR"/>
        </a:p>
      </dgm:t>
    </dgm:pt>
    <dgm:pt modelId="{9BCD1D8C-04DF-4586-B0E8-C9362B5BC131}" type="sibTrans" cxnId="{4BD63AA5-0891-4E1D-BDA4-BB29CCDEA791}">
      <dgm:prSet/>
      <dgm:spPr/>
      <dgm:t>
        <a:bodyPr/>
        <a:lstStyle/>
        <a:p>
          <a:endParaRPr lang="tr-TR"/>
        </a:p>
      </dgm:t>
    </dgm:pt>
    <dgm:pt modelId="{7EB93FE4-45AD-4A03-AC20-9EC6A8FD286D}" type="pres">
      <dgm:prSet presAssocID="{2E054D19-D79D-47A7-82C9-05A1CE17FA4D}" presName="composite" presStyleCnt="0">
        <dgm:presLayoutVars>
          <dgm:chMax val="1"/>
          <dgm:dir/>
          <dgm:resizeHandles val="exact"/>
        </dgm:presLayoutVars>
      </dgm:prSet>
      <dgm:spPr/>
      <dgm:t>
        <a:bodyPr/>
        <a:lstStyle/>
        <a:p>
          <a:endParaRPr lang="tr-TR"/>
        </a:p>
      </dgm:t>
    </dgm:pt>
    <dgm:pt modelId="{C05D2629-00C6-4C6D-8571-B8890D5C413E}" type="pres">
      <dgm:prSet presAssocID="{0C8FC517-7E96-4B43-A1B8-BBAD8455B832}" presName="roof" presStyleLbl="dkBgShp" presStyleIdx="0" presStyleCnt="2"/>
      <dgm:spPr/>
      <dgm:t>
        <a:bodyPr/>
        <a:lstStyle/>
        <a:p>
          <a:endParaRPr lang="tr-TR"/>
        </a:p>
      </dgm:t>
    </dgm:pt>
    <dgm:pt modelId="{8B959642-003B-4C14-A721-9F1FE18F0559}" type="pres">
      <dgm:prSet presAssocID="{0C8FC517-7E96-4B43-A1B8-BBAD8455B832}" presName="pillars" presStyleCnt="0"/>
      <dgm:spPr/>
    </dgm:pt>
    <dgm:pt modelId="{BBC717B5-0B52-4718-AC98-D6D42CDDBAFB}" type="pres">
      <dgm:prSet presAssocID="{0C8FC517-7E96-4B43-A1B8-BBAD8455B832}" presName="pillar1" presStyleLbl="node1" presStyleIdx="0" presStyleCnt="3">
        <dgm:presLayoutVars>
          <dgm:bulletEnabled val="1"/>
        </dgm:presLayoutVars>
      </dgm:prSet>
      <dgm:spPr/>
      <dgm:t>
        <a:bodyPr/>
        <a:lstStyle/>
        <a:p>
          <a:endParaRPr lang="tr-TR"/>
        </a:p>
      </dgm:t>
    </dgm:pt>
    <dgm:pt modelId="{2A2C3D0B-601F-4000-BFAA-8BF5DB3BA871}" type="pres">
      <dgm:prSet presAssocID="{5D322AAC-20E8-4D09-8472-BBD0FF263367}" presName="pillarX" presStyleLbl="node1" presStyleIdx="1" presStyleCnt="3">
        <dgm:presLayoutVars>
          <dgm:bulletEnabled val="1"/>
        </dgm:presLayoutVars>
      </dgm:prSet>
      <dgm:spPr/>
      <dgm:t>
        <a:bodyPr/>
        <a:lstStyle/>
        <a:p>
          <a:endParaRPr lang="tr-TR"/>
        </a:p>
      </dgm:t>
    </dgm:pt>
    <dgm:pt modelId="{FEE7E1E2-2F47-4C1F-88B2-9AC6E963869A}" type="pres">
      <dgm:prSet presAssocID="{8D64B7C3-3F61-450A-8552-68BB15DC0ADD}" presName="pillarX" presStyleLbl="node1" presStyleIdx="2" presStyleCnt="3">
        <dgm:presLayoutVars>
          <dgm:bulletEnabled val="1"/>
        </dgm:presLayoutVars>
      </dgm:prSet>
      <dgm:spPr/>
      <dgm:t>
        <a:bodyPr/>
        <a:lstStyle/>
        <a:p>
          <a:endParaRPr lang="tr-TR"/>
        </a:p>
      </dgm:t>
    </dgm:pt>
    <dgm:pt modelId="{B8F7A5F1-5173-4F7D-B7BD-2C1EC9C302E6}" type="pres">
      <dgm:prSet presAssocID="{0C8FC517-7E96-4B43-A1B8-BBAD8455B832}" presName="base" presStyleLbl="dkBgShp" presStyleIdx="1" presStyleCnt="2"/>
      <dgm:spPr/>
    </dgm:pt>
  </dgm:ptLst>
  <dgm:cxnLst>
    <dgm:cxn modelId="{B2D0360D-31BA-4C14-9C88-48BDCE76EAAA}" srcId="{0C8FC517-7E96-4B43-A1B8-BBAD8455B832}" destId="{5D322AAC-20E8-4D09-8472-BBD0FF263367}" srcOrd="1" destOrd="0" parTransId="{2C689BFA-3573-4445-AE64-F68657C19295}" sibTransId="{FB1C90EC-56F2-4A9E-AE59-E0484CD94D2C}"/>
    <dgm:cxn modelId="{5E21F768-764A-4332-BA1B-6B1AD7A750C1}" type="presOf" srcId="{0C8FC517-7E96-4B43-A1B8-BBAD8455B832}" destId="{C05D2629-00C6-4C6D-8571-B8890D5C413E}" srcOrd="0" destOrd="0" presId="urn:microsoft.com/office/officeart/2005/8/layout/hList3"/>
    <dgm:cxn modelId="{6EBF72F7-B736-4CBB-8C32-2B8519E8BB87}" type="presOf" srcId="{2E054D19-D79D-47A7-82C9-05A1CE17FA4D}" destId="{7EB93FE4-45AD-4A03-AC20-9EC6A8FD286D}" srcOrd="0" destOrd="0" presId="urn:microsoft.com/office/officeart/2005/8/layout/hList3"/>
    <dgm:cxn modelId="{33F866CF-448F-40DE-B27D-113C24AF1162}" type="presOf" srcId="{5D322AAC-20E8-4D09-8472-BBD0FF263367}" destId="{2A2C3D0B-601F-4000-BFAA-8BF5DB3BA871}" srcOrd="0" destOrd="0" presId="urn:microsoft.com/office/officeart/2005/8/layout/hList3"/>
    <dgm:cxn modelId="{729B69F8-34CD-43C8-B05B-34397B1550B1}" srcId="{0C8FC517-7E96-4B43-A1B8-BBAD8455B832}" destId="{962615AF-2334-4D96-9173-109097B295B9}" srcOrd="0" destOrd="0" parTransId="{18D535C8-AFE8-4C5D-AF63-222C8AEBB393}" sibTransId="{91647BDE-5728-4910-B9D8-694ECDA9EEBF}"/>
    <dgm:cxn modelId="{50857DBD-1517-4A15-913E-DAE7D3FB9B29}" type="presOf" srcId="{962615AF-2334-4D96-9173-109097B295B9}" destId="{BBC717B5-0B52-4718-AC98-D6D42CDDBAFB}" srcOrd="0" destOrd="0" presId="urn:microsoft.com/office/officeart/2005/8/layout/hList3"/>
    <dgm:cxn modelId="{D797B23C-AE97-4E2A-972D-E4CCB434098F}" srcId="{2E054D19-D79D-47A7-82C9-05A1CE17FA4D}" destId="{0C8FC517-7E96-4B43-A1B8-BBAD8455B832}" srcOrd="0" destOrd="0" parTransId="{566893BB-2DD0-4FF7-9488-80B21CCE048B}" sibTransId="{4867F780-8F51-46F7-BC6E-608722BAEBD7}"/>
    <dgm:cxn modelId="{17B5CBE6-59B4-4CAF-AC15-FF2B548B5136}" type="presOf" srcId="{8D64B7C3-3F61-450A-8552-68BB15DC0ADD}" destId="{FEE7E1E2-2F47-4C1F-88B2-9AC6E963869A}" srcOrd="0" destOrd="0" presId="urn:microsoft.com/office/officeart/2005/8/layout/hList3"/>
    <dgm:cxn modelId="{4BD63AA5-0891-4E1D-BDA4-BB29CCDEA791}" srcId="{0C8FC517-7E96-4B43-A1B8-BBAD8455B832}" destId="{8D64B7C3-3F61-450A-8552-68BB15DC0ADD}" srcOrd="2" destOrd="0" parTransId="{11271274-1356-4A3B-A667-716EB0D3DAF5}" sibTransId="{9BCD1D8C-04DF-4586-B0E8-C9362B5BC131}"/>
    <dgm:cxn modelId="{456A90BF-598D-4D7C-AD19-2D83A88DCA60}" type="presParOf" srcId="{7EB93FE4-45AD-4A03-AC20-9EC6A8FD286D}" destId="{C05D2629-00C6-4C6D-8571-B8890D5C413E}" srcOrd="0" destOrd="0" presId="urn:microsoft.com/office/officeart/2005/8/layout/hList3"/>
    <dgm:cxn modelId="{DD68401A-046D-4062-889C-EB17ED534592}" type="presParOf" srcId="{7EB93FE4-45AD-4A03-AC20-9EC6A8FD286D}" destId="{8B959642-003B-4C14-A721-9F1FE18F0559}" srcOrd="1" destOrd="0" presId="urn:microsoft.com/office/officeart/2005/8/layout/hList3"/>
    <dgm:cxn modelId="{3A458B95-2226-4F2F-9633-4B7924E8D4FB}" type="presParOf" srcId="{8B959642-003B-4C14-A721-9F1FE18F0559}" destId="{BBC717B5-0B52-4718-AC98-D6D42CDDBAFB}" srcOrd="0" destOrd="0" presId="urn:microsoft.com/office/officeart/2005/8/layout/hList3"/>
    <dgm:cxn modelId="{59047398-F43D-4BF3-89D1-35675A4D5859}" type="presParOf" srcId="{8B959642-003B-4C14-A721-9F1FE18F0559}" destId="{2A2C3D0B-601F-4000-BFAA-8BF5DB3BA871}" srcOrd="1" destOrd="0" presId="urn:microsoft.com/office/officeart/2005/8/layout/hList3"/>
    <dgm:cxn modelId="{823D760D-AB4A-449A-9370-118154ABB680}" type="presParOf" srcId="{8B959642-003B-4C14-A721-9F1FE18F0559}" destId="{FEE7E1E2-2F47-4C1F-88B2-9AC6E963869A}" srcOrd="2" destOrd="0" presId="urn:microsoft.com/office/officeart/2005/8/layout/hList3"/>
    <dgm:cxn modelId="{AEB41176-3FAC-4A65-BA8B-B68FEC98F69D}" type="presParOf" srcId="{7EB93FE4-45AD-4A03-AC20-9EC6A8FD286D}" destId="{B8F7A5F1-5173-4F7D-B7BD-2C1EC9C302E6}"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A80BDDF-C99E-47EF-B125-87BEC68BFC27}"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tr-TR"/>
        </a:p>
      </dgm:t>
    </dgm:pt>
    <dgm:pt modelId="{9BA83902-A3F2-4C1B-947B-DD04C0CB6654}">
      <dgm:prSet phldrT="[Metin]" custT="1"/>
      <dgm:spPr/>
      <dgm:t>
        <a:bodyPr/>
        <a:lstStyle/>
        <a:p>
          <a:r>
            <a:rPr lang="tr-TR" sz="2000" dirty="0" smtClean="0"/>
            <a:t>ÖĞRETİM PROGRAMLARININ AMAÇLARI</a:t>
          </a:r>
          <a:endParaRPr lang="tr-TR" sz="2000" dirty="0"/>
        </a:p>
      </dgm:t>
    </dgm:pt>
    <dgm:pt modelId="{475D7E37-6484-4994-8CDF-FF27D3F2C660}" type="parTrans" cxnId="{347C8079-A193-4111-9DAD-8C58EC0B24EB}">
      <dgm:prSet/>
      <dgm:spPr/>
      <dgm:t>
        <a:bodyPr/>
        <a:lstStyle/>
        <a:p>
          <a:endParaRPr lang="tr-TR"/>
        </a:p>
      </dgm:t>
    </dgm:pt>
    <dgm:pt modelId="{0B674D54-BD77-4A14-B1CB-5C50546CE15A}" type="sibTrans" cxnId="{347C8079-A193-4111-9DAD-8C58EC0B24EB}">
      <dgm:prSet/>
      <dgm:spPr/>
      <dgm:t>
        <a:bodyPr/>
        <a:lstStyle/>
        <a:p>
          <a:endParaRPr lang="tr-TR"/>
        </a:p>
      </dgm:t>
    </dgm:pt>
    <dgm:pt modelId="{C1DAC5F2-C2DB-4082-81E8-D921CDFDF544}">
      <dgm:prSet phldrT="[Metin]" custT="1"/>
      <dgm:spPr>
        <a:solidFill>
          <a:schemeClr val="accent2">
            <a:lumMod val="40000"/>
            <a:lumOff val="60000"/>
          </a:schemeClr>
        </a:solidFill>
      </dgm:spPr>
      <dgm:t>
        <a:bodyPr/>
        <a:lstStyle/>
        <a:p>
          <a:r>
            <a:rPr lang="tr-TR" sz="2000" b="1" dirty="0" smtClean="0">
              <a:solidFill>
                <a:schemeClr val="tx1"/>
              </a:solidFill>
            </a:rPr>
            <a:t>1)Okul öncesi </a:t>
          </a:r>
          <a:r>
            <a:rPr lang="tr-TR" sz="2000" dirty="0" smtClean="0">
              <a:solidFill>
                <a:schemeClr val="tx1"/>
              </a:solidFill>
            </a:rPr>
            <a:t>eğitimi tamamlayan öğrencilerin bireysel gelişim süreçleri göz  önünde bulundurularak </a:t>
          </a:r>
          <a:r>
            <a:rPr lang="tr-TR" sz="2000" dirty="0" err="1" smtClean="0">
              <a:solidFill>
                <a:srgbClr val="FF0000"/>
              </a:solidFill>
            </a:rPr>
            <a:t>bedensel,zihinsel</a:t>
          </a:r>
          <a:r>
            <a:rPr lang="tr-TR" sz="2000" dirty="0" smtClean="0">
              <a:solidFill>
                <a:srgbClr val="FF0000"/>
              </a:solidFill>
            </a:rPr>
            <a:t> ve duygusal </a:t>
          </a:r>
          <a:r>
            <a:rPr lang="tr-TR" sz="2000" dirty="0" smtClean="0">
              <a:solidFill>
                <a:schemeClr val="tx1"/>
              </a:solidFill>
            </a:rPr>
            <a:t>alanlarda sağlıklı şekilde  gelişimlerini desteklemek</a:t>
          </a:r>
          <a:endParaRPr lang="tr-TR" sz="2000" dirty="0">
            <a:solidFill>
              <a:schemeClr val="tx1"/>
            </a:solidFill>
          </a:endParaRPr>
        </a:p>
      </dgm:t>
    </dgm:pt>
    <dgm:pt modelId="{E5CB590B-BEF5-4C0B-A3D8-C1E3A4C99300}" type="parTrans" cxnId="{6631D1D3-8362-4387-AB0D-C0BF67439817}">
      <dgm:prSet/>
      <dgm:spPr/>
      <dgm:t>
        <a:bodyPr/>
        <a:lstStyle/>
        <a:p>
          <a:endParaRPr lang="tr-TR"/>
        </a:p>
      </dgm:t>
    </dgm:pt>
    <dgm:pt modelId="{04B0D2E3-FAD2-4EE2-916E-2A6A081A5754}" type="sibTrans" cxnId="{6631D1D3-8362-4387-AB0D-C0BF67439817}">
      <dgm:prSet/>
      <dgm:spPr/>
      <dgm:t>
        <a:bodyPr/>
        <a:lstStyle/>
        <a:p>
          <a:endParaRPr lang="tr-TR"/>
        </a:p>
      </dgm:t>
    </dgm:pt>
    <dgm:pt modelId="{00C2813A-CFD6-41A9-B6FE-C3C732EFD1B2}">
      <dgm:prSet phldrT="[Metin]" custT="1"/>
      <dgm:spPr>
        <a:solidFill>
          <a:schemeClr val="accent3">
            <a:lumMod val="60000"/>
            <a:lumOff val="40000"/>
          </a:schemeClr>
        </a:solidFill>
      </dgm:spPr>
      <dgm:t>
        <a:bodyPr/>
        <a:lstStyle/>
        <a:p>
          <a:r>
            <a:rPr lang="tr-TR" sz="1800" b="1" dirty="0" smtClean="0">
              <a:solidFill>
                <a:schemeClr val="tx1"/>
              </a:solidFill>
            </a:rPr>
            <a:t>2)İlkokulu</a:t>
          </a:r>
          <a:r>
            <a:rPr lang="tr-TR" sz="1800" dirty="0" smtClean="0">
              <a:solidFill>
                <a:schemeClr val="tx1"/>
              </a:solidFill>
            </a:rPr>
            <a:t> tamamlayan öğrencilerin gelişim düzeyine ve kendi bireyselliğine uygun olarak </a:t>
          </a:r>
          <a:r>
            <a:rPr lang="tr-TR" sz="1800" dirty="0" smtClean="0">
              <a:solidFill>
                <a:srgbClr val="FF0000"/>
              </a:solidFill>
            </a:rPr>
            <a:t>ahlaki bütünlük ve öz farkındalık </a:t>
          </a:r>
          <a:r>
            <a:rPr lang="tr-TR" sz="1800" dirty="0" smtClean="0">
              <a:solidFill>
                <a:schemeClr val="tx1"/>
              </a:solidFill>
            </a:rPr>
            <a:t>çerçevesinde </a:t>
          </a:r>
          <a:r>
            <a:rPr lang="tr-TR" sz="1800" dirty="0" smtClean="0">
              <a:solidFill>
                <a:srgbClr val="FF0000"/>
              </a:solidFill>
            </a:rPr>
            <a:t>öz güven ve öz disipline </a:t>
          </a:r>
          <a:r>
            <a:rPr lang="tr-TR" sz="1800" dirty="0" err="1" smtClean="0">
              <a:solidFill>
                <a:schemeClr val="tx1"/>
              </a:solidFill>
            </a:rPr>
            <a:t>sahip;gündelik</a:t>
          </a:r>
          <a:r>
            <a:rPr lang="tr-TR" sz="1800" dirty="0" smtClean="0">
              <a:solidFill>
                <a:schemeClr val="tx1"/>
              </a:solidFill>
            </a:rPr>
            <a:t> hayatta ihtiyaç duyacağı temel düzeyde </a:t>
          </a:r>
          <a:r>
            <a:rPr lang="tr-TR" sz="1800" dirty="0" err="1" smtClean="0">
              <a:solidFill>
                <a:schemeClr val="tx1"/>
              </a:solidFill>
            </a:rPr>
            <a:t>sözel,sayısal</a:t>
          </a:r>
          <a:r>
            <a:rPr lang="tr-TR" sz="1800" dirty="0" smtClean="0">
              <a:solidFill>
                <a:schemeClr val="tx1"/>
              </a:solidFill>
            </a:rPr>
            <a:t> ve bilimsel akıl yürütme ile sosyal becerileri ve estetik duyarlılığı </a:t>
          </a:r>
          <a:r>
            <a:rPr lang="tr-TR" sz="1800" dirty="0" err="1" smtClean="0">
              <a:solidFill>
                <a:schemeClr val="tx1"/>
              </a:solidFill>
            </a:rPr>
            <a:t>kazanmış;edimlerini</a:t>
          </a:r>
          <a:r>
            <a:rPr lang="tr-TR" sz="1800" dirty="0" smtClean="0">
              <a:solidFill>
                <a:schemeClr val="tx1"/>
              </a:solidFill>
            </a:rPr>
            <a:t> etkin bir şekilde kullanan ve sağlıklı hayat yönelimli bireyler olmalarını sağlamak</a:t>
          </a:r>
          <a:endParaRPr lang="tr-TR" sz="1800" dirty="0">
            <a:solidFill>
              <a:schemeClr val="tx1"/>
            </a:solidFill>
          </a:endParaRPr>
        </a:p>
      </dgm:t>
    </dgm:pt>
    <dgm:pt modelId="{7F28AB32-5824-496A-BC53-BCCC9EA68C79}" type="parTrans" cxnId="{91EA2E77-5FA8-4619-8074-C9414D3FB179}">
      <dgm:prSet/>
      <dgm:spPr/>
      <dgm:t>
        <a:bodyPr/>
        <a:lstStyle/>
        <a:p>
          <a:endParaRPr lang="tr-TR"/>
        </a:p>
      </dgm:t>
    </dgm:pt>
    <dgm:pt modelId="{F6AB16AF-9BE9-48C3-8754-C5843DE72865}" type="sibTrans" cxnId="{91EA2E77-5FA8-4619-8074-C9414D3FB179}">
      <dgm:prSet/>
      <dgm:spPr/>
      <dgm:t>
        <a:bodyPr/>
        <a:lstStyle/>
        <a:p>
          <a:endParaRPr lang="tr-TR"/>
        </a:p>
      </dgm:t>
    </dgm:pt>
    <dgm:pt modelId="{B6F595CB-F06B-4731-A772-C110EFB54805}">
      <dgm:prSet phldrT="[Metin]" custT="1"/>
      <dgm:spPr>
        <a:solidFill>
          <a:schemeClr val="accent6">
            <a:lumMod val="60000"/>
            <a:lumOff val="40000"/>
          </a:schemeClr>
        </a:solidFill>
      </dgm:spPr>
      <dgm:t>
        <a:bodyPr/>
        <a:lstStyle/>
        <a:p>
          <a:r>
            <a:rPr lang="tr-TR" sz="2000" b="1" dirty="0" smtClean="0">
              <a:solidFill>
                <a:schemeClr val="tx1"/>
              </a:solidFill>
            </a:rPr>
            <a:t>3)Ortaokulu</a:t>
          </a:r>
          <a:r>
            <a:rPr lang="tr-TR" sz="2000" dirty="0" smtClean="0">
              <a:solidFill>
                <a:schemeClr val="tx1"/>
              </a:solidFill>
            </a:rPr>
            <a:t> tamamlayan </a:t>
          </a:r>
          <a:r>
            <a:rPr lang="tr-TR" sz="2000" dirty="0" err="1" smtClean="0">
              <a:solidFill>
                <a:schemeClr val="tx1"/>
              </a:solidFill>
            </a:rPr>
            <a:t>öğrencilerin,ilkokulda</a:t>
          </a:r>
          <a:r>
            <a:rPr lang="tr-TR" sz="2000" dirty="0" smtClean="0">
              <a:solidFill>
                <a:schemeClr val="tx1"/>
              </a:solidFill>
            </a:rPr>
            <a:t> kazandıkları yetkinlikleri geliştirmek suretiyle </a:t>
          </a:r>
          <a:r>
            <a:rPr lang="tr-TR" sz="2000" dirty="0" smtClean="0">
              <a:solidFill>
                <a:srgbClr val="FF0000"/>
              </a:solidFill>
            </a:rPr>
            <a:t>milli ve manevi değerleri </a:t>
          </a:r>
          <a:r>
            <a:rPr lang="tr-TR" sz="2000" dirty="0" err="1" smtClean="0">
              <a:solidFill>
                <a:schemeClr val="tx1"/>
              </a:solidFill>
            </a:rPr>
            <a:t>benimsemiş,haklarını</a:t>
          </a:r>
          <a:r>
            <a:rPr lang="tr-TR" sz="2000" dirty="0" smtClean="0">
              <a:solidFill>
                <a:schemeClr val="tx1"/>
              </a:solidFill>
            </a:rPr>
            <a:t> kullanan ve sorumluluklarını yerine </a:t>
          </a:r>
          <a:r>
            <a:rPr lang="tr-TR" sz="2000" dirty="0" err="1" smtClean="0">
              <a:solidFill>
                <a:schemeClr val="tx1"/>
              </a:solidFill>
            </a:rPr>
            <a:t>getiren,Türkiye</a:t>
          </a:r>
          <a:r>
            <a:rPr lang="tr-TR" sz="2000" dirty="0" smtClean="0">
              <a:solidFill>
                <a:schemeClr val="tx1"/>
              </a:solidFill>
            </a:rPr>
            <a:t> Yeterlilikler çerçevesinde ve ayrıca disiplinlere özgü alanlarda ifadesini bulan </a:t>
          </a:r>
          <a:r>
            <a:rPr lang="tr-TR" sz="2000" dirty="0" smtClean="0">
              <a:solidFill>
                <a:srgbClr val="FF0000"/>
              </a:solidFill>
            </a:rPr>
            <a:t>temel düzey beceri ve yetkinlikleri </a:t>
          </a:r>
          <a:r>
            <a:rPr lang="tr-TR" sz="2000" dirty="0" smtClean="0">
              <a:solidFill>
                <a:schemeClr val="tx1"/>
              </a:solidFill>
            </a:rPr>
            <a:t>kazanmış bireyler olmalarını sağlamak</a:t>
          </a:r>
          <a:endParaRPr lang="tr-TR" sz="2000" dirty="0">
            <a:solidFill>
              <a:schemeClr val="tx1"/>
            </a:solidFill>
          </a:endParaRPr>
        </a:p>
      </dgm:t>
    </dgm:pt>
    <dgm:pt modelId="{58DA6D0D-E2EF-492F-8507-B69F366A5519}" type="parTrans" cxnId="{0F1B6019-789F-44E6-A0AF-B1984FB3BD94}">
      <dgm:prSet/>
      <dgm:spPr/>
      <dgm:t>
        <a:bodyPr/>
        <a:lstStyle/>
        <a:p>
          <a:endParaRPr lang="tr-TR"/>
        </a:p>
      </dgm:t>
    </dgm:pt>
    <dgm:pt modelId="{602A9428-0C04-45BF-ABEE-8A5CDBC846A8}" type="sibTrans" cxnId="{0F1B6019-789F-44E6-A0AF-B1984FB3BD94}">
      <dgm:prSet/>
      <dgm:spPr/>
      <dgm:t>
        <a:bodyPr/>
        <a:lstStyle/>
        <a:p>
          <a:endParaRPr lang="tr-TR"/>
        </a:p>
      </dgm:t>
    </dgm:pt>
    <dgm:pt modelId="{66CD5718-0E34-4EBC-ACBF-90F4B73BF904}">
      <dgm:prSet phldrT="[Metin]" custT="1"/>
      <dgm:spPr>
        <a:solidFill>
          <a:schemeClr val="accent4">
            <a:lumMod val="40000"/>
            <a:lumOff val="60000"/>
          </a:schemeClr>
        </a:solidFill>
      </dgm:spPr>
      <dgm:t>
        <a:bodyPr/>
        <a:lstStyle/>
        <a:p>
          <a:r>
            <a:rPr lang="tr-TR" sz="1600" b="1" dirty="0" smtClean="0">
              <a:solidFill>
                <a:schemeClr val="tx1"/>
              </a:solidFill>
            </a:rPr>
            <a:t>4)Liseyi</a:t>
          </a:r>
          <a:r>
            <a:rPr lang="tr-TR" sz="1600" dirty="0" smtClean="0">
              <a:solidFill>
                <a:schemeClr val="tx1"/>
              </a:solidFill>
            </a:rPr>
            <a:t> tamamlayan </a:t>
          </a:r>
          <a:r>
            <a:rPr lang="tr-TR" sz="1600" dirty="0" err="1" smtClean="0">
              <a:solidFill>
                <a:schemeClr val="tx1"/>
              </a:solidFill>
            </a:rPr>
            <a:t>öğrencilerin,ilkokulda</a:t>
          </a:r>
          <a:r>
            <a:rPr lang="tr-TR" sz="1600" dirty="0" smtClean="0">
              <a:solidFill>
                <a:schemeClr val="tx1"/>
              </a:solidFill>
            </a:rPr>
            <a:t> ve ortaokulda kazandıkları yetkinlikleri geliştirmek suretiyle </a:t>
          </a:r>
          <a:r>
            <a:rPr lang="tr-TR" sz="1600" dirty="0" smtClean="0">
              <a:solidFill>
                <a:srgbClr val="FF0000"/>
              </a:solidFill>
            </a:rPr>
            <a:t>milli ve manevi değerleri </a:t>
          </a:r>
          <a:r>
            <a:rPr lang="tr-TR" sz="1600" dirty="0" smtClean="0">
              <a:solidFill>
                <a:schemeClr val="tx1"/>
              </a:solidFill>
            </a:rPr>
            <a:t>benimseyip hayat tarzına </a:t>
          </a:r>
          <a:r>
            <a:rPr lang="tr-TR" sz="1600" dirty="0" err="1" smtClean="0">
              <a:solidFill>
                <a:schemeClr val="tx1"/>
              </a:solidFill>
            </a:rPr>
            <a:t>dönüştürmüş,üretken</a:t>
          </a:r>
          <a:r>
            <a:rPr lang="tr-TR" sz="1600" dirty="0" smtClean="0">
              <a:solidFill>
                <a:schemeClr val="tx1"/>
              </a:solidFill>
            </a:rPr>
            <a:t> ve aktif vatandaşlar olarak </a:t>
          </a:r>
          <a:r>
            <a:rPr lang="tr-TR" sz="1600" dirty="0" err="1" smtClean="0">
              <a:solidFill>
                <a:schemeClr val="tx1"/>
              </a:solidFill>
            </a:rPr>
            <a:t>yurudumuzun</a:t>
          </a:r>
          <a:r>
            <a:rPr lang="tr-TR" sz="1600" dirty="0" smtClean="0">
              <a:solidFill>
                <a:schemeClr val="tx1"/>
              </a:solidFill>
            </a:rPr>
            <a:t> </a:t>
          </a:r>
          <a:r>
            <a:rPr lang="tr-TR" sz="1600" dirty="0" err="1" smtClean="0">
              <a:solidFill>
                <a:schemeClr val="tx1"/>
              </a:solidFill>
            </a:rPr>
            <a:t>iktisadi,sosyal</a:t>
          </a:r>
          <a:r>
            <a:rPr lang="tr-TR" sz="1600" dirty="0" smtClean="0">
              <a:solidFill>
                <a:schemeClr val="tx1"/>
              </a:solidFill>
            </a:rPr>
            <a:t> ve kültürel kalkınmasına katkıda </a:t>
          </a:r>
          <a:r>
            <a:rPr lang="tr-TR" sz="1600" dirty="0" err="1" smtClean="0">
              <a:solidFill>
                <a:schemeClr val="tx1"/>
              </a:solidFill>
            </a:rPr>
            <a:t>bulunan,Türkiye</a:t>
          </a:r>
          <a:r>
            <a:rPr lang="tr-TR" sz="1600" dirty="0" smtClean="0">
              <a:solidFill>
                <a:schemeClr val="tx1"/>
              </a:solidFill>
            </a:rPr>
            <a:t> yeterlilikler çerçevesinde ve ayrıca disiplinlere özgü alanlarda ifadesini bulan temel düzey beceri ve yetkinlikleri </a:t>
          </a:r>
          <a:r>
            <a:rPr lang="tr-TR" sz="1600" dirty="0" err="1" smtClean="0">
              <a:solidFill>
                <a:schemeClr val="tx1"/>
              </a:solidFill>
            </a:rPr>
            <a:t>kazanmış</a:t>
          </a:r>
          <a:r>
            <a:rPr lang="tr-TR" sz="1600" dirty="0" err="1" smtClean="0">
              <a:solidFill>
                <a:srgbClr val="FF0000"/>
              </a:solidFill>
            </a:rPr>
            <a:t>,ilgi</a:t>
          </a:r>
          <a:r>
            <a:rPr lang="tr-TR" sz="1600" dirty="0" smtClean="0">
              <a:solidFill>
                <a:srgbClr val="FF0000"/>
              </a:solidFill>
            </a:rPr>
            <a:t> ve yetenekleri </a:t>
          </a:r>
          <a:r>
            <a:rPr lang="tr-TR" sz="1600" dirty="0" smtClean="0">
              <a:solidFill>
                <a:schemeClr val="tx1"/>
              </a:solidFill>
            </a:rPr>
            <a:t>doğrultusunda bir </a:t>
          </a:r>
          <a:r>
            <a:rPr lang="tr-TR" sz="1600" dirty="0" err="1" smtClean="0">
              <a:solidFill>
                <a:schemeClr val="tx1"/>
              </a:solidFill>
            </a:rPr>
            <a:t>mesleğe,yükseköğretime</a:t>
          </a:r>
          <a:r>
            <a:rPr lang="tr-TR" sz="1600" dirty="0" smtClean="0">
              <a:solidFill>
                <a:schemeClr val="tx1"/>
              </a:solidFill>
            </a:rPr>
            <a:t> ve hayata hazır bireyler olmasını sağlamak</a:t>
          </a:r>
          <a:endParaRPr lang="tr-TR" sz="1600" dirty="0">
            <a:solidFill>
              <a:schemeClr val="tx1"/>
            </a:solidFill>
          </a:endParaRPr>
        </a:p>
      </dgm:t>
    </dgm:pt>
    <dgm:pt modelId="{0FF8BD34-A209-45F3-A12A-E7F55051027C}" type="parTrans" cxnId="{4FD663B6-9B74-4728-85CF-3CF38BC2F283}">
      <dgm:prSet/>
      <dgm:spPr/>
      <dgm:t>
        <a:bodyPr/>
        <a:lstStyle/>
        <a:p>
          <a:endParaRPr lang="tr-TR"/>
        </a:p>
      </dgm:t>
    </dgm:pt>
    <dgm:pt modelId="{007A9DAE-DADB-460C-B9B6-4DA6FC0DB3F2}" type="sibTrans" cxnId="{4FD663B6-9B74-4728-85CF-3CF38BC2F283}">
      <dgm:prSet/>
      <dgm:spPr/>
      <dgm:t>
        <a:bodyPr/>
        <a:lstStyle/>
        <a:p>
          <a:endParaRPr lang="tr-TR"/>
        </a:p>
      </dgm:t>
    </dgm:pt>
    <dgm:pt modelId="{49F7547D-01B0-49B1-91E5-9AB0E4A4A237}" type="pres">
      <dgm:prSet presAssocID="{DA80BDDF-C99E-47EF-B125-87BEC68BFC27}" presName="diagram" presStyleCnt="0">
        <dgm:presLayoutVars>
          <dgm:chMax val="1"/>
          <dgm:dir/>
          <dgm:animLvl val="ctr"/>
          <dgm:resizeHandles val="exact"/>
        </dgm:presLayoutVars>
      </dgm:prSet>
      <dgm:spPr/>
      <dgm:t>
        <a:bodyPr/>
        <a:lstStyle/>
        <a:p>
          <a:endParaRPr lang="tr-TR"/>
        </a:p>
      </dgm:t>
    </dgm:pt>
    <dgm:pt modelId="{A5053C09-6241-42FD-858F-CBF6F951A839}" type="pres">
      <dgm:prSet presAssocID="{DA80BDDF-C99E-47EF-B125-87BEC68BFC27}" presName="matrix" presStyleCnt="0"/>
      <dgm:spPr/>
    </dgm:pt>
    <dgm:pt modelId="{EB310D11-A5AB-4633-91C8-44F94C5B9FBC}" type="pres">
      <dgm:prSet presAssocID="{DA80BDDF-C99E-47EF-B125-87BEC68BFC27}" presName="tile1" presStyleLbl="node1" presStyleIdx="0" presStyleCnt="4" custLinFactNeighborX="-10052" custLinFactNeighborY="-4706"/>
      <dgm:spPr/>
      <dgm:t>
        <a:bodyPr/>
        <a:lstStyle/>
        <a:p>
          <a:endParaRPr lang="tr-TR"/>
        </a:p>
      </dgm:t>
    </dgm:pt>
    <dgm:pt modelId="{C3EB9AD0-AC8C-4A2E-835C-85C0A3DA7B7E}" type="pres">
      <dgm:prSet presAssocID="{DA80BDDF-C99E-47EF-B125-87BEC68BFC27}" presName="tile1text" presStyleLbl="node1" presStyleIdx="0" presStyleCnt="4">
        <dgm:presLayoutVars>
          <dgm:chMax val="0"/>
          <dgm:chPref val="0"/>
          <dgm:bulletEnabled val="1"/>
        </dgm:presLayoutVars>
      </dgm:prSet>
      <dgm:spPr/>
      <dgm:t>
        <a:bodyPr/>
        <a:lstStyle/>
        <a:p>
          <a:endParaRPr lang="tr-TR"/>
        </a:p>
      </dgm:t>
    </dgm:pt>
    <dgm:pt modelId="{D6A09340-F606-4971-B0D1-9A373860BFFC}" type="pres">
      <dgm:prSet presAssocID="{DA80BDDF-C99E-47EF-B125-87BEC68BFC27}" presName="tile2" presStyleLbl="node1" presStyleIdx="1" presStyleCnt="4"/>
      <dgm:spPr/>
      <dgm:t>
        <a:bodyPr/>
        <a:lstStyle/>
        <a:p>
          <a:endParaRPr lang="tr-TR"/>
        </a:p>
      </dgm:t>
    </dgm:pt>
    <dgm:pt modelId="{148CD8B8-051E-4C4C-AA75-3E0135EEB86F}" type="pres">
      <dgm:prSet presAssocID="{DA80BDDF-C99E-47EF-B125-87BEC68BFC27}" presName="tile2text" presStyleLbl="node1" presStyleIdx="1" presStyleCnt="4">
        <dgm:presLayoutVars>
          <dgm:chMax val="0"/>
          <dgm:chPref val="0"/>
          <dgm:bulletEnabled val="1"/>
        </dgm:presLayoutVars>
      </dgm:prSet>
      <dgm:spPr/>
      <dgm:t>
        <a:bodyPr/>
        <a:lstStyle/>
        <a:p>
          <a:endParaRPr lang="tr-TR"/>
        </a:p>
      </dgm:t>
    </dgm:pt>
    <dgm:pt modelId="{2D28F234-DFAF-4D20-986A-4BB293485A40}" type="pres">
      <dgm:prSet presAssocID="{DA80BDDF-C99E-47EF-B125-87BEC68BFC27}" presName="tile3" presStyleLbl="node1" presStyleIdx="2" presStyleCnt="4"/>
      <dgm:spPr/>
      <dgm:t>
        <a:bodyPr/>
        <a:lstStyle/>
        <a:p>
          <a:endParaRPr lang="tr-TR"/>
        </a:p>
      </dgm:t>
    </dgm:pt>
    <dgm:pt modelId="{5C6E65E2-C8EA-4F23-808D-76A883BCE3DA}" type="pres">
      <dgm:prSet presAssocID="{DA80BDDF-C99E-47EF-B125-87BEC68BFC27}" presName="tile3text" presStyleLbl="node1" presStyleIdx="2" presStyleCnt="4">
        <dgm:presLayoutVars>
          <dgm:chMax val="0"/>
          <dgm:chPref val="0"/>
          <dgm:bulletEnabled val="1"/>
        </dgm:presLayoutVars>
      </dgm:prSet>
      <dgm:spPr/>
      <dgm:t>
        <a:bodyPr/>
        <a:lstStyle/>
        <a:p>
          <a:endParaRPr lang="tr-TR"/>
        </a:p>
      </dgm:t>
    </dgm:pt>
    <dgm:pt modelId="{0893DE15-1A79-47D9-B179-4F2DD467E1C6}" type="pres">
      <dgm:prSet presAssocID="{DA80BDDF-C99E-47EF-B125-87BEC68BFC27}" presName="tile4" presStyleLbl="node1" presStyleIdx="3" presStyleCnt="4"/>
      <dgm:spPr/>
      <dgm:t>
        <a:bodyPr/>
        <a:lstStyle/>
        <a:p>
          <a:endParaRPr lang="tr-TR"/>
        </a:p>
      </dgm:t>
    </dgm:pt>
    <dgm:pt modelId="{6E18AD9D-F033-4347-95B1-6D7EE8B2B740}" type="pres">
      <dgm:prSet presAssocID="{DA80BDDF-C99E-47EF-B125-87BEC68BFC27}" presName="tile4text" presStyleLbl="node1" presStyleIdx="3" presStyleCnt="4">
        <dgm:presLayoutVars>
          <dgm:chMax val="0"/>
          <dgm:chPref val="0"/>
          <dgm:bulletEnabled val="1"/>
        </dgm:presLayoutVars>
      </dgm:prSet>
      <dgm:spPr/>
      <dgm:t>
        <a:bodyPr/>
        <a:lstStyle/>
        <a:p>
          <a:endParaRPr lang="tr-TR"/>
        </a:p>
      </dgm:t>
    </dgm:pt>
    <dgm:pt modelId="{F4B3A457-1DF5-4E51-A9BD-EB97D5AB8F14}" type="pres">
      <dgm:prSet presAssocID="{DA80BDDF-C99E-47EF-B125-87BEC68BFC27}" presName="centerTile" presStyleLbl="fgShp" presStyleIdx="0" presStyleCnt="1">
        <dgm:presLayoutVars>
          <dgm:chMax val="0"/>
          <dgm:chPref val="0"/>
        </dgm:presLayoutVars>
      </dgm:prSet>
      <dgm:spPr/>
      <dgm:t>
        <a:bodyPr/>
        <a:lstStyle/>
        <a:p>
          <a:endParaRPr lang="tr-TR"/>
        </a:p>
      </dgm:t>
    </dgm:pt>
  </dgm:ptLst>
  <dgm:cxnLst>
    <dgm:cxn modelId="{BA75CCB9-0D9A-4B49-ABD0-60BF2EDB84C9}" type="presOf" srcId="{B6F595CB-F06B-4731-A772-C110EFB54805}" destId="{2D28F234-DFAF-4D20-986A-4BB293485A40}" srcOrd="0" destOrd="0" presId="urn:microsoft.com/office/officeart/2005/8/layout/matrix1"/>
    <dgm:cxn modelId="{60D68206-A039-457C-9FA4-351A5CD08C52}" type="presOf" srcId="{C1DAC5F2-C2DB-4082-81E8-D921CDFDF544}" destId="{C3EB9AD0-AC8C-4A2E-835C-85C0A3DA7B7E}" srcOrd="1" destOrd="0" presId="urn:microsoft.com/office/officeart/2005/8/layout/matrix1"/>
    <dgm:cxn modelId="{EB04F82F-81F2-4220-9031-B30D7BA43CCC}" type="presOf" srcId="{66CD5718-0E34-4EBC-ACBF-90F4B73BF904}" destId="{0893DE15-1A79-47D9-B179-4F2DD467E1C6}" srcOrd="0" destOrd="0" presId="urn:microsoft.com/office/officeart/2005/8/layout/matrix1"/>
    <dgm:cxn modelId="{1C79E5FB-E84C-44A6-B957-9F6233C8FD74}" type="presOf" srcId="{B6F595CB-F06B-4731-A772-C110EFB54805}" destId="{5C6E65E2-C8EA-4F23-808D-76A883BCE3DA}" srcOrd="1" destOrd="0" presId="urn:microsoft.com/office/officeart/2005/8/layout/matrix1"/>
    <dgm:cxn modelId="{35E2B619-20D9-461F-9F2D-B16A45590EC4}" type="presOf" srcId="{00C2813A-CFD6-41A9-B6FE-C3C732EFD1B2}" destId="{D6A09340-F606-4971-B0D1-9A373860BFFC}" srcOrd="0" destOrd="0" presId="urn:microsoft.com/office/officeart/2005/8/layout/matrix1"/>
    <dgm:cxn modelId="{91EA2E77-5FA8-4619-8074-C9414D3FB179}" srcId="{9BA83902-A3F2-4C1B-947B-DD04C0CB6654}" destId="{00C2813A-CFD6-41A9-B6FE-C3C732EFD1B2}" srcOrd="1" destOrd="0" parTransId="{7F28AB32-5824-496A-BC53-BCCC9EA68C79}" sibTransId="{F6AB16AF-9BE9-48C3-8754-C5843DE72865}"/>
    <dgm:cxn modelId="{FDE03D1A-E990-4118-A2EC-0B39D9091684}" type="presOf" srcId="{66CD5718-0E34-4EBC-ACBF-90F4B73BF904}" destId="{6E18AD9D-F033-4347-95B1-6D7EE8B2B740}" srcOrd="1" destOrd="0" presId="urn:microsoft.com/office/officeart/2005/8/layout/matrix1"/>
    <dgm:cxn modelId="{2D5A3382-DB24-4AF4-9B37-8790A9729905}" type="presOf" srcId="{9BA83902-A3F2-4C1B-947B-DD04C0CB6654}" destId="{F4B3A457-1DF5-4E51-A9BD-EB97D5AB8F14}" srcOrd="0" destOrd="0" presId="urn:microsoft.com/office/officeart/2005/8/layout/matrix1"/>
    <dgm:cxn modelId="{347C8079-A193-4111-9DAD-8C58EC0B24EB}" srcId="{DA80BDDF-C99E-47EF-B125-87BEC68BFC27}" destId="{9BA83902-A3F2-4C1B-947B-DD04C0CB6654}" srcOrd="0" destOrd="0" parTransId="{475D7E37-6484-4994-8CDF-FF27D3F2C660}" sibTransId="{0B674D54-BD77-4A14-B1CB-5C50546CE15A}"/>
    <dgm:cxn modelId="{6631D1D3-8362-4387-AB0D-C0BF67439817}" srcId="{9BA83902-A3F2-4C1B-947B-DD04C0CB6654}" destId="{C1DAC5F2-C2DB-4082-81E8-D921CDFDF544}" srcOrd="0" destOrd="0" parTransId="{E5CB590B-BEF5-4C0B-A3D8-C1E3A4C99300}" sibTransId="{04B0D2E3-FAD2-4EE2-916E-2A6A081A5754}"/>
    <dgm:cxn modelId="{13860D6A-8B4D-4B0F-BE44-9DBA4A92F197}" type="presOf" srcId="{DA80BDDF-C99E-47EF-B125-87BEC68BFC27}" destId="{49F7547D-01B0-49B1-91E5-9AB0E4A4A237}" srcOrd="0" destOrd="0" presId="urn:microsoft.com/office/officeart/2005/8/layout/matrix1"/>
    <dgm:cxn modelId="{378BEC85-55E9-477E-AB00-799CF4E9DE7D}" type="presOf" srcId="{C1DAC5F2-C2DB-4082-81E8-D921CDFDF544}" destId="{EB310D11-A5AB-4633-91C8-44F94C5B9FBC}" srcOrd="0" destOrd="0" presId="urn:microsoft.com/office/officeart/2005/8/layout/matrix1"/>
    <dgm:cxn modelId="{4FD663B6-9B74-4728-85CF-3CF38BC2F283}" srcId="{9BA83902-A3F2-4C1B-947B-DD04C0CB6654}" destId="{66CD5718-0E34-4EBC-ACBF-90F4B73BF904}" srcOrd="3" destOrd="0" parTransId="{0FF8BD34-A209-45F3-A12A-E7F55051027C}" sibTransId="{007A9DAE-DADB-460C-B9B6-4DA6FC0DB3F2}"/>
    <dgm:cxn modelId="{0F1B6019-789F-44E6-A0AF-B1984FB3BD94}" srcId="{9BA83902-A3F2-4C1B-947B-DD04C0CB6654}" destId="{B6F595CB-F06B-4731-A772-C110EFB54805}" srcOrd="2" destOrd="0" parTransId="{58DA6D0D-E2EF-492F-8507-B69F366A5519}" sibTransId="{602A9428-0C04-45BF-ABEE-8A5CDBC846A8}"/>
    <dgm:cxn modelId="{5B238C2C-4A10-46DB-A06C-E3104E11FE7E}" type="presOf" srcId="{00C2813A-CFD6-41A9-B6FE-C3C732EFD1B2}" destId="{148CD8B8-051E-4C4C-AA75-3E0135EEB86F}" srcOrd="1" destOrd="0" presId="urn:microsoft.com/office/officeart/2005/8/layout/matrix1"/>
    <dgm:cxn modelId="{E79E063E-8747-4973-833C-CE6A0AF2D26A}" type="presParOf" srcId="{49F7547D-01B0-49B1-91E5-9AB0E4A4A237}" destId="{A5053C09-6241-42FD-858F-CBF6F951A839}" srcOrd="0" destOrd="0" presId="urn:microsoft.com/office/officeart/2005/8/layout/matrix1"/>
    <dgm:cxn modelId="{6ABCEC98-9B09-44DF-9087-27672865CBC7}" type="presParOf" srcId="{A5053C09-6241-42FD-858F-CBF6F951A839}" destId="{EB310D11-A5AB-4633-91C8-44F94C5B9FBC}" srcOrd="0" destOrd="0" presId="urn:microsoft.com/office/officeart/2005/8/layout/matrix1"/>
    <dgm:cxn modelId="{60C9CD90-8E92-4156-923A-AA8EAD359DA6}" type="presParOf" srcId="{A5053C09-6241-42FD-858F-CBF6F951A839}" destId="{C3EB9AD0-AC8C-4A2E-835C-85C0A3DA7B7E}" srcOrd="1" destOrd="0" presId="urn:microsoft.com/office/officeart/2005/8/layout/matrix1"/>
    <dgm:cxn modelId="{3E278896-138B-4C70-B971-EA4B97C8C304}" type="presParOf" srcId="{A5053C09-6241-42FD-858F-CBF6F951A839}" destId="{D6A09340-F606-4971-B0D1-9A373860BFFC}" srcOrd="2" destOrd="0" presId="urn:microsoft.com/office/officeart/2005/8/layout/matrix1"/>
    <dgm:cxn modelId="{1FFAA40B-95B1-4BC7-A479-67E12708B986}" type="presParOf" srcId="{A5053C09-6241-42FD-858F-CBF6F951A839}" destId="{148CD8B8-051E-4C4C-AA75-3E0135EEB86F}" srcOrd="3" destOrd="0" presId="urn:microsoft.com/office/officeart/2005/8/layout/matrix1"/>
    <dgm:cxn modelId="{971F58FB-2310-4849-AB94-524A2AACB456}" type="presParOf" srcId="{A5053C09-6241-42FD-858F-CBF6F951A839}" destId="{2D28F234-DFAF-4D20-986A-4BB293485A40}" srcOrd="4" destOrd="0" presId="urn:microsoft.com/office/officeart/2005/8/layout/matrix1"/>
    <dgm:cxn modelId="{FDD5A744-DB13-4AFC-B856-59887EE16571}" type="presParOf" srcId="{A5053C09-6241-42FD-858F-CBF6F951A839}" destId="{5C6E65E2-C8EA-4F23-808D-76A883BCE3DA}" srcOrd="5" destOrd="0" presId="urn:microsoft.com/office/officeart/2005/8/layout/matrix1"/>
    <dgm:cxn modelId="{458D8ADC-BE94-4398-AD96-94032629C105}" type="presParOf" srcId="{A5053C09-6241-42FD-858F-CBF6F951A839}" destId="{0893DE15-1A79-47D9-B179-4F2DD467E1C6}" srcOrd="6" destOrd="0" presId="urn:microsoft.com/office/officeart/2005/8/layout/matrix1"/>
    <dgm:cxn modelId="{48700452-C7BF-46B8-A7F0-1ECE1CF640C1}" type="presParOf" srcId="{A5053C09-6241-42FD-858F-CBF6F951A839}" destId="{6E18AD9D-F033-4347-95B1-6D7EE8B2B740}" srcOrd="7" destOrd="0" presId="urn:microsoft.com/office/officeart/2005/8/layout/matrix1"/>
    <dgm:cxn modelId="{C90C5BBE-105D-4606-9E5C-FE686B8B5D50}" type="presParOf" srcId="{49F7547D-01B0-49B1-91E5-9AB0E4A4A237}" destId="{F4B3A457-1DF5-4E51-A9BD-EB97D5AB8F14}"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C1386FE5-2527-4E20-B578-634FE5F89781}" type="datetimeFigureOut">
              <a:rPr lang="tr-TR" smtClean="0"/>
              <a:t>11.03.2024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A2F5879-DAFF-44FD-932A-B545CEC7D5B0}" type="slidenum">
              <a:rPr lang="tr-TR" smtClean="0"/>
              <a:t>‹#›</a:t>
            </a:fld>
            <a:endParaRPr lang="tr-TR"/>
          </a:p>
        </p:txBody>
      </p:sp>
    </p:spTree>
    <p:extLst>
      <p:ext uri="{BB962C8B-B14F-4D97-AF65-F5344CB8AC3E}">
        <p14:creationId xmlns:p14="http://schemas.microsoft.com/office/powerpoint/2010/main" val="768857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1386FE5-2527-4E20-B578-634FE5F89781}" type="datetimeFigureOut">
              <a:rPr lang="tr-TR" smtClean="0"/>
              <a:t>11.03.2024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A2F5879-DAFF-44FD-932A-B545CEC7D5B0}" type="slidenum">
              <a:rPr lang="tr-TR" smtClean="0"/>
              <a:t>‹#›</a:t>
            </a:fld>
            <a:endParaRPr lang="tr-TR"/>
          </a:p>
        </p:txBody>
      </p:sp>
    </p:spTree>
    <p:extLst>
      <p:ext uri="{BB962C8B-B14F-4D97-AF65-F5344CB8AC3E}">
        <p14:creationId xmlns:p14="http://schemas.microsoft.com/office/powerpoint/2010/main" val="2674903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1386FE5-2527-4E20-B578-634FE5F89781}" type="datetimeFigureOut">
              <a:rPr lang="tr-TR" smtClean="0"/>
              <a:t>11.03.2024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A2F5879-DAFF-44FD-932A-B545CEC7D5B0}" type="slidenum">
              <a:rPr lang="tr-TR" smtClean="0"/>
              <a:t>‹#›</a:t>
            </a:fld>
            <a:endParaRPr lang="tr-TR"/>
          </a:p>
        </p:txBody>
      </p:sp>
    </p:spTree>
    <p:extLst>
      <p:ext uri="{BB962C8B-B14F-4D97-AF65-F5344CB8AC3E}">
        <p14:creationId xmlns:p14="http://schemas.microsoft.com/office/powerpoint/2010/main" val="678076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1386FE5-2527-4E20-B578-634FE5F89781}" type="datetimeFigureOut">
              <a:rPr lang="tr-TR" smtClean="0"/>
              <a:t>11.03.2024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A2F5879-DAFF-44FD-932A-B545CEC7D5B0}" type="slidenum">
              <a:rPr lang="tr-TR" smtClean="0"/>
              <a:t>‹#›</a:t>
            </a:fld>
            <a:endParaRPr lang="tr-TR"/>
          </a:p>
        </p:txBody>
      </p:sp>
    </p:spTree>
    <p:extLst>
      <p:ext uri="{BB962C8B-B14F-4D97-AF65-F5344CB8AC3E}">
        <p14:creationId xmlns:p14="http://schemas.microsoft.com/office/powerpoint/2010/main" val="206434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C1386FE5-2527-4E20-B578-634FE5F89781}" type="datetimeFigureOut">
              <a:rPr lang="tr-TR" smtClean="0"/>
              <a:t>11.03.2024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A2F5879-DAFF-44FD-932A-B545CEC7D5B0}" type="slidenum">
              <a:rPr lang="tr-TR" smtClean="0"/>
              <a:t>‹#›</a:t>
            </a:fld>
            <a:endParaRPr lang="tr-TR"/>
          </a:p>
        </p:txBody>
      </p:sp>
    </p:spTree>
    <p:extLst>
      <p:ext uri="{BB962C8B-B14F-4D97-AF65-F5344CB8AC3E}">
        <p14:creationId xmlns:p14="http://schemas.microsoft.com/office/powerpoint/2010/main" val="2769656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1386FE5-2527-4E20-B578-634FE5F89781}" type="datetimeFigureOut">
              <a:rPr lang="tr-TR" smtClean="0"/>
              <a:t>11.03.2024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A2F5879-DAFF-44FD-932A-B545CEC7D5B0}" type="slidenum">
              <a:rPr lang="tr-TR" smtClean="0"/>
              <a:t>‹#›</a:t>
            </a:fld>
            <a:endParaRPr lang="tr-TR"/>
          </a:p>
        </p:txBody>
      </p:sp>
    </p:spTree>
    <p:extLst>
      <p:ext uri="{BB962C8B-B14F-4D97-AF65-F5344CB8AC3E}">
        <p14:creationId xmlns:p14="http://schemas.microsoft.com/office/powerpoint/2010/main" val="2485511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1386FE5-2527-4E20-B578-634FE5F89781}" type="datetimeFigureOut">
              <a:rPr lang="tr-TR" smtClean="0"/>
              <a:t>11.03.2024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A2F5879-DAFF-44FD-932A-B545CEC7D5B0}" type="slidenum">
              <a:rPr lang="tr-TR" smtClean="0"/>
              <a:t>‹#›</a:t>
            </a:fld>
            <a:endParaRPr lang="tr-TR"/>
          </a:p>
        </p:txBody>
      </p:sp>
    </p:spTree>
    <p:extLst>
      <p:ext uri="{BB962C8B-B14F-4D97-AF65-F5344CB8AC3E}">
        <p14:creationId xmlns:p14="http://schemas.microsoft.com/office/powerpoint/2010/main" val="2336229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1386FE5-2527-4E20-B578-634FE5F89781}" type="datetimeFigureOut">
              <a:rPr lang="tr-TR" smtClean="0"/>
              <a:t>11.03.2024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A2F5879-DAFF-44FD-932A-B545CEC7D5B0}" type="slidenum">
              <a:rPr lang="tr-TR" smtClean="0"/>
              <a:t>‹#›</a:t>
            </a:fld>
            <a:endParaRPr lang="tr-TR"/>
          </a:p>
        </p:txBody>
      </p:sp>
    </p:spTree>
    <p:extLst>
      <p:ext uri="{BB962C8B-B14F-4D97-AF65-F5344CB8AC3E}">
        <p14:creationId xmlns:p14="http://schemas.microsoft.com/office/powerpoint/2010/main" val="2861658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1386FE5-2527-4E20-B578-634FE5F89781}" type="datetimeFigureOut">
              <a:rPr lang="tr-TR" smtClean="0"/>
              <a:t>11.03.2024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A2F5879-DAFF-44FD-932A-B545CEC7D5B0}" type="slidenum">
              <a:rPr lang="tr-TR" smtClean="0"/>
              <a:t>‹#›</a:t>
            </a:fld>
            <a:endParaRPr lang="tr-TR"/>
          </a:p>
        </p:txBody>
      </p:sp>
    </p:spTree>
    <p:extLst>
      <p:ext uri="{BB962C8B-B14F-4D97-AF65-F5344CB8AC3E}">
        <p14:creationId xmlns:p14="http://schemas.microsoft.com/office/powerpoint/2010/main" val="935057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1386FE5-2527-4E20-B578-634FE5F89781}" type="datetimeFigureOut">
              <a:rPr lang="tr-TR" smtClean="0"/>
              <a:t>11.03.2024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A2F5879-DAFF-44FD-932A-B545CEC7D5B0}" type="slidenum">
              <a:rPr lang="tr-TR" smtClean="0"/>
              <a:t>‹#›</a:t>
            </a:fld>
            <a:endParaRPr lang="tr-TR"/>
          </a:p>
        </p:txBody>
      </p:sp>
    </p:spTree>
    <p:extLst>
      <p:ext uri="{BB962C8B-B14F-4D97-AF65-F5344CB8AC3E}">
        <p14:creationId xmlns:p14="http://schemas.microsoft.com/office/powerpoint/2010/main" val="445698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1386FE5-2527-4E20-B578-634FE5F89781}" type="datetimeFigureOut">
              <a:rPr lang="tr-TR" smtClean="0"/>
              <a:t>11.03.2024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A2F5879-DAFF-44FD-932A-B545CEC7D5B0}" type="slidenum">
              <a:rPr lang="tr-TR" smtClean="0"/>
              <a:t>‹#›</a:t>
            </a:fld>
            <a:endParaRPr lang="tr-TR"/>
          </a:p>
        </p:txBody>
      </p:sp>
    </p:spTree>
    <p:extLst>
      <p:ext uri="{BB962C8B-B14F-4D97-AF65-F5344CB8AC3E}">
        <p14:creationId xmlns:p14="http://schemas.microsoft.com/office/powerpoint/2010/main" val="544422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386FE5-2527-4E20-B578-634FE5F89781}" type="datetimeFigureOut">
              <a:rPr lang="tr-TR" smtClean="0"/>
              <a:t>11.03.2024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2F5879-DAFF-44FD-932A-B545CEC7D5B0}" type="slidenum">
              <a:rPr lang="tr-TR" smtClean="0"/>
              <a:t>‹#›</a:t>
            </a:fld>
            <a:endParaRPr lang="tr-TR"/>
          </a:p>
        </p:txBody>
      </p:sp>
    </p:spTree>
    <p:extLst>
      <p:ext uri="{BB962C8B-B14F-4D97-AF65-F5344CB8AC3E}">
        <p14:creationId xmlns:p14="http://schemas.microsoft.com/office/powerpoint/2010/main" val="345911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12192000" cy="1210613"/>
          </a:xfrm>
        </p:spPr>
        <p:txBody>
          <a:bodyPr>
            <a:normAutofit/>
          </a:bodyPr>
          <a:lstStyle/>
          <a:p>
            <a:r>
              <a:rPr lang="tr-TR" sz="4000" b="1" dirty="0" smtClean="0">
                <a:effectLst>
                  <a:outerShdw blurRad="38100" dist="38100" dir="2700000" algn="tl">
                    <a:srgbClr val="000000">
                      <a:alpha val="43137"/>
                    </a:srgbClr>
                  </a:outerShdw>
                </a:effectLst>
              </a:rPr>
              <a:t>Milli Eğitim Bakanlığı Öğretim Programları</a:t>
            </a:r>
            <a:r>
              <a:rPr lang="tr-TR" sz="2800" b="1" dirty="0" smtClean="0">
                <a:effectLst>
                  <a:outerShdw blurRad="38100" dist="38100" dir="2700000" algn="tl">
                    <a:srgbClr val="000000">
                      <a:alpha val="43137"/>
                    </a:srgbClr>
                  </a:outerShdw>
                </a:effectLst>
              </a:rPr>
              <a:t>;</a:t>
            </a:r>
            <a:endParaRPr lang="tr-TR" sz="2800"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0" y="1210614"/>
            <a:ext cx="12192000" cy="5647386"/>
          </a:xfr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p:spPr>
        <p:txBody>
          <a:bodyPr/>
          <a:lstStyle/>
          <a:p>
            <a:pPr marL="342900" lvl="0" indent="-342900">
              <a:spcAft>
                <a:spcPts val="0"/>
              </a:spcAft>
              <a:buFont typeface="Symbol" panose="05050102010706020507" pitchFamily="18" charset="2"/>
              <a:buChar char=""/>
            </a:pPr>
            <a:r>
              <a:rPr lang="tr-TR" sz="4800" dirty="0" smtClean="0">
                <a:latin typeface="Times New Roman" panose="02020603050405020304" pitchFamily="18" charset="0"/>
                <a:ea typeface="Times New Roman" panose="02020603050405020304" pitchFamily="18" charset="0"/>
              </a:rPr>
              <a:t>Program Türleri</a:t>
            </a:r>
          </a:p>
          <a:p>
            <a:pPr marL="342900" lvl="0" indent="-342900">
              <a:spcAft>
                <a:spcPts val="0"/>
              </a:spcAft>
              <a:buFont typeface="Symbol" panose="05050102010706020507" pitchFamily="18" charset="2"/>
              <a:buChar char=""/>
            </a:pPr>
            <a:r>
              <a:rPr lang="tr-TR" sz="4800" dirty="0" smtClean="0">
                <a:latin typeface="Times New Roman" panose="02020603050405020304" pitchFamily="18" charset="0"/>
                <a:ea typeface="Times New Roman" panose="02020603050405020304" pitchFamily="18" charset="0"/>
              </a:rPr>
              <a:t>Öğretim </a:t>
            </a:r>
            <a:r>
              <a:rPr lang="tr-TR" sz="4800" dirty="0">
                <a:latin typeface="Times New Roman" panose="02020603050405020304" pitchFamily="18" charset="0"/>
                <a:ea typeface="Times New Roman" panose="02020603050405020304" pitchFamily="18" charset="0"/>
              </a:rPr>
              <a:t>Programlarının Amaçları</a:t>
            </a:r>
            <a:endParaRPr lang="tr-TR" sz="4800" dirty="0">
              <a:latin typeface="Arial" panose="020B0604020202020204" pitchFamily="34" charset="0"/>
              <a:ea typeface="Calibri" panose="020F0502020204030204" pitchFamily="34" charset="0"/>
            </a:endParaRPr>
          </a:p>
          <a:p>
            <a:pPr marL="342900" lvl="0" indent="-342900">
              <a:spcAft>
                <a:spcPts val="0"/>
              </a:spcAft>
              <a:buFont typeface="Symbol" panose="05050102010706020507" pitchFamily="18" charset="2"/>
              <a:buChar char=""/>
            </a:pPr>
            <a:r>
              <a:rPr lang="tr-TR" sz="4800" dirty="0">
                <a:latin typeface="Times New Roman" panose="02020603050405020304" pitchFamily="18" charset="0"/>
                <a:ea typeface="Times New Roman" panose="02020603050405020304" pitchFamily="18" charset="0"/>
              </a:rPr>
              <a:t>Öğretim Programlarının </a:t>
            </a:r>
            <a:r>
              <a:rPr lang="tr-TR" sz="4800" dirty="0" smtClean="0">
                <a:latin typeface="Times New Roman" panose="02020603050405020304" pitchFamily="18" charset="0"/>
                <a:ea typeface="Times New Roman" panose="02020603050405020304" pitchFamily="18" charset="0"/>
              </a:rPr>
              <a:t>Perspektifi</a:t>
            </a:r>
          </a:p>
          <a:p>
            <a:pPr marL="342900" lvl="0" indent="-342900">
              <a:spcAft>
                <a:spcPts val="0"/>
              </a:spcAft>
              <a:buFont typeface="Symbol" panose="05050102010706020507" pitchFamily="18" charset="2"/>
              <a:buChar char=""/>
            </a:pPr>
            <a:r>
              <a:rPr lang="tr-TR" sz="4800" dirty="0" smtClean="0">
                <a:latin typeface="Times New Roman" panose="02020603050405020304" pitchFamily="18" charset="0"/>
                <a:ea typeface="Calibri" panose="020F0502020204030204" pitchFamily="34" charset="0"/>
              </a:rPr>
              <a:t>Öğretim programlarını Oluşturan Değerler Ve Yetkinliklerin Önemi</a:t>
            </a:r>
            <a:endParaRPr lang="tr-TR" sz="4800" dirty="0">
              <a:latin typeface="Arial" panose="020B0604020202020204" pitchFamily="34" charset="0"/>
              <a:ea typeface="Calibri" panose="020F0502020204030204" pitchFamily="34" charset="0"/>
            </a:endParaRPr>
          </a:p>
          <a:p>
            <a:pPr marL="342900" lvl="0" indent="-342900">
              <a:spcAft>
                <a:spcPts val="0"/>
              </a:spcAft>
              <a:buFont typeface="Symbol" panose="05050102010706020507" pitchFamily="18" charset="2"/>
              <a:buChar char=""/>
            </a:pPr>
            <a:r>
              <a:rPr lang="tr-TR" sz="4800" dirty="0">
                <a:latin typeface="Times New Roman" panose="02020603050405020304" pitchFamily="18" charset="0"/>
                <a:ea typeface="Times New Roman" panose="02020603050405020304" pitchFamily="18" charset="0"/>
              </a:rPr>
              <a:t>Bireysel Gelişim ve Öğretim Programları </a:t>
            </a:r>
            <a:endParaRPr lang="tr-TR" sz="4800" dirty="0" smtClean="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667545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0"/>
            <a:ext cx="12192000" cy="8941871"/>
          </a:xfrm>
          <a:prstGeom prst="rect">
            <a:avLst/>
          </a:prstGeom>
          <a:solidFill>
            <a:schemeClr val="accent2">
              <a:lumMod val="20000"/>
              <a:lumOff val="80000"/>
            </a:schemeClr>
          </a:solidFill>
        </p:spPr>
        <p:txBody>
          <a:bodyPr wrap="square">
            <a:spAutoFit/>
          </a:bodyPr>
          <a:lstStyle/>
          <a:p>
            <a:pPr>
              <a:lnSpc>
                <a:spcPct val="107000"/>
              </a:lnSpc>
              <a:spcAft>
                <a:spcPts val="800"/>
              </a:spcAft>
            </a:pPr>
            <a:endParaRPr lang="tr-TR" sz="2800" b="1"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tr-TR" sz="28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800" b="1" dirty="0" smtClean="0">
                <a:latin typeface="Calibri" panose="020F0502020204030204" pitchFamily="34" charset="0"/>
                <a:ea typeface="Calibri" panose="020F0502020204030204" pitchFamily="34" charset="0"/>
                <a:cs typeface="Times New Roman" panose="02020603050405020304" pitchFamily="18" charset="0"/>
              </a:rPr>
              <a:t>Öğretim programı perspektifini oluşturan değerlerin önemi?</a:t>
            </a:r>
          </a:p>
          <a:p>
            <a:pPr>
              <a:lnSpc>
                <a:spcPct val="107000"/>
              </a:lnSpc>
              <a:spcAft>
                <a:spcPts val="800"/>
              </a:spcAft>
            </a:pPr>
            <a:endParaRPr lang="tr-TR" sz="2400" b="1"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400" b="1" dirty="0" smtClean="0">
                <a:latin typeface="Calibri" panose="020F0502020204030204" pitchFamily="34" charset="0"/>
                <a:ea typeface="Calibri" panose="020F0502020204030204" pitchFamily="34" charset="0"/>
                <a:cs typeface="Times New Roman" panose="02020603050405020304" pitchFamily="18" charset="0"/>
              </a:rPr>
              <a:t>Eğitimin </a:t>
            </a:r>
            <a:r>
              <a:rPr lang="tr-TR" sz="24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temel öznesi insan </a:t>
            </a:r>
            <a:r>
              <a:rPr lang="tr-TR" sz="2400" b="1" dirty="0" smtClean="0">
                <a:latin typeface="Calibri" panose="020F0502020204030204" pitchFamily="34" charset="0"/>
                <a:ea typeface="Calibri" panose="020F0502020204030204" pitchFamily="34" charset="0"/>
                <a:cs typeface="Times New Roman" panose="02020603050405020304" pitchFamily="18" charset="0"/>
              </a:rPr>
              <a:t>olduğu için günün ve geleceğin becerilerine sahip,</a:t>
            </a:r>
          </a:p>
          <a:p>
            <a:pPr>
              <a:lnSpc>
                <a:spcPct val="107000"/>
              </a:lnSpc>
              <a:spcAft>
                <a:spcPts val="800"/>
              </a:spcAft>
            </a:pPr>
            <a:r>
              <a:rPr lang="tr-TR" sz="2400" b="1" dirty="0">
                <a:latin typeface="Calibri" panose="020F0502020204030204" pitchFamily="34" charset="0"/>
                <a:ea typeface="Calibri" panose="020F0502020204030204" pitchFamily="34" charset="0"/>
                <a:cs typeface="Times New Roman" panose="02020603050405020304" pitchFamily="18" charset="0"/>
              </a:rPr>
              <a:t>B</a:t>
            </a:r>
            <a:r>
              <a:rPr lang="tr-TR" sz="2400" b="1" dirty="0" smtClean="0">
                <a:latin typeface="Calibri" panose="020F0502020204030204" pitchFamily="34" charset="0"/>
                <a:ea typeface="Calibri" panose="020F0502020204030204" pitchFamily="34" charset="0"/>
                <a:cs typeface="Times New Roman" panose="02020603050405020304" pitchFamily="18" charset="0"/>
              </a:rPr>
              <a:t>u becerileri toplum yararına kullanan </a:t>
            </a:r>
            <a:r>
              <a:rPr lang="tr-TR" sz="2400" b="1" dirty="0" err="1" smtClean="0">
                <a:latin typeface="Calibri" panose="020F0502020204030204" pitchFamily="34" charset="0"/>
                <a:ea typeface="Calibri" panose="020F0502020204030204" pitchFamily="34" charset="0"/>
                <a:cs typeface="Times New Roman" panose="02020603050405020304" pitchFamily="18" charset="0"/>
              </a:rPr>
              <a:t>nitelikli,bilime</a:t>
            </a:r>
            <a:r>
              <a:rPr lang="tr-TR" sz="2400" b="1" dirty="0" smtClean="0">
                <a:latin typeface="Calibri" panose="020F0502020204030204" pitchFamily="34" charset="0"/>
                <a:ea typeface="Calibri" panose="020F0502020204030204" pitchFamily="34" charset="0"/>
                <a:cs typeface="Times New Roman" panose="02020603050405020304" pitchFamily="18" charset="0"/>
              </a:rPr>
              <a:t> odaklı </a:t>
            </a:r>
            <a:r>
              <a:rPr lang="tr-TR" sz="24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kültürel ve estetik</a:t>
            </a:r>
            <a:r>
              <a:rPr lang="tr-TR" sz="2400" b="1" dirty="0" smtClean="0">
                <a:latin typeface="Calibri" panose="020F0502020204030204" pitchFamily="34" charset="0"/>
                <a:ea typeface="Calibri" panose="020F0502020204030204" pitchFamily="34" charset="0"/>
                <a:cs typeface="Times New Roman" panose="02020603050405020304" pitchFamily="18" charset="0"/>
              </a:rPr>
              <a:t> değerlere sahip </a:t>
            </a:r>
            <a:r>
              <a:rPr lang="tr-TR" sz="24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ahlaklı</a:t>
            </a:r>
            <a:r>
              <a:rPr lang="tr-TR" sz="2400" b="1" dirty="0" smtClean="0">
                <a:latin typeface="Calibri" panose="020F0502020204030204" pitchFamily="34" charset="0"/>
                <a:ea typeface="Calibri" panose="020F0502020204030204" pitchFamily="34" charset="0"/>
                <a:cs typeface="Times New Roman" panose="02020603050405020304" pitchFamily="18" charset="0"/>
              </a:rPr>
              <a:t> bireyler yetiştirmek </a:t>
            </a:r>
            <a:r>
              <a:rPr lang="tr-TR" sz="24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ihtiyacı vardır</a:t>
            </a:r>
            <a:r>
              <a:rPr lang="tr-TR" sz="2400" b="1" dirty="0" smtClean="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tr-TR" sz="2400" b="1" dirty="0" smtClean="0">
                <a:latin typeface="Calibri" panose="020F0502020204030204" pitchFamily="34" charset="0"/>
                <a:ea typeface="Calibri" panose="020F0502020204030204" pitchFamily="34" charset="0"/>
                <a:cs typeface="Times New Roman" panose="02020603050405020304" pitchFamily="18" charset="0"/>
              </a:rPr>
              <a:t>Bu doğrultuda değerler </a:t>
            </a:r>
            <a:r>
              <a:rPr lang="tr-TR" sz="24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bireyleri yönlendirme </a:t>
            </a:r>
            <a:r>
              <a:rPr lang="tr-TR" sz="2400" b="1" dirty="0" smtClean="0">
                <a:latin typeface="Calibri" panose="020F0502020204030204" pitchFamily="34" charset="0"/>
                <a:ea typeface="Calibri" panose="020F0502020204030204" pitchFamily="34" charset="0"/>
                <a:cs typeface="Times New Roman" panose="02020603050405020304" pitchFamily="18" charset="0"/>
              </a:rPr>
              <a:t>,</a:t>
            </a:r>
            <a:r>
              <a:rPr lang="tr-TR" sz="24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olayları değerlendirmede </a:t>
            </a:r>
            <a:r>
              <a:rPr lang="tr-TR" sz="2400" b="1" dirty="0" smtClean="0">
                <a:latin typeface="Calibri" panose="020F0502020204030204" pitchFamily="34" charset="0"/>
                <a:ea typeface="Calibri" panose="020F0502020204030204" pitchFamily="34" charset="0"/>
                <a:cs typeface="Times New Roman" panose="02020603050405020304" pitchFamily="18" charset="0"/>
              </a:rPr>
              <a:t>kullanılan kıstaslardır.</a:t>
            </a:r>
          </a:p>
          <a:p>
            <a:pPr>
              <a:lnSpc>
                <a:spcPct val="107000"/>
              </a:lnSpc>
              <a:spcAft>
                <a:spcPts val="800"/>
              </a:spcAft>
            </a:pPr>
            <a:r>
              <a:rPr lang="tr-TR" sz="2400" b="1" dirty="0" smtClean="0">
                <a:latin typeface="Calibri" panose="020F0502020204030204" pitchFamily="34" charset="0"/>
                <a:ea typeface="Calibri" panose="020F0502020204030204" pitchFamily="34" charset="0"/>
                <a:cs typeface="Times New Roman" panose="02020603050405020304" pitchFamily="18" charset="0"/>
              </a:rPr>
              <a:t>Bireylere </a:t>
            </a:r>
            <a:r>
              <a:rPr lang="tr-TR" sz="24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doğru kararlara </a:t>
            </a:r>
            <a:r>
              <a:rPr lang="tr-TR" sz="2400" b="1" dirty="0" smtClean="0">
                <a:latin typeface="Calibri" panose="020F0502020204030204" pitchFamily="34" charset="0"/>
                <a:ea typeface="Calibri" panose="020F0502020204030204" pitchFamily="34" charset="0"/>
                <a:cs typeface="Times New Roman" panose="02020603050405020304" pitchFamily="18" charset="0"/>
              </a:rPr>
              <a:t>ulaşmada yardımcı olan </a:t>
            </a:r>
            <a:r>
              <a:rPr lang="tr-TR" sz="2400" b="1" dirty="0" smtClean="0">
                <a:solidFill>
                  <a:schemeClr val="tx2"/>
                </a:solidFill>
                <a:latin typeface="Calibri" panose="020F0502020204030204" pitchFamily="34" charset="0"/>
                <a:ea typeface="Calibri" panose="020F0502020204030204" pitchFamily="34" charset="0"/>
                <a:cs typeface="Times New Roman" panose="02020603050405020304" pitchFamily="18" charset="0"/>
              </a:rPr>
              <a:t>genel ilkelerdir</a:t>
            </a:r>
            <a:r>
              <a:rPr lang="tr-TR" sz="2400" b="1" dirty="0" smtClean="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tr-TR" sz="2400" b="1" dirty="0" smtClean="0">
                <a:latin typeface="Calibri" panose="020F0502020204030204" pitchFamily="34" charset="0"/>
                <a:ea typeface="Calibri" panose="020F0502020204030204" pitchFamily="34" charset="0"/>
                <a:cs typeface="Times New Roman" panose="02020603050405020304" pitchFamily="18" charset="0"/>
              </a:rPr>
              <a:t>Öğretim programlarıyla öğrencilerin değerleri sadece anlamaları değil içselleştirerek tutum ve davranışlarına yansıtmaları iyi insan ,iyi vatandaş olarak topluma katkıda </a:t>
            </a:r>
            <a:r>
              <a:rPr lang="tr-TR" sz="24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bulunmaları beklenir</a:t>
            </a:r>
            <a:r>
              <a:rPr lang="tr-TR" sz="2400" b="1" dirty="0" smtClean="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endParaRPr lang="tr-TR" sz="24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tr-TR" sz="2400" b="1"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tr-TR" sz="24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tr-TR" sz="2400" b="1"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tr-TR" sz="24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tr-TR" sz="2400" b="1"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tr-TR" sz="2400" b="1" dirty="0" smtClean="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794078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94668"/>
            <a:ext cx="12192000" cy="3693319"/>
          </a:xfrm>
          <a:prstGeom prst="rect">
            <a:avLst/>
          </a:prstGeom>
          <a:solidFill>
            <a:schemeClr val="bg1">
              <a:lumMod val="85000"/>
            </a:schemeClr>
          </a:solidFill>
        </p:spPr>
        <p:txBody>
          <a:bodyPr wrap="square">
            <a:spAutoFit/>
          </a:bodyPr>
          <a:lstStyle/>
          <a:p>
            <a:endParaRPr lang="tr-TR" dirty="0" smtClean="0">
              <a:latin typeface="Calibri" panose="020F0502020204030204" pitchFamily="34" charset="0"/>
              <a:ea typeface="Calibri" panose="020F0502020204030204" pitchFamily="34" charset="0"/>
              <a:cs typeface="Times New Roman" panose="02020603050405020304" pitchFamily="18" charset="0"/>
            </a:endParaRPr>
          </a:p>
          <a:p>
            <a:r>
              <a:rPr lang="tr-TR" sz="2400" b="1" dirty="0"/>
              <a:t>Değerler belirlenirken T.C. Anayasası </a:t>
            </a:r>
            <a:r>
              <a:rPr lang="tr-TR" sz="2400" b="1" dirty="0" err="1"/>
              <a:t>nın</a:t>
            </a:r>
            <a:r>
              <a:rPr lang="tr-TR" sz="2400" b="1" dirty="0"/>
              <a:t> Genel Esas ve Genel Hükümleri,1739 sayılı Milli Eğitim temel Kanunu </a:t>
            </a:r>
            <a:r>
              <a:rPr lang="tr-TR" sz="2400" b="1" dirty="0" err="1"/>
              <a:t>nda</a:t>
            </a:r>
            <a:r>
              <a:rPr lang="tr-TR" sz="2400" b="1" dirty="0"/>
              <a:t> belirlenen Türk Milli Eğitiminin genel amaçları ve toplumsal ihtiyaçlar göz önünde </a:t>
            </a:r>
            <a:r>
              <a:rPr lang="tr-TR" sz="2400" b="1" dirty="0" smtClean="0"/>
              <a:t>bulundurulmuştur.</a:t>
            </a:r>
            <a:endParaRPr lang="tr-TR" sz="2400" b="1" dirty="0"/>
          </a:p>
          <a:p>
            <a:r>
              <a:rPr lang="tr-TR" sz="24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Temel insani </a:t>
            </a:r>
            <a:r>
              <a:rPr lang="tr-TR" sz="2400" b="1" dirty="0" smtClean="0">
                <a:latin typeface="Calibri" panose="020F0502020204030204" pitchFamily="34" charset="0"/>
                <a:ea typeface="Calibri" panose="020F0502020204030204" pitchFamily="34" charset="0"/>
                <a:cs typeface="Times New Roman" panose="02020603050405020304" pitchFamily="18" charset="0"/>
              </a:rPr>
              <a:t>özelliklerimizi oluşturan değerler hayatın içinde karşılaştığımız</a:t>
            </a:r>
            <a:r>
              <a:rPr lang="tr-TR" sz="24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 sorunlarla </a:t>
            </a:r>
            <a:r>
              <a:rPr lang="tr-TR" sz="2400" b="1" dirty="0" smtClean="0">
                <a:latin typeface="Calibri" panose="020F0502020204030204" pitchFamily="34" charset="0"/>
                <a:ea typeface="Calibri" panose="020F0502020204030204" pitchFamily="34" charset="0"/>
                <a:cs typeface="Times New Roman" panose="02020603050405020304" pitchFamily="18" charset="0"/>
              </a:rPr>
              <a:t>başa çıkmada </a:t>
            </a:r>
            <a:r>
              <a:rPr lang="tr-TR" sz="24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eyleme </a:t>
            </a:r>
            <a:r>
              <a:rPr lang="tr-TR" sz="2400" b="1" dirty="0" smtClean="0">
                <a:latin typeface="Calibri" panose="020F0502020204030204" pitchFamily="34" charset="0"/>
                <a:ea typeface="Calibri" panose="020F0502020204030204" pitchFamily="34" charset="0"/>
                <a:cs typeface="Times New Roman" panose="02020603050405020304" pitchFamily="18" charset="0"/>
              </a:rPr>
              <a:t>geçmemizi </a:t>
            </a:r>
            <a:r>
              <a:rPr lang="tr-TR" sz="24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sağlayan gücün kaynağıdır</a:t>
            </a:r>
            <a:r>
              <a:rPr lang="tr-TR" sz="2400" b="1" dirty="0" smtClean="0">
                <a:latin typeface="Calibri" panose="020F0502020204030204" pitchFamily="34" charset="0"/>
                <a:ea typeface="Calibri" panose="020F0502020204030204" pitchFamily="34" charset="0"/>
                <a:cs typeface="Times New Roman" panose="02020603050405020304" pitchFamily="18" charset="0"/>
              </a:rPr>
              <a:t>.</a:t>
            </a:r>
          </a:p>
          <a:p>
            <a:endParaRPr lang="tr-TR" sz="2400" b="1" dirty="0" smtClean="0"/>
          </a:p>
          <a:p>
            <a:r>
              <a:rPr lang="tr-TR" sz="2400" b="1" dirty="0" smtClean="0"/>
              <a:t>Değerler öğretim programlarında ayrı bir ünite ya da konu olarak yer almaz her kademe öğretim programında </a:t>
            </a:r>
            <a:r>
              <a:rPr lang="tr-TR" sz="2400" b="1" dirty="0" smtClean="0">
                <a:solidFill>
                  <a:srgbClr val="FF0000"/>
                </a:solidFill>
              </a:rPr>
              <a:t>doğal bir şekilde yer alır.</a:t>
            </a:r>
          </a:p>
          <a:p>
            <a:r>
              <a:rPr lang="tr-TR" sz="2400" b="1" dirty="0" smtClean="0"/>
              <a:t>Öğretim programlarında yer alan </a:t>
            </a:r>
            <a:r>
              <a:rPr lang="tr-TR" sz="2400" b="1" dirty="0" smtClean="0">
                <a:solidFill>
                  <a:schemeClr val="tx2"/>
                </a:solidFill>
              </a:rPr>
              <a:t>kök değerlerimiz</a:t>
            </a:r>
            <a:r>
              <a:rPr lang="tr-TR" sz="2400" b="1" dirty="0" smtClean="0"/>
              <a:t>;</a:t>
            </a:r>
            <a:endParaRPr lang="tr-TR" sz="2400" b="1" dirty="0"/>
          </a:p>
        </p:txBody>
      </p:sp>
      <p:sp>
        <p:nvSpPr>
          <p:cNvPr id="3" name="Oval 2"/>
          <p:cNvSpPr/>
          <p:nvPr/>
        </p:nvSpPr>
        <p:spPr>
          <a:xfrm>
            <a:off x="0" y="3931088"/>
            <a:ext cx="1305596" cy="9144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ln w="0"/>
                <a:solidFill>
                  <a:schemeClr val="tx1"/>
                </a:solidFill>
                <a:effectLst>
                  <a:outerShdw blurRad="38100" dist="19050" dir="2700000" algn="tl" rotWithShape="0">
                    <a:schemeClr val="dk1">
                      <a:alpha val="40000"/>
                    </a:schemeClr>
                  </a:outerShdw>
                </a:effectLst>
              </a:rPr>
              <a:t>ADALET</a:t>
            </a:r>
          </a:p>
        </p:txBody>
      </p:sp>
      <p:sp>
        <p:nvSpPr>
          <p:cNvPr id="4" name="Oval 3"/>
          <p:cNvSpPr/>
          <p:nvPr/>
        </p:nvSpPr>
        <p:spPr>
          <a:xfrm>
            <a:off x="907960" y="4796817"/>
            <a:ext cx="1590540" cy="914400"/>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a:solidFill>
                  <a:schemeClr val="tx1"/>
                </a:solidFill>
              </a:rPr>
              <a:t>ÖZ DENETİM</a:t>
            </a:r>
          </a:p>
        </p:txBody>
      </p:sp>
      <p:sp>
        <p:nvSpPr>
          <p:cNvPr id="5" name="Oval 4"/>
          <p:cNvSpPr/>
          <p:nvPr/>
        </p:nvSpPr>
        <p:spPr>
          <a:xfrm>
            <a:off x="2254343" y="3658619"/>
            <a:ext cx="1619517" cy="914400"/>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DOSTLUK</a:t>
            </a:r>
          </a:p>
        </p:txBody>
      </p:sp>
      <p:sp>
        <p:nvSpPr>
          <p:cNvPr id="6" name="Oval 5"/>
          <p:cNvSpPr/>
          <p:nvPr/>
        </p:nvSpPr>
        <p:spPr>
          <a:xfrm>
            <a:off x="2543308" y="4845488"/>
            <a:ext cx="2200679"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SORUMLULUK</a:t>
            </a:r>
          </a:p>
        </p:txBody>
      </p:sp>
      <p:sp>
        <p:nvSpPr>
          <p:cNvPr id="7" name="Oval 6"/>
          <p:cNvSpPr/>
          <p:nvPr/>
        </p:nvSpPr>
        <p:spPr>
          <a:xfrm>
            <a:off x="4346620" y="3764118"/>
            <a:ext cx="1936123" cy="914400"/>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DÜRÜSTLÜK</a:t>
            </a:r>
          </a:p>
        </p:txBody>
      </p:sp>
      <p:sp>
        <p:nvSpPr>
          <p:cNvPr id="8" name="Oval 7"/>
          <p:cNvSpPr/>
          <p:nvPr/>
        </p:nvSpPr>
        <p:spPr>
          <a:xfrm>
            <a:off x="5508669" y="4974277"/>
            <a:ext cx="1624886" cy="914400"/>
          </a:xfrm>
          <a:prstGeom prst="ellips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YARDIM SEVERLİK</a:t>
            </a:r>
          </a:p>
        </p:txBody>
      </p:sp>
      <p:sp>
        <p:nvSpPr>
          <p:cNvPr id="9" name="Oval 8"/>
          <p:cNvSpPr/>
          <p:nvPr/>
        </p:nvSpPr>
        <p:spPr>
          <a:xfrm>
            <a:off x="7767305" y="4974277"/>
            <a:ext cx="1270178"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SEVGİ</a:t>
            </a:r>
          </a:p>
        </p:txBody>
      </p:sp>
      <p:sp>
        <p:nvSpPr>
          <p:cNvPr id="10" name="Oval 9"/>
          <p:cNvSpPr/>
          <p:nvPr/>
        </p:nvSpPr>
        <p:spPr>
          <a:xfrm>
            <a:off x="6864845" y="3659881"/>
            <a:ext cx="1317405" cy="9144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SABIR</a:t>
            </a:r>
          </a:p>
        </p:txBody>
      </p:sp>
      <p:sp>
        <p:nvSpPr>
          <p:cNvPr id="11" name="Oval 10"/>
          <p:cNvSpPr/>
          <p:nvPr/>
        </p:nvSpPr>
        <p:spPr>
          <a:xfrm>
            <a:off x="8594773" y="3829264"/>
            <a:ext cx="1933440" cy="914400"/>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VATAN</a:t>
            </a:r>
          </a:p>
          <a:p>
            <a:pPr algn="ctr"/>
            <a:r>
              <a:rPr lang="tr-TR" dirty="0">
                <a:solidFill>
                  <a:schemeClr val="tx1"/>
                </a:solidFill>
              </a:rPr>
              <a:t>SEVERLİK</a:t>
            </a:r>
          </a:p>
        </p:txBody>
      </p:sp>
      <p:sp>
        <p:nvSpPr>
          <p:cNvPr id="12" name="Oval 11"/>
          <p:cNvSpPr/>
          <p:nvPr/>
        </p:nvSpPr>
        <p:spPr>
          <a:xfrm>
            <a:off x="9946786" y="4794429"/>
            <a:ext cx="1162853" cy="914400"/>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SAYGI</a:t>
            </a:r>
            <a:endParaRPr lang="tr-TR" dirty="0">
              <a:solidFill>
                <a:schemeClr val="tx1"/>
              </a:solidFill>
            </a:endParaRPr>
          </a:p>
        </p:txBody>
      </p:sp>
    </p:spTree>
    <p:extLst>
      <p:ext uri="{BB962C8B-B14F-4D97-AF65-F5344CB8AC3E}">
        <p14:creationId xmlns:p14="http://schemas.microsoft.com/office/powerpoint/2010/main" val="25518224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83610" y="0"/>
            <a:ext cx="12008389" cy="8180637"/>
          </a:xfrm>
          <a:prstGeom prst="rect">
            <a:avLst/>
          </a:prstGeom>
          <a:solidFill>
            <a:schemeClr val="accent6"/>
          </a:solidFill>
        </p:spPr>
        <p:txBody>
          <a:bodyPr wrap="square">
            <a:spAutoFit/>
          </a:bodyPr>
          <a:lstStyle/>
          <a:p>
            <a:pPr>
              <a:lnSpc>
                <a:spcPct val="107000"/>
              </a:lnSpc>
              <a:spcAft>
                <a:spcPts val="800"/>
              </a:spcAft>
            </a:pPr>
            <a:endParaRPr lang="tr-TR" sz="2800" b="1"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tr-TR" sz="28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tr-TR" sz="2800" b="1"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tr-TR" sz="28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800" b="1" dirty="0" smtClean="0">
                <a:latin typeface="Calibri" panose="020F0502020204030204" pitchFamily="34" charset="0"/>
                <a:ea typeface="Calibri" panose="020F0502020204030204" pitchFamily="34" charset="0"/>
                <a:cs typeface="Times New Roman" panose="02020603050405020304" pitchFamily="18" charset="0"/>
              </a:rPr>
              <a:t>YETKİNLİKLER</a:t>
            </a:r>
          </a:p>
          <a:p>
            <a:pPr>
              <a:lnSpc>
                <a:spcPct val="107000"/>
              </a:lnSpc>
              <a:spcAft>
                <a:spcPts val="800"/>
              </a:spcAft>
            </a:pPr>
            <a:r>
              <a:rPr lang="tr-TR" sz="2400" b="1" dirty="0" smtClean="0">
                <a:latin typeface="Calibri" panose="020F0502020204030204" pitchFamily="34" charset="0"/>
                <a:ea typeface="Calibri" panose="020F0502020204030204" pitchFamily="34" charset="0"/>
                <a:cs typeface="Times New Roman" panose="02020603050405020304" pitchFamily="18" charset="0"/>
              </a:rPr>
              <a:t>Değerlerin yanında </a:t>
            </a:r>
            <a:r>
              <a:rPr lang="tr-TR" sz="2400" b="1"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rPr>
              <a:t>yetkinlikler</a:t>
            </a:r>
            <a:r>
              <a:rPr lang="tr-TR" sz="2400" b="1" dirty="0" smtClean="0">
                <a:latin typeface="Calibri" panose="020F0502020204030204" pitchFamily="34" charset="0"/>
                <a:ea typeface="Calibri" panose="020F0502020204030204" pitchFamily="34" charset="0"/>
                <a:cs typeface="Times New Roman" panose="02020603050405020304" pitchFamily="18" charset="0"/>
              </a:rPr>
              <a:t> öğrencilerin ulusal ve uluslararası düzeyde kişisel sosyal akademik alanda ve iş hayatında ihtiyaç duyacakları becerilerdir</a:t>
            </a:r>
          </a:p>
          <a:p>
            <a:pPr>
              <a:lnSpc>
                <a:spcPct val="107000"/>
              </a:lnSpc>
              <a:spcAft>
                <a:spcPts val="800"/>
              </a:spcAft>
            </a:pPr>
            <a:r>
              <a:rPr lang="tr-TR" sz="2400" b="1" dirty="0" smtClean="0">
                <a:latin typeface="Calibri" panose="020F0502020204030204" pitchFamily="34" charset="0"/>
                <a:ea typeface="Calibri" panose="020F0502020204030204" pitchFamily="34" charset="0"/>
                <a:cs typeface="Times New Roman" panose="02020603050405020304" pitchFamily="18" charset="0"/>
              </a:rPr>
              <a:t>Türkiye yeterlilikler çerçevesinde </a:t>
            </a:r>
            <a:r>
              <a:rPr lang="tr-TR" sz="24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8 anahtar yetkinlik </a:t>
            </a:r>
            <a:r>
              <a:rPr lang="tr-TR" sz="2400" b="1" dirty="0" smtClean="0">
                <a:latin typeface="Calibri" panose="020F0502020204030204" pitchFamily="34" charset="0"/>
                <a:ea typeface="Calibri" panose="020F0502020204030204" pitchFamily="34" charset="0"/>
                <a:cs typeface="Times New Roman" panose="02020603050405020304" pitchFamily="18" charset="0"/>
              </a:rPr>
              <a:t>belirlenmiştir.</a:t>
            </a:r>
          </a:p>
          <a:p>
            <a:pPr>
              <a:lnSpc>
                <a:spcPct val="107000"/>
              </a:lnSpc>
              <a:spcAft>
                <a:spcPts val="800"/>
              </a:spcAft>
            </a:pPr>
            <a:endParaRPr lang="tr-TR" sz="24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tr-TR" sz="2400" b="1"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tr-TR" sz="24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tr-TR" sz="2400" b="1"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tr-TR" sz="24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tr-TR" sz="2400" b="1"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tr-TR" sz="24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tr-TR"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347809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 y="114417"/>
            <a:ext cx="12192000" cy="1576272"/>
          </a:xfr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a:normAutofit fontScale="90000"/>
          </a:bodyPr>
          <a:lstStyle/>
          <a:p>
            <a:r>
              <a:rPr lang="tr-TR" dirty="0" smtClean="0"/>
              <a:t>8 Anahtar </a:t>
            </a:r>
            <a:r>
              <a:rPr lang="tr-TR" sz="3600" dirty="0" smtClean="0"/>
              <a:t>Tüm derslerin programlarında yer alan ve </a:t>
            </a:r>
            <a:r>
              <a:rPr lang="tr-TR" dirty="0" smtClean="0"/>
              <a:t/>
            </a:r>
            <a:br>
              <a:rPr lang="tr-TR" dirty="0" smtClean="0"/>
            </a:br>
            <a:r>
              <a:rPr lang="tr-TR" dirty="0" smtClean="0"/>
              <a:t>Yetkinlik    </a:t>
            </a:r>
            <a:r>
              <a:rPr lang="tr-TR" sz="3600" dirty="0" smtClean="0"/>
              <a:t>hayat boyu öğrenme kapsamında her bireyin</a:t>
            </a:r>
            <a:br>
              <a:rPr lang="tr-TR" sz="3600" dirty="0" smtClean="0"/>
            </a:br>
            <a:r>
              <a:rPr lang="tr-TR" sz="3600" dirty="0"/>
              <a:t> </a:t>
            </a:r>
            <a:r>
              <a:rPr lang="tr-TR" sz="3600" dirty="0" smtClean="0"/>
              <a:t>                       kazanması beklenen tanımlanmış sekiz yetkinlik</a:t>
            </a:r>
            <a:endParaRPr lang="tr-TR" sz="3600" dirty="0"/>
          </a:p>
        </p:txBody>
      </p:sp>
      <p:sp>
        <p:nvSpPr>
          <p:cNvPr id="3" name="İçerik Yer Tutucusu 2"/>
          <p:cNvSpPr>
            <a:spLocks noGrp="1"/>
          </p:cNvSpPr>
          <p:nvPr>
            <p:ph idx="1"/>
          </p:nvPr>
        </p:nvSpPr>
        <p:spPr>
          <a:xfrm>
            <a:off x="0" y="1825624"/>
            <a:ext cx="12192000" cy="5032375"/>
          </a:xfrm>
        </p:spPr>
        <p:style>
          <a:lnRef idx="1">
            <a:schemeClr val="accent1"/>
          </a:lnRef>
          <a:fillRef idx="2">
            <a:schemeClr val="accent1"/>
          </a:fillRef>
          <a:effectRef idx="1">
            <a:schemeClr val="accent1"/>
          </a:effectRef>
          <a:fontRef idx="minor">
            <a:schemeClr val="dk1"/>
          </a:fontRef>
        </p:style>
        <p:txBody>
          <a:bodyPr/>
          <a:lstStyle/>
          <a:p>
            <a:endParaRPr lang="tr-TR" dirty="0"/>
          </a:p>
        </p:txBody>
      </p:sp>
      <p:sp>
        <p:nvSpPr>
          <p:cNvPr id="5" name="Köşeli Çift Ayraç 4"/>
          <p:cNvSpPr/>
          <p:nvPr/>
        </p:nvSpPr>
        <p:spPr>
          <a:xfrm>
            <a:off x="-2" y="1877195"/>
            <a:ext cx="11827241" cy="484632"/>
          </a:xfrm>
          <a:prstGeom prst="chevron">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tr-TR" sz="2800" dirty="0" smtClean="0">
                <a:solidFill>
                  <a:schemeClr val="tx1"/>
                </a:solidFill>
              </a:rPr>
              <a:t>Okuma Yazma Yetkinliği</a:t>
            </a:r>
            <a:endParaRPr lang="tr-TR" sz="2800" dirty="0">
              <a:solidFill>
                <a:schemeClr val="tx1"/>
              </a:solidFill>
            </a:endParaRPr>
          </a:p>
        </p:txBody>
      </p:sp>
      <p:sp>
        <p:nvSpPr>
          <p:cNvPr id="6" name="Köşeli Çift Ayraç 5"/>
          <p:cNvSpPr/>
          <p:nvPr/>
        </p:nvSpPr>
        <p:spPr>
          <a:xfrm>
            <a:off x="-1" y="2429294"/>
            <a:ext cx="11827240" cy="484632"/>
          </a:xfrm>
          <a:prstGeom prst="chevron">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tr-TR" sz="2800" dirty="0" smtClean="0">
                <a:solidFill>
                  <a:schemeClr val="tx1"/>
                </a:solidFill>
              </a:rPr>
              <a:t>Çoklu Dil Yetkinliği</a:t>
            </a:r>
            <a:endParaRPr lang="tr-TR" sz="2800" dirty="0">
              <a:solidFill>
                <a:schemeClr val="tx1"/>
              </a:solidFill>
            </a:endParaRPr>
          </a:p>
        </p:txBody>
      </p:sp>
      <p:sp>
        <p:nvSpPr>
          <p:cNvPr id="7" name="Köşeli Çift Ayraç 6"/>
          <p:cNvSpPr/>
          <p:nvPr/>
        </p:nvSpPr>
        <p:spPr>
          <a:xfrm>
            <a:off x="0" y="2928025"/>
            <a:ext cx="11827239" cy="484632"/>
          </a:xfrm>
          <a:prstGeom prst="chevron">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tr-TR" sz="2800" dirty="0" smtClean="0">
                <a:solidFill>
                  <a:schemeClr val="tx1"/>
                </a:solidFill>
              </a:rPr>
              <a:t>Matematiksel Yetkinlik ve </a:t>
            </a:r>
            <a:r>
              <a:rPr lang="tr-TR" sz="2800" dirty="0" err="1" smtClean="0">
                <a:solidFill>
                  <a:schemeClr val="tx1"/>
                </a:solidFill>
              </a:rPr>
              <a:t>Bilim,Teknoloji,Mühendislikte</a:t>
            </a:r>
            <a:r>
              <a:rPr lang="tr-TR" sz="2800" dirty="0" smtClean="0">
                <a:solidFill>
                  <a:schemeClr val="tx1"/>
                </a:solidFill>
              </a:rPr>
              <a:t> Yetkinlik</a:t>
            </a:r>
            <a:endParaRPr lang="tr-TR" sz="2800" dirty="0">
              <a:solidFill>
                <a:schemeClr val="tx1"/>
              </a:solidFill>
            </a:endParaRPr>
          </a:p>
        </p:txBody>
      </p:sp>
      <p:sp>
        <p:nvSpPr>
          <p:cNvPr id="8" name="Köşeli Çift Ayraç 7"/>
          <p:cNvSpPr/>
          <p:nvPr/>
        </p:nvSpPr>
        <p:spPr>
          <a:xfrm>
            <a:off x="0" y="3446391"/>
            <a:ext cx="11827239" cy="484632"/>
          </a:xfrm>
          <a:prstGeom prst="chevron">
            <a:avLst/>
          </a:prstGeom>
          <a:solidFill>
            <a:srgbClr val="FF00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tr-TR" sz="2800" dirty="0" smtClean="0">
                <a:solidFill>
                  <a:schemeClr val="tx1"/>
                </a:solidFill>
              </a:rPr>
              <a:t>Dijital Yetkinlik</a:t>
            </a:r>
            <a:endParaRPr lang="tr-TR" sz="2800" dirty="0">
              <a:solidFill>
                <a:schemeClr val="tx1"/>
              </a:solidFill>
            </a:endParaRPr>
          </a:p>
        </p:txBody>
      </p:sp>
      <p:sp>
        <p:nvSpPr>
          <p:cNvPr id="9" name="Köşeli Çift Ayraç 8"/>
          <p:cNvSpPr/>
          <p:nvPr/>
        </p:nvSpPr>
        <p:spPr>
          <a:xfrm>
            <a:off x="-1" y="4044390"/>
            <a:ext cx="11827239" cy="484632"/>
          </a:xfrm>
          <a:prstGeom prst="chevron">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tr-TR" sz="2800" dirty="0" err="1" smtClean="0">
                <a:solidFill>
                  <a:schemeClr val="tx1"/>
                </a:solidFill>
              </a:rPr>
              <a:t>Kişisel,Sosyal</a:t>
            </a:r>
            <a:r>
              <a:rPr lang="tr-TR" sz="2800" dirty="0" smtClean="0">
                <a:solidFill>
                  <a:schemeClr val="tx1"/>
                </a:solidFill>
              </a:rPr>
              <a:t> ve Öğrenmeyi Öğrenme Yetkinliği</a:t>
            </a:r>
            <a:endParaRPr lang="tr-TR" sz="2800" dirty="0">
              <a:solidFill>
                <a:schemeClr val="tx1"/>
              </a:solidFill>
            </a:endParaRPr>
          </a:p>
        </p:txBody>
      </p:sp>
      <p:sp>
        <p:nvSpPr>
          <p:cNvPr id="10" name="Köşeli Çift Ayraç 9"/>
          <p:cNvSpPr/>
          <p:nvPr/>
        </p:nvSpPr>
        <p:spPr>
          <a:xfrm>
            <a:off x="0" y="4596489"/>
            <a:ext cx="11827238" cy="484632"/>
          </a:xfrm>
          <a:prstGeom prst="chevron">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tr-TR" sz="2800" dirty="0" smtClean="0">
                <a:solidFill>
                  <a:schemeClr val="tx1"/>
                </a:solidFill>
              </a:rPr>
              <a:t>Vatandaşlık Yetkinliği</a:t>
            </a:r>
            <a:endParaRPr lang="tr-TR" sz="2800" dirty="0">
              <a:solidFill>
                <a:schemeClr val="tx1"/>
              </a:solidFill>
            </a:endParaRPr>
          </a:p>
        </p:txBody>
      </p:sp>
      <p:sp>
        <p:nvSpPr>
          <p:cNvPr id="11" name="Köşeli Çift Ayraç 10"/>
          <p:cNvSpPr/>
          <p:nvPr/>
        </p:nvSpPr>
        <p:spPr>
          <a:xfrm>
            <a:off x="0" y="5013655"/>
            <a:ext cx="11827238" cy="552098"/>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dirty="0" smtClean="0">
                <a:solidFill>
                  <a:schemeClr val="tx1"/>
                </a:solidFill>
              </a:rPr>
              <a:t>Girişimcilik Yetkinliği</a:t>
            </a:r>
            <a:endParaRPr lang="tr-TR" sz="2800" dirty="0">
              <a:solidFill>
                <a:schemeClr val="tx1"/>
              </a:solidFill>
            </a:endParaRPr>
          </a:p>
        </p:txBody>
      </p:sp>
      <p:sp>
        <p:nvSpPr>
          <p:cNvPr id="12" name="Köşeli Çift Ayraç 11"/>
          <p:cNvSpPr/>
          <p:nvPr/>
        </p:nvSpPr>
        <p:spPr>
          <a:xfrm>
            <a:off x="0" y="5565753"/>
            <a:ext cx="11827238" cy="693379"/>
          </a:xfrm>
          <a:prstGeom prst="chevron">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tr-TR" sz="2800" dirty="0" smtClean="0">
                <a:solidFill>
                  <a:schemeClr val="tx1"/>
                </a:solidFill>
              </a:rPr>
              <a:t>Kültürel Farkındalık ve İfade Yetkinliği</a:t>
            </a:r>
            <a:endParaRPr lang="tr-TR" sz="2800" dirty="0">
              <a:solidFill>
                <a:schemeClr val="tx1"/>
              </a:solidFill>
            </a:endParaRPr>
          </a:p>
        </p:txBody>
      </p:sp>
    </p:spTree>
    <p:extLst>
      <p:ext uri="{BB962C8B-B14F-4D97-AF65-F5344CB8AC3E}">
        <p14:creationId xmlns:p14="http://schemas.microsoft.com/office/powerpoint/2010/main" val="36185156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53404"/>
            <a:ext cx="12192000" cy="10433625"/>
          </a:xfrm>
          <a:prstGeom prst="rect">
            <a:avLst/>
          </a:prstGeom>
          <a:solidFill>
            <a:schemeClr val="accent2">
              <a:lumMod val="60000"/>
              <a:lumOff val="40000"/>
            </a:schemeClr>
          </a:solidFill>
        </p:spPr>
        <p:txBody>
          <a:bodyPr wrap="square">
            <a:spAutoFit/>
          </a:bodyPr>
          <a:lstStyle/>
          <a:p>
            <a:pPr marL="342900" indent="-342900">
              <a:buAutoNum type="arabicPeriod"/>
            </a:pPr>
            <a:endParaRPr lang="tr-TR" b="1" dirty="0" smtClean="0"/>
          </a:p>
          <a:p>
            <a:pPr marL="342900" indent="-342900">
              <a:buAutoNum type="arabicPeriod"/>
            </a:pPr>
            <a:r>
              <a:rPr lang="tr-TR" sz="2400" b="1" dirty="0" smtClean="0"/>
              <a:t>OKUMA </a:t>
            </a:r>
            <a:r>
              <a:rPr lang="tr-TR" sz="2400" b="1" dirty="0"/>
              <a:t>YAZMA YETKİNLİĞİ </a:t>
            </a:r>
            <a:r>
              <a:rPr lang="tr-TR" sz="2400" b="1" dirty="0" smtClean="0"/>
              <a:t>;Bu yetkinlik diğer kişilerle etkili iletişim ve bağlantı kurma yeteneğini ifade eder.</a:t>
            </a:r>
          </a:p>
          <a:p>
            <a:r>
              <a:rPr lang="tr-TR" sz="2400" b="1" dirty="0" smtClean="0"/>
              <a:t>Sözlü ve yazılı iletişim </a:t>
            </a:r>
            <a:r>
              <a:rPr lang="tr-TR" sz="2400" b="1" dirty="0" err="1" smtClean="0"/>
              <a:t>kurma,bilgiyi;araştırma,toplama,işleme</a:t>
            </a:r>
            <a:r>
              <a:rPr lang="tr-TR" sz="2400" b="1" dirty="0" smtClean="0"/>
              <a:t> becerilerini de içerir.</a:t>
            </a:r>
          </a:p>
          <a:p>
            <a:r>
              <a:rPr lang="tr-TR" sz="2400" b="1" dirty="0" smtClean="0"/>
              <a:t>2. ÇOKLU DİL YETKİNLİĞİ ; Bu yetkinlik ana dil dışında farklı bir dili veya dilleri etkili olarak kullanma becerisini ifade eder.</a:t>
            </a:r>
          </a:p>
          <a:p>
            <a:endParaRPr lang="tr-TR" sz="2400" b="1" dirty="0" smtClean="0"/>
          </a:p>
          <a:p>
            <a:r>
              <a:rPr lang="tr-TR" sz="2400" b="1" dirty="0" smtClean="0"/>
              <a:t>3. MATEMATİKSEL YETKİNLİK ve BİLİM,TEKNOLOJİ,MÜHENDİSLİKTE YETKİNLİK ; Yaşamda karşılaşılan problemleri çözmek için matematiksel düşünme tarzını geliştirmek ve uygulamak</a:t>
            </a:r>
          </a:p>
          <a:p>
            <a:r>
              <a:rPr lang="tr-TR" sz="2400" b="1" dirty="0" smtClean="0"/>
              <a:t>Neden sonuç ilişkisi kurarak düşünme de denilebilir.</a:t>
            </a:r>
          </a:p>
          <a:p>
            <a:r>
              <a:rPr lang="tr-TR" sz="2400" b="1" dirty="0" smtClean="0"/>
              <a:t>Problemi </a:t>
            </a:r>
            <a:r>
              <a:rPr lang="tr-TR" sz="2400" b="1" dirty="0" err="1" smtClean="0"/>
              <a:t>tanımlayıp,kanıta</a:t>
            </a:r>
            <a:r>
              <a:rPr lang="tr-TR" sz="2400" b="1" dirty="0" smtClean="0"/>
              <a:t> dayalı sonuçlar </a:t>
            </a:r>
            <a:r>
              <a:rPr lang="tr-TR" sz="2400" b="1" dirty="0" err="1" smtClean="0"/>
              <a:t>üretmeyi,doğal</a:t>
            </a:r>
            <a:r>
              <a:rPr lang="tr-TR" sz="2400" b="1" dirty="0" smtClean="0"/>
              <a:t> dünyanın açıklanmasında bilgi ve </a:t>
            </a:r>
            <a:r>
              <a:rPr lang="tr-TR" sz="2400" b="1" dirty="0" err="1" smtClean="0"/>
              <a:t>metodlardan</a:t>
            </a:r>
            <a:r>
              <a:rPr lang="tr-TR" sz="2400" b="1" dirty="0" smtClean="0"/>
              <a:t> yararlanmayı ve her bireyin vatandaş olarak sorumluluklarını kavrama gücünü kapsamaktadır</a:t>
            </a:r>
            <a:r>
              <a:rPr lang="tr-TR" sz="2400" dirty="0"/>
              <a:t> </a:t>
            </a:r>
          </a:p>
          <a:p>
            <a:r>
              <a:rPr lang="tr-TR" sz="2400" b="1" dirty="0" smtClean="0"/>
              <a:t>Bilim ve teknolojideki  </a:t>
            </a:r>
            <a:r>
              <a:rPr lang="tr-TR" sz="2400" b="1" dirty="0"/>
              <a:t>insan etkinliklerinden kaynaklanan değişimleri ve her bireyin vatandaş olarak sorumluluklarını kavrama gücünü kapsamaktadır</a:t>
            </a:r>
            <a:r>
              <a:rPr lang="tr-TR" sz="2400" b="1" dirty="0" smtClean="0"/>
              <a:t>.</a:t>
            </a:r>
          </a:p>
          <a:p>
            <a:endParaRPr lang="tr-TR" sz="2400" b="1" dirty="0" smtClean="0"/>
          </a:p>
          <a:p>
            <a:r>
              <a:rPr lang="tr-TR" sz="2400" b="1" dirty="0" smtClean="0"/>
              <a:t>4.DİJİTAL YETKİNLİK ; Bu yetkinlik dijital teknolojileri </a:t>
            </a:r>
            <a:r>
              <a:rPr lang="tr-TR" sz="2400" b="1" dirty="0" err="1" smtClean="0"/>
              <a:t>güvenli,eleştirel,bilinçli</a:t>
            </a:r>
            <a:r>
              <a:rPr lang="tr-TR" sz="2400" b="1" dirty="0" smtClean="0"/>
              <a:t> </a:t>
            </a:r>
            <a:r>
              <a:rPr lang="tr-TR" sz="2400" b="1" dirty="0" err="1" smtClean="0"/>
              <a:t>kullanmayı,bilgi</a:t>
            </a:r>
            <a:r>
              <a:rPr lang="tr-TR" sz="2400" b="1" dirty="0" smtClean="0"/>
              <a:t> okur-</a:t>
            </a:r>
            <a:r>
              <a:rPr lang="tr-TR" sz="2400" b="1" dirty="0" err="1" smtClean="0"/>
              <a:t>yazarlığı,medya</a:t>
            </a:r>
            <a:r>
              <a:rPr lang="tr-TR" sz="2400" b="1" dirty="0" smtClean="0"/>
              <a:t> </a:t>
            </a:r>
            <a:r>
              <a:rPr lang="tr-TR" sz="2400" b="1" dirty="0" err="1" smtClean="0"/>
              <a:t>becerileri,içerik</a:t>
            </a:r>
            <a:r>
              <a:rPr lang="tr-TR" sz="2400" b="1" dirty="0" smtClean="0"/>
              <a:t> </a:t>
            </a:r>
            <a:r>
              <a:rPr lang="tr-TR" sz="2400" b="1" dirty="0" err="1" smtClean="0"/>
              <a:t>oluşturma,güvenlik,problem</a:t>
            </a:r>
            <a:r>
              <a:rPr lang="tr-TR" sz="2400" b="1" dirty="0" smtClean="0"/>
              <a:t> çözme ve eleştirel düşünmeyi içerir</a:t>
            </a:r>
          </a:p>
          <a:p>
            <a:endParaRPr lang="tr-TR" sz="2400" b="1" dirty="0"/>
          </a:p>
          <a:p>
            <a:endParaRPr lang="tr-TR" sz="2000" b="1" dirty="0" smtClean="0"/>
          </a:p>
          <a:p>
            <a:endParaRPr lang="tr-TR" sz="2000" b="1" dirty="0"/>
          </a:p>
          <a:p>
            <a:endParaRPr lang="tr-TR" sz="2000" b="1" dirty="0" smtClean="0"/>
          </a:p>
          <a:p>
            <a:endParaRPr lang="tr-TR" sz="2000" b="1" dirty="0"/>
          </a:p>
          <a:p>
            <a:endParaRPr lang="tr-TR" sz="2000" b="1" dirty="0" smtClean="0"/>
          </a:p>
          <a:p>
            <a:endParaRPr lang="tr-TR" sz="2000" b="1" dirty="0"/>
          </a:p>
          <a:p>
            <a:endParaRPr lang="tr-TR" sz="2000" b="1" dirty="0"/>
          </a:p>
          <a:p>
            <a:endParaRPr lang="tr-TR" sz="2000" b="1" dirty="0" smtClean="0"/>
          </a:p>
          <a:p>
            <a:pPr marL="342900" indent="-342900">
              <a:buAutoNum type="arabicPeriod"/>
            </a:pPr>
            <a:endParaRPr lang="tr-TR" sz="2000" b="1" dirty="0" smtClean="0"/>
          </a:p>
          <a:p>
            <a:pPr marL="342900" indent="-342900">
              <a:buAutoNum type="arabicPeriod"/>
            </a:pPr>
            <a:endParaRPr lang="tr-TR" dirty="0"/>
          </a:p>
        </p:txBody>
      </p:sp>
    </p:spTree>
    <p:extLst>
      <p:ext uri="{BB962C8B-B14F-4D97-AF65-F5344CB8AC3E}">
        <p14:creationId xmlns:p14="http://schemas.microsoft.com/office/powerpoint/2010/main" val="15224004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0"/>
            <a:ext cx="12192000" cy="8771632"/>
          </a:xfrm>
          <a:prstGeom prst="rect">
            <a:avLst/>
          </a:prstGeom>
          <a:solidFill>
            <a:schemeClr val="accent4">
              <a:lumMod val="60000"/>
              <a:lumOff val="40000"/>
            </a:schemeClr>
          </a:solidFill>
        </p:spPr>
        <p:txBody>
          <a:bodyPr wrap="square">
            <a:spAutoFit/>
          </a:bodyPr>
          <a:lstStyle/>
          <a:p>
            <a:endParaRPr lang="tr-TR" b="1" dirty="0" smtClean="0"/>
          </a:p>
          <a:p>
            <a:endParaRPr lang="tr-TR" b="1" dirty="0" smtClean="0"/>
          </a:p>
          <a:p>
            <a:endParaRPr lang="tr-TR" b="1" dirty="0" smtClean="0"/>
          </a:p>
          <a:p>
            <a:r>
              <a:rPr lang="tr-TR" sz="2400" b="1" dirty="0" smtClean="0"/>
              <a:t>5. </a:t>
            </a:r>
            <a:r>
              <a:rPr lang="tr-TR" sz="2400" b="1" dirty="0"/>
              <a:t>KİŞİSEL, SOSYAL VE ÖĞRENMEYİ ÖĞRENME YETKİNLİĞİ </a:t>
            </a:r>
            <a:r>
              <a:rPr lang="tr-TR" sz="2400" b="1" dirty="0" smtClean="0"/>
              <a:t>; bu yetkinlik zamanı ve bilgiyi etkin </a:t>
            </a:r>
            <a:r>
              <a:rPr lang="tr-TR" sz="2400" b="1" dirty="0" err="1" smtClean="0"/>
              <a:t>kullanma,kendi</a:t>
            </a:r>
            <a:r>
              <a:rPr lang="tr-TR" sz="2400" b="1" dirty="0" smtClean="0"/>
              <a:t> öğrenme ve kariyerini </a:t>
            </a:r>
            <a:r>
              <a:rPr lang="tr-TR" sz="2400" b="1" dirty="0" err="1" smtClean="0"/>
              <a:t>yönetme,grup</a:t>
            </a:r>
            <a:r>
              <a:rPr lang="tr-TR" sz="2400" b="1" dirty="0" smtClean="0"/>
              <a:t> çalışması </a:t>
            </a:r>
            <a:r>
              <a:rPr lang="tr-TR" sz="2400" b="1" dirty="0" err="1" smtClean="0"/>
              <a:t>yapma,çatışma</a:t>
            </a:r>
            <a:r>
              <a:rPr lang="tr-TR" sz="2400" b="1" dirty="0" smtClean="0"/>
              <a:t> </a:t>
            </a:r>
            <a:r>
              <a:rPr lang="tr-TR" sz="2400" b="1" dirty="0" err="1" smtClean="0"/>
              <a:t>çözme,belirsizlik</a:t>
            </a:r>
            <a:r>
              <a:rPr lang="tr-TR" sz="2400" b="1" dirty="0" smtClean="0"/>
              <a:t> ve karmaşa ile başa </a:t>
            </a:r>
            <a:r>
              <a:rPr lang="tr-TR" sz="2400" b="1" dirty="0" err="1" smtClean="0"/>
              <a:t>çıkma,fiziksel</a:t>
            </a:r>
            <a:r>
              <a:rPr lang="tr-TR" sz="2400" b="1" dirty="0" smtClean="0"/>
              <a:t> ve zihinsel sağlığını koruma becerilerini içerir.</a:t>
            </a:r>
          </a:p>
          <a:p>
            <a:endParaRPr lang="tr-TR" sz="2400" b="1" dirty="0" smtClean="0"/>
          </a:p>
          <a:p>
            <a:r>
              <a:rPr lang="tr-TR" sz="2400" b="1" dirty="0" smtClean="0"/>
              <a:t>6. VATANDAŞLIK YETKİNLİĞİ ; bu yetkinlik sorumlu vatandaş bilinciyle hareket ederek sivil ve sosyal hayata tam olarak katılma yeteneğidir.</a:t>
            </a:r>
          </a:p>
          <a:p>
            <a:endParaRPr lang="tr-TR" sz="2400" b="1" dirty="0" smtClean="0"/>
          </a:p>
          <a:p>
            <a:r>
              <a:rPr lang="tr-TR" sz="2400" b="1" dirty="0" smtClean="0"/>
              <a:t>7. GİRİŞİMCİLİK YETKİNLİĞİ ; bu </a:t>
            </a:r>
            <a:r>
              <a:rPr lang="tr-TR" sz="2400" b="1" smtClean="0"/>
              <a:t>yetkinlik fırsatlar </a:t>
            </a:r>
            <a:r>
              <a:rPr lang="tr-TR" sz="2400" b="1" dirty="0" smtClean="0"/>
              <a:t>ve fikirler üzerinde hareket etme ve bunları diğer insanların fayda sağlayacağı durumlara dönüştürme potansiyelidir. </a:t>
            </a:r>
            <a:r>
              <a:rPr lang="tr-TR" sz="2400" b="1" dirty="0" err="1" smtClean="0"/>
              <a:t>Yaratıclık,inisiyatif</a:t>
            </a:r>
            <a:r>
              <a:rPr lang="tr-TR" sz="2400" b="1" dirty="0" smtClean="0"/>
              <a:t> </a:t>
            </a:r>
            <a:r>
              <a:rPr lang="tr-TR" sz="2400" b="1" dirty="0" err="1" smtClean="0"/>
              <a:t>alma,sosyal</a:t>
            </a:r>
            <a:r>
              <a:rPr lang="tr-TR" sz="2400" b="1" dirty="0" smtClean="0"/>
              <a:t>-kültürel finansal projeleri planlama ve yürütme yeteneğidir.</a:t>
            </a:r>
          </a:p>
          <a:p>
            <a:endParaRPr lang="tr-TR" sz="2400" b="1" dirty="0" smtClean="0"/>
          </a:p>
          <a:p>
            <a:r>
              <a:rPr lang="tr-TR" sz="2400" b="1" dirty="0" smtClean="0"/>
              <a:t>8. KÜLTÜREL FARKINDALIK VE İFADE YETKİNLİĞİ ; bu yetkinlik çeşitli sanatsal ve kültürel alanlarda </a:t>
            </a:r>
            <a:r>
              <a:rPr lang="tr-TR" sz="2400" b="1" dirty="0" err="1" smtClean="0"/>
              <a:t>görüş,deneyim</a:t>
            </a:r>
            <a:r>
              <a:rPr lang="tr-TR" sz="2400" b="1" dirty="0" smtClean="0"/>
              <a:t> ve duygularını ifade etme sürecini kapsar.</a:t>
            </a:r>
          </a:p>
          <a:p>
            <a:endParaRPr lang="tr-TR" b="1" dirty="0"/>
          </a:p>
          <a:p>
            <a:endParaRPr lang="tr-TR" b="1" dirty="0" smtClean="0"/>
          </a:p>
          <a:p>
            <a:endParaRPr lang="tr-TR" b="1" dirty="0"/>
          </a:p>
          <a:p>
            <a:endParaRPr lang="tr-TR" b="1" dirty="0" smtClean="0"/>
          </a:p>
          <a:p>
            <a:endParaRPr lang="tr-TR" b="1" dirty="0"/>
          </a:p>
          <a:p>
            <a:endParaRPr lang="tr-TR" b="1" dirty="0" smtClean="0"/>
          </a:p>
          <a:p>
            <a:endParaRPr lang="tr-TR" b="1" dirty="0"/>
          </a:p>
          <a:p>
            <a:endParaRPr lang="tr-TR" b="1" dirty="0" smtClean="0"/>
          </a:p>
          <a:p>
            <a:endParaRPr lang="tr-TR" b="1" dirty="0"/>
          </a:p>
          <a:p>
            <a:endParaRPr lang="tr-TR" b="1" dirty="0" smtClean="0"/>
          </a:p>
          <a:p>
            <a:endParaRPr lang="tr-TR" dirty="0"/>
          </a:p>
        </p:txBody>
      </p:sp>
    </p:spTree>
    <p:extLst>
      <p:ext uri="{BB962C8B-B14F-4D97-AF65-F5344CB8AC3E}">
        <p14:creationId xmlns:p14="http://schemas.microsoft.com/office/powerpoint/2010/main" val="34427866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Dikdörtgen 1"/>
          <p:cNvSpPr/>
          <p:nvPr/>
        </p:nvSpPr>
        <p:spPr>
          <a:xfrm>
            <a:off x="0" y="0"/>
            <a:ext cx="12192000" cy="6340197"/>
          </a:xfrm>
          <a:prstGeom prst="rect">
            <a:avLst/>
          </a:prstGeom>
          <a:gradFill>
            <a:gsLst>
              <a:gs pos="0">
                <a:schemeClr val="accent2">
                  <a:lumMod val="60000"/>
                  <a:lumOff val="40000"/>
                </a:schemeClr>
              </a:gs>
              <a:gs pos="74000">
                <a:schemeClr val="accent1">
                  <a:lumMod val="45000"/>
                  <a:lumOff val="55000"/>
                </a:schemeClr>
              </a:gs>
              <a:gs pos="83000">
                <a:schemeClr val="accent1">
                  <a:lumMod val="45000"/>
                  <a:lumOff val="55000"/>
                </a:schemeClr>
              </a:gs>
              <a:gs pos="0">
                <a:schemeClr val="accent1">
                  <a:lumMod val="30000"/>
                  <a:lumOff val="70000"/>
                </a:schemeClr>
              </a:gs>
            </a:gsLst>
            <a:lin ang="5400000" scaled="1"/>
          </a:gradFill>
        </p:spPr>
        <p:txBody>
          <a:bodyPr wrap="square">
            <a:spAutoFit/>
          </a:bodyPr>
          <a:lstStyle/>
          <a:p>
            <a:endParaRPr lang="tr-TR" b="1" dirty="0" smtClean="0">
              <a:latin typeface="Calibri" panose="020F0502020204030204" pitchFamily="34" charset="0"/>
              <a:ea typeface="Calibri" panose="020F0502020204030204" pitchFamily="34" charset="0"/>
              <a:cs typeface="Times New Roman" panose="02020603050405020304" pitchFamily="18" charset="0"/>
            </a:endParaRPr>
          </a:p>
          <a:p>
            <a:r>
              <a:rPr lang="tr-TR" sz="2800" b="1" dirty="0" smtClean="0">
                <a:latin typeface="Calibri" panose="020F0502020204030204" pitchFamily="34" charset="0"/>
                <a:ea typeface="Calibri" panose="020F0502020204030204" pitchFamily="34" charset="0"/>
                <a:cs typeface="Times New Roman" panose="02020603050405020304" pitchFamily="18" charset="0"/>
              </a:rPr>
              <a:t>BİREYSEL GELİŞİM VE ÖĞRETİM PROGRAMLARI</a:t>
            </a:r>
          </a:p>
          <a:p>
            <a:r>
              <a:rPr lang="tr-TR" sz="2400" b="1" dirty="0" smtClean="0"/>
              <a:t>Gelişim </a:t>
            </a:r>
            <a:r>
              <a:rPr lang="tr-TR" sz="2400" b="1" dirty="0" smtClean="0">
                <a:solidFill>
                  <a:srgbClr val="FFC000"/>
                </a:solidFill>
              </a:rPr>
              <a:t>bütüncül </a:t>
            </a:r>
            <a:r>
              <a:rPr lang="tr-TR" sz="2400" b="1" dirty="0" smtClean="0"/>
              <a:t>bir süreçtir</a:t>
            </a:r>
          </a:p>
          <a:p>
            <a:endParaRPr lang="tr-TR" sz="2400" b="1" dirty="0" smtClean="0"/>
          </a:p>
          <a:p>
            <a:r>
              <a:rPr lang="tr-TR" sz="2400" b="1" dirty="0" smtClean="0"/>
              <a:t>Bu süreç ancak gelişimin her bir unsuru birbirini etkilediği ve birbirine eklenerek ilerlediği zaman mümkündür.</a:t>
            </a:r>
          </a:p>
          <a:p>
            <a:endParaRPr lang="tr-TR" sz="2400" b="1" dirty="0" smtClean="0"/>
          </a:p>
          <a:p>
            <a:r>
              <a:rPr lang="tr-TR" sz="2400" b="1" dirty="0" smtClean="0"/>
              <a:t>Öğretim programları da hazırlanırken </a:t>
            </a:r>
            <a:r>
              <a:rPr lang="tr-TR" sz="2400" b="1" dirty="0" smtClean="0">
                <a:solidFill>
                  <a:srgbClr val="FF0000"/>
                </a:solidFill>
              </a:rPr>
              <a:t>bütüncül eğitim anlayışı </a:t>
            </a:r>
            <a:r>
              <a:rPr lang="tr-TR" sz="2400" b="1" dirty="0" smtClean="0"/>
              <a:t>dayanak alınmıştır.</a:t>
            </a:r>
          </a:p>
          <a:p>
            <a:endParaRPr lang="tr-TR" sz="2400" b="1" dirty="0" smtClean="0"/>
          </a:p>
          <a:p>
            <a:r>
              <a:rPr lang="tr-TR" sz="2400" b="1" dirty="0" smtClean="0"/>
              <a:t>Bu anlayış bireyi </a:t>
            </a:r>
            <a:r>
              <a:rPr lang="tr-TR" sz="2400" b="1" dirty="0" err="1" smtClean="0">
                <a:solidFill>
                  <a:srgbClr val="FF0000"/>
                </a:solidFill>
              </a:rPr>
              <a:t>bedensel,zihinsel</a:t>
            </a:r>
            <a:r>
              <a:rPr lang="tr-TR" sz="2400" b="1" dirty="0" smtClean="0">
                <a:solidFill>
                  <a:srgbClr val="FF0000"/>
                </a:solidFill>
              </a:rPr>
              <a:t> ve sosyal </a:t>
            </a:r>
            <a:r>
              <a:rPr lang="tr-TR" sz="2400" b="1" dirty="0" smtClean="0"/>
              <a:t>açıdan desteklemektedir.</a:t>
            </a:r>
          </a:p>
          <a:p>
            <a:endParaRPr lang="tr-TR" sz="2400" b="1" dirty="0" smtClean="0"/>
          </a:p>
          <a:p>
            <a:r>
              <a:rPr lang="tr-TR" sz="2400" b="1" dirty="0" smtClean="0"/>
              <a:t>Bütüncül eğitim anlayışı bireyin yeteneklerini ve potansiyelini gerçekleştirmesini hedefler.</a:t>
            </a:r>
          </a:p>
          <a:p>
            <a:r>
              <a:rPr lang="tr-TR" sz="2400" b="1" dirty="0" smtClean="0"/>
              <a:t>İnsanın sadece </a:t>
            </a:r>
            <a:r>
              <a:rPr lang="tr-TR" sz="2400" b="1" dirty="0" smtClean="0">
                <a:solidFill>
                  <a:srgbClr val="FF0000"/>
                </a:solidFill>
              </a:rPr>
              <a:t>fiziksel ve zihinsel </a:t>
            </a:r>
            <a:r>
              <a:rPr lang="tr-TR" sz="2400" b="1" dirty="0" smtClean="0"/>
              <a:t>gelişimine </a:t>
            </a:r>
            <a:r>
              <a:rPr lang="tr-TR" sz="2400" b="1" dirty="0" err="1" smtClean="0"/>
              <a:t>odaklanmaz.bunun</a:t>
            </a:r>
            <a:r>
              <a:rPr lang="tr-TR" sz="2400" b="1" dirty="0" smtClean="0"/>
              <a:t> yanında </a:t>
            </a:r>
            <a:r>
              <a:rPr lang="tr-TR" sz="2400" b="1" dirty="0" smtClean="0">
                <a:solidFill>
                  <a:srgbClr val="FF0000"/>
                </a:solidFill>
              </a:rPr>
              <a:t>toplumsal ve ahlaki </a:t>
            </a:r>
            <a:r>
              <a:rPr lang="tr-TR" sz="2400" b="1" dirty="0" smtClean="0"/>
              <a:t>yönden de bir bütün halinde gelişimini amaçlar.</a:t>
            </a:r>
          </a:p>
          <a:p>
            <a:endParaRPr lang="tr-TR" sz="2400" b="1" dirty="0" smtClean="0"/>
          </a:p>
          <a:p>
            <a:r>
              <a:rPr lang="tr-TR" sz="2400" b="1" dirty="0" smtClean="0"/>
              <a:t>Bütünsel eğitim anlayışı eğitsel süreçleri genişletir ve derinleştirir, öğrenmeye karşı olumlu tutum ve sosyal becerileri geliştirir</a:t>
            </a:r>
            <a:endParaRPr lang="tr-TR" sz="2400" b="1" dirty="0"/>
          </a:p>
        </p:txBody>
      </p:sp>
    </p:spTree>
    <p:extLst>
      <p:ext uri="{BB962C8B-B14F-4D97-AF65-F5344CB8AC3E}">
        <p14:creationId xmlns:p14="http://schemas.microsoft.com/office/powerpoint/2010/main" val="28452368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6"/>
            </a:gs>
            <a:gs pos="74000">
              <a:schemeClr val="accent1">
                <a:lumMod val="45000"/>
                <a:lumOff val="55000"/>
              </a:schemeClr>
            </a:gs>
            <a:gs pos="83000">
              <a:schemeClr val="accent1">
                <a:lumMod val="45000"/>
                <a:lumOff val="55000"/>
              </a:schemeClr>
            </a:gs>
            <a:gs pos="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Dikdörtgen 1"/>
          <p:cNvSpPr/>
          <p:nvPr/>
        </p:nvSpPr>
        <p:spPr>
          <a:xfrm>
            <a:off x="0" y="0"/>
            <a:ext cx="12192000" cy="5016758"/>
          </a:xfrm>
          <a:prstGeom prst="rect">
            <a:avLst/>
          </a:prstGeom>
          <a:gradFill>
            <a:gsLst>
              <a:gs pos="100000">
                <a:schemeClr val="accent2">
                  <a:lumMod val="40000"/>
                  <a:lumOff val="60000"/>
                </a:schemeClr>
              </a:gs>
              <a:gs pos="74000">
                <a:schemeClr val="accent1">
                  <a:lumMod val="45000"/>
                  <a:lumOff val="55000"/>
                </a:schemeClr>
              </a:gs>
              <a:gs pos="83000">
                <a:schemeClr val="accent1">
                  <a:lumMod val="45000"/>
                  <a:lumOff val="55000"/>
                </a:schemeClr>
              </a:gs>
              <a:gs pos="0">
                <a:schemeClr val="accent1">
                  <a:lumMod val="30000"/>
                  <a:lumOff val="70000"/>
                </a:schemeClr>
              </a:gs>
            </a:gsLst>
            <a:lin ang="5400000" scaled="1"/>
          </a:gradFill>
        </p:spPr>
        <p:txBody>
          <a:bodyPr wrap="square">
            <a:spAutoFit/>
          </a:bodyPr>
          <a:lstStyle/>
          <a:p>
            <a:endParaRPr lang="tr-TR" sz="2800" b="1" dirty="0" smtClean="0">
              <a:latin typeface="Calibri" panose="020F0502020204030204" pitchFamily="34" charset="0"/>
              <a:ea typeface="Calibri" panose="020F0502020204030204" pitchFamily="34" charset="0"/>
              <a:cs typeface="Times New Roman" panose="02020603050405020304" pitchFamily="18" charset="0"/>
            </a:endParaRPr>
          </a:p>
          <a:p>
            <a:r>
              <a:rPr lang="tr-TR" sz="2800" b="1" dirty="0" smtClean="0">
                <a:latin typeface="Calibri" panose="020F0502020204030204" pitchFamily="34" charset="0"/>
                <a:ea typeface="Calibri" panose="020F0502020204030204" pitchFamily="34" charset="0"/>
                <a:cs typeface="Times New Roman" panose="02020603050405020304" pitchFamily="18" charset="0"/>
              </a:rPr>
              <a:t>BİREYSEL GELİŞİM VE ÖĞRETİM PROGRAMLARI</a:t>
            </a:r>
          </a:p>
          <a:p>
            <a:endParaRPr lang="tr-TR" sz="2400" b="1" dirty="0" smtClean="0">
              <a:latin typeface="Calibri" panose="020F0502020204030204" pitchFamily="34" charset="0"/>
              <a:ea typeface="Calibri" panose="020F0502020204030204" pitchFamily="34" charset="0"/>
              <a:cs typeface="Times New Roman" panose="02020603050405020304" pitchFamily="18" charset="0"/>
            </a:endParaRPr>
          </a:p>
          <a:p>
            <a:r>
              <a:rPr lang="tr-TR" sz="2400" b="1" dirty="0" smtClean="0">
                <a:latin typeface="Calibri" panose="020F0502020204030204" pitchFamily="34" charset="0"/>
                <a:ea typeface="Calibri" panose="020F0502020204030204" pitchFamily="34" charset="0"/>
                <a:cs typeface="Times New Roman" panose="02020603050405020304" pitchFamily="18" charset="0"/>
              </a:rPr>
              <a:t>Öğrencilerin çok sayıda bilgi ve kavramı yüzeysel ve birbirinden ilişkisiz öğrenmeleri yerine yeterli ve geliştirmeye açık yaklaşımlar benimsenmiştir.</a:t>
            </a:r>
          </a:p>
          <a:p>
            <a:endParaRPr lang="tr-TR" sz="2400" b="1" dirty="0" smtClean="0">
              <a:latin typeface="Calibri" panose="020F0502020204030204" pitchFamily="34" charset="0"/>
              <a:ea typeface="Calibri" panose="020F0502020204030204" pitchFamily="34" charset="0"/>
              <a:cs typeface="Times New Roman" panose="02020603050405020304" pitchFamily="18" charset="0"/>
            </a:endParaRPr>
          </a:p>
          <a:p>
            <a:r>
              <a:rPr lang="tr-TR" sz="2400" b="1" dirty="0" smtClean="0">
                <a:latin typeface="Calibri" panose="020F0502020204030204" pitchFamily="34" charset="0"/>
                <a:ea typeface="Calibri" panose="020F0502020204030204" pitchFamily="34" charset="0"/>
                <a:cs typeface="Times New Roman" panose="02020603050405020304" pitchFamily="18" charset="0"/>
              </a:rPr>
              <a:t>Öğrencilerin </a:t>
            </a:r>
            <a:r>
              <a:rPr lang="tr-TR" sz="24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bilişsel gelişimi </a:t>
            </a:r>
            <a:r>
              <a:rPr lang="tr-TR" sz="2400" b="1" dirty="0" smtClean="0">
                <a:latin typeface="Calibri" panose="020F0502020204030204" pitchFamily="34" charset="0"/>
                <a:ea typeface="Calibri" panose="020F0502020204030204" pitchFamily="34" charset="0"/>
                <a:cs typeface="Times New Roman" panose="02020603050405020304" pitchFamily="18" charset="0"/>
              </a:rPr>
              <a:t>için problem </a:t>
            </a:r>
            <a:r>
              <a:rPr lang="tr-TR" sz="2400" b="1" dirty="0" err="1" smtClean="0">
                <a:latin typeface="Calibri" panose="020F0502020204030204" pitchFamily="34" charset="0"/>
                <a:ea typeface="Calibri" panose="020F0502020204030204" pitchFamily="34" charset="0"/>
                <a:cs typeface="Times New Roman" panose="02020603050405020304" pitchFamily="18" charset="0"/>
              </a:rPr>
              <a:t>çözme,eleştirel</a:t>
            </a:r>
            <a:r>
              <a:rPr lang="tr-TR" sz="2400" b="1" dirty="0" smtClean="0">
                <a:latin typeface="Calibri" panose="020F0502020204030204" pitchFamily="34" charset="0"/>
                <a:ea typeface="Calibri" panose="020F0502020204030204" pitchFamily="34" charset="0"/>
                <a:cs typeface="Times New Roman" panose="02020603050405020304" pitchFamily="18" charset="0"/>
              </a:rPr>
              <a:t> düşünme ve yaratıcılıklarını destekleyen hedefler belirlenirken aynı zamanda </a:t>
            </a:r>
            <a:r>
              <a:rPr lang="tr-TR" sz="24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duygusal gelişimi </a:t>
            </a:r>
            <a:r>
              <a:rPr lang="tr-TR" sz="2400" b="1" dirty="0" smtClean="0">
                <a:latin typeface="Calibri" panose="020F0502020204030204" pitchFamily="34" charset="0"/>
                <a:ea typeface="Calibri" panose="020F0502020204030204" pitchFamily="34" charset="0"/>
                <a:cs typeface="Times New Roman" panose="02020603050405020304" pitchFamily="18" charset="0"/>
              </a:rPr>
              <a:t>desteklemek için de empati </a:t>
            </a:r>
            <a:r>
              <a:rPr lang="tr-TR" sz="2400" b="1" dirty="0" err="1" smtClean="0">
                <a:latin typeface="Calibri" panose="020F0502020204030204" pitchFamily="34" charset="0"/>
                <a:ea typeface="Calibri" panose="020F0502020204030204" pitchFamily="34" charset="0"/>
                <a:cs typeface="Times New Roman" panose="02020603050405020304" pitchFamily="18" charset="0"/>
              </a:rPr>
              <a:t>yapma,stresle</a:t>
            </a:r>
            <a:r>
              <a:rPr lang="tr-TR" sz="2400" b="1" dirty="0" smtClean="0">
                <a:latin typeface="Calibri" panose="020F0502020204030204" pitchFamily="34" charset="0"/>
                <a:ea typeface="Calibri" panose="020F0502020204030204" pitchFamily="34" charset="0"/>
                <a:cs typeface="Times New Roman" panose="02020603050405020304" pitchFamily="18" charset="0"/>
              </a:rPr>
              <a:t> başa çıkma becerileri de vurgulanır.</a:t>
            </a:r>
          </a:p>
          <a:p>
            <a:endParaRPr lang="tr-TR" sz="2400" b="1" dirty="0" smtClean="0">
              <a:latin typeface="Calibri" panose="020F0502020204030204" pitchFamily="34" charset="0"/>
              <a:ea typeface="Calibri" panose="020F0502020204030204" pitchFamily="34" charset="0"/>
              <a:cs typeface="Times New Roman" panose="02020603050405020304" pitchFamily="18" charset="0"/>
            </a:endParaRPr>
          </a:p>
          <a:p>
            <a:r>
              <a:rPr lang="tr-TR" sz="24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Sosyal gelişim </a:t>
            </a:r>
            <a:r>
              <a:rPr lang="tr-TR" sz="2400" b="1" dirty="0" smtClean="0">
                <a:latin typeface="Calibri" panose="020F0502020204030204" pitchFamily="34" charset="0"/>
                <a:ea typeface="Calibri" panose="020F0502020204030204" pitchFamily="34" charset="0"/>
                <a:cs typeface="Times New Roman" panose="02020603050405020304" pitchFamily="18" charset="0"/>
              </a:rPr>
              <a:t>ise iş </a:t>
            </a:r>
            <a:r>
              <a:rPr lang="tr-TR" sz="2400" b="1" dirty="0" err="1" smtClean="0">
                <a:latin typeface="Calibri" panose="020F0502020204030204" pitchFamily="34" charset="0"/>
                <a:ea typeface="Calibri" panose="020F0502020204030204" pitchFamily="34" charset="0"/>
                <a:cs typeface="Times New Roman" panose="02020603050405020304" pitchFamily="18" charset="0"/>
              </a:rPr>
              <a:t>birliği,iletişim</a:t>
            </a:r>
            <a:r>
              <a:rPr lang="tr-TR" sz="2400" b="1" dirty="0" smtClean="0">
                <a:latin typeface="Calibri" panose="020F0502020204030204" pitchFamily="34" charset="0"/>
                <a:ea typeface="Calibri" panose="020F0502020204030204" pitchFamily="34" charset="0"/>
                <a:cs typeface="Times New Roman" panose="02020603050405020304" pitchFamily="18" charset="0"/>
              </a:rPr>
              <a:t> becerileri ve </a:t>
            </a:r>
            <a:r>
              <a:rPr lang="tr-TR" sz="24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toplumsal sorumluluk </a:t>
            </a:r>
            <a:r>
              <a:rPr lang="tr-TR" sz="2400" b="1" dirty="0" smtClean="0">
                <a:latin typeface="Calibri" panose="020F0502020204030204" pitchFamily="34" charset="0"/>
                <a:ea typeface="Calibri" panose="020F0502020204030204" pitchFamily="34" charset="0"/>
                <a:cs typeface="Times New Roman" panose="02020603050405020304" pitchFamily="18" charset="0"/>
              </a:rPr>
              <a:t>gibi alanlarda desteklenir.</a:t>
            </a:r>
          </a:p>
          <a:p>
            <a:endParaRPr lang="tr-TR" sz="2400" b="1" dirty="0" smtClean="0">
              <a:latin typeface="Calibri" panose="020F0502020204030204" pitchFamily="34" charset="0"/>
              <a:ea typeface="Calibri" panose="020F0502020204030204" pitchFamily="34" charset="0"/>
              <a:cs typeface="Times New Roman" panose="02020603050405020304" pitchFamily="18" charset="0"/>
            </a:endParaRPr>
          </a:p>
          <a:p>
            <a:r>
              <a:rPr lang="tr-TR" sz="2400" b="1" dirty="0" smtClean="0">
                <a:latin typeface="Calibri" panose="020F0502020204030204" pitchFamily="34" charset="0"/>
                <a:ea typeface="Calibri" panose="020F0502020204030204" pitchFamily="34" charset="0"/>
                <a:cs typeface="Times New Roman" panose="02020603050405020304" pitchFamily="18" charset="0"/>
              </a:rPr>
              <a:t>Bu şekilde öğretim programları gelişimin tüm yönlerini kapsayacak şekilde hazırlanır</a:t>
            </a:r>
          </a:p>
        </p:txBody>
      </p:sp>
    </p:spTree>
    <p:extLst>
      <p:ext uri="{BB962C8B-B14F-4D97-AF65-F5344CB8AC3E}">
        <p14:creationId xmlns:p14="http://schemas.microsoft.com/office/powerpoint/2010/main" val="13671178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11952" y="101889"/>
            <a:ext cx="11968431" cy="7078861"/>
          </a:xfrm>
          <a:prstGeom prst="rect">
            <a:avLst/>
          </a:prstGeom>
          <a:gradFill>
            <a:gsLst>
              <a:gs pos="100000">
                <a:schemeClr val="tx2">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r>
              <a:rPr lang="tr-TR" sz="2800" b="1" dirty="0" smtClean="0">
                <a:latin typeface="Calibri" panose="020F0502020204030204" pitchFamily="34" charset="0"/>
                <a:ea typeface="Calibri" panose="020F0502020204030204" pitchFamily="34" charset="0"/>
                <a:cs typeface="Times New Roman" panose="02020603050405020304" pitchFamily="18" charset="0"/>
              </a:rPr>
              <a:t>BİREYSEL GELİŞİM VE ÖĞRETİM PROGRAMLARI</a:t>
            </a:r>
          </a:p>
          <a:p>
            <a:r>
              <a:rPr lang="tr-TR" sz="2400" b="1" dirty="0" smtClean="0">
                <a:latin typeface="Calibri" panose="020F0502020204030204" pitchFamily="34" charset="0"/>
                <a:ea typeface="Calibri" panose="020F0502020204030204" pitchFamily="34" charset="0"/>
                <a:cs typeface="Times New Roman" panose="02020603050405020304" pitchFamily="18" charset="0"/>
              </a:rPr>
              <a:t>Bu bağlamda bazı </a:t>
            </a:r>
            <a:r>
              <a:rPr lang="tr-TR" sz="24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gelişim ilkeleri;</a:t>
            </a:r>
          </a:p>
          <a:p>
            <a:r>
              <a:rPr lang="tr-TR" sz="2400" b="1" dirty="0" smtClean="0">
                <a:latin typeface="Calibri" panose="020F0502020204030204" pitchFamily="34" charset="0"/>
                <a:ea typeface="Calibri" panose="020F0502020204030204" pitchFamily="34" charset="0"/>
                <a:cs typeface="Times New Roman" panose="02020603050405020304" pitchFamily="18" charset="0"/>
              </a:rPr>
              <a:t>Gelişimin hayat boyu sürdüğü ilkesinden hareketle öğretim programlarında bireylerin gelişim özelliklerini destekleyici önlemler alınması önerilir.</a:t>
            </a:r>
          </a:p>
          <a:p>
            <a:endParaRPr lang="tr-TR" sz="2400" b="1" dirty="0" smtClean="0">
              <a:latin typeface="Calibri" panose="020F0502020204030204" pitchFamily="34" charset="0"/>
              <a:ea typeface="Calibri" panose="020F0502020204030204" pitchFamily="34" charset="0"/>
              <a:cs typeface="Times New Roman" panose="02020603050405020304" pitchFamily="18" charset="0"/>
            </a:endParaRPr>
          </a:p>
          <a:p>
            <a:r>
              <a:rPr lang="tr-TR" sz="2400" b="1" dirty="0" smtClean="0">
                <a:latin typeface="Calibri" panose="020F0502020204030204" pitchFamily="34" charset="0"/>
                <a:ea typeface="Calibri" panose="020F0502020204030204" pitchFamily="34" charset="0"/>
                <a:cs typeface="Times New Roman" panose="02020603050405020304" pitchFamily="18" charset="0"/>
              </a:rPr>
              <a:t>Hayat boyu süren gelişim evreler halinde ilerler ve her evrede bireylerin gelişim özellikleri farklıdır.</a:t>
            </a:r>
          </a:p>
          <a:p>
            <a:endParaRPr lang="tr-TR" sz="2400" b="1" dirty="0" smtClean="0">
              <a:latin typeface="Calibri" panose="020F0502020204030204" pitchFamily="34" charset="0"/>
              <a:ea typeface="Calibri" panose="020F0502020204030204" pitchFamily="34" charset="0"/>
              <a:cs typeface="Times New Roman" panose="02020603050405020304" pitchFamily="18" charset="0"/>
            </a:endParaRPr>
          </a:p>
          <a:p>
            <a:r>
              <a:rPr lang="tr-TR" sz="2400" b="1" dirty="0" smtClean="0">
                <a:latin typeface="Calibri" panose="020F0502020204030204" pitchFamily="34" charset="0"/>
                <a:ea typeface="Calibri" panose="020F0502020204030204" pitchFamily="34" charset="0"/>
                <a:cs typeface="Times New Roman" panose="02020603050405020304" pitchFamily="18" charset="0"/>
              </a:rPr>
              <a:t>Evrelerde başlangıç ve bitişler açısından homojen değildir</a:t>
            </a:r>
          </a:p>
          <a:p>
            <a:endParaRPr lang="tr-TR" sz="2400" b="1" dirty="0" smtClean="0">
              <a:latin typeface="Calibri" panose="020F0502020204030204" pitchFamily="34" charset="0"/>
              <a:ea typeface="Calibri" panose="020F0502020204030204" pitchFamily="34" charset="0"/>
              <a:cs typeface="Times New Roman" panose="02020603050405020304" pitchFamily="18" charset="0"/>
            </a:endParaRPr>
          </a:p>
          <a:p>
            <a:r>
              <a:rPr lang="tr-TR" sz="2400" b="1" dirty="0" smtClean="0">
                <a:latin typeface="Calibri" panose="020F0502020204030204" pitchFamily="34" charset="0"/>
                <a:ea typeface="Calibri" panose="020F0502020204030204" pitchFamily="34" charset="0"/>
                <a:cs typeface="Times New Roman" panose="02020603050405020304" pitchFamily="18" charset="0"/>
              </a:rPr>
              <a:t>Gelişim dönemleri birbirini takip eden ve değişmeyen bir sıra izler</a:t>
            </a:r>
          </a:p>
          <a:p>
            <a:r>
              <a:rPr lang="tr-TR" sz="2400" b="1" dirty="0" smtClean="0">
                <a:latin typeface="Calibri" panose="020F0502020204030204" pitchFamily="34" charset="0"/>
                <a:ea typeface="Calibri" panose="020F0502020204030204" pitchFamily="34" charset="0"/>
                <a:cs typeface="Times New Roman" panose="02020603050405020304" pitchFamily="18" charset="0"/>
              </a:rPr>
              <a:t>Her evre bir sonraki evreyi etkiler.</a:t>
            </a:r>
          </a:p>
          <a:p>
            <a:endParaRPr lang="tr-TR" sz="2400" b="1" dirty="0" smtClean="0">
              <a:latin typeface="Calibri" panose="020F0502020204030204" pitchFamily="34" charset="0"/>
              <a:ea typeface="Calibri" panose="020F0502020204030204" pitchFamily="34" charset="0"/>
              <a:cs typeface="Times New Roman" panose="02020603050405020304" pitchFamily="18" charset="0"/>
            </a:endParaRPr>
          </a:p>
          <a:p>
            <a:r>
              <a:rPr lang="tr-TR" sz="2400" b="1" dirty="0" smtClean="0">
                <a:latin typeface="Calibri" panose="020F0502020204030204" pitchFamily="34" charset="0"/>
                <a:ea typeface="Calibri" panose="020F0502020204030204" pitchFamily="34" charset="0"/>
                <a:cs typeface="Times New Roman" panose="02020603050405020304" pitchFamily="18" charset="0"/>
              </a:rPr>
              <a:t>Evreler basitten </a:t>
            </a:r>
            <a:r>
              <a:rPr lang="tr-TR" sz="2400" b="1" dirty="0" err="1" smtClean="0">
                <a:latin typeface="Calibri" panose="020F0502020204030204" pitchFamily="34" charset="0"/>
                <a:ea typeface="Calibri" panose="020F0502020204030204" pitchFamily="34" charset="0"/>
                <a:cs typeface="Times New Roman" panose="02020603050405020304" pitchFamily="18" charset="0"/>
              </a:rPr>
              <a:t>karmaşığa,genelden</a:t>
            </a:r>
            <a:r>
              <a:rPr lang="tr-TR" sz="2400" b="1" dirty="0" smtClean="0">
                <a:latin typeface="Calibri" panose="020F0502020204030204" pitchFamily="34" charset="0"/>
                <a:ea typeface="Calibri" panose="020F0502020204030204" pitchFamily="34" charset="0"/>
                <a:cs typeface="Times New Roman" panose="02020603050405020304" pitchFamily="18" charset="0"/>
              </a:rPr>
              <a:t> özele somuttan soyuta doğru yönelimlerle karakterize edilir.</a:t>
            </a:r>
          </a:p>
          <a:p>
            <a:endParaRPr lang="tr-TR" sz="2400" b="1" dirty="0" smtClean="0">
              <a:latin typeface="Calibri" panose="020F0502020204030204" pitchFamily="34" charset="0"/>
              <a:ea typeface="Calibri" panose="020F0502020204030204" pitchFamily="34" charset="0"/>
              <a:cs typeface="Times New Roman" panose="02020603050405020304" pitchFamily="18" charset="0"/>
            </a:endParaRPr>
          </a:p>
          <a:p>
            <a:r>
              <a:rPr lang="tr-TR" sz="2400" b="1" dirty="0" smtClean="0">
                <a:latin typeface="Calibri" panose="020F0502020204030204" pitchFamily="34" charset="0"/>
                <a:ea typeface="Calibri" panose="020F0502020204030204" pitchFamily="34" charset="0"/>
                <a:cs typeface="Times New Roman" panose="02020603050405020304" pitchFamily="18" charset="0"/>
              </a:rPr>
              <a:t>Öğretim programlarında </a:t>
            </a:r>
            <a:r>
              <a:rPr lang="tr-TR" sz="24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kazanım ve beceriler </a:t>
            </a:r>
            <a:r>
              <a:rPr lang="tr-TR" sz="2400" b="1" dirty="0" smtClean="0">
                <a:latin typeface="Calibri" panose="020F0502020204030204" pitchFamily="34" charset="0"/>
                <a:ea typeface="Calibri" panose="020F0502020204030204" pitchFamily="34" charset="0"/>
                <a:cs typeface="Times New Roman" panose="02020603050405020304" pitchFamily="18" charset="0"/>
              </a:rPr>
              <a:t>sınıflar düzeyinde oluşturulurken bu yönelimler dikkate alınmıştır</a:t>
            </a:r>
          </a:p>
          <a:p>
            <a:endParaRPr lang="tr-TR" b="1" dirty="0" smtClean="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830167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0"/>
            <a:ext cx="12192000" cy="6863417"/>
          </a:xfrm>
          <a:prstGeom prst="rect">
            <a:avLst/>
          </a:prstGeom>
          <a:gradFill>
            <a:gsLst>
              <a:gs pos="0">
                <a:schemeClr val="accent2">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endParaRPr lang="tr-TR" sz="2800" b="1" dirty="0" smtClean="0">
              <a:latin typeface="Calibri" panose="020F0502020204030204" pitchFamily="34" charset="0"/>
              <a:ea typeface="Calibri" panose="020F0502020204030204" pitchFamily="34" charset="0"/>
              <a:cs typeface="Times New Roman" panose="02020603050405020304" pitchFamily="18" charset="0"/>
            </a:endParaRPr>
          </a:p>
          <a:p>
            <a:r>
              <a:rPr lang="tr-TR" sz="2800" b="1" dirty="0" smtClean="0">
                <a:latin typeface="Calibri" panose="020F0502020204030204" pitchFamily="34" charset="0"/>
                <a:ea typeface="Calibri" panose="020F0502020204030204" pitchFamily="34" charset="0"/>
                <a:cs typeface="Times New Roman" panose="02020603050405020304" pitchFamily="18" charset="0"/>
              </a:rPr>
              <a:t>BİREYSEL GELİŞİM VE ÖĞRETİM PROGRAMLARI</a:t>
            </a:r>
          </a:p>
          <a:p>
            <a:r>
              <a:rPr lang="tr-TR" sz="2400" b="1" dirty="0" smtClean="0">
                <a:latin typeface="Calibri" panose="020F0502020204030204" pitchFamily="34" charset="0"/>
                <a:ea typeface="Calibri" panose="020F0502020204030204" pitchFamily="34" charset="0"/>
                <a:cs typeface="Times New Roman" panose="02020603050405020304" pitchFamily="18" charset="0"/>
              </a:rPr>
              <a:t>Öğretim programlarında </a:t>
            </a:r>
            <a:r>
              <a:rPr lang="tr-TR" sz="24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insan gelişiminin bir bütün </a:t>
            </a:r>
            <a:r>
              <a:rPr lang="tr-TR" sz="2400" b="1" dirty="0" smtClean="0">
                <a:latin typeface="Calibri" panose="020F0502020204030204" pitchFamily="34" charset="0"/>
                <a:ea typeface="Calibri" panose="020F0502020204030204" pitchFamily="34" charset="0"/>
                <a:cs typeface="Times New Roman" panose="02020603050405020304" pitchFamily="18" charset="0"/>
              </a:rPr>
              <a:t>olduğu ilkesi ile hareket edilir</a:t>
            </a:r>
          </a:p>
          <a:p>
            <a:r>
              <a:rPr lang="tr-TR" sz="2400" b="1" dirty="0" smtClean="0">
                <a:latin typeface="Calibri" panose="020F0502020204030204" pitchFamily="34" charset="0"/>
                <a:ea typeface="Calibri" panose="020F0502020204030204" pitchFamily="34" charset="0"/>
                <a:cs typeface="Times New Roman" panose="02020603050405020304" pitchFamily="18" charset="0"/>
              </a:rPr>
              <a:t>Örneğin </a:t>
            </a:r>
            <a:r>
              <a:rPr lang="tr-TR" sz="2400" b="1" dirty="0" smtClean="0">
                <a:solidFill>
                  <a:srgbClr val="7030A0"/>
                </a:solidFill>
                <a:latin typeface="Calibri" panose="020F0502020204030204" pitchFamily="34" charset="0"/>
                <a:ea typeface="Calibri" panose="020F0502020204030204" pitchFamily="34" charset="0"/>
                <a:cs typeface="Times New Roman" panose="02020603050405020304" pitchFamily="18" charset="0"/>
              </a:rPr>
              <a:t>dil gelişimi </a:t>
            </a:r>
            <a:r>
              <a:rPr lang="tr-TR" sz="2400" b="1" dirty="0" smtClean="0">
                <a:latin typeface="Calibri" panose="020F0502020204030204" pitchFamily="34" charset="0"/>
                <a:ea typeface="Calibri" panose="020F0502020204030204" pitchFamily="34" charset="0"/>
                <a:cs typeface="Times New Roman" panose="02020603050405020304" pitchFamily="18" charset="0"/>
              </a:rPr>
              <a:t>düşünce gelişimini etkiler </a:t>
            </a:r>
            <a:r>
              <a:rPr lang="tr-TR" sz="2400" b="1" dirty="0" smtClean="0">
                <a:solidFill>
                  <a:srgbClr val="7030A0"/>
                </a:solidFill>
                <a:latin typeface="Calibri" panose="020F0502020204030204" pitchFamily="34" charset="0"/>
                <a:ea typeface="Calibri" panose="020F0502020204030204" pitchFamily="34" charset="0"/>
                <a:cs typeface="Times New Roman" panose="02020603050405020304" pitchFamily="18" charset="0"/>
              </a:rPr>
              <a:t>düşünce gelişiminden </a:t>
            </a:r>
            <a:r>
              <a:rPr lang="tr-TR" sz="2400" b="1" dirty="0" smtClean="0">
                <a:latin typeface="Calibri" panose="020F0502020204030204" pitchFamily="34" charset="0"/>
                <a:ea typeface="Calibri" panose="020F0502020204030204" pitchFamily="34" charset="0"/>
                <a:cs typeface="Times New Roman" panose="02020603050405020304" pitchFamily="18" charset="0"/>
              </a:rPr>
              <a:t>de etkilenir</a:t>
            </a:r>
          </a:p>
          <a:p>
            <a:r>
              <a:rPr lang="tr-TR" sz="2400" b="1" dirty="0" smtClean="0">
                <a:latin typeface="Calibri" panose="020F0502020204030204" pitchFamily="34" charset="0"/>
                <a:ea typeface="Calibri" panose="020F0502020204030204" pitchFamily="34" charset="0"/>
                <a:cs typeface="Times New Roman" panose="02020603050405020304" pitchFamily="18" charset="0"/>
              </a:rPr>
              <a:t>Bu sebeple öğrencinin edindiği bir kazanımın başka bir alanı etkileyeceğine dikkat edilmelidir.</a:t>
            </a:r>
          </a:p>
          <a:p>
            <a:endParaRPr lang="tr-TR" sz="2400" b="1" dirty="0" smtClean="0">
              <a:latin typeface="Calibri" panose="020F0502020204030204" pitchFamily="34" charset="0"/>
              <a:ea typeface="Calibri" panose="020F0502020204030204" pitchFamily="34" charset="0"/>
              <a:cs typeface="Times New Roman" panose="02020603050405020304" pitchFamily="18" charset="0"/>
            </a:endParaRPr>
          </a:p>
          <a:p>
            <a:r>
              <a:rPr lang="tr-TR" sz="2400" b="1" dirty="0" smtClean="0">
                <a:latin typeface="Calibri" panose="020F0502020204030204" pitchFamily="34" charset="0"/>
                <a:ea typeface="Calibri" panose="020F0502020204030204" pitchFamily="34" charset="0"/>
                <a:cs typeface="Times New Roman" panose="02020603050405020304" pitchFamily="18" charset="0"/>
              </a:rPr>
              <a:t>Öğretim programları </a:t>
            </a:r>
            <a:r>
              <a:rPr lang="tr-TR" sz="24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kalıtımsal çevresel ve kültürel </a:t>
            </a:r>
            <a:r>
              <a:rPr lang="tr-TR" sz="2400" b="1" dirty="0" smtClean="0">
                <a:latin typeface="Calibri" panose="020F0502020204030204" pitchFamily="34" charset="0"/>
                <a:ea typeface="Calibri" panose="020F0502020204030204" pitchFamily="34" charset="0"/>
                <a:cs typeface="Times New Roman" panose="02020603050405020304" pitchFamily="18" charset="0"/>
              </a:rPr>
              <a:t>faktörlerden kaynaklı </a:t>
            </a:r>
            <a:r>
              <a:rPr lang="tr-TR" sz="24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bireysel farklılıkları </a:t>
            </a:r>
            <a:r>
              <a:rPr lang="tr-TR" sz="2400" b="1" dirty="0" smtClean="0">
                <a:latin typeface="Calibri" panose="020F0502020204030204" pitchFamily="34" charset="0"/>
                <a:ea typeface="Calibri" panose="020F0502020204030204" pitchFamily="34" charset="0"/>
                <a:cs typeface="Times New Roman" panose="02020603050405020304" pitchFamily="18" charset="0"/>
              </a:rPr>
              <a:t>dikkate alarak hazırlanmıştır.</a:t>
            </a:r>
          </a:p>
          <a:p>
            <a:endParaRPr lang="tr-TR" sz="2400" b="1" dirty="0" smtClean="0">
              <a:latin typeface="Calibri" panose="020F0502020204030204" pitchFamily="34" charset="0"/>
              <a:ea typeface="Calibri" panose="020F0502020204030204" pitchFamily="34" charset="0"/>
              <a:cs typeface="Times New Roman" panose="02020603050405020304" pitchFamily="18" charset="0"/>
            </a:endParaRPr>
          </a:p>
          <a:p>
            <a:r>
              <a:rPr lang="tr-TR" sz="2400" b="1" dirty="0" smtClean="0">
                <a:latin typeface="Calibri" panose="020F0502020204030204" pitchFamily="34" charset="0"/>
                <a:ea typeface="Calibri" panose="020F0502020204030204" pitchFamily="34" charset="0"/>
                <a:cs typeface="Times New Roman" panose="02020603050405020304" pitchFamily="18" charset="0"/>
              </a:rPr>
              <a:t>Bu burum bireyler arası ve bireyin kendi içindeki </a:t>
            </a:r>
            <a:r>
              <a:rPr lang="tr-TR" sz="2400" b="1" dirty="0" err="1" smtClean="0">
                <a:latin typeface="Calibri" panose="020F0502020204030204" pitchFamily="34" charset="0"/>
                <a:ea typeface="Calibri" panose="020F0502020204030204" pitchFamily="34" charset="0"/>
                <a:cs typeface="Times New Roman" panose="02020603050405020304" pitchFamily="18" charset="0"/>
              </a:rPr>
              <a:t>farklılıklarıda</a:t>
            </a:r>
            <a:r>
              <a:rPr lang="tr-TR" sz="2400" b="1" dirty="0" smtClean="0">
                <a:latin typeface="Calibri" panose="020F0502020204030204" pitchFamily="34" charset="0"/>
                <a:ea typeface="Calibri" panose="020F0502020204030204" pitchFamily="34" charset="0"/>
                <a:cs typeface="Times New Roman" panose="02020603050405020304" pitchFamily="18" charset="0"/>
              </a:rPr>
              <a:t> kapsar.</a:t>
            </a:r>
          </a:p>
          <a:p>
            <a:r>
              <a:rPr lang="tr-TR" sz="2400" b="1" dirty="0">
                <a:latin typeface="Calibri" panose="020F0502020204030204" pitchFamily="34" charset="0"/>
                <a:ea typeface="Calibri" panose="020F0502020204030204" pitchFamily="34" charset="0"/>
                <a:cs typeface="Times New Roman" panose="02020603050405020304" pitchFamily="18" charset="0"/>
              </a:rPr>
              <a:t>B</a:t>
            </a:r>
            <a:r>
              <a:rPr lang="tr-TR" sz="2400" b="1" dirty="0" smtClean="0">
                <a:latin typeface="Calibri" panose="020F0502020204030204" pitchFamily="34" charset="0"/>
                <a:ea typeface="Calibri" panose="020F0502020204030204" pitchFamily="34" charset="0"/>
                <a:cs typeface="Times New Roman" panose="02020603050405020304" pitchFamily="18" charset="0"/>
              </a:rPr>
              <a:t>ireyler hem başkalarından</a:t>
            </a:r>
            <a:r>
              <a:rPr lang="tr-TR" sz="24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 farklılık </a:t>
            </a:r>
            <a:r>
              <a:rPr lang="tr-TR" sz="2400" b="1" dirty="0" smtClean="0">
                <a:latin typeface="Calibri" panose="020F0502020204030204" pitchFamily="34" charset="0"/>
                <a:ea typeface="Calibri" panose="020F0502020204030204" pitchFamily="34" charset="0"/>
                <a:cs typeface="Times New Roman" panose="02020603050405020304" pitchFamily="18" charset="0"/>
              </a:rPr>
              <a:t>gösterir hem de kendi içindeki özellikleri </a:t>
            </a:r>
            <a:r>
              <a:rPr lang="tr-TR" sz="24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farklıdır.</a:t>
            </a:r>
          </a:p>
          <a:p>
            <a:endParaRPr lang="tr-TR" sz="24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r>
              <a:rPr lang="tr-TR" sz="2400" b="1" dirty="0" smtClean="0">
                <a:latin typeface="Calibri" panose="020F0502020204030204" pitchFamily="34" charset="0"/>
                <a:ea typeface="Calibri" panose="020F0502020204030204" pitchFamily="34" charset="0"/>
                <a:cs typeface="Times New Roman" panose="02020603050405020304" pitchFamily="18" charset="0"/>
              </a:rPr>
              <a:t>Bir öğrencinin soyut düşünme yeteneği </a:t>
            </a:r>
            <a:r>
              <a:rPr lang="tr-TR" sz="2400" b="1"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rPr>
              <a:t>güçlü </a:t>
            </a:r>
            <a:r>
              <a:rPr lang="tr-TR" sz="2400" b="1" dirty="0" smtClean="0">
                <a:latin typeface="Calibri" panose="020F0502020204030204" pitchFamily="34" charset="0"/>
                <a:ea typeface="Calibri" panose="020F0502020204030204" pitchFamily="34" charset="0"/>
                <a:cs typeface="Times New Roman" panose="02020603050405020304" pitchFamily="18" charset="0"/>
              </a:rPr>
              <a:t>iken aynı öğrencinin resim yeteneği </a:t>
            </a:r>
            <a:r>
              <a:rPr lang="tr-TR" sz="2400" b="1"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rPr>
              <a:t>zayıf</a:t>
            </a:r>
            <a:r>
              <a:rPr lang="tr-TR" sz="2400" b="1" dirty="0" smtClean="0">
                <a:latin typeface="Calibri" panose="020F0502020204030204" pitchFamily="34" charset="0"/>
                <a:ea typeface="Calibri" panose="020F0502020204030204" pitchFamily="34" charset="0"/>
                <a:cs typeface="Times New Roman" panose="02020603050405020304" pitchFamily="18" charset="0"/>
              </a:rPr>
              <a:t> olabilir.</a:t>
            </a:r>
          </a:p>
          <a:p>
            <a:endParaRPr lang="tr-TR" sz="2400" b="1" dirty="0">
              <a:latin typeface="Calibri" panose="020F0502020204030204" pitchFamily="34" charset="0"/>
              <a:ea typeface="Calibri" panose="020F0502020204030204" pitchFamily="34" charset="0"/>
              <a:cs typeface="Times New Roman" panose="02020603050405020304" pitchFamily="18" charset="0"/>
            </a:endParaRPr>
          </a:p>
          <a:p>
            <a:endParaRPr lang="tr-TR" sz="2400" b="1" dirty="0" smtClean="0">
              <a:latin typeface="Calibri" panose="020F0502020204030204" pitchFamily="34" charset="0"/>
              <a:ea typeface="Calibri" panose="020F0502020204030204" pitchFamily="34" charset="0"/>
              <a:cs typeface="Times New Roman" panose="02020603050405020304" pitchFamily="18" charset="0"/>
            </a:endParaRPr>
          </a:p>
          <a:p>
            <a:endParaRPr lang="tr-TR" sz="2400" b="1" dirty="0">
              <a:latin typeface="Calibri" panose="020F0502020204030204" pitchFamily="34" charset="0"/>
              <a:ea typeface="Calibri" panose="020F0502020204030204" pitchFamily="34" charset="0"/>
              <a:cs typeface="Times New Roman" panose="02020603050405020304" pitchFamily="18" charset="0"/>
            </a:endParaRPr>
          </a:p>
          <a:p>
            <a:endParaRPr lang="tr-TR" sz="2400" b="1" dirty="0" smtClean="0">
              <a:latin typeface="Calibri" panose="020F0502020204030204" pitchFamily="34" charset="0"/>
              <a:ea typeface="Calibri" panose="020F0502020204030204" pitchFamily="34" charset="0"/>
              <a:cs typeface="Times New Roman" panose="02020603050405020304" pitchFamily="18" charset="0"/>
            </a:endParaRPr>
          </a:p>
          <a:p>
            <a:endParaRPr lang="tr-TR" sz="2400" b="1" dirty="0" smtClean="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17988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2000" b="1" dirty="0" smtClean="0">
                <a:solidFill>
                  <a:srgbClr val="002060"/>
                </a:solidFill>
              </a:rPr>
              <a:t>Program </a:t>
            </a:r>
            <a:r>
              <a:rPr lang="tr-TR" sz="2000" b="1" dirty="0" err="1" smtClean="0">
                <a:solidFill>
                  <a:srgbClr val="002060"/>
                </a:solidFill>
              </a:rPr>
              <a:t>Türleri</a:t>
            </a:r>
            <a:r>
              <a:rPr lang="tr-TR" sz="2000" dirty="0" err="1"/>
              <a:t>Eğitim</a:t>
            </a:r>
            <a:r>
              <a:rPr lang="tr-TR" sz="2000" dirty="0"/>
              <a:t> programı ile öğretim programı kavramları </a:t>
            </a:r>
            <a:r>
              <a:rPr lang="tr-TR" sz="2000" dirty="0" err="1"/>
              <a:t>birlikte,çoğu</a:t>
            </a:r>
            <a:r>
              <a:rPr lang="tr-TR" sz="2000" dirty="0"/>
              <a:t> kez de biri diğerinin yerine </a:t>
            </a:r>
            <a:r>
              <a:rPr lang="tr-TR" sz="2000" dirty="0" err="1"/>
              <a:t>kullanılmaktadır.eğitim</a:t>
            </a:r>
            <a:r>
              <a:rPr lang="tr-TR" sz="2000" dirty="0"/>
              <a:t> programı ,bir okul ya da eğitim kurumunda yer alan bütün eğitim faaliyetlerini, kurum içi ve kurum dışı eğitim etkinliklerini içine </a:t>
            </a:r>
            <a:r>
              <a:rPr lang="tr-TR" sz="2000" dirty="0" err="1"/>
              <a:t>alır.öğretim</a:t>
            </a:r>
            <a:r>
              <a:rPr lang="tr-TR" sz="2000" dirty="0"/>
              <a:t> programı ise eğitim programı içinde yer alır ve öğrenme-öğretme süreçleri ile ilgili tüm etkinlikleri </a:t>
            </a:r>
            <a:r>
              <a:rPr lang="tr-TR" sz="2000" dirty="0" err="1"/>
              <a:t>kapsar.ders</a:t>
            </a:r>
            <a:r>
              <a:rPr lang="tr-TR" sz="2000" dirty="0"/>
              <a:t> programı da öğretim programının içinde yer alan ve derslerle </a:t>
            </a:r>
            <a:r>
              <a:rPr lang="tr-TR" sz="2000" dirty="0" err="1"/>
              <a:t>iligili</a:t>
            </a:r>
            <a:r>
              <a:rPr lang="tr-TR" sz="2000" dirty="0"/>
              <a:t> olan eğitim faaliyetlerinin sistematik bir şekilde düzenlendiği programdır.</a:t>
            </a:r>
            <a:br>
              <a:rPr lang="tr-TR" sz="2000" dirty="0"/>
            </a:br>
            <a:endParaRPr lang="tr-TR" sz="2000" b="1" dirty="0">
              <a:solidFill>
                <a:srgbClr val="002060"/>
              </a:solidFill>
            </a:endParaRPr>
          </a:p>
        </p:txBody>
      </p:sp>
      <p:graphicFrame>
        <p:nvGraphicFramePr>
          <p:cNvPr id="10" name="İçerik Yer Tutucusu 9"/>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054878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0"/>
            <a:ext cx="12192000" cy="7078861"/>
          </a:xfrm>
          <a:prstGeom prst="rect">
            <a:avLst/>
          </a:prstGeom>
          <a:gradFill>
            <a:gsLst>
              <a:gs pos="0">
                <a:schemeClr val="accent2">
                  <a:lumMod val="40000"/>
                  <a:lumOff val="60000"/>
                </a:schemeClr>
              </a:gs>
              <a:gs pos="74000">
                <a:schemeClr val="accent1">
                  <a:lumMod val="45000"/>
                  <a:lumOff val="55000"/>
                </a:schemeClr>
              </a:gs>
              <a:gs pos="83000">
                <a:schemeClr val="accent1">
                  <a:lumMod val="45000"/>
                  <a:lumOff val="55000"/>
                </a:schemeClr>
              </a:gs>
              <a:gs pos="0">
                <a:schemeClr val="accent1">
                  <a:lumMod val="30000"/>
                  <a:lumOff val="70000"/>
                </a:schemeClr>
              </a:gs>
            </a:gsLst>
            <a:lin ang="5400000" scaled="1"/>
          </a:gradFill>
        </p:spPr>
        <p:txBody>
          <a:bodyPr wrap="square">
            <a:spAutoFit/>
          </a:bodyPr>
          <a:lstStyle/>
          <a:p>
            <a:endParaRPr lang="tr-TR" sz="2800" b="1" dirty="0" smtClean="0"/>
          </a:p>
          <a:p>
            <a:r>
              <a:rPr lang="tr-TR" sz="2400" b="1" dirty="0" smtClean="0"/>
              <a:t>Çağdaş eğitim anlayışı bilginin birey için </a:t>
            </a:r>
            <a:r>
              <a:rPr lang="tr-TR" sz="2400" b="1" dirty="0" smtClean="0">
                <a:solidFill>
                  <a:srgbClr val="FF0000"/>
                </a:solidFill>
              </a:rPr>
              <a:t>anlamlı </a:t>
            </a:r>
            <a:r>
              <a:rPr lang="tr-TR" sz="2400" b="1" dirty="0" smtClean="0"/>
              <a:t>ve </a:t>
            </a:r>
            <a:r>
              <a:rPr lang="tr-TR" sz="2400" b="1" dirty="0" err="1" smtClean="0">
                <a:solidFill>
                  <a:srgbClr val="002060"/>
                </a:solidFill>
              </a:rPr>
              <a:t>yaşantısal</a:t>
            </a:r>
            <a:r>
              <a:rPr lang="tr-TR" sz="2400" b="1" dirty="0" smtClean="0">
                <a:solidFill>
                  <a:srgbClr val="002060"/>
                </a:solidFill>
              </a:rPr>
              <a:t> </a:t>
            </a:r>
            <a:r>
              <a:rPr lang="tr-TR" sz="2400" b="1" dirty="0" smtClean="0"/>
              <a:t>olması esasına dayanmakta</a:t>
            </a:r>
          </a:p>
          <a:p>
            <a:r>
              <a:rPr lang="tr-TR" sz="2400" b="1" dirty="0" smtClean="0"/>
              <a:t>Bu da </a:t>
            </a:r>
            <a:r>
              <a:rPr lang="tr-TR" sz="2400" b="1" dirty="0" smtClean="0">
                <a:solidFill>
                  <a:srgbClr val="FF0000"/>
                </a:solidFill>
              </a:rPr>
              <a:t>eğitim programı ve çıktılarının </a:t>
            </a:r>
            <a:r>
              <a:rPr lang="tr-TR" sz="2400" b="1" dirty="0" smtClean="0"/>
              <a:t>yeniden düzenlenmesini zorunlu kılmaktadır.</a:t>
            </a:r>
          </a:p>
          <a:p>
            <a:r>
              <a:rPr lang="tr-TR" sz="2400" b="1" dirty="0" smtClean="0"/>
              <a:t>Hazırlanan eğitim programları </a:t>
            </a:r>
            <a:r>
              <a:rPr lang="tr-TR" sz="2400" b="1" dirty="0" smtClean="0">
                <a:solidFill>
                  <a:srgbClr val="FF0000"/>
                </a:solidFill>
              </a:rPr>
              <a:t>nihai bir metin değildir</a:t>
            </a:r>
            <a:r>
              <a:rPr lang="tr-TR" sz="2400" b="1" dirty="0" smtClean="0"/>
              <a:t>.</a:t>
            </a:r>
          </a:p>
          <a:p>
            <a:r>
              <a:rPr lang="tr-TR" sz="2400" b="1" dirty="0" smtClean="0"/>
              <a:t>Programların </a:t>
            </a:r>
            <a:r>
              <a:rPr lang="tr-TR" sz="2400" b="1" dirty="0" smtClean="0">
                <a:solidFill>
                  <a:srgbClr val="FF0000"/>
                </a:solidFill>
              </a:rPr>
              <a:t>uygulanma sürecinde </a:t>
            </a:r>
            <a:r>
              <a:rPr lang="tr-TR" sz="2400" b="1" dirty="0" smtClean="0"/>
              <a:t>anlamlı bir fark yaratıp </a:t>
            </a:r>
            <a:r>
              <a:rPr lang="tr-TR" sz="2400" b="1" dirty="0" err="1" smtClean="0"/>
              <a:t>yaratmadığı,ne</a:t>
            </a:r>
            <a:r>
              <a:rPr lang="tr-TR" sz="2400" b="1" dirty="0" smtClean="0"/>
              <a:t> derece etkili olduğu sahadan alınan geri bildirimlerle yeniden </a:t>
            </a:r>
            <a:r>
              <a:rPr lang="tr-TR" sz="2400" b="1" dirty="0" err="1" smtClean="0"/>
              <a:t>değerlendirlir</a:t>
            </a:r>
            <a:r>
              <a:rPr lang="tr-TR" sz="2400" b="1" dirty="0"/>
              <a:t> </a:t>
            </a:r>
            <a:r>
              <a:rPr lang="tr-TR" sz="2400" b="1" dirty="0" smtClean="0"/>
              <a:t>ve belirli aralıklarla </a:t>
            </a:r>
            <a:r>
              <a:rPr lang="tr-TR" sz="2400" b="1" dirty="0" smtClean="0">
                <a:solidFill>
                  <a:srgbClr val="FF0000"/>
                </a:solidFill>
              </a:rPr>
              <a:t>güncellenmesi </a:t>
            </a:r>
            <a:r>
              <a:rPr lang="tr-TR" sz="2400" b="1" dirty="0" smtClean="0"/>
              <a:t>gerekebilir.</a:t>
            </a:r>
          </a:p>
          <a:p>
            <a:r>
              <a:rPr lang="tr-TR" sz="2400" b="1" dirty="0" smtClean="0">
                <a:solidFill>
                  <a:srgbClr val="7030A0"/>
                </a:solidFill>
              </a:rPr>
              <a:t>Program geliştirmenin sürekliliğini gerektiren unsurlar</a:t>
            </a:r>
          </a:p>
          <a:p>
            <a:r>
              <a:rPr lang="tr-TR" sz="2400" b="1" dirty="0" smtClean="0">
                <a:solidFill>
                  <a:srgbClr val="FF0000"/>
                </a:solidFill>
              </a:rPr>
              <a:t>+</a:t>
            </a:r>
            <a:r>
              <a:rPr lang="tr-TR" sz="2400" b="1" dirty="0"/>
              <a:t>B</a:t>
            </a:r>
            <a:r>
              <a:rPr lang="tr-TR" sz="2400" b="1" dirty="0" smtClean="0"/>
              <a:t>irey gereksinimlerinin değişmesi</a:t>
            </a:r>
          </a:p>
          <a:p>
            <a:r>
              <a:rPr lang="tr-TR" sz="2400" b="1" dirty="0">
                <a:solidFill>
                  <a:srgbClr val="FF0000"/>
                </a:solidFill>
              </a:rPr>
              <a:t>+</a:t>
            </a:r>
            <a:r>
              <a:rPr lang="tr-TR" sz="2400" b="1" dirty="0" smtClean="0"/>
              <a:t>Toplumsal yapıdaki gelişmeler</a:t>
            </a:r>
          </a:p>
          <a:p>
            <a:r>
              <a:rPr lang="tr-TR" sz="2400" b="1" dirty="0" smtClean="0">
                <a:solidFill>
                  <a:srgbClr val="FF0000"/>
                </a:solidFill>
              </a:rPr>
              <a:t>+</a:t>
            </a:r>
            <a:r>
              <a:rPr lang="tr-TR" sz="2400" b="1" dirty="0" smtClean="0"/>
              <a:t>Uluslararası standartlar</a:t>
            </a:r>
          </a:p>
          <a:p>
            <a:r>
              <a:rPr lang="tr-TR" sz="2400" b="1" dirty="0" smtClean="0">
                <a:solidFill>
                  <a:srgbClr val="FF0000"/>
                </a:solidFill>
              </a:rPr>
              <a:t>+</a:t>
            </a:r>
            <a:r>
              <a:rPr lang="tr-TR" sz="2400" b="1" dirty="0" smtClean="0"/>
              <a:t>Bilgi ve teknolojinin değişmesi</a:t>
            </a:r>
          </a:p>
          <a:p>
            <a:r>
              <a:rPr lang="tr-TR" sz="2400" b="1" dirty="0" smtClean="0">
                <a:solidFill>
                  <a:srgbClr val="FF0000"/>
                </a:solidFill>
              </a:rPr>
              <a:t>+</a:t>
            </a:r>
            <a:r>
              <a:rPr lang="tr-TR" sz="2400" b="1" dirty="0" smtClean="0"/>
              <a:t>Eğitim-öğretim kuram ve ilkelerinin gelişmesi</a:t>
            </a:r>
          </a:p>
          <a:p>
            <a:r>
              <a:rPr lang="tr-TR" sz="2400" b="1" dirty="0" smtClean="0">
                <a:solidFill>
                  <a:srgbClr val="FF0000"/>
                </a:solidFill>
              </a:rPr>
              <a:t>+</a:t>
            </a:r>
            <a:r>
              <a:rPr lang="tr-TR" sz="2400" b="1" dirty="0" smtClean="0"/>
              <a:t>Eğitim programlarının uygulamada yüzde yüz başarılı olma iddiasının olmaması</a:t>
            </a:r>
          </a:p>
          <a:p>
            <a:r>
              <a:rPr lang="tr-TR" sz="2400" b="1" dirty="0" smtClean="0"/>
              <a:t> </a:t>
            </a:r>
          </a:p>
          <a:p>
            <a:r>
              <a:rPr lang="tr-TR" sz="2400" b="1" dirty="0" smtClean="0"/>
              <a:t>Böylece öğretim programlarının bilimsel, sosyal, teknolojik vb. ihtiyaçları karşılayacak şekilde güncel tutulması sağlanır</a:t>
            </a:r>
          </a:p>
          <a:p>
            <a:endParaRPr lang="tr-TR" sz="2400" b="1" dirty="0" smtClean="0"/>
          </a:p>
          <a:p>
            <a:endParaRPr lang="tr-TR" b="1" dirty="0"/>
          </a:p>
        </p:txBody>
      </p:sp>
    </p:spTree>
    <p:extLst>
      <p:ext uri="{BB962C8B-B14F-4D97-AF65-F5344CB8AC3E}">
        <p14:creationId xmlns:p14="http://schemas.microsoft.com/office/powerpoint/2010/main" val="542980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0" y="167426"/>
            <a:ext cx="12192000" cy="6581104"/>
          </a:xfrm>
          <a:solidFill>
            <a:schemeClr val="bg1">
              <a:lumMod val="75000"/>
            </a:schemeClr>
          </a:solidFill>
        </p:spPr>
        <p:txBody>
          <a:bodyPr>
            <a:normAutofit lnSpcReduction="10000"/>
          </a:bodyPr>
          <a:lstStyle/>
          <a:p>
            <a:pPr marL="0" indent="0">
              <a:buNone/>
            </a:pPr>
            <a:r>
              <a:rPr lang="tr-TR" sz="3200" b="1" dirty="0" smtClean="0"/>
              <a:t>Eğitim </a:t>
            </a:r>
            <a:r>
              <a:rPr lang="tr-TR" sz="3200" b="1" dirty="0" err="1"/>
              <a:t>P</a:t>
            </a:r>
            <a:r>
              <a:rPr lang="tr-TR" sz="3200" b="1" dirty="0" err="1" smtClean="0"/>
              <a:t>rogramı</a:t>
            </a:r>
            <a:r>
              <a:rPr lang="tr-TR" sz="3200" dirty="0" err="1" smtClean="0"/>
              <a:t>:Belirlenen</a:t>
            </a:r>
            <a:r>
              <a:rPr lang="tr-TR" sz="3200" dirty="0" smtClean="0"/>
              <a:t> hedefler doğrultusunda </a:t>
            </a:r>
            <a:r>
              <a:rPr lang="tr-TR" sz="3200" dirty="0" err="1" smtClean="0"/>
              <a:t>planlanan,okul</a:t>
            </a:r>
            <a:r>
              <a:rPr lang="tr-TR" sz="3200" dirty="0" smtClean="0"/>
              <a:t> içinde ve dışında yapılacak her türlü etkinliği kapsayan programdır.</a:t>
            </a:r>
          </a:p>
          <a:p>
            <a:pPr marL="0" indent="0">
              <a:buNone/>
            </a:pPr>
            <a:r>
              <a:rPr lang="tr-TR" sz="3200" dirty="0" smtClean="0"/>
              <a:t>Eğitim programları içerisinde </a:t>
            </a:r>
            <a:r>
              <a:rPr lang="tr-TR" sz="3200" dirty="0" smtClean="0">
                <a:solidFill>
                  <a:srgbClr val="C00000"/>
                </a:solidFill>
              </a:rPr>
              <a:t>öğretim programları </a:t>
            </a:r>
            <a:r>
              <a:rPr lang="tr-TR" sz="3200" dirty="0" smtClean="0"/>
              <a:t>ve </a:t>
            </a:r>
            <a:r>
              <a:rPr lang="tr-TR" sz="3200" dirty="0" smtClean="0">
                <a:solidFill>
                  <a:srgbClr val="FF0000"/>
                </a:solidFill>
              </a:rPr>
              <a:t>ders programları </a:t>
            </a:r>
            <a:r>
              <a:rPr lang="tr-TR" sz="3200" dirty="0" smtClean="0"/>
              <a:t>bulunmaktadır.</a:t>
            </a:r>
          </a:p>
          <a:p>
            <a:pPr marL="0" indent="0">
              <a:buNone/>
            </a:pPr>
            <a:r>
              <a:rPr lang="tr-TR" sz="3200" dirty="0" smtClean="0"/>
              <a:t>Ör/Ortaöğretim Eğitim programı</a:t>
            </a:r>
          </a:p>
          <a:p>
            <a:pPr marL="0" indent="0">
              <a:buNone/>
            </a:pPr>
            <a:r>
              <a:rPr lang="tr-TR" sz="3200" b="1" dirty="0" smtClean="0"/>
              <a:t>Öğretim </a:t>
            </a:r>
            <a:r>
              <a:rPr lang="tr-TR" sz="3200" b="1" dirty="0" err="1" smtClean="0"/>
              <a:t>Programı</a:t>
            </a:r>
            <a:r>
              <a:rPr lang="tr-TR" sz="3200" dirty="0" err="1" smtClean="0"/>
              <a:t>:Okulda</a:t>
            </a:r>
            <a:r>
              <a:rPr lang="tr-TR" sz="3200" dirty="0" smtClean="0"/>
              <a:t> veya okul dışında bireye kazandırılması planlanan </a:t>
            </a:r>
            <a:r>
              <a:rPr lang="tr-TR" sz="3200" dirty="0" smtClean="0">
                <a:solidFill>
                  <a:srgbClr val="C00000"/>
                </a:solidFill>
              </a:rPr>
              <a:t>bir dersin öğretimiyle </a:t>
            </a:r>
            <a:r>
              <a:rPr lang="tr-TR" sz="3200" dirty="0" smtClean="0"/>
              <a:t>ilgili tüm etkinlikleri kapsayan yaşantılar düzeneğidir.</a:t>
            </a:r>
          </a:p>
          <a:p>
            <a:pPr marL="0" indent="0">
              <a:buNone/>
            </a:pPr>
            <a:r>
              <a:rPr lang="tr-TR" sz="3200" dirty="0" smtClean="0"/>
              <a:t>Öğretim programı eğitim programını kullanmaya hazır hale getirmektir.</a:t>
            </a:r>
          </a:p>
          <a:p>
            <a:pPr marL="0" indent="0">
              <a:buNone/>
            </a:pPr>
            <a:r>
              <a:rPr lang="tr-TR" sz="3200" dirty="0" smtClean="0"/>
              <a:t>Ör/Lise Fizik Dersi Öğretim programı(9-12.sınıflar)</a:t>
            </a:r>
          </a:p>
          <a:p>
            <a:pPr marL="0" indent="0">
              <a:buNone/>
            </a:pPr>
            <a:r>
              <a:rPr lang="tr-TR" sz="3200" b="1" dirty="0" smtClean="0"/>
              <a:t>Ders </a:t>
            </a:r>
            <a:r>
              <a:rPr lang="tr-TR" sz="3200" b="1" dirty="0" err="1" smtClean="0"/>
              <a:t>programı</a:t>
            </a:r>
            <a:r>
              <a:rPr lang="tr-TR" sz="3200" dirty="0" err="1" smtClean="0"/>
              <a:t>:</a:t>
            </a:r>
            <a:r>
              <a:rPr lang="tr-TR" sz="3200" dirty="0" err="1" smtClean="0">
                <a:solidFill>
                  <a:srgbClr val="FF0000"/>
                </a:solidFill>
              </a:rPr>
              <a:t>Öğretim</a:t>
            </a:r>
            <a:r>
              <a:rPr lang="tr-TR" sz="3200" dirty="0" smtClean="0">
                <a:solidFill>
                  <a:srgbClr val="FF0000"/>
                </a:solidFill>
              </a:rPr>
              <a:t> programının </a:t>
            </a:r>
            <a:r>
              <a:rPr lang="tr-TR" sz="3200" dirty="0" smtClean="0"/>
              <a:t>içinde yer </a:t>
            </a:r>
            <a:r>
              <a:rPr lang="tr-TR" sz="3200" dirty="0" err="1" smtClean="0"/>
              <a:t>alan,</a:t>
            </a:r>
            <a:r>
              <a:rPr lang="tr-TR" sz="3200" dirty="0" err="1" smtClean="0">
                <a:solidFill>
                  <a:srgbClr val="FF0000"/>
                </a:solidFill>
              </a:rPr>
              <a:t>bir</a:t>
            </a:r>
            <a:r>
              <a:rPr lang="tr-TR" sz="3200" dirty="0" smtClean="0">
                <a:solidFill>
                  <a:srgbClr val="FF0000"/>
                </a:solidFill>
              </a:rPr>
              <a:t> ders süresi </a:t>
            </a:r>
            <a:r>
              <a:rPr lang="tr-TR" sz="3200" dirty="0" smtClean="0"/>
              <a:t>içinde planlanan hedeflerin bireye nasıl kazandırılacağını gösteren tüm etkinliklerin yer aldığı programdır</a:t>
            </a:r>
          </a:p>
          <a:p>
            <a:pPr marL="0" indent="0">
              <a:buNone/>
            </a:pPr>
            <a:r>
              <a:rPr lang="tr-TR" sz="3200" dirty="0" smtClean="0"/>
              <a:t>Ör/Lise 10.sınıf Fizik </a:t>
            </a:r>
            <a:r>
              <a:rPr lang="tr-TR" sz="3200" dirty="0"/>
              <a:t>D</a:t>
            </a:r>
            <a:r>
              <a:rPr lang="tr-TR" sz="3200" dirty="0" smtClean="0"/>
              <a:t>ers Programı</a:t>
            </a:r>
          </a:p>
          <a:p>
            <a:pPr marL="0" indent="0">
              <a:buNone/>
            </a:pPr>
            <a:endParaRPr lang="tr-TR" sz="3200" dirty="0"/>
          </a:p>
          <a:p>
            <a:pPr marL="0" indent="0">
              <a:buNone/>
            </a:pPr>
            <a:endParaRPr lang="tr-TR" sz="2400" dirty="0"/>
          </a:p>
        </p:txBody>
      </p:sp>
    </p:spTree>
    <p:extLst>
      <p:ext uri="{BB962C8B-B14F-4D97-AF65-F5344CB8AC3E}">
        <p14:creationId xmlns:p14="http://schemas.microsoft.com/office/powerpoint/2010/main" val="41764071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0"/>
            <a:ext cx="12054625" cy="8279190"/>
          </a:xfrm>
          <a:prstGeom prst="rect">
            <a:avLst/>
          </a:prstGeom>
          <a:solidFill>
            <a:schemeClr val="accent1">
              <a:lumMod val="40000"/>
              <a:lumOff val="60000"/>
            </a:schemeClr>
          </a:solidFill>
        </p:spPr>
        <p:txBody>
          <a:bodyPr wrap="square">
            <a:spAutoFit/>
          </a:bodyPr>
          <a:lstStyle/>
          <a:p>
            <a:r>
              <a:rPr lang="tr-TR" sz="2800" b="1" dirty="0" smtClean="0"/>
              <a:t>Öğretim Programlarının Genel Yapısı</a:t>
            </a:r>
          </a:p>
          <a:p>
            <a:r>
              <a:rPr lang="tr-TR" sz="2400" b="1" dirty="0" smtClean="0"/>
              <a:t>Bilim ve teknolojide yaşanan</a:t>
            </a:r>
            <a:r>
              <a:rPr lang="tr-TR" sz="2400" b="1" dirty="0" smtClean="0">
                <a:solidFill>
                  <a:srgbClr val="FF0000"/>
                </a:solidFill>
              </a:rPr>
              <a:t> </a:t>
            </a:r>
            <a:r>
              <a:rPr lang="tr-TR" sz="2400" b="1" dirty="0" err="1" smtClean="0">
                <a:solidFill>
                  <a:srgbClr val="FF0000"/>
                </a:solidFill>
              </a:rPr>
              <a:t>değişim</a:t>
            </a:r>
            <a:r>
              <a:rPr lang="tr-TR" sz="2400" b="1" dirty="0" err="1" smtClean="0"/>
              <a:t>,birey</a:t>
            </a:r>
            <a:r>
              <a:rPr lang="tr-TR" sz="2400" b="1" dirty="0" smtClean="0"/>
              <a:t> ve toplumun </a:t>
            </a:r>
            <a:r>
              <a:rPr lang="tr-TR" sz="2400" b="1" dirty="0" smtClean="0">
                <a:solidFill>
                  <a:srgbClr val="FF0000"/>
                </a:solidFill>
              </a:rPr>
              <a:t>değişen </a:t>
            </a:r>
            <a:r>
              <a:rPr lang="tr-TR" sz="2400" b="1" dirty="0" err="1" smtClean="0">
                <a:solidFill>
                  <a:srgbClr val="FF0000"/>
                </a:solidFill>
              </a:rPr>
              <a:t>ihtiyaçları</a:t>
            </a:r>
            <a:r>
              <a:rPr lang="tr-TR" sz="2400" b="1" dirty="0" err="1" smtClean="0"/>
              <a:t>,öğrenme</a:t>
            </a:r>
            <a:r>
              <a:rPr lang="tr-TR" sz="2400" b="1" dirty="0" smtClean="0"/>
              <a:t>-öğretme yaklaşımlarındaki </a:t>
            </a:r>
            <a:r>
              <a:rPr lang="tr-TR" sz="2400" b="1" dirty="0" smtClean="0">
                <a:solidFill>
                  <a:srgbClr val="FF0000"/>
                </a:solidFill>
              </a:rPr>
              <a:t>yenilikler</a:t>
            </a:r>
            <a:r>
              <a:rPr lang="tr-TR" sz="2400" b="1" dirty="0" smtClean="0"/>
              <a:t> bireylerden beklenen rolleri de etkilemiştir.</a:t>
            </a:r>
          </a:p>
          <a:p>
            <a:endParaRPr lang="tr-TR" sz="2400" b="1" dirty="0" smtClean="0"/>
          </a:p>
          <a:p>
            <a:r>
              <a:rPr lang="tr-TR" sz="2400" b="1" dirty="0" smtClean="0"/>
              <a:t>Sadece bilgi aktardığımız ve bu bilgiyi pasif olarak alan bireyler </a:t>
            </a:r>
            <a:r>
              <a:rPr lang="tr-TR" sz="2400" b="1" dirty="0" err="1" smtClean="0"/>
              <a:t>yerine,bilgiyi</a:t>
            </a:r>
            <a:r>
              <a:rPr lang="tr-TR" sz="2400" b="1" dirty="0" smtClean="0"/>
              <a:t> kendisi de üreten bu bilgiyi günlük hayatta </a:t>
            </a:r>
            <a:r>
              <a:rPr lang="tr-TR" sz="2400" b="1" dirty="0" err="1" smtClean="0"/>
              <a:t>kullanan,girişimci,diğer</a:t>
            </a:r>
            <a:r>
              <a:rPr lang="tr-TR" sz="2400" b="1" dirty="0" smtClean="0"/>
              <a:t> </a:t>
            </a:r>
            <a:r>
              <a:rPr lang="tr-TR" sz="2400" b="1" dirty="0" smtClean="0">
                <a:solidFill>
                  <a:srgbClr val="FF0000"/>
                </a:solidFill>
              </a:rPr>
              <a:t>insanlara ve topluma katkı </a:t>
            </a:r>
            <a:r>
              <a:rPr lang="tr-TR" sz="2400" b="1" dirty="0" err="1" smtClean="0">
                <a:solidFill>
                  <a:srgbClr val="FF0000"/>
                </a:solidFill>
              </a:rPr>
              <a:t>sağlayan,empati</a:t>
            </a:r>
            <a:r>
              <a:rPr lang="tr-TR" sz="2400" b="1" dirty="0" smtClean="0">
                <a:solidFill>
                  <a:srgbClr val="FF0000"/>
                </a:solidFill>
              </a:rPr>
              <a:t> </a:t>
            </a:r>
            <a:r>
              <a:rPr lang="tr-TR" sz="2400" b="1" dirty="0" err="1" smtClean="0">
                <a:solidFill>
                  <a:srgbClr val="FF0000"/>
                </a:solidFill>
              </a:rPr>
              <a:t>kurabilen,problem</a:t>
            </a:r>
            <a:r>
              <a:rPr lang="tr-TR" sz="2400" b="1" dirty="0" smtClean="0">
                <a:solidFill>
                  <a:srgbClr val="FF0000"/>
                </a:solidFill>
              </a:rPr>
              <a:t> </a:t>
            </a:r>
            <a:r>
              <a:rPr lang="tr-TR" sz="2400" b="1" dirty="0" err="1" smtClean="0">
                <a:solidFill>
                  <a:srgbClr val="FF0000"/>
                </a:solidFill>
              </a:rPr>
              <a:t>çözen,eleştirel</a:t>
            </a:r>
            <a:r>
              <a:rPr lang="tr-TR" sz="2400" b="1" dirty="0" smtClean="0">
                <a:solidFill>
                  <a:srgbClr val="FF0000"/>
                </a:solidFill>
              </a:rPr>
              <a:t> düşünen </a:t>
            </a:r>
            <a:r>
              <a:rPr lang="tr-TR" sz="2400" b="1" dirty="0" smtClean="0"/>
              <a:t>bireyler yetiştirmeyi amaçlamıştır.</a:t>
            </a:r>
          </a:p>
          <a:p>
            <a:endParaRPr lang="tr-TR" sz="2400" b="1" dirty="0" smtClean="0"/>
          </a:p>
          <a:p>
            <a:r>
              <a:rPr lang="tr-TR" sz="2400" b="1" dirty="0" smtClean="0"/>
              <a:t>Bu bağlamda öğretim </a:t>
            </a:r>
            <a:r>
              <a:rPr lang="tr-TR" sz="2400" b="1" dirty="0" err="1" smtClean="0"/>
              <a:t>programları,bireysel</a:t>
            </a:r>
            <a:r>
              <a:rPr lang="tr-TR" sz="2400" b="1" dirty="0" smtClean="0"/>
              <a:t> farklılıkları dikkate alarak bilginin yanında </a:t>
            </a:r>
            <a:r>
              <a:rPr lang="tr-TR" sz="2400" b="1" dirty="0" smtClean="0">
                <a:solidFill>
                  <a:srgbClr val="FF0000"/>
                </a:solidFill>
              </a:rPr>
              <a:t>değer ve beceri</a:t>
            </a:r>
            <a:r>
              <a:rPr lang="tr-TR" sz="2400" b="1" dirty="0" smtClean="0"/>
              <a:t> kazandırmayı da hedefleyen </a:t>
            </a:r>
            <a:r>
              <a:rPr lang="tr-TR" sz="2400" b="1" dirty="0" smtClean="0">
                <a:solidFill>
                  <a:srgbClr val="FF0000"/>
                </a:solidFill>
              </a:rPr>
              <a:t>bütüncül eğitim anlayışı </a:t>
            </a:r>
            <a:r>
              <a:rPr lang="tr-TR" sz="2400" b="1" dirty="0" err="1" smtClean="0"/>
              <a:t>ile,tekrar</a:t>
            </a:r>
            <a:r>
              <a:rPr lang="tr-TR" sz="2400" b="1" dirty="0" smtClean="0"/>
              <a:t> eden, her tekrarda konuların kapsamı genişleyen </a:t>
            </a:r>
            <a:r>
              <a:rPr lang="tr-TR" sz="2400" b="1" dirty="0" smtClean="0">
                <a:solidFill>
                  <a:srgbClr val="FF0000"/>
                </a:solidFill>
              </a:rPr>
              <a:t>sarmal bir yapı </a:t>
            </a:r>
            <a:r>
              <a:rPr lang="tr-TR" sz="2400" b="1" dirty="0" smtClean="0"/>
              <a:t>ve konuların diğer derslerle ilişkilendirildiği </a:t>
            </a:r>
            <a:r>
              <a:rPr lang="tr-TR" sz="2400" b="1" dirty="0" err="1" smtClean="0">
                <a:solidFill>
                  <a:srgbClr val="FF0000"/>
                </a:solidFill>
              </a:rPr>
              <a:t>disiplinlerarası</a:t>
            </a:r>
            <a:r>
              <a:rPr lang="tr-TR" sz="2400" b="1" dirty="0" smtClean="0">
                <a:solidFill>
                  <a:srgbClr val="FF0000"/>
                </a:solidFill>
              </a:rPr>
              <a:t> bir yaklaşımla </a:t>
            </a:r>
            <a:r>
              <a:rPr lang="tr-TR" sz="2400" b="1" dirty="0" smtClean="0"/>
              <a:t>hazırlanmıştır.</a:t>
            </a:r>
          </a:p>
          <a:p>
            <a:endParaRPr lang="tr-TR" sz="2400" b="1" dirty="0" smtClean="0"/>
          </a:p>
          <a:p>
            <a:r>
              <a:rPr lang="tr-TR" sz="2400" b="1" dirty="0" smtClean="0"/>
              <a:t>Tüm öğretim programlarında bilginin yanında </a:t>
            </a:r>
            <a:r>
              <a:rPr lang="tr-TR" sz="2400" b="1" dirty="0" err="1" smtClean="0">
                <a:solidFill>
                  <a:srgbClr val="002060"/>
                </a:solidFill>
              </a:rPr>
              <a:t>değer,beceri</a:t>
            </a:r>
            <a:r>
              <a:rPr lang="tr-TR" sz="2400" b="1" dirty="0" smtClean="0">
                <a:solidFill>
                  <a:srgbClr val="002060"/>
                </a:solidFill>
              </a:rPr>
              <a:t> ve yetkinlikler de </a:t>
            </a:r>
            <a:r>
              <a:rPr lang="tr-TR" sz="2400" b="1" dirty="0" smtClean="0"/>
              <a:t>doğal bir şekilde yer alır.</a:t>
            </a:r>
          </a:p>
          <a:p>
            <a:endParaRPr lang="tr-TR" sz="2400" b="1" dirty="0" smtClean="0"/>
          </a:p>
          <a:p>
            <a:r>
              <a:rPr lang="tr-TR" sz="2400" b="1" dirty="0" smtClean="0"/>
              <a:t>Sonuç </a:t>
            </a:r>
            <a:r>
              <a:rPr lang="tr-TR" sz="2400" b="1" dirty="0" err="1" smtClean="0"/>
              <a:t>olarak:öğrencinin</a:t>
            </a:r>
            <a:r>
              <a:rPr lang="tr-TR" sz="2400" b="1" dirty="0" smtClean="0"/>
              <a:t> üst düzey </a:t>
            </a:r>
            <a:r>
              <a:rPr lang="tr-TR" sz="2400" b="1" dirty="0" err="1" smtClean="0"/>
              <a:t>düşünebildiği,süreçte</a:t>
            </a:r>
            <a:r>
              <a:rPr lang="tr-TR" sz="2400" b="1" dirty="0" smtClean="0"/>
              <a:t> </a:t>
            </a:r>
            <a:r>
              <a:rPr lang="tr-TR" sz="2400" b="1" dirty="0" smtClean="0">
                <a:solidFill>
                  <a:srgbClr val="FF0000"/>
                </a:solidFill>
              </a:rPr>
              <a:t>anlamlı ve kalıcı öğrendiği</a:t>
            </a:r>
            <a:r>
              <a:rPr lang="tr-TR" sz="2400" b="1" dirty="0" smtClean="0"/>
              <a:t>, bilgiyi günlük hayata </a:t>
            </a:r>
            <a:r>
              <a:rPr lang="tr-TR" sz="2400" b="1" dirty="0" err="1" smtClean="0"/>
              <a:t>aktardığı,diğer</a:t>
            </a:r>
            <a:r>
              <a:rPr lang="tr-TR" sz="2400" b="1" dirty="0" smtClean="0"/>
              <a:t> derslerle bütünleştirdiği bir program yapısı mevcuttur.</a:t>
            </a:r>
          </a:p>
          <a:p>
            <a:endParaRPr lang="tr-TR" sz="2400" b="1" dirty="0"/>
          </a:p>
          <a:p>
            <a:endParaRPr lang="tr-TR" sz="2400" b="1" dirty="0" smtClean="0"/>
          </a:p>
          <a:p>
            <a:endParaRPr lang="tr-TR" sz="2400" b="1" dirty="0"/>
          </a:p>
          <a:p>
            <a:endParaRPr lang="tr-TR" sz="2400" b="1" dirty="0"/>
          </a:p>
        </p:txBody>
      </p:sp>
    </p:spTree>
    <p:extLst>
      <p:ext uri="{BB962C8B-B14F-4D97-AF65-F5344CB8AC3E}">
        <p14:creationId xmlns:p14="http://schemas.microsoft.com/office/powerpoint/2010/main" val="390231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0"/>
            <a:ext cx="12192000" cy="8433078"/>
          </a:xfrm>
          <a:prstGeom prst="rect">
            <a:avLst/>
          </a:prstGeom>
          <a:solidFill>
            <a:schemeClr val="bg2">
              <a:lumMod val="75000"/>
            </a:schemeClr>
          </a:solidFill>
        </p:spPr>
        <p:txBody>
          <a:bodyPr wrap="square">
            <a:spAutoFit/>
          </a:bodyPr>
          <a:lstStyle/>
          <a:p>
            <a:endParaRPr lang="tr-TR" sz="2800" b="1" dirty="0" smtClean="0"/>
          </a:p>
          <a:p>
            <a:endParaRPr lang="tr-TR" sz="2800" b="1" dirty="0"/>
          </a:p>
          <a:p>
            <a:endParaRPr lang="tr-TR" sz="2800" b="1" dirty="0" smtClean="0"/>
          </a:p>
          <a:p>
            <a:endParaRPr lang="tr-TR" sz="2800" b="1" dirty="0"/>
          </a:p>
          <a:p>
            <a:r>
              <a:rPr lang="tr-TR" sz="2800" b="1" dirty="0" smtClean="0"/>
              <a:t>Öğretim Programlarının Amaçları</a:t>
            </a:r>
          </a:p>
          <a:p>
            <a:endParaRPr lang="tr-TR" sz="2400" dirty="0" smtClean="0">
              <a:latin typeface="Calibri" panose="020F0502020204030204" pitchFamily="34" charset="0"/>
              <a:ea typeface="Calibri" panose="020F0502020204030204" pitchFamily="34" charset="0"/>
              <a:cs typeface="Times New Roman" panose="02020603050405020304" pitchFamily="18" charset="0"/>
            </a:endParaRPr>
          </a:p>
          <a:p>
            <a:endParaRPr lang="tr-TR" sz="2400" dirty="0">
              <a:latin typeface="Calibri" panose="020F0502020204030204" pitchFamily="34" charset="0"/>
              <a:ea typeface="Calibri" panose="020F0502020204030204" pitchFamily="34" charset="0"/>
              <a:cs typeface="Times New Roman" panose="02020603050405020304" pitchFamily="18" charset="0"/>
            </a:endParaRPr>
          </a:p>
          <a:p>
            <a:r>
              <a:rPr lang="tr-TR" sz="2400" b="1" dirty="0" smtClean="0">
                <a:latin typeface="Calibri" panose="020F0502020204030204" pitchFamily="34" charset="0"/>
                <a:ea typeface="Calibri" panose="020F0502020204030204" pitchFamily="34" charset="0"/>
                <a:cs typeface="Times New Roman" panose="02020603050405020304" pitchFamily="18" charset="0"/>
              </a:rPr>
              <a:t>Eğitim ve öğretim programlarıyla sürdürülen tüm çalışmalar öğrencileri </a:t>
            </a:r>
            <a:r>
              <a:rPr lang="tr-TR" sz="24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okul öncesi, ilköğretim ve ortaöğretim </a:t>
            </a:r>
            <a:r>
              <a:rPr lang="tr-TR" sz="2400" b="1" dirty="0" smtClean="0">
                <a:latin typeface="Calibri" panose="020F0502020204030204" pitchFamily="34" charset="0"/>
                <a:ea typeface="Calibri" panose="020F0502020204030204" pitchFamily="34" charset="0"/>
                <a:cs typeface="Times New Roman" panose="02020603050405020304" pitchFamily="18" charset="0"/>
              </a:rPr>
              <a:t>seviyelerinde birbirini tamamlayıcı; ilgi ve yetenekleri doğrultusunda bir </a:t>
            </a:r>
            <a:r>
              <a:rPr lang="tr-TR" sz="24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mesleğe, yükseköğretime ve hayata </a:t>
            </a:r>
            <a:r>
              <a:rPr lang="tr-TR" sz="2400" b="1" dirty="0" smtClean="0">
                <a:latin typeface="Calibri" panose="020F0502020204030204" pitchFamily="34" charset="0"/>
                <a:ea typeface="Calibri" panose="020F0502020204030204" pitchFamily="34" charset="0"/>
                <a:cs typeface="Times New Roman" panose="02020603050405020304" pitchFamily="18" charset="0"/>
              </a:rPr>
              <a:t>hazır insanlar olmalarını sağlama amaçlarına ulaştırmaya yöneliktir</a:t>
            </a:r>
          </a:p>
          <a:p>
            <a:endParaRPr lang="tr-TR" sz="2400" b="1" dirty="0">
              <a:latin typeface="Calibri" panose="020F0502020204030204" pitchFamily="34" charset="0"/>
              <a:ea typeface="Calibri" panose="020F0502020204030204" pitchFamily="34" charset="0"/>
              <a:cs typeface="Times New Roman" panose="02020603050405020304" pitchFamily="18" charset="0"/>
            </a:endParaRPr>
          </a:p>
          <a:p>
            <a:endParaRPr lang="tr-TR" sz="2400" b="1" dirty="0" smtClean="0">
              <a:latin typeface="Calibri" panose="020F0502020204030204" pitchFamily="34" charset="0"/>
              <a:ea typeface="Calibri" panose="020F0502020204030204" pitchFamily="34" charset="0"/>
              <a:cs typeface="Times New Roman" panose="02020603050405020304" pitchFamily="18" charset="0"/>
            </a:endParaRPr>
          </a:p>
          <a:p>
            <a:endParaRPr lang="tr-TR" sz="2400" b="1" dirty="0">
              <a:latin typeface="Calibri" panose="020F0502020204030204" pitchFamily="34" charset="0"/>
              <a:ea typeface="Calibri" panose="020F0502020204030204" pitchFamily="34" charset="0"/>
              <a:cs typeface="Times New Roman" panose="02020603050405020304" pitchFamily="18" charset="0"/>
            </a:endParaRPr>
          </a:p>
          <a:p>
            <a:endParaRPr lang="tr-TR" sz="2400" b="1" dirty="0" smtClean="0">
              <a:latin typeface="Calibri" panose="020F0502020204030204" pitchFamily="34" charset="0"/>
              <a:ea typeface="Calibri" panose="020F0502020204030204" pitchFamily="34" charset="0"/>
              <a:cs typeface="Times New Roman" panose="02020603050405020304" pitchFamily="18" charset="0"/>
            </a:endParaRPr>
          </a:p>
          <a:p>
            <a:endParaRPr lang="tr-TR" sz="2400" b="1" dirty="0">
              <a:latin typeface="Calibri" panose="020F0502020204030204" pitchFamily="34" charset="0"/>
              <a:ea typeface="Calibri" panose="020F0502020204030204" pitchFamily="34" charset="0"/>
              <a:cs typeface="Times New Roman" panose="02020603050405020304" pitchFamily="18" charset="0"/>
            </a:endParaRPr>
          </a:p>
          <a:p>
            <a:endParaRPr lang="tr-TR" sz="2400" b="1" dirty="0" smtClean="0">
              <a:latin typeface="Calibri" panose="020F0502020204030204" pitchFamily="34" charset="0"/>
              <a:ea typeface="Calibri" panose="020F0502020204030204" pitchFamily="34" charset="0"/>
              <a:cs typeface="Times New Roman" panose="02020603050405020304" pitchFamily="18" charset="0"/>
            </a:endParaRPr>
          </a:p>
          <a:p>
            <a:endParaRPr lang="tr-TR" sz="2400" b="1" dirty="0">
              <a:latin typeface="Calibri" panose="020F0502020204030204" pitchFamily="34" charset="0"/>
              <a:ea typeface="Calibri" panose="020F0502020204030204" pitchFamily="34" charset="0"/>
              <a:cs typeface="Times New Roman" panose="02020603050405020304" pitchFamily="18" charset="0"/>
            </a:endParaRPr>
          </a:p>
          <a:p>
            <a:endParaRPr lang="tr-TR" sz="2400" b="1" dirty="0" smtClean="0">
              <a:latin typeface="Calibri" panose="020F0502020204030204" pitchFamily="34" charset="0"/>
              <a:ea typeface="Calibri" panose="020F0502020204030204" pitchFamily="34" charset="0"/>
              <a:cs typeface="Times New Roman" panose="02020603050405020304" pitchFamily="18" charset="0"/>
            </a:endParaRPr>
          </a:p>
          <a:p>
            <a:endParaRPr lang="tr-TR" sz="2400" b="1" dirty="0">
              <a:latin typeface="Calibri" panose="020F0502020204030204" pitchFamily="34" charset="0"/>
              <a:ea typeface="Calibri" panose="020F0502020204030204" pitchFamily="34" charset="0"/>
              <a:cs typeface="Times New Roman" panose="02020603050405020304" pitchFamily="18" charset="0"/>
            </a:endParaRPr>
          </a:p>
          <a:p>
            <a:endParaRPr lang="tr-TR" sz="2400" b="1" dirty="0" smtClean="0">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5232021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dirty="0"/>
          </a:p>
        </p:txBody>
      </p:sp>
      <p:graphicFrame>
        <p:nvGraphicFramePr>
          <p:cNvPr id="4" name="Diyagram 3"/>
          <p:cNvGraphicFramePr/>
          <p:nvPr>
            <p:extLst>
              <p:ext uri="{D42A27DB-BD31-4B8C-83A1-F6EECF244321}">
                <p14:modId xmlns:p14="http://schemas.microsoft.com/office/powerpoint/2010/main" val="3900872336"/>
              </p:ext>
            </p:extLst>
          </p:nvPr>
        </p:nvGraphicFramePr>
        <p:xfrm>
          <a:off x="502276" y="154546"/>
          <a:ext cx="9994006" cy="65682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927762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0" y="-1390919"/>
            <a:ext cx="12080383" cy="9980553"/>
          </a:xfrm>
          <a:prstGeom prst="rect">
            <a:avLst/>
          </a:prstGeom>
          <a:solidFill>
            <a:schemeClr val="accent2">
              <a:lumMod val="40000"/>
              <a:lumOff val="60000"/>
            </a:schemeClr>
          </a:solidFill>
        </p:spPr>
        <p:txBody>
          <a:bodyPr wrap="square">
            <a:spAutoFit/>
          </a:bodyPr>
          <a:lstStyle/>
          <a:p>
            <a:pPr>
              <a:lnSpc>
                <a:spcPct val="107000"/>
              </a:lnSpc>
              <a:spcAft>
                <a:spcPts val="800"/>
              </a:spcAft>
            </a:pPr>
            <a:r>
              <a:rPr lang="tr-TR" sz="3200" b="1" dirty="0" smtClean="0">
                <a:latin typeface="+mj-lt"/>
              </a:rPr>
              <a:t>Öğretim Programının Amaçları</a:t>
            </a:r>
          </a:p>
          <a:p>
            <a:pPr>
              <a:lnSpc>
                <a:spcPct val="107000"/>
              </a:lnSpc>
              <a:spcAft>
                <a:spcPts val="800"/>
              </a:spcAft>
            </a:pPr>
            <a:r>
              <a:rPr lang="tr-TR" sz="2400" b="1" dirty="0" smtClean="0">
                <a:latin typeface="+mj-lt"/>
              </a:rPr>
              <a:t>Eğitim </a:t>
            </a:r>
            <a:r>
              <a:rPr lang="tr-TR" sz="2400" b="1" dirty="0">
                <a:latin typeface="+mj-lt"/>
              </a:rPr>
              <a:t>sistemimizin </a:t>
            </a:r>
            <a:r>
              <a:rPr lang="tr-TR" sz="2400" b="1" dirty="0">
                <a:solidFill>
                  <a:srgbClr val="FF0000"/>
                </a:solidFill>
                <a:latin typeface="+mj-lt"/>
              </a:rPr>
              <a:t>temel amacı değerlerimiz ve yetkinliklerle </a:t>
            </a:r>
            <a:r>
              <a:rPr lang="tr-TR" sz="2400" b="1" dirty="0">
                <a:latin typeface="+mj-lt"/>
              </a:rPr>
              <a:t>bütünleşmiş </a:t>
            </a:r>
            <a:r>
              <a:rPr lang="tr-TR" sz="2400" b="1" dirty="0">
                <a:solidFill>
                  <a:srgbClr val="FF0000"/>
                </a:solidFill>
                <a:latin typeface="+mj-lt"/>
              </a:rPr>
              <a:t>bilgi ve becerilere </a:t>
            </a:r>
            <a:r>
              <a:rPr lang="tr-TR" sz="2400" b="1" dirty="0">
                <a:latin typeface="+mj-lt"/>
              </a:rPr>
              <a:t>sahip bireyler </a:t>
            </a:r>
            <a:r>
              <a:rPr lang="tr-TR" sz="2400" b="1" dirty="0" smtClean="0">
                <a:latin typeface="+mj-lt"/>
              </a:rPr>
              <a:t>yetiştirmektir.</a:t>
            </a:r>
            <a:endParaRPr lang="tr-TR" sz="2400" b="1" dirty="0" smtClean="0">
              <a:latin typeface="+mj-lt"/>
              <a:ea typeface="Calibri" panose="020F0502020204030204" pitchFamily="34" charset="0"/>
              <a:cs typeface="Times New Roman" panose="02020603050405020304" pitchFamily="18" charset="0"/>
            </a:endParaRPr>
          </a:p>
          <a:p>
            <a:pPr>
              <a:lnSpc>
                <a:spcPct val="107000"/>
              </a:lnSpc>
              <a:spcAft>
                <a:spcPts val="800"/>
              </a:spcAft>
            </a:pPr>
            <a:r>
              <a:rPr lang="tr-TR" sz="2400" b="1" dirty="0" smtClean="0">
                <a:latin typeface="+mj-lt"/>
                <a:ea typeface="Calibri" panose="020F0502020204030204" pitchFamily="34" charset="0"/>
                <a:cs typeface="Times New Roman" panose="02020603050405020304" pitchFamily="18" charset="0"/>
              </a:rPr>
              <a:t>Öğrencilerin </a:t>
            </a:r>
            <a:r>
              <a:rPr lang="tr-TR" sz="2400" b="1" dirty="0" err="1">
                <a:solidFill>
                  <a:schemeClr val="accent5">
                    <a:lumMod val="50000"/>
                  </a:schemeClr>
                </a:solidFill>
                <a:latin typeface="+mj-lt"/>
                <a:ea typeface="Calibri" panose="020F0502020204030204" pitchFamily="34" charset="0"/>
                <a:cs typeface="Times New Roman" panose="02020603050405020304" pitchFamily="18" charset="0"/>
              </a:rPr>
              <a:t>bilgi,beceri</a:t>
            </a:r>
            <a:r>
              <a:rPr lang="tr-TR" sz="2400" b="1" dirty="0">
                <a:solidFill>
                  <a:schemeClr val="accent5">
                    <a:lumMod val="50000"/>
                  </a:schemeClr>
                </a:solidFill>
                <a:latin typeface="+mj-lt"/>
                <a:ea typeface="Calibri" panose="020F0502020204030204" pitchFamily="34" charset="0"/>
                <a:cs typeface="Times New Roman" panose="02020603050405020304" pitchFamily="18" charset="0"/>
              </a:rPr>
              <a:t> ve değerlerini </a:t>
            </a:r>
            <a:r>
              <a:rPr lang="tr-TR" sz="2400" b="1" dirty="0" err="1">
                <a:latin typeface="+mj-lt"/>
                <a:ea typeface="Calibri" panose="020F0502020204030204" pitchFamily="34" charset="0"/>
                <a:cs typeface="Times New Roman" panose="02020603050405020304" pitchFamily="18" charset="0"/>
              </a:rPr>
              <a:t>geliştirmek,öğrenmeyi</a:t>
            </a:r>
            <a:r>
              <a:rPr lang="tr-TR" sz="2400" b="1" dirty="0">
                <a:latin typeface="+mj-lt"/>
                <a:ea typeface="Calibri" panose="020F0502020204030204" pitchFamily="34" charset="0"/>
                <a:cs typeface="Times New Roman" panose="02020603050405020304" pitchFamily="18" charset="0"/>
              </a:rPr>
              <a:t> teşvik etmek ve öğrencilerin yeteneklerini en üst düzeye çıkarmaya </a:t>
            </a:r>
            <a:r>
              <a:rPr lang="tr-TR" sz="2400" b="1" dirty="0" smtClean="0">
                <a:latin typeface="+mj-lt"/>
                <a:ea typeface="Calibri" panose="020F0502020204030204" pitchFamily="34" charset="0"/>
                <a:cs typeface="Times New Roman" panose="02020603050405020304" pitchFamily="18" charset="0"/>
              </a:rPr>
              <a:t>yöneliktir.</a:t>
            </a:r>
          </a:p>
          <a:p>
            <a:pPr>
              <a:lnSpc>
                <a:spcPct val="107000"/>
              </a:lnSpc>
              <a:spcAft>
                <a:spcPts val="800"/>
              </a:spcAft>
            </a:pPr>
            <a:r>
              <a:rPr lang="tr-TR" sz="2400" b="1" dirty="0">
                <a:latin typeface="+mj-lt"/>
              </a:rPr>
              <a:t>Eğitimin en önemli amacı</a:t>
            </a:r>
            <a:r>
              <a:rPr lang="tr-TR" sz="2400" b="1" dirty="0">
                <a:solidFill>
                  <a:schemeClr val="accent4">
                    <a:lumMod val="50000"/>
                  </a:schemeClr>
                </a:solidFill>
                <a:latin typeface="+mj-lt"/>
              </a:rPr>
              <a:t>, bireylerin çok yönlü gelişimini </a:t>
            </a:r>
            <a:r>
              <a:rPr lang="tr-TR" sz="2400" b="1" dirty="0">
                <a:latin typeface="+mj-lt"/>
              </a:rPr>
              <a:t>sağlayarak bilgiyi kavramalarında ve yapılandırmalarında onlara imkân </a:t>
            </a:r>
            <a:r>
              <a:rPr lang="tr-TR" sz="2400" b="1" dirty="0" smtClean="0">
                <a:latin typeface="+mj-lt"/>
              </a:rPr>
              <a:t>sunmaktır.</a:t>
            </a:r>
          </a:p>
          <a:p>
            <a:pPr>
              <a:lnSpc>
                <a:spcPct val="107000"/>
              </a:lnSpc>
              <a:spcAft>
                <a:spcPts val="800"/>
              </a:spcAft>
            </a:pPr>
            <a:r>
              <a:rPr lang="tr-TR" sz="2400" b="1" dirty="0">
                <a:latin typeface="+mj-lt"/>
              </a:rPr>
              <a:t>Öğretim programları, </a:t>
            </a:r>
            <a:r>
              <a:rPr lang="tr-TR" sz="2400" b="1" dirty="0">
                <a:solidFill>
                  <a:srgbClr val="0070C0"/>
                </a:solidFill>
                <a:latin typeface="+mj-lt"/>
              </a:rPr>
              <a:t>insanın kendi yeteneklerini ve potansiyelini </a:t>
            </a:r>
            <a:r>
              <a:rPr lang="tr-TR" sz="2400" b="1" dirty="0">
                <a:latin typeface="+mj-lt"/>
              </a:rPr>
              <a:t>gerçekleştirmesi anlamında  bireyselleşmeyi </a:t>
            </a:r>
            <a:r>
              <a:rPr lang="tr-TR" sz="2400" b="1" dirty="0" smtClean="0">
                <a:latin typeface="+mj-lt"/>
              </a:rPr>
              <a:t>savunurken, </a:t>
            </a:r>
            <a:r>
              <a:rPr lang="tr-TR" sz="2400" b="1" dirty="0">
                <a:latin typeface="+mj-lt"/>
              </a:rPr>
              <a:t>kişinin toplumun ilerlemesi ve gelişimine olan katkısını da esas </a:t>
            </a:r>
            <a:r>
              <a:rPr lang="tr-TR" sz="2400" b="1" dirty="0" smtClean="0">
                <a:latin typeface="+mj-lt"/>
              </a:rPr>
              <a:t>alır.</a:t>
            </a:r>
          </a:p>
          <a:p>
            <a:pPr>
              <a:lnSpc>
                <a:spcPct val="107000"/>
              </a:lnSpc>
              <a:spcAft>
                <a:spcPts val="800"/>
              </a:spcAft>
            </a:pPr>
            <a:r>
              <a:rPr lang="tr-TR" sz="2400" b="1" dirty="0" smtClean="0">
                <a:latin typeface="+mj-lt"/>
              </a:rPr>
              <a:t> </a:t>
            </a:r>
            <a:r>
              <a:rPr lang="tr-TR" sz="2400" b="1" dirty="0">
                <a:latin typeface="+mj-lt"/>
              </a:rPr>
              <a:t>Bu yönüyle öğretim programları, öğrencilerin kendilerini ve çevrelerindeki dünyayı keşfetmelerini, </a:t>
            </a:r>
            <a:r>
              <a:rPr lang="tr-TR" sz="2400" b="1" dirty="0">
                <a:solidFill>
                  <a:srgbClr val="FF0000"/>
                </a:solidFill>
                <a:latin typeface="+mj-lt"/>
              </a:rPr>
              <a:t>anlayıp anlamlandırmalarını </a:t>
            </a:r>
            <a:r>
              <a:rPr lang="tr-TR" sz="2400" b="1" dirty="0">
                <a:latin typeface="+mj-lt"/>
              </a:rPr>
              <a:t>ve yaşanılan çevrenin bir parçası olarak hareket edebilmelerini </a:t>
            </a:r>
            <a:r>
              <a:rPr lang="tr-TR" sz="2400" b="1" dirty="0" smtClean="0">
                <a:latin typeface="+mj-lt"/>
              </a:rPr>
              <a:t>amaçlamaktadır</a:t>
            </a:r>
          </a:p>
          <a:p>
            <a:pPr>
              <a:lnSpc>
                <a:spcPct val="107000"/>
              </a:lnSpc>
              <a:spcAft>
                <a:spcPts val="800"/>
              </a:spcAft>
            </a:pPr>
            <a:r>
              <a:rPr lang="tr-TR" sz="2400" b="1" dirty="0">
                <a:solidFill>
                  <a:schemeClr val="accent5">
                    <a:lumMod val="50000"/>
                  </a:schemeClr>
                </a:solidFill>
                <a:latin typeface="+mj-lt"/>
              </a:rPr>
              <a:t>Bu sebeplerle </a:t>
            </a:r>
            <a:r>
              <a:rPr lang="tr-TR" sz="2400" b="1" dirty="0">
                <a:latin typeface="+mj-lt"/>
              </a:rPr>
              <a:t>öğrencilerin olayları anlamlandırabilmesi için eğitim programlarının öğrenci merkezli, projelere dayalı, mevcut bilgilere yenilerinin eklendiği, iş birliği içinde karşılıklı öğrenme anlayışına dayalı olması </a:t>
            </a:r>
            <a:r>
              <a:rPr lang="tr-TR" sz="2400" b="1" dirty="0" smtClean="0">
                <a:latin typeface="+mj-lt"/>
              </a:rPr>
              <a:t>önemlidir</a:t>
            </a:r>
          </a:p>
          <a:p>
            <a:pPr>
              <a:lnSpc>
                <a:spcPct val="107000"/>
              </a:lnSpc>
              <a:spcAft>
                <a:spcPts val="800"/>
              </a:spcAft>
            </a:pPr>
            <a:r>
              <a:rPr lang="tr-TR" sz="2400" b="1" dirty="0" smtClean="0">
                <a:latin typeface="+mj-lt"/>
              </a:rPr>
              <a:t>Öğrencilerin</a:t>
            </a:r>
            <a:r>
              <a:rPr lang="tr-TR" sz="2400" b="1" dirty="0">
                <a:latin typeface="+mj-lt"/>
              </a:rPr>
              <a:t>, yaşamlarında başarılı olabilmeleri için gerekli bilgi, beceri, değer ve tutumlara sahip olmaları ve hızla üretilen bilgi yığınları arasından gerekli ve doğru bilgiyi seçebilmeleri, analiz edip değerlendirerek elde etmeleri, elde ettikleri bilgiyi günlük yaşamlarında kullanabilmeleri için temel becerileri </a:t>
            </a:r>
            <a:r>
              <a:rPr lang="tr-TR" sz="2400" b="1" dirty="0" smtClean="0">
                <a:latin typeface="+mj-lt"/>
              </a:rPr>
              <a:t> </a:t>
            </a:r>
            <a:r>
              <a:rPr lang="tr-TR" sz="2400" b="1" dirty="0">
                <a:latin typeface="+mj-lt"/>
              </a:rPr>
              <a:t>kazanarak yetkinlik sahibi olmaları </a:t>
            </a:r>
            <a:r>
              <a:rPr lang="tr-TR" sz="2400" b="1" dirty="0">
                <a:solidFill>
                  <a:srgbClr val="FF0000"/>
                </a:solidFill>
                <a:latin typeface="+mj-lt"/>
              </a:rPr>
              <a:t>önem arz </a:t>
            </a:r>
            <a:r>
              <a:rPr lang="tr-TR" sz="2400" b="1" dirty="0" smtClean="0">
                <a:solidFill>
                  <a:srgbClr val="FF0000"/>
                </a:solidFill>
                <a:latin typeface="+mj-lt"/>
              </a:rPr>
              <a:t>etmektedir</a:t>
            </a:r>
          </a:p>
          <a:p>
            <a:pPr>
              <a:lnSpc>
                <a:spcPct val="107000"/>
              </a:lnSpc>
              <a:spcAft>
                <a:spcPts val="800"/>
              </a:spcAft>
            </a:pPr>
            <a:endParaRPr lang="tr-TR" dirty="0">
              <a:latin typeface="+mj-lt"/>
            </a:endParaRPr>
          </a:p>
          <a:p>
            <a:pPr>
              <a:lnSpc>
                <a:spcPct val="107000"/>
              </a:lnSpc>
              <a:spcAft>
                <a:spcPts val="800"/>
              </a:spcAft>
            </a:pPr>
            <a:endParaRPr lang="tr-TR" dirty="0">
              <a:latin typeface="+mj-lt"/>
            </a:endParaRPr>
          </a:p>
          <a:p>
            <a:pPr>
              <a:lnSpc>
                <a:spcPct val="107000"/>
              </a:lnSpc>
              <a:spcAft>
                <a:spcPts val="800"/>
              </a:spcAft>
            </a:pPr>
            <a:endParaRPr lang="tr-TR" sz="1600" dirty="0"/>
          </a:p>
          <a:p>
            <a:pPr>
              <a:lnSpc>
                <a:spcPct val="107000"/>
              </a:lnSpc>
              <a:spcAft>
                <a:spcPts val="800"/>
              </a:spcAft>
            </a:pP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616577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0"/>
            <a:ext cx="12093262" cy="8186857"/>
          </a:xfrm>
          <a:prstGeom prst="rect">
            <a:avLst/>
          </a:prstGeom>
          <a:solidFill>
            <a:schemeClr val="accent3">
              <a:lumMod val="60000"/>
              <a:lumOff val="40000"/>
            </a:schemeClr>
          </a:solidFill>
        </p:spPr>
        <p:txBody>
          <a:bodyPr wrap="square">
            <a:spAutoFit/>
          </a:bodyPr>
          <a:lstStyle/>
          <a:p>
            <a:r>
              <a:rPr lang="tr-TR" sz="2800" b="1" dirty="0">
                <a:latin typeface="Calibri" panose="020F0502020204030204" pitchFamily="34" charset="0"/>
                <a:ea typeface="Calibri" panose="020F0502020204030204" pitchFamily="34" charset="0"/>
                <a:cs typeface="Times New Roman" panose="02020603050405020304" pitchFamily="18" charset="0"/>
              </a:rPr>
              <a:t>Geliştirilen </a:t>
            </a:r>
            <a:r>
              <a:rPr lang="tr-TR" sz="2800" b="1" dirty="0" smtClean="0">
                <a:latin typeface="Calibri" panose="020F0502020204030204" pitchFamily="34" charset="0"/>
                <a:ea typeface="Calibri" panose="020F0502020204030204" pitchFamily="34" charset="0"/>
                <a:cs typeface="Times New Roman" panose="02020603050405020304" pitchFamily="18" charset="0"/>
              </a:rPr>
              <a:t> Programların Yetiştirmeyi Hedeflediği Bireyde Olması Beklenen </a:t>
            </a:r>
            <a:r>
              <a:rPr lang="tr-TR" sz="2800" b="1" dirty="0">
                <a:latin typeface="Calibri" panose="020F0502020204030204" pitchFamily="34" charset="0"/>
                <a:ea typeface="Calibri" panose="020F0502020204030204" pitchFamily="34" charset="0"/>
                <a:cs typeface="Times New Roman" panose="02020603050405020304" pitchFamily="18" charset="0"/>
              </a:rPr>
              <a:t>N</a:t>
            </a:r>
            <a:r>
              <a:rPr lang="tr-TR" sz="2800" b="1" dirty="0" smtClean="0">
                <a:latin typeface="Calibri" panose="020F0502020204030204" pitchFamily="34" charset="0"/>
                <a:ea typeface="Calibri" panose="020F0502020204030204" pitchFamily="34" charset="0"/>
                <a:cs typeface="Times New Roman" panose="02020603050405020304" pitchFamily="18" charset="0"/>
              </a:rPr>
              <a:t>itelikler;</a:t>
            </a:r>
          </a:p>
          <a:p>
            <a:endParaRPr lang="tr-TR" sz="2400" b="1" dirty="0" smtClean="0"/>
          </a:p>
          <a:p>
            <a:r>
              <a:rPr lang="tr-TR" sz="2800" b="1" dirty="0" smtClean="0"/>
              <a:t>1.Atatürk </a:t>
            </a:r>
            <a:r>
              <a:rPr lang="tr-TR" sz="2800" b="1" dirty="0"/>
              <a:t>ilke ve inkılaplarına bağlı</a:t>
            </a:r>
          </a:p>
          <a:p>
            <a:r>
              <a:rPr lang="tr-TR" sz="2800" b="1" dirty="0"/>
              <a:t>2.Bilimsel süreç becerilerini günlük yaşamında kullanan,</a:t>
            </a:r>
          </a:p>
          <a:p>
            <a:r>
              <a:rPr lang="tr-TR" sz="2800" b="1" dirty="0"/>
              <a:t>3.Bilimsel etik </a:t>
            </a:r>
            <a:r>
              <a:rPr lang="tr-TR" sz="2800" b="1" dirty="0" smtClean="0"/>
              <a:t>ilkelerini </a:t>
            </a:r>
            <a:r>
              <a:rPr lang="tr-TR" sz="2800" b="1" dirty="0"/>
              <a:t>yaşam boyu tutum ve davranışa </a:t>
            </a:r>
            <a:r>
              <a:rPr lang="tr-TR" sz="2800" b="1" dirty="0" smtClean="0"/>
              <a:t>dönüştüren</a:t>
            </a:r>
            <a:r>
              <a:rPr lang="tr-TR" sz="2800" b="1" dirty="0"/>
              <a:t>,</a:t>
            </a:r>
          </a:p>
          <a:p>
            <a:r>
              <a:rPr lang="tr-TR" sz="2800" b="1" dirty="0"/>
              <a:t>4.Üretken ve aktif vatandaş olarak </a:t>
            </a:r>
            <a:r>
              <a:rPr lang="tr-TR" sz="2800" b="1" dirty="0" smtClean="0"/>
              <a:t>ülkenin </a:t>
            </a:r>
            <a:r>
              <a:rPr lang="tr-TR" sz="2800" b="1" dirty="0"/>
              <a:t>bilimsel, </a:t>
            </a:r>
            <a:r>
              <a:rPr lang="tr-TR" sz="2800" b="1" dirty="0" smtClean="0"/>
              <a:t>sosyal </a:t>
            </a:r>
            <a:r>
              <a:rPr lang="tr-TR" sz="2800" b="1" dirty="0"/>
              <a:t>ve kültürel kalkınmasına katkıda bulunan</a:t>
            </a:r>
          </a:p>
          <a:p>
            <a:r>
              <a:rPr lang="tr-TR" sz="2800" b="1" dirty="0"/>
              <a:t>5.İlgi ve yeteneklerini fark eden, geliştiren ve yansıtan,</a:t>
            </a:r>
          </a:p>
          <a:p>
            <a:r>
              <a:rPr lang="tr-TR" sz="2800" b="1" dirty="0"/>
              <a:t>6.Bağımsız çalışabilen, kendi kendini yönetebilen,</a:t>
            </a:r>
          </a:p>
          <a:p>
            <a:r>
              <a:rPr lang="tr-TR" sz="2800" b="1" dirty="0"/>
              <a:t>7.Yaşam boyu öğrenmeye istekli,</a:t>
            </a:r>
          </a:p>
          <a:p>
            <a:r>
              <a:rPr lang="tr-TR" sz="2800" b="1" dirty="0"/>
              <a:t>8.Kariyer planlaması ile ilgili kişisel hedefler koyabilen</a:t>
            </a:r>
          </a:p>
          <a:p>
            <a:r>
              <a:rPr lang="tr-TR" sz="2800" b="1" dirty="0"/>
              <a:t>9.Millî, manevi ve evrensel değerleri benimseyip hayat </a:t>
            </a:r>
            <a:r>
              <a:rPr lang="tr-TR" sz="2800" b="1" dirty="0" smtClean="0"/>
              <a:t>tarzına </a:t>
            </a:r>
            <a:r>
              <a:rPr lang="tr-TR" sz="2800" b="1" dirty="0"/>
              <a:t>dönüştüren,</a:t>
            </a:r>
          </a:p>
          <a:p>
            <a:r>
              <a:rPr lang="tr-TR" sz="2800" b="1" dirty="0"/>
              <a:t>10.Türk kültürünün yanı sıra diğer kültürlere saygı duyan,</a:t>
            </a:r>
          </a:p>
          <a:p>
            <a:r>
              <a:rPr lang="tr-TR" sz="2800" b="1" dirty="0"/>
              <a:t>11.Fiziksel, sanatsal, estetik faaliyetlere aktif olarak </a:t>
            </a:r>
            <a:r>
              <a:rPr lang="tr-TR" sz="2800" b="1" dirty="0" smtClean="0"/>
              <a:t>katılan</a:t>
            </a:r>
            <a:r>
              <a:rPr lang="tr-TR" sz="2800" b="1" dirty="0"/>
              <a:t>,</a:t>
            </a:r>
          </a:p>
          <a:p>
            <a:r>
              <a:rPr lang="tr-TR" sz="2800" b="1" dirty="0"/>
              <a:t>12.Türkiye Yeterlilikler </a:t>
            </a:r>
            <a:r>
              <a:rPr lang="tr-TR" sz="2800" b="1" dirty="0" err="1"/>
              <a:t>Çerçevesi’nde</a:t>
            </a:r>
            <a:r>
              <a:rPr lang="tr-TR" sz="2800" b="1" dirty="0"/>
              <a:t> yer verilen </a:t>
            </a:r>
            <a:r>
              <a:rPr lang="tr-TR" sz="2800" b="1" dirty="0" smtClean="0"/>
              <a:t>yetkinlikleri </a:t>
            </a:r>
            <a:r>
              <a:rPr lang="tr-TR" sz="2800" b="1" dirty="0"/>
              <a:t>kazanabilen</a:t>
            </a:r>
            <a:r>
              <a:rPr lang="tr-TR" sz="2800" dirty="0" smtClean="0"/>
              <a:t>.</a:t>
            </a:r>
          </a:p>
          <a:p>
            <a:endParaRPr lang="tr-TR" sz="2800" dirty="0"/>
          </a:p>
          <a:p>
            <a:endParaRPr lang="tr-TR" dirty="0" smtClean="0"/>
          </a:p>
          <a:p>
            <a:endParaRPr lang="tr-TR" dirty="0"/>
          </a:p>
          <a:p>
            <a:endParaRPr lang="tr-TR" dirty="0"/>
          </a:p>
        </p:txBody>
      </p:sp>
    </p:spTree>
    <p:extLst>
      <p:ext uri="{BB962C8B-B14F-4D97-AF65-F5344CB8AC3E}">
        <p14:creationId xmlns:p14="http://schemas.microsoft.com/office/powerpoint/2010/main" val="34051378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180008" y="0"/>
            <a:ext cx="7273948" cy="523220"/>
          </a:xfrm>
          <a:prstGeom prst="rect">
            <a:avLst/>
          </a:prstGeom>
        </p:spPr>
        <p:txBody>
          <a:bodyPr wrap="square">
            <a:spAutoFit/>
          </a:bodyPr>
          <a:lstStyle/>
          <a:p>
            <a:r>
              <a:rPr lang="tr-TR" b="1" dirty="0">
                <a:latin typeface="Calibri" panose="020F0502020204030204" pitchFamily="34" charset="0"/>
                <a:ea typeface="Calibri" panose="020F0502020204030204" pitchFamily="34" charset="0"/>
                <a:cs typeface="Times New Roman" panose="02020603050405020304" pitchFamily="18" charset="0"/>
              </a:rPr>
              <a:t> </a:t>
            </a:r>
            <a:r>
              <a:rPr lang="tr-TR" sz="2800" b="1" dirty="0">
                <a:latin typeface="Calibri" panose="020F0502020204030204" pitchFamily="34" charset="0"/>
                <a:ea typeface="Calibri" panose="020F0502020204030204" pitchFamily="34" charset="0"/>
                <a:cs typeface="Times New Roman" panose="02020603050405020304" pitchFamily="18" charset="0"/>
              </a:rPr>
              <a:t>ÖĞRETİM PROGRAMLARININ PERSPEKTİFİ</a:t>
            </a:r>
            <a:endParaRPr lang="tr-TR" sz="2800" dirty="0"/>
          </a:p>
        </p:txBody>
      </p:sp>
      <p:sp>
        <p:nvSpPr>
          <p:cNvPr id="3" name="Dikdörtgen 2"/>
          <p:cNvSpPr/>
          <p:nvPr/>
        </p:nvSpPr>
        <p:spPr>
          <a:xfrm>
            <a:off x="136773" y="605071"/>
            <a:ext cx="12192000" cy="1912896"/>
          </a:xfrm>
          <a:prstGeom prst="rect">
            <a:avLst/>
          </a:prstGeom>
        </p:spPr>
        <p:txBody>
          <a:bodyPr wrap="square">
            <a:spAutoFit/>
          </a:bodyPr>
          <a:lstStyle/>
          <a:p>
            <a:r>
              <a:rPr lang="tr-TR" sz="2800" b="1" dirty="0" smtClean="0"/>
              <a:t>Eğitim sistemi sadece belirlenen bazı </a:t>
            </a:r>
            <a:r>
              <a:rPr lang="tr-TR" sz="2800" b="1" dirty="0" err="1" smtClean="0">
                <a:solidFill>
                  <a:srgbClr val="FF0000"/>
                </a:solidFill>
              </a:rPr>
              <a:t>bilgi,beceri</a:t>
            </a:r>
            <a:r>
              <a:rPr lang="tr-TR" sz="2800" b="1" dirty="0" smtClean="0">
                <a:solidFill>
                  <a:srgbClr val="FF0000"/>
                </a:solidFill>
              </a:rPr>
              <a:t> ve davranışları </a:t>
            </a:r>
            <a:r>
              <a:rPr lang="tr-TR" sz="2800" b="1" dirty="0" smtClean="0"/>
              <a:t>kazandıran bir yapı değildir.</a:t>
            </a:r>
            <a:endParaRPr lang="tr-TR" sz="2800" b="1" dirty="0"/>
          </a:p>
          <a:p>
            <a:pPr>
              <a:lnSpc>
                <a:spcPct val="107000"/>
              </a:lnSpc>
              <a:spcAft>
                <a:spcPts val="800"/>
              </a:spcAft>
            </a:pPr>
            <a:endParaRPr lang="tr-TR" sz="2800" b="1" dirty="0" smtClean="0"/>
          </a:p>
          <a:p>
            <a:pPr>
              <a:lnSpc>
                <a:spcPct val="107000"/>
              </a:lnSpc>
              <a:spcAft>
                <a:spcPts val="800"/>
              </a:spcAft>
            </a:pPr>
            <a:endParaRPr lang="tr-TR" sz="2400" b="1" dirty="0"/>
          </a:p>
        </p:txBody>
      </p:sp>
      <p:sp>
        <p:nvSpPr>
          <p:cNvPr id="4" name="Dikdörtgen 3"/>
          <p:cNvSpPr/>
          <p:nvPr/>
        </p:nvSpPr>
        <p:spPr>
          <a:xfrm>
            <a:off x="3151030" y="1105409"/>
            <a:ext cx="9239990" cy="1014380"/>
          </a:xfrm>
          <a:prstGeom prst="rect">
            <a:avLst/>
          </a:prstGeom>
        </p:spPr>
        <p:txBody>
          <a:bodyPr wrap="square">
            <a:spAutoFit/>
          </a:bodyPr>
          <a:lstStyle/>
          <a:p>
            <a:pPr>
              <a:lnSpc>
                <a:spcPct val="107000"/>
              </a:lnSpc>
              <a:spcAft>
                <a:spcPts val="800"/>
              </a:spcAft>
            </a:pPr>
            <a:r>
              <a:rPr lang="tr-TR" sz="2800" b="1" dirty="0" smtClean="0"/>
              <a:t>Çağdaş eğitim anlayışı </a:t>
            </a:r>
            <a:r>
              <a:rPr lang="tr-TR" sz="2800" b="1" dirty="0" smtClean="0">
                <a:solidFill>
                  <a:srgbClr val="00B050"/>
                </a:solidFill>
              </a:rPr>
              <a:t>değer ve yetkinlikleri </a:t>
            </a:r>
            <a:r>
              <a:rPr lang="tr-TR" sz="2800" b="1" dirty="0" smtClean="0"/>
              <a:t>kazandırmayı da kapsar</a:t>
            </a:r>
            <a:endParaRPr lang="tr-TR" sz="2800" b="1" dirty="0"/>
          </a:p>
        </p:txBody>
      </p:sp>
      <p:sp>
        <p:nvSpPr>
          <p:cNvPr id="5" name="Dikdörtgen 4"/>
          <p:cNvSpPr/>
          <p:nvPr/>
        </p:nvSpPr>
        <p:spPr>
          <a:xfrm>
            <a:off x="3180008" y="2401939"/>
            <a:ext cx="8980266" cy="954107"/>
          </a:xfrm>
          <a:prstGeom prst="rect">
            <a:avLst/>
          </a:prstGeom>
        </p:spPr>
        <p:txBody>
          <a:bodyPr wrap="square">
            <a:spAutoFit/>
          </a:bodyPr>
          <a:lstStyle/>
          <a:p>
            <a:r>
              <a:rPr lang="tr-TR" sz="2800" b="1" dirty="0" smtClean="0"/>
              <a:t>Değer ve yetkinlikler </a:t>
            </a:r>
            <a:r>
              <a:rPr lang="tr-TR" sz="2800" b="1" dirty="0" err="1" smtClean="0"/>
              <a:t>bilgi,beceri</a:t>
            </a:r>
            <a:r>
              <a:rPr lang="tr-TR" sz="2800" b="1" dirty="0" smtClean="0"/>
              <a:t> ve davranışı </a:t>
            </a:r>
            <a:r>
              <a:rPr lang="tr-TR" sz="2800" b="1" dirty="0" smtClean="0">
                <a:solidFill>
                  <a:schemeClr val="accent1">
                    <a:lumMod val="50000"/>
                  </a:schemeClr>
                </a:solidFill>
              </a:rPr>
              <a:t>birleştiren unsurlardır</a:t>
            </a:r>
            <a:endParaRPr lang="tr-TR" sz="2800" b="1" dirty="0">
              <a:solidFill>
                <a:schemeClr val="accent1">
                  <a:lumMod val="50000"/>
                </a:schemeClr>
              </a:solidFill>
            </a:endParaRPr>
          </a:p>
        </p:txBody>
      </p:sp>
      <p:sp>
        <p:nvSpPr>
          <p:cNvPr id="6" name="Dikdörtgen 5"/>
          <p:cNvSpPr/>
          <p:nvPr/>
        </p:nvSpPr>
        <p:spPr>
          <a:xfrm>
            <a:off x="1964028" y="4715057"/>
            <a:ext cx="10196246" cy="1815882"/>
          </a:xfrm>
          <a:prstGeom prst="rect">
            <a:avLst/>
          </a:prstGeom>
        </p:spPr>
        <p:txBody>
          <a:bodyPr wrap="square">
            <a:spAutoFit/>
          </a:bodyPr>
          <a:lstStyle/>
          <a:p>
            <a:r>
              <a:rPr lang="tr-TR" sz="2000" dirty="0" smtClean="0"/>
              <a:t> </a:t>
            </a:r>
            <a:r>
              <a:rPr lang="tr-TR" sz="2800" b="1" dirty="0"/>
              <a:t>Bu yönüyle değerlerimiz ve yetkinlikler birbirinden ayrılmaz bir şekilde öğrenme öğretme süreçleriyle kazandırmaya çalıştığımız bilgi, beceri ve davranışlar ile birlikte ele alınarak </a:t>
            </a:r>
            <a:r>
              <a:rPr lang="tr-TR" sz="2800" b="1" dirty="0">
                <a:solidFill>
                  <a:srgbClr val="FF0000"/>
                </a:solidFill>
              </a:rPr>
              <a:t>programın perspektifini </a:t>
            </a:r>
            <a:r>
              <a:rPr lang="tr-TR" sz="2800" b="1" dirty="0"/>
              <a:t>oluşturmaktadır</a:t>
            </a:r>
          </a:p>
        </p:txBody>
      </p:sp>
      <p:sp>
        <p:nvSpPr>
          <p:cNvPr id="9" name="Yuvarlatılmış Dikdörtgen 8"/>
          <p:cNvSpPr/>
          <p:nvPr/>
        </p:nvSpPr>
        <p:spPr>
          <a:xfrm>
            <a:off x="1" y="1714390"/>
            <a:ext cx="1210614" cy="73049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tr-TR" dirty="0" smtClean="0">
                <a:ln w="0"/>
                <a:solidFill>
                  <a:schemeClr val="tx1"/>
                </a:solidFill>
                <a:effectLst>
                  <a:outerShdw blurRad="38100" dist="19050" dir="2700000" algn="tl" rotWithShape="0">
                    <a:schemeClr val="dk1">
                      <a:alpha val="40000"/>
                    </a:schemeClr>
                  </a:outerShdw>
                </a:effectLst>
              </a:rPr>
              <a:t>BİLGİ</a:t>
            </a:r>
            <a:endParaRPr lang="tr-TR" dirty="0">
              <a:ln w="0"/>
              <a:solidFill>
                <a:schemeClr val="tx1"/>
              </a:solidFill>
              <a:effectLst>
                <a:outerShdw blurRad="38100" dist="19050" dir="2700000" algn="tl" rotWithShape="0">
                  <a:schemeClr val="dk1">
                    <a:alpha val="40000"/>
                  </a:schemeClr>
                </a:outerShdw>
              </a:effectLst>
            </a:endParaRPr>
          </a:p>
        </p:txBody>
      </p:sp>
      <p:sp>
        <p:nvSpPr>
          <p:cNvPr id="10" name="Yuvarlatılmış Dikdörtgen 9"/>
          <p:cNvSpPr/>
          <p:nvPr/>
        </p:nvSpPr>
        <p:spPr>
          <a:xfrm>
            <a:off x="0" y="2735990"/>
            <a:ext cx="1210615" cy="727700"/>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tr-TR" dirty="0" smtClean="0">
                <a:ln w="0"/>
                <a:solidFill>
                  <a:schemeClr val="tx1"/>
                </a:solidFill>
                <a:effectLst>
                  <a:outerShdw blurRad="38100" dist="19050" dir="2700000" algn="tl" rotWithShape="0">
                    <a:schemeClr val="dk1">
                      <a:alpha val="40000"/>
                    </a:schemeClr>
                  </a:outerShdw>
                </a:effectLst>
              </a:rPr>
              <a:t>BECERİ</a:t>
            </a:r>
            <a:endParaRPr lang="tr-TR" dirty="0">
              <a:ln w="0"/>
              <a:solidFill>
                <a:schemeClr val="tx1"/>
              </a:solidFill>
              <a:effectLst>
                <a:outerShdw blurRad="38100" dist="19050" dir="2700000" algn="tl" rotWithShape="0">
                  <a:schemeClr val="dk1">
                    <a:alpha val="40000"/>
                  </a:schemeClr>
                </a:outerShdw>
              </a:effectLst>
            </a:endParaRPr>
          </a:p>
        </p:txBody>
      </p:sp>
      <p:sp>
        <p:nvSpPr>
          <p:cNvPr id="11" name="Yuvarlatılmış Dikdörtgen 10"/>
          <p:cNvSpPr/>
          <p:nvPr/>
        </p:nvSpPr>
        <p:spPr>
          <a:xfrm>
            <a:off x="-51516" y="3616512"/>
            <a:ext cx="1210614" cy="6608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ln w="0"/>
                <a:solidFill>
                  <a:schemeClr val="tx1"/>
                </a:solidFill>
                <a:effectLst>
                  <a:outerShdw blurRad="38100" dist="19050" dir="2700000" algn="tl" rotWithShape="0">
                    <a:schemeClr val="dk1">
                      <a:alpha val="40000"/>
                    </a:schemeClr>
                  </a:outerShdw>
                </a:effectLst>
              </a:rPr>
              <a:t>DAVRANIŞ</a:t>
            </a:r>
            <a:endParaRPr lang="tr-TR" dirty="0">
              <a:ln w="0"/>
              <a:solidFill>
                <a:schemeClr val="tx1"/>
              </a:solidFill>
              <a:effectLst>
                <a:outerShdw blurRad="38100" dist="19050" dir="2700000" algn="tl" rotWithShape="0">
                  <a:schemeClr val="dk1">
                    <a:alpha val="40000"/>
                  </a:schemeClr>
                </a:outerShdw>
              </a:effectLst>
            </a:endParaRPr>
          </a:p>
        </p:txBody>
      </p:sp>
      <p:sp>
        <p:nvSpPr>
          <p:cNvPr id="12" name="Yuvarlatılmış Dikdörtgen 11"/>
          <p:cNvSpPr/>
          <p:nvPr/>
        </p:nvSpPr>
        <p:spPr>
          <a:xfrm>
            <a:off x="1755819" y="2079635"/>
            <a:ext cx="1257837" cy="9144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tr-TR" dirty="0" smtClean="0"/>
              <a:t>DEĞER</a:t>
            </a:r>
            <a:endParaRPr lang="tr-TR" dirty="0"/>
          </a:p>
        </p:txBody>
      </p:sp>
      <p:sp>
        <p:nvSpPr>
          <p:cNvPr id="13" name="Artı 12"/>
          <p:cNvSpPr/>
          <p:nvPr/>
        </p:nvSpPr>
        <p:spPr>
          <a:xfrm>
            <a:off x="1049628" y="2642640"/>
            <a:ext cx="914400" cy="914400"/>
          </a:xfrm>
          <a:prstGeom prst="mathPlus">
            <a:avLst/>
          </a:prstGeom>
        </p:spPr>
        <p:style>
          <a:lnRef idx="3">
            <a:schemeClr val="lt1"/>
          </a:lnRef>
          <a:fillRef idx="1">
            <a:schemeClr val="dk1"/>
          </a:fillRef>
          <a:effectRef idx="1">
            <a:schemeClr val="dk1"/>
          </a:effectRef>
          <a:fontRef idx="minor">
            <a:schemeClr val="lt1"/>
          </a:fontRef>
        </p:style>
        <p:txBody>
          <a:bodyPr rtlCol="0" anchor="ctr"/>
          <a:lstStyle/>
          <a:p>
            <a:pPr algn="ctr"/>
            <a:endParaRPr lang="tr-TR"/>
          </a:p>
        </p:txBody>
      </p:sp>
      <p:sp>
        <p:nvSpPr>
          <p:cNvPr id="14" name="Yuvarlatılmış Dikdörtgen 13"/>
          <p:cNvSpPr/>
          <p:nvPr/>
        </p:nvSpPr>
        <p:spPr>
          <a:xfrm>
            <a:off x="1792310" y="3159312"/>
            <a:ext cx="1257836" cy="9144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tr-TR" dirty="0" smtClean="0">
                <a:ln w="0"/>
                <a:solidFill>
                  <a:schemeClr val="tx1"/>
                </a:solidFill>
                <a:effectLst>
                  <a:outerShdw blurRad="38100" dist="19050" dir="2700000" algn="tl" rotWithShape="0">
                    <a:schemeClr val="dk1">
                      <a:alpha val="40000"/>
                    </a:schemeClr>
                  </a:outerShdw>
                </a:effectLst>
              </a:rPr>
              <a:t>YETKİNLİK</a:t>
            </a:r>
            <a:endParaRPr lang="tr-TR"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3461712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4879</TotalTime>
  <Words>1785</Words>
  <Application>Microsoft Office PowerPoint</Application>
  <PresentationFormat>Geniş ekran</PresentationFormat>
  <Paragraphs>249</Paragraphs>
  <Slides>20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20</vt:i4>
      </vt:variant>
    </vt:vector>
  </HeadingPairs>
  <TitlesOfParts>
    <vt:vector size="26" baseType="lpstr">
      <vt:lpstr>Arial</vt:lpstr>
      <vt:lpstr>Calibri</vt:lpstr>
      <vt:lpstr>Calibri Light</vt:lpstr>
      <vt:lpstr>Symbol</vt:lpstr>
      <vt:lpstr>Times New Roman</vt:lpstr>
      <vt:lpstr>Office Teması</vt:lpstr>
      <vt:lpstr>Milli Eğitim Bakanlığı Öğretim Programları;</vt:lpstr>
      <vt:lpstr>Program TürleriEğitim programı ile öğretim programı kavramları birlikte,çoğu kez de biri diğerinin yerine kullanılmaktadır.eğitim programı ,bir okul ya da eğitim kurumunda yer alan bütün eğitim faaliyetlerini, kurum içi ve kurum dışı eğitim etkinliklerini içine alır.öğretim programı ise eğitim programı içinde yer alır ve öğrenme-öğretme süreçleri ile ilgili tüm etkinlikleri kapsar.ders programı da öğretim programının içinde yer alan ve derslerle iligili olan eğitim faaliyetlerinin sistematik bir şekilde düzenlendiği programdır.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8 Anahtar Tüm derslerin programlarında yer alan ve  Yetkinlik    hayat boyu öğrenme kapsamında her bireyin                         kazanması beklenen tanımlanmış sekiz yetkinlik</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Milli Eğitim Bakanlığı Öğretim Programları;</dc:title>
  <dc:creator>lenovo</dc:creator>
  <cp:lastModifiedBy>lenovo</cp:lastModifiedBy>
  <cp:revision>104</cp:revision>
  <dcterms:created xsi:type="dcterms:W3CDTF">2024-03-04T15:35:36Z</dcterms:created>
  <dcterms:modified xsi:type="dcterms:W3CDTF">2024-03-11T03:39:40Z</dcterms:modified>
</cp:coreProperties>
</file>